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6" r:id="rId1"/>
  </p:sldMasterIdLst>
  <p:notesMasterIdLst>
    <p:notesMasterId r:id="rId28"/>
  </p:notesMasterIdLst>
  <p:sldIdLst>
    <p:sldId id="256" r:id="rId2"/>
    <p:sldId id="257" r:id="rId3"/>
    <p:sldId id="258" r:id="rId4"/>
    <p:sldId id="259" r:id="rId5"/>
    <p:sldId id="276" r:id="rId6"/>
    <p:sldId id="275" r:id="rId7"/>
    <p:sldId id="277" r:id="rId8"/>
    <p:sldId id="268" r:id="rId9"/>
    <p:sldId id="269" r:id="rId10"/>
    <p:sldId id="260" r:id="rId11"/>
    <p:sldId id="264" r:id="rId12"/>
    <p:sldId id="265" r:id="rId13"/>
    <p:sldId id="266" r:id="rId14"/>
    <p:sldId id="267" r:id="rId15"/>
    <p:sldId id="263" r:id="rId16"/>
    <p:sldId id="270" r:id="rId17"/>
    <p:sldId id="278" r:id="rId18"/>
    <p:sldId id="271" r:id="rId19"/>
    <p:sldId id="272" r:id="rId20"/>
    <p:sldId id="280" r:id="rId21"/>
    <p:sldId id="273" r:id="rId22"/>
    <p:sldId id="279" r:id="rId23"/>
    <p:sldId id="274" r:id="rId24"/>
    <p:sldId id="281" r:id="rId25"/>
    <p:sldId id="261" r:id="rId26"/>
    <p:sldId id="262"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3/8/2015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97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5022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025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3/8/2015</a:t>
            </a:r>
            <a:endParaRPr lang="en-US"/>
          </a:p>
        </p:txBody>
      </p:sp>
      <p:sp>
        <p:nvSpPr>
          <p:cNvPr id="6" name="Footer Placeholder 5"/>
          <p:cNvSpPr>
            <a:spLocks noGrp="1"/>
          </p:cNvSpPr>
          <p:nvPr>
            <p:ph type="ftr" sz="quarter" idx="11"/>
          </p:nvPr>
        </p:nvSpPr>
        <p:spPr/>
        <p:txBody>
          <a:bodyPr/>
          <a:lstStyle/>
          <a:p>
            <a:r>
              <a:rPr lang="en-US" smtClean="0"/>
              <a:t>NAF AMM Denver</a:t>
            </a: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3199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3/8/2015</a:t>
            </a:r>
            <a:endParaRPr lang="en-US"/>
          </a:p>
        </p:txBody>
      </p:sp>
      <p:sp>
        <p:nvSpPr>
          <p:cNvPr id="6" name="Footer Placeholder 5"/>
          <p:cNvSpPr>
            <a:spLocks noGrp="1"/>
          </p:cNvSpPr>
          <p:nvPr>
            <p:ph type="ftr" sz="quarter" idx="11"/>
          </p:nvPr>
        </p:nvSpPr>
        <p:spPr/>
        <p:txBody>
          <a:bodyPr/>
          <a:lstStyle/>
          <a:p>
            <a:r>
              <a:rPr lang="en-US" smtClean="0"/>
              <a:t>NAF AMM Denver</a:t>
            </a: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191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3/8/2015</a:t>
            </a:r>
            <a:endParaRPr lang="en-US"/>
          </a:p>
        </p:txBody>
      </p:sp>
      <p:sp>
        <p:nvSpPr>
          <p:cNvPr id="6" name="Footer Placeholder 5"/>
          <p:cNvSpPr>
            <a:spLocks noGrp="1"/>
          </p:cNvSpPr>
          <p:nvPr>
            <p:ph type="ftr" sz="quarter" idx="11"/>
          </p:nvPr>
        </p:nvSpPr>
        <p:spPr/>
        <p:txBody>
          <a:bodyPr/>
          <a:lstStyle/>
          <a:p>
            <a:r>
              <a:rPr lang="en-US" smtClean="0"/>
              <a:t>NAF AMM Denver</a:t>
            </a: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40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73725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7010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036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48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3/8/2015</a:t>
            </a:r>
            <a:endParaRPr lang="en-US"/>
          </a:p>
        </p:txBody>
      </p:sp>
      <p:sp>
        <p:nvSpPr>
          <p:cNvPr id="6" name="Footer Placeholder 5"/>
          <p:cNvSpPr>
            <a:spLocks noGrp="1"/>
          </p:cNvSpPr>
          <p:nvPr>
            <p:ph type="ftr" sz="quarter" idx="11"/>
          </p:nvPr>
        </p:nvSpPr>
        <p:spPr/>
        <p:txBody>
          <a:bodyPr/>
          <a:lstStyle/>
          <a:p>
            <a:r>
              <a:rPr lang="en-US" smtClean="0"/>
              <a:t>NAF AMM Denver</a:t>
            </a: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637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3/8/2015</a:t>
            </a:r>
            <a:endParaRPr lang="en-US"/>
          </a:p>
        </p:txBody>
      </p:sp>
      <p:sp>
        <p:nvSpPr>
          <p:cNvPr id="8" name="Footer Placeholder 7"/>
          <p:cNvSpPr>
            <a:spLocks noGrp="1"/>
          </p:cNvSpPr>
          <p:nvPr>
            <p:ph type="ftr" sz="quarter" idx="11"/>
          </p:nvPr>
        </p:nvSpPr>
        <p:spPr/>
        <p:txBody>
          <a:bodyPr/>
          <a:lstStyle/>
          <a:p>
            <a:r>
              <a:rPr lang="en-US" smtClean="0"/>
              <a:t>NAF AMM Denver</a:t>
            </a: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71522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3/8/2015</a:t>
            </a:r>
            <a:endParaRPr lang="en-US"/>
          </a:p>
        </p:txBody>
      </p:sp>
      <p:sp>
        <p:nvSpPr>
          <p:cNvPr id="4" name="Footer Placeholder 3"/>
          <p:cNvSpPr>
            <a:spLocks noGrp="1"/>
          </p:cNvSpPr>
          <p:nvPr>
            <p:ph type="ftr" sz="quarter" idx="11"/>
          </p:nvPr>
        </p:nvSpPr>
        <p:spPr/>
        <p:txBody>
          <a:bodyPr/>
          <a:lstStyle/>
          <a:p>
            <a:r>
              <a:rPr lang="en-US" smtClean="0"/>
              <a:t>NAF AMM Denver</a:t>
            </a: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88892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7892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3/8/2015</a:t>
            </a:r>
            <a:endParaRPr lang="en-US"/>
          </a:p>
        </p:txBody>
      </p:sp>
      <p:sp>
        <p:nvSpPr>
          <p:cNvPr id="6" name="Footer Placeholder 5"/>
          <p:cNvSpPr>
            <a:spLocks noGrp="1"/>
          </p:cNvSpPr>
          <p:nvPr>
            <p:ph type="ftr" sz="quarter" idx="11"/>
          </p:nvPr>
        </p:nvSpPr>
        <p:spPr/>
        <p:txBody>
          <a:bodyPr/>
          <a:lstStyle/>
          <a:p>
            <a:r>
              <a:rPr lang="en-US" smtClean="0"/>
              <a:t>NAF AMM Denver</a:t>
            </a: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5876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3/8/2015</a:t>
            </a:r>
            <a:endParaRPr lang="en-US"/>
          </a:p>
        </p:txBody>
      </p:sp>
      <p:sp>
        <p:nvSpPr>
          <p:cNvPr id="6" name="Footer Placeholder 5"/>
          <p:cNvSpPr>
            <a:spLocks noGrp="1"/>
          </p:cNvSpPr>
          <p:nvPr>
            <p:ph type="ftr" sz="quarter" idx="11"/>
          </p:nvPr>
        </p:nvSpPr>
        <p:spPr/>
        <p:txBody>
          <a:bodyPr/>
          <a:lstStyle/>
          <a:p>
            <a:r>
              <a:rPr lang="en-US" smtClean="0"/>
              <a:t>NAF AMM Denver</a:t>
            </a: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2556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3/8/2015</a:t>
            </a: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NAF AMM Denver</a:t>
            </a: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2274678522"/>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Lst>
  <p:hf sldNum="0" hd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600200" y="1524000"/>
            <a:ext cx="6019800" cy="6019800"/>
          </a:xfrm>
          <a:prstGeom prst="ellipse">
            <a:avLst/>
          </a:prstGeom>
          <a:ln>
            <a:noFill/>
          </a:ln>
          <a:effectLst>
            <a:softEdge rad="112500"/>
          </a:effectLst>
        </p:spPr>
      </p:pic>
      <p:sp>
        <p:nvSpPr>
          <p:cNvPr id="2" name="Title 1"/>
          <p:cNvSpPr>
            <a:spLocks noGrp="1"/>
          </p:cNvSpPr>
          <p:nvPr>
            <p:ph type="ctrTitle"/>
          </p:nvPr>
        </p:nvSpPr>
        <p:spPr>
          <a:xfrm>
            <a:off x="228600" y="76200"/>
            <a:ext cx="8915400" cy="1646302"/>
          </a:xfrm>
        </p:spPr>
        <p:txBody>
          <a:bodyPr>
            <a:normAutofit fontScale="90000"/>
          </a:bodyPr>
          <a:lstStyle/>
          <a:p>
            <a:r>
              <a:rPr lang="en-US" b="1" dirty="0" smtClean="0"/>
              <a:t>The </a:t>
            </a:r>
            <a:r>
              <a:rPr lang="en-US" b="1" dirty="0"/>
              <a:t>Ataxias</a:t>
            </a:r>
            <a:r>
              <a:rPr lang="en-US" b="1" dirty="0" smtClean="0"/>
              <a:t>:</a:t>
            </a:r>
            <a:r>
              <a:rPr lang="en-US" b="1" dirty="0"/>
              <a:t/>
            </a:r>
            <a:br>
              <a:rPr lang="en-US" b="1" dirty="0"/>
            </a:br>
            <a:r>
              <a:rPr lang="en-US" b="1" dirty="0"/>
              <a:t>Research in FRDA, SCA, </a:t>
            </a:r>
            <a:r>
              <a:rPr lang="en-US" b="1" dirty="0" smtClean="0"/>
              <a:t>MSA</a:t>
            </a:r>
            <a:endParaRPr lang="en-US" b="1" dirty="0">
              <a:solidFill>
                <a:schemeClr val="tx1"/>
              </a:solidFill>
            </a:endParaRPr>
          </a:p>
        </p:txBody>
      </p:sp>
      <p:sp>
        <p:nvSpPr>
          <p:cNvPr id="3" name="Subtitle 2"/>
          <p:cNvSpPr>
            <a:spLocks noGrp="1"/>
          </p:cNvSpPr>
          <p:nvPr>
            <p:ph type="subTitle" idx="1"/>
          </p:nvPr>
        </p:nvSpPr>
        <p:spPr>
          <a:xfrm>
            <a:off x="1600200" y="1737742"/>
            <a:ext cx="5826719" cy="1096899"/>
          </a:xfrm>
        </p:spPr>
        <p:txBody>
          <a:bodyPr>
            <a:normAutofit fontScale="92500" lnSpcReduction="20000"/>
          </a:bodyPr>
          <a:lstStyle/>
          <a:p>
            <a:pPr algn="ctr"/>
            <a:r>
              <a:rPr lang="en-US" sz="2000" b="1" dirty="0" smtClean="0">
                <a:solidFill>
                  <a:schemeClr val="tx1"/>
                </a:solidFill>
              </a:rPr>
              <a:t>Susan L. Perlman M.D.</a:t>
            </a:r>
          </a:p>
          <a:p>
            <a:pPr algn="ctr"/>
            <a:r>
              <a:rPr lang="en-US" sz="2000" b="1" dirty="0" smtClean="0">
                <a:solidFill>
                  <a:schemeClr val="tx1"/>
                </a:solidFill>
              </a:rPr>
              <a:t>Clinical Professor of Neurology</a:t>
            </a:r>
          </a:p>
          <a:p>
            <a:pPr algn="ctr"/>
            <a:r>
              <a:rPr lang="en-US" sz="2000" b="1" dirty="0" smtClean="0">
                <a:solidFill>
                  <a:schemeClr val="tx1"/>
                </a:solidFill>
              </a:rPr>
              <a:t>David Geffen School of Medicine at UCLA</a:t>
            </a:r>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t>Things You Need to Ask Yourself</a:t>
            </a:r>
            <a:br>
              <a:rPr lang="en-US" sz="2800" dirty="0" smtClean="0"/>
            </a:br>
            <a:r>
              <a:rPr lang="en-US" sz="2800" dirty="0" smtClean="0"/>
              <a:t>When Looking at a Research Study</a:t>
            </a:r>
            <a:endParaRPr lang="en-US" sz="2800" dirty="0"/>
          </a:p>
        </p:txBody>
      </p:sp>
      <p:sp>
        <p:nvSpPr>
          <p:cNvPr id="5" name="Content Placeholder 4"/>
          <p:cNvSpPr>
            <a:spLocks noGrp="1"/>
          </p:cNvSpPr>
          <p:nvPr>
            <p:ph idx="1"/>
          </p:nvPr>
        </p:nvSpPr>
        <p:spPr/>
        <p:txBody>
          <a:bodyPr/>
          <a:lstStyle/>
          <a:p>
            <a:r>
              <a:rPr lang="en-US" dirty="0" smtClean="0"/>
              <a:t>1. Is it based in “good science?”</a:t>
            </a:r>
          </a:p>
          <a:p>
            <a:r>
              <a:rPr lang="en-US" dirty="0" smtClean="0"/>
              <a:t>2. Is it potentially dangerous?</a:t>
            </a:r>
          </a:p>
          <a:p>
            <a:r>
              <a:rPr lang="en-US" dirty="0"/>
              <a:t>3</a:t>
            </a:r>
            <a:r>
              <a:rPr lang="en-US" dirty="0" smtClean="0"/>
              <a:t>. Is it being conducted ethically?</a:t>
            </a:r>
          </a:p>
          <a:p>
            <a:r>
              <a:rPr lang="en-US" dirty="0"/>
              <a:t>4</a:t>
            </a:r>
            <a:r>
              <a:rPr lang="en-US" dirty="0" smtClean="0"/>
              <a:t>. Can I afford the time and money it may cost me?</a:t>
            </a:r>
          </a:p>
          <a:p>
            <a:r>
              <a:rPr lang="en-US" dirty="0" smtClean="0"/>
              <a:t>5. Is there any potential benefit for me?</a:t>
            </a:r>
          </a:p>
          <a:p>
            <a:r>
              <a:rPr lang="en-US" dirty="0"/>
              <a:t>6</a:t>
            </a:r>
            <a:r>
              <a:rPr lang="en-US" dirty="0" smtClean="0"/>
              <a:t>. Is it something I could do on my own?</a:t>
            </a:r>
          </a:p>
          <a:p>
            <a:endParaRPr lang="en-US" dirty="0"/>
          </a:p>
          <a:p>
            <a:r>
              <a:rPr lang="en-US" dirty="0" smtClean="0"/>
              <a:t>Issues  of study design that often come up include use of placebos, compassionate availability, and delays.</a:t>
            </a:r>
          </a:p>
          <a:p>
            <a:endParaRPr lang="en-US" dirty="0" smtClean="0"/>
          </a:p>
          <a:p>
            <a:endParaRPr lang="en-US" dirty="0"/>
          </a:p>
        </p:txBody>
      </p:sp>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62134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altLang="en-US" sz="3200" b="1" dirty="0" smtClean="0"/>
              <a:t>The Bottom Line</a:t>
            </a:r>
          </a:p>
        </p:txBody>
      </p:sp>
      <p:sp>
        <p:nvSpPr>
          <p:cNvPr id="4101" name="Rectangle 3"/>
          <p:cNvSpPr>
            <a:spLocks noGrp="1" noChangeArrowheads="1"/>
          </p:cNvSpPr>
          <p:nvPr>
            <p:ph type="body" idx="1"/>
          </p:nvPr>
        </p:nvSpPr>
        <p:spPr/>
        <p:txBody>
          <a:bodyPr>
            <a:normAutofit/>
          </a:bodyPr>
          <a:lstStyle/>
          <a:p>
            <a:pPr eaLnBrk="1" hangingPunct="1"/>
            <a:r>
              <a:rPr lang="en-US" altLang="en-US" sz="2000" dirty="0" smtClean="0"/>
              <a:t>Every ataxia patient must participate in clinical trials—natural history, biomarker, drug treatment.</a:t>
            </a:r>
          </a:p>
          <a:p>
            <a:pPr eaLnBrk="1" hangingPunct="1"/>
            <a:r>
              <a:rPr lang="en-US" altLang="en-US" sz="2000" dirty="0" smtClean="0"/>
              <a:t>Every researcher designing a clinical trial must make it accessible to all ataxia patients.</a:t>
            </a:r>
          </a:p>
          <a:p>
            <a:pPr eaLnBrk="1" hangingPunct="1"/>
            <a:r>
              <a:rPr lang="en-US" altLang="en-US" sz="2000" dirty="0" smtClean="0"/>
              <a:t>There will be exceptions but...</a:t>
            </a:r>
          </a:p>
        </p:txBody>
      </p:sp>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altLang="en-US" sz="3200" b="1" dirty="0" smtClean="0"/>
              <a:t>Every Ataxia Patient Must Participate in Clinical Trials</a:t>
            </a:r>
          </a:p>
        </p:txBody>
      </p:sp>
      <p:sp>
        <p:nvSpPr>
          <p:cNvPr id="6149" name="Rectangle 3"/>
          <p:cNvSpPr>
            <a:spLocks noGrp="1" noChangeArrowheads="1"/>
          </p:cNvSpPr>
          <p:nvPr>
            <p:ph type="body" idx="1"/>
          </p:nvPr>
        </p:nvSpPr>
        <p:spPr/>
        <p:txBody>
          <a:bodyPr>
            <a:normAutofit fontScale="77500" lnSpcReduction="20000"/>
          </a:bodyPr>
          <a:lstStyle/>
          <a:p>
            <a:pPr marL="609600" indent="-609600" eaLnBrk="1" hangingPunct="1">
              <a:buFontTx/>
              <a:buAutoNum type="arabicPeriod"/>
            </a:pPr>
            <a:r>
              <a:rPr lang="en-US" altLang="en-US" sz="2800" dirty="0" smtClean="0"/>
              <a:t>Registries will enable you to be found.</a:t>
            </a:r>
          </a:p>
          <a:p>
            <a:pPr marL="609600" indent="-609600" eaLnBrk="1" hangingPunct="1">
              <a:buFontTx/>
              <a:buNone/>
            </a:pPr>
            <a:r>
              <a:rPr lang="en-US" altLang="en-US" sz="2800" dirty="0" smtClean="0"/>
              <a:t>        These are rare diseases with very small numbers of patients who can participate.  Every person counts.  </a:t>
            </a:r>
          </a:p>
          <a:p>
            <a:pPr marL="609600" indent="-609600" eaLnBrk="1" hangingPunct="1">
              <a:buFontTx/>
              <a:buNone/>
            </a:pPr>
            <a:r>
              <a:rPr lang="en-US" altLang="en-US" sz="2800" dirty="0" smtClean="0"/>
              <a:t>2.     Be knowledgeable about what makes a good clinical trial—don’t make bad investments.</a:t>
            </a:r>
          </a:p>
          <a:p>
            <a:pPr marL="609600" indent="-609600" eaLnBrk="1" hangingPunct="1">
              <a:buFontTx/>
              <a:buAutoNum type="arabicPeriod" startAt="3"/>
            </a:pPr>
            <a:r>
              <a:rPr lang="en-US" altLang="en-US" sz="2800" dirty="0" smtClean="0"/>
              <a:t>Speak up about the roadblocks to participation. Become involved in planning the trials.</a:t>
            </a:r>
          </a:p>
          <a:p>
            <a:pPr marL="609600" indent="-609600" eaLnBrk="1" hangingPunct="1">
              <a:buFontTx/>
              <a:buAutoNum type="arabicPeriod" startAt="3"/>
            </a:pPr>
            <a:r>
              <a:rPr lang="en-US" altLang="en-US" sz="2800" dirty="0" smtClean="0"/>
              <a:t>Be prepared to make sacrifices.</a:t>
            </a:r>
          </a:p>
        </p:txBody>
      </p:sp>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normAutofit fontScale="90000"/>
          </a:bodyPr>
          <a:lstStyle/>
          <a:p>
            <a:pPr eaLnBrk="1" hangingPunct="1"/>
            <a:r>
              <a:rPr lang="en-US" altLang="en-US" sz="3200" b="1" smtClean="0"/>
              <a:t>Every Researcher Designing A Clinical Trial Must Make It Accessible To All Ataxia Patients.</a:t>
            </a:r>
          </a:p>
        </p:txBody>
      </p:sp>
      <p:sp>
        <p:nvSpPr>
          <p:cNvPr id="7173" name="Rectangle 3"/>
          <p:cNvSpPr>
            <a:spLocks noGrp="1" noChangeArrowheads="1"/>
          </p:cNvSpPr>
          <p:nvPr>
            <p:ph type="body" idx="1"/>
          </p:nvPr>
        </p:nvSpPr>
        <p:spPr/>
        <p:txBody>
          <a:bodyPr>
            <a:normAutofit fontScale="85000" lnSpcReduction="20000"/>
          </a:bodyPr>
          <a:lstStyle/>
          <a:p>
            <a:pPr eaLnBrk="1" hangingPunct="1">
              <a:lnSpc>
                <a:spcPct val="80000"/>
              </a:lnSpc>
            </a:pPr>
            <a:r>
              <a:rPr lang="en-US" altLang="en-US" sz="2400" smtClean="0"/>
              <a:t>Design trials that can use the fewest patients over the shortest period of time (this usually means testing better drugs and using biomarkers).</a:t>
            </a:r>
          </a:p>
          <a:p>
            <a:pPr eaLnBrk="1" hangingPunct="1">
              <a:lnSpc>
                <a:spcPct val="80000"/>
              </a:lnSpc>
            </a:pPr>
            <a:r>
              <a:rPr lang="en-US" altLang="en-US" sz="2400" smtClean="0"/>
              <a:t>What is the rationale for excluding certain patients? Can those excluded be used in other ways? Parallel or compassionate studies? </a:t>
            </a:r>
          </a:p>
          <a:p>
            <a:pPr eaLnBrk="1" hangingPunct="1">
              <a:lnSpc>
                <a:spcPct val="80000"/>
              </a:lnSpc>
              <a:buFontTx/>
              <a:buNone/>
            </a:pPr>
            <a:r>
              <a:rPr lang="en-US" altLang="en-US" sz="2400" smtClean="0"/>
              <a:t>    But remember that a patient can participate in only one trial at a time and that participation in some trials may permanently disqualify participation in others.</a:t>
            </a:r>
          </a:p>
          <a:p>
            <a:pPr eaLnBrk="1" hangingPunct="1">
              <a:lnSpc>
                <a:spcPct val="80000"/>
              </a:lnSpc>
            </a:pPr>
            <a:r>
              <a:rPr lang="en-US" altLang="en-US" sz="2400" smtClean="0"/>
              <a:t>Reimbursing travel costs is essential for recruitment and compliance. Telemedicine?</a:t>
            </a:r>
          </a:p>
          <a:p>
            <a:pPr eaLnBrk="1" hangingPunct="1">
              <a:lnSpc>
                <a:spcPct val="80000"/>
              </a:lnSpc>
            </a:pPr>
            <a:r>
              <a:rPr lang="en-US" altLang="en-US" sz="2400" smtClean="0"/>
              <a:t>Don’t expect the patients to make unreasonable sacrifices.</a:t>
            </a:r>
          </a:p>
        </p:txBody>
      </p:sp>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en-US" sz="3200" b="1" smtClean="0"/>
              <a:t>Registries</a:t>
            </a:r>
          </a:p>
        </p:txBody>
      </p:sp>
      <p:sp>
        <p:nvSpPr>
          <p:cNvPr id="8197" name="Rectangle 3"/>
          <p:cNvSpPr>
            <a:spLocks noGrp="1" noChangeArrowheads="1"/>
          </p:cNvSpPr>
          <p:nvPr>
            <p:ph type="body" idx="1"/>
          </p:nvPr>
        </p:nvSpPr>
        <p:spPr>
          <a:xfrm>
            <a:off x="1676400" y="1295400"/>
            <a:ext cx="6591985" cy="4572000"/>
          </a:xfrm>
        </p:spPr>
        <p:txBody>
          <a:bodyPr/>
          <a:lstStyle/>
          <a:p>
            <a:pPr eaLnBrk="1" hangingPunct="1"/>
            <a:r>
              <a:rPr lang="en-US" altLang="en-US" dirty="0" smtClean="0"/>
              <a:t>Ataxia patients are some of the most highly motivated research subjects around, but ...</a:t>
            </a:r>
          </a:p>
          <a:p>
            <a:pPr eaLnBrk="1" hangingPunct="1"/>
            <a:r>
              <a:rPr lang="en-US" altLang="en-US" dirty="0" smtClean="0"/>
              <a:t>The Cooperative Ataxia Research Networks and the National Ataxia Foundation are not mind-readers.</a:t>
            </a:r>
          </a:p>
          <a:p>
            <a:pPr eaLnBrk="1" hangingPunct="1"/>
            <a:r>
              <a:rPr lang="en-US" altLang="en-US" dirty="0" smtClean="0"/>
              <a:t>Every ataxia patient must be in a Registry.</a:t>
            </a:r>
          </a:p>
          <a:p>
            <a:pPr marL="0" indent="0" eaLnBrk="1" hangingPunct="1">
              <a:buNone/>
            </a:pPr>
            <a:endParaRPr lang="en-US" altLang="en-US" dirty="0" smtClean="0"/>
          </a:p>
          <a:p>
            <a:r>
              <a:rPr lang="en-US" altLang="en-US" dirty="0" smtClean="0"/>
              <a:t>For </a:t>
            </a:r>
            <a:r>
              <a:rPr lang="en-US" altLang="en-US" dirty="0"/>
              <a:t>all ataxias--</a:t>
            </a:r>
            <a:r>
              <a:rPr lang="en-US" altLang="en-US" sz="1600" dirty="0"/>
              <a:t>https://</a:t>
            </a:r>
            <a:r>
              <a:rPr lang="en-US" altLang="en-US" sz="1600" dirty="0" smtClean="0"/>
              <a:t>www.sanfordresearch.org/CoRDS/CoRDSRegistryForm</a:t>
            </a:r>
          </a:p>
          <a:p>
            <a:r>
              <a:rPr lang="en-US" altLang="en-US" dirty="0" smtClean="0"/>
              <a:t>For episodic ataxia--</a:t>
            </a:r>
            <a:r>
              <a:rPr lang="en-US" altLang="en-US" sz="1600" dirty="0"/>
              <a:t>http://</a:t>
            </a:r>
            <a:r>
              <a:rPr lang="en-US" altLang="en-US" sz="1600" dirty="0" smtClean="0"/>
              <a:t>rarediseasesnetwork.epi.usf.edu/cinch/index.html</a:t>
            </a:r>
          </a:p>
          <a:p>
            <a:r>
              <a:rPr lang="en-US" altLang="en-US" dirty="0" smtClean="0"/>
              <a:t>For </a:t>
            </a:r>
            <a:r>
              <a:rPr lang="en-US" altLang="en-US" dirty="0" err="1" smtClean="0"/>
              <a:t>Friedreich’s</a:t>
            </a:r>
            <a:r>
              <a:rPr lang="en-US" altLang="en-US" dirty="0" smtClean="0"/>
              <a:t> Ataxia-</a:t>
            </a:r>
            <a:r>
              <a:rPr lang="en-US" altLang="en-US" sz="1600" dirty="0" smtClean="0"/>
              <a:t>-</a:t>
            </a:r>
            <a:r>
              <a:rPr lang="en-US" altLang="en-US" sz="1600" dirty="0"/>
              <a:t>http://www.curefa.org/registry.html</a:t>
            </a:r>
          </a:p>
          <a:p>
            <a:endParaRPr lang="en-US" altLang="en-US" sz="1600" dirty="0"/>
          </a:p>
          <a:p>
            <a:endParaRPr lang="en-US" altLang="en-US" dirty="0" smtClean="0"/>
          </a:p>
          <a:p>
            <a:pPr eaLnBrk="1" hangingPunct="1"/>
            <a:endParaRPr lang="en-US" altLang="en-US" dirty="0" smtClean="0"/>
          </a:p>
        </p:txBody>
      </p:sp>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3200" b="1" smtClean="0"/>
              <a:t>TYPES OF CLINICAL TRIALS</a:t>
            </a:r>
          </a:p>
        </p:txBody>
      </p:sp>
      <p:graphicFrame>
        <p:nvGraphicFramePr>
          <p:cNvPr id="12335" name="Group 47"/>
          <p:cNvGraphicFramePr>
            <a:graphicFrameLocks noGrp="1"/>
          </p:cNvGraphicFramePr>
          <p:nvPr>
            <p:ph idx="1"/>
          </p:nvPr>
        </p:nvGraphicFramePr>
        <p:xfrm>
          <a:off x="1066800" y="1219200"/>
          <a:ext cx="7010400" cy="5386388"/>
        </p:xfrm>
        <a:graphic>
          <a:graphicData uri="http://schemas.openxmlformats.org/drawingml/2006/table">
            <a:tbl>
              <a:tblPr/>
              <a:tblGrid>
                <a:gridCol w="1371600"/>
                <a:gridCol w="1600200"/>
                <a:gridCol w="1219200"/>
                <a:gridCol w="2819400"/>
              </a:tblGrid>
              <a:tr h="6413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 SUBJECTS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LENGTH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AIM OF STUDY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rPr>
                        <a:t>N of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Ongoing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Do I get better or stop getting worse on this drug?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rPr>
                        <a:t>Pilot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Up to 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All get drug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Weeks to months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Is a larger study worth doing, will there be problems?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rPr>
                        <a:t>Phase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20-80 </a:t>
                      </a:r>
                      <a:r>
                        <a:rPr kumimoji="0" lang="en-US" altLang="en-US" sz="800" b="1" i="0" u="none" strike="noStrike" cap="none" normalizeH="0" baseline="0" smtClean="0">
                          <a:ln>
                            <a:noFill/>
                          </a:ln>
                          <a:solidFill>
                            <a:schemeClr val="tx1"/>
                          </a:solidFill>
                          <a:effectLst/>
                          <a:latin typeface="Arial" charset="0"/>
                        </a:rPr>
                        <a:t>normal or patient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in groups of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All get drug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Escalating doses to learn side effects, safety, best dose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rPr>
                        <a:t>Phase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20-300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Placebo and drug groups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Compassionate trials do not use placebo.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2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To assess potential for good effects, as well as side effects.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Also designed as “futility” study—to show a drug doesn’t not work(fewer subjects, less$)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rPr>
                        <a:t>Phase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300-3000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Placebo and drug groups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3-5 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To prove efficacy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May include crossover design, open extension trial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smtClean="0">
                          <a:ln>
                            <a:noFill/>
                          </a:ln>
                          <a:solidFill>
                            <a:schemeClr val="tx1"/>
                          </a:solidFill>
                          <a:effectLst/>
                          <a:latin typeface="Arial" charset="0"/>
                        </a:rPr>
                        <a:t>Phase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100’s-1000’s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Open drug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Ongoing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charset="0"/>
                        </a:rPr>
                        <a:t>To find out more about  the effects of an approved drug.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Research in FRDA, SCA, and MSA</a:t>
            </a:r>
            <a:endParaRPr lang="en-US" sz="2800" b="1" dirty="0"/>
          </a:p>
        </p:txBody>
      </p:sp>
      <p:sp>
        <p:nvSpPr>
          <p:cNvPr id="3" name="Content Placeholder 2"/>
          <p:cNvSpPr>
            <a:spLocks noGrp="1"/>
          </p:cNvSpPr>
          <p:nvPr>
            <p:ph idx="1"/>
          </p:nvPr>
        </p:nvSpPr>
        <p:spPr>
          <a:xfrm>
            <a:off x="1942415" y="1219200"/>
            <a:ext cx="6591985" cy="4692022"/>
          </a:xfrm>
        </p:spPr>
        <p:txBody>
          <a:bodyPr>
            <a:normAutofit/>
          </a:bodyPr>
          <a:lstStyle/>
          <a:p>
            <a:pPr>
              <a:buFont typeface="Wingdings" panose="05000000000000000000" pitchFamily="2" charset="2"/>
              <a:buChar char="§"/>
            </a:pPr>
            <a:r>
              <a:rPr lang="en-US" b="1" dirty="0"/>
              <a:t>Since the last AMM, </a:t>
            </a:r>
            <a:r>
              <a:rPr lang="en-US" b="1" dirty="0" smtClean="0"/>
              <a:t>there have been 1748 </a:t>
            </a:r>
            <a:r>
              <a:rPr lang="en-US" b="1" dirty="0"/>
              <a:t>articles about ataxia in PubMed. </a:t>
            </a:r>
            <a:endParaRPr lang="en-US" b="1" dirty="0" smtClean="0"/>
          </a:p>
          <a:p>
            <a:pPr>
              <a:buFont typeface="Wingdings" panose="05000000000000000000" pitchFamily="2" charset="2"/>
              <a:buChar char="§"/>
            </a:pPr>
            <a:endParaRPr lang="en-US" b="1" dirty="0"/>
          </a:p>
          <a:p>
            <a:pPr>
              <a:buFont typeface="Wingdings" panose="05000000000000000000" pitchFamily="2" charset="2"/>
              <a:buChar char="§"/>
            </a:pPr>
            <a:r>
              <a:rPr lang="en-US" b="1" dirty="0" smtClean="0"/>
              <a:t>We will review each of them in detail…</a:t>
            </a:r>
            <a:endParaRPr lang="en-US" b="1" dirty="0"/>
          </a:p>
          <a:p>
            <a:pPr>
              <a:buFont typeface="Wingdings" panose="05000000000000000000" pitchFamily="2" charset="2"/>
              <a:buChar char="§"/>
            </a:pPr>
            <a:endParaRPr lang="en-US" b="1" dirty="0" smtClean="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352705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Research in FRDA, SCA, and MSA</a:t>
            </a:r>
            <a:endParaRPr lang="en-US" sz="2800" b="1" dirty="0"/>
          </a:p>
        </p:txBody>
      </p:sp>
      <p:sp>
        <p:nvSpPr>
          <p:cNvPr id="3" name="Content Placeholder 2"/>
          <p:cNvSpPr>
            <a:spLocks noGrp="1"/>
          </p:cNvSpPr>
          <p:nvPr>
            <p:ph idx="1"/>
          </p:nvPr>
        </p:nvSpPr>
        <p:spPr>
          <a:xfrm>
            <a:off x="1942415" y="1219200"/>
            <a:ext cx="6591985" cy="4692022"/>
          </a:xfrm>
        </p:spPr>
        <p:txBody>
          <a:bodyPr>
            <a:normAutofit fontScale="77500" lnSpcReduction="20000"/>
          </a:bodyPr>
          <a:lstStyle/>
          <a:p>
            <a:pPr>
              <a:buFont typeface="Wingdings" panose="05000000000000000000" pitchFamily="2" charset="2"/>
              <a:buChar char="§"/>
            </a:pPr>
            <a:r>
              <a:rPr lang="en-US" b="1" dirty="0" smtClean="0"/>
              <a:t>Human Subjects</a:t>
            </a:r>
          </a:p>
          <a:p>
            <a:pPr>
              <a:buFont typeface="Wingdings" panose="05000000000000000000" pitchFamily="2" charset="2"/>
              <a:buChar char="§"/>
            </a:pPr>
            <a:r>
              <a:rPr lang="en-US" dirty="0" smtClean="0"/>
              <a:t>natural history</a:t>
            </a:r>
          </a:p>
          <a:p>
            <a:pPr>
              <a:buFont typeface="Wingdings" panose="05000000000000000000" pitchFamily="2" charset="2"/>
              <a:buChar char="§"/>
            </a:pPr>
            <a:r>
              <a:rPr lang="en-US" dirty="0" smtClean="0"/>
              <a:t>biomarkers of disease onset and progression</a:t>
            </a:r>
          </a:p>
          <a:p>
            <a:pPr>
              <a:buFont typeface="Wingdings" panose="05000000000000000000" pitchFamily="2" charset="2"/>
              <a:buChar char="§"/>
            </a:pPr>
            <a:r>
              <a:rPr lang="en-US" dirty="0" smtClean="0"/>
              <a:t>mechanisms of tissue damage including genetics</a:t>
            </a:r>
          </a:p>
          <a:p>
            <a:pPr marL="0" indent="0">
              <a:buNone/>
            </a:pPr>
            <a:endParaRPr lang="en-US" dirty="0" smtClean="0"/>
          </a:p>
          <a:p>
            <a:pPr>
              <a:buFont typeface="Wingdings" panose="05000000000000000000" pitchFamily="2" charset="2"/>
              <a:buChar char="§"/>
            </a:pPr>
            <a:r>
              <a:rPr lang="en-US" b="1" dirty="0" smtClean="0"/>
              <a:t>Basic Science</a:t>
            </a:r>
          </a:p>
          <a:p>
            <a:pPr>
              <a:buFont typeface="Wingdings" panose="05000000000000000000" pitchFamily="2" charset="2"/>
              <a:buChar char="§"/>
            </a:pPr>
            <a:r>
              <a:rPr lang="en-US" dirty="0" smtClean="0"/>
              <a:t>animal models</a:t>
            </a:r>
          </a:p>
          <a:p>
            <a:pPr>
              <a:buFont typeface="Wingdings" panose="05000000000000000000" pitchFamily="2" charset="2"/>
              <a:buChar char="§"/>
            </a:pPr>
            <a:r>
              <a:rPr lang="en-US" dirty="0" smtClean="0"/>
              <a:t>cellular models including IPSC </a:t>
            </a:r>
          </a:p>
          <a:p>
            <a:pPr>
              <a:buFont typeface="Wingdings" panose="05000000000000000000" pitchFamily="2" charset="2"/>
              <a:buChar char="§"/>
            </a:pPr>
            <a:r>
              <a:rPr lang="en-US" dirty="0" smtClean="0"/>
              <a:t>epigenetic controls</a:t>
            </a:r>
          </a:p>
          <a:p>
            <a:pPr>
              <a:buFont typeface="Wingdings" panose="05000000000000000000" pitchFamily="2" charset="2"/>
              <a:buChar char="§"/>
            </a:pPr>
            <a:r>
              <a:rPr lang="en-US" dirty="0" smtClean="0"/>
              <a:t>translational research</a:t>
            </a:r>
          </a:p>
          <a:p>
            <a:pPr marL="0" indent="0">
              <a:buNone/>
            </a:pPr>
            <a:endParaRPr lang="en-US" dirty="0" smtClean="0"/>
          </a:p>
          <a:p>
            <a:pPr>
              <a:buFont typeface="Wingdings" panose="05000000000000000000" pitchFamily="2" charset="2"/>
              <a:buChar char="§"/>
            </a:pPr>
            <a:r>
              <a:rPr lang="en-US" b="1" dirty="0"/>
              <a:t>T</a:t>
            </a:r>
            <a:r>
              <a:rPr lang="en-US" b="1" dirty="0" smtClean="0"/>
              <a:t>reatment trials</a:t>
            </a:r>
          </a:p>
          <a:p>
            <a:pPr marL="0" indent="0">
              <a:buNone/>
            </a:pPr>
            <a:endParaRPr lang="en-US" b="1" dirty="0" smtClean="0"/>
          </a:p>
          <a:p>
            <a:pPr>
              <a:buFont typeface="Wingdings" panose="05000000000000000000" pitchFamily="2" charset="2"/>
              <a:buChar char="§"/>
            </a:pPr>
            <a:r>
              <a:rPr lang="en-US" b="1" dirty="0" smtClean="0"/>
              <a:t>Since the last AMM, there have been 79 publications about ataxia treatment. </a:t>
            </a:r>
          </a:p>
          <a:p>
            <a:pPr>
              <a:buFont typeface="Wingdings" panose="05000000000000000000" pitchFamily="2" charset="2"/>
              <a:buChar char="§"/>
            </a:pPr>
            <a:r>
              <a:rPr lang="en-US" b="1" dirty="0" smtClean="0"/>
              <a:t>Clinicaltrials.gov lists 57 open studies dealing with ataxia.</a:t>
            </a:r>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3560755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Collaborative Groups Doing the Research</a:t>
            </a:r>
            <a:br>
              <a:rPr lang="en-US" sz="2400" b="1" dirty="0" smtClean="0"/>
            </a:br>
            <a:r>
              <a:rPr lang="en-US" sz="2400" b="1" dirty="0" smtClean="0"/>
              <a:t>(and many more individual researchers)</a:t>
            </a:r>
            <a:endParaRPr lang="en-US" sz="2400" b="1" dirty="0"/>
          </a:p>
        </p:txBody>
      </p:sp>
      <p:sp>
        <p:nvSpPr>
          <p:cNvPr id="3" name="Content Placeholder 2"/>
          <p:cNvSpPr>
            <a:spLocks noGrp="1"/>
          </p:cNvSpPr>
          <p:nvPr>
            <p:ph idx="1"/>
          </p:nvPr>
        </p:nvSpPr>
        <p:spPr/>
        <p:txBody>
          <a:bodyPr>
            <a:normAutofit fontScale="62500" lnSpcReduction="20000"/>
          </a:bodyPr>
          <a:lstStyle/>
          <a:p>
            <a:pPr marL="0" indent="0">
              <a:buNone/>
            </a:pPr>
            <a:r>
              <a:rPr lang="en-US" sz="2200" b="1" dirty="0" smtClean="0"/>
              <a:t>CRC-SCA—North American Collaborative Research Consortium for </a:t>
            </a:r>
            <a:r>
              <a:rPr lang="en-US" sz="2200" b="1" dirty="0" err="1" smtClean="0"/>
              <a:t>Spinocerebellar</a:t>
            </a:r>
            <a:r>
              <a:rPr lang="en-US" sz="2200" b="1" dirty="0" smtClean="0"/>
              <a:t> Ataxia         under the direction of Dr. Tee </a:t>
            </a:r>
            <a:r>
              <a:rPr lang="en-US" sz="2200" b="1" dirty="0" err="1" smtClean="0"/>
              <a:t>Ashizawa</a:t>
            </a:r>
            <a:endParaRPr lang="en-US" sz="2200" b="1" dirty="0" smtClean="0"/>
          </a:p>
          <a:p>
            <a:pPr marL="0" indent="0">
              <a:buNone/>
            </a:pPr>
            <a:r>
              <a:rPr lang="en-US" sz="2200" b="1" dirty="0" smtClean="0"/>
              <a:t>EUROSCA—European Integrated Project on </a:t>
            </a:r>
            <a:r>
              <a:rPr lang="en-US" sz="2200" b="1" dirty="0" err="1" smtClean="0"/>
              <a:t>Spinocerebellar</a:t>
            </a:r>
            <a:r>
              <a:rPr lang="en-US" sz="2200" b="1" dirty="0" smtClean="0"/>
              <a:t> Ataxia </a:t>
            </a:r>
          </a:p>
          <a:p>
            <a:pPr marL="0" indent="0">
              <a:buNone/>
            </a:pPr>
            <a:r>
              <a:rPr lang="en-US" sz="2200" b="1" dirty="0"/>
              <a:t> </a:t>
            </a:r>
            <a:r>
              <a:rPr lang="en-US" sz="2200" b="1" dirty="0" smtClean="0"/>
              <a:t>                                                under the direction of Prof. Olaf </a:t>
            </a:r>
            <a:r>
              <a:rPr lang="en-US" sz="2200" b="1" dirty="0" err="1" smtClean="0"/>
              <a:t>Riess</a:t>
            </a:r>
            <a:endParaRPr lang="en-US" sz="2200" b="1" dirty="0" smtClean="0"/>
          </a:p>
          <a:p>
            <a:pPr marL="0" indent="0">
              <a:buNone/>
            </a:pPr>
            <a:endParaRPr lang="en-US" sz="2200" b="1" dirty="0" smtClean="0"/>
          </a:p>
          <a:p>
            <a:pPr marL="0" indent="0">
              <a:buNone/>
            </a:pPr>
            <a:r>
              <a:rPr lang="en-US" sz="2200" b="1" dirty="0" smtClean="0"/>
              <a:t>CCRN—Collaborative Clinical Research Network for </a:t>
            </a:r>
            <a:r>
              <a:rPr lang="en-US" sz="2200" b="1" dirty="0" err="1" smtClean="0"/>
              <a:t>Friedreich’s</a:t>
            </a:r>
            <a:r>
              <a:rPr lang="en-US" sz="2200" b="1" dirty="0" smtClean="0"/>
              <a:t> Ataxia </a:t>
            </a:r>
          </a:p>
          <a:p>
            <a:pPr marL="0" indent="0">
              <a:buNone/>
            </a:pPr>
            <a:r>
              <a:rPr lang="en-US" sz="2200" b="1" dirty="0"/>
              <a:t> </a:t>
            </a:r>
            <a:r>
              <a:rPr lang="en-US" sz="2200" b="1" dirty="0" smtClean="0"/>
              <a:t>                                                under the direction of Dr. Dave Lynch</a:t>
            </a:r>
          </a:p>
          <a:p>
            <a:pPr marL="0" indent="0">
              <a:buNone/>
            </a:pPr>
            <a:r>
              <a:rPr lang="en-US" sz="2200" b="1" dirty="0" smtClean="0"/>
              <a:t>EFACTS--European </a:t>
            </a:r>
            <a:r>
              <a:rPr lang="en-US" sz="2200" b="1" dirty="0" err="1"/>
              <a:t>Friedreich's</a:t>
            </a:r>
            <a:r>
              <a:rPr lang="en-US" sz="2200" b="1" dirty="0"/>
              <a:t> Ataxia Consortium for Translational </a:t>
            </a:r>
            <a:r>
              <a:rPr lang="en-US" sz="2200" b="1" dirty="0" smtClean="0"/>
              <a:t>Studies </a:t>
            </a:r>
          </a:p>
          <a:p>
            <a:pPr marL="0" indent="0">
              <a:buNone/>
            </a:pPr>
            <a:r>
              <a:rPr lang="en-US" sz="2200" b="1" dirty="0"/>
              <a:t> </a:t>
            </a:r>
            <a:r>
              <a:rPr lang="en-US" sz="2200" b="1" dirty="0" smtClean="0"/>
              <a:t>                                                under the direction of Dr. Massimo </a:t>
            </a:r>
            <a:r>
              <a:rPr lang="en-US" sz="2200" b="1" dirty="0" err="1" smtClean="0"/>
              <a:t>Pandolfo</a:t>
            </a:r>
            <a:endParaRPr lang="en-US" sz="2200" b="1" dirty="0" smtClean="0"/>
          </a:p>
          <a:p>
            <a:pPr marL="0" indent="0">
              <a:buNone/>
            </a:pPr>
            <a:endParaRPr lang="en-US" sz="2200" b="1" dirty="0" smtClean="0"/>
          </a:p>
          <a:p>
            <a:pPr marL="0" indent="0">
              <a:buNone/>
            </a:pPr>
            <a:r>
              <a:rPr lang="en-US" sz="2200" b="1" dirty="0" smtClean="0"/>
              <a:t>Global MSA Taskforce, North American  MSA Study Group, European MSA Study Group, and others </a:t>
            </a:r>
          </a:p>
          <a:p>
            <a:pPr marL="0" indent="0">
              <a:buNone/>
            </a:pPr>
            <a:r>
              <a:rPr lang="en-US" sz="2200" b="1" dirty="0"/>
              <a:t> </a:t>
            </a:r>
            <a:r>
              <a:rPr lang="en-US" sz="2200" b="1" dirty="0" smtClean="0"/>
              <a:t>                                                under the direction of Dr. Ryan Walsh </a:t>
            </a:r>
            <a:r>
              <a:rPr lang="en-US" sz="1400" b="1" dirty="0" smtClean="0"/>
              <a:t>and </a:t>
            </a:r>
            <a:r>
              <a:rPr lang="en-US" sz="2200" b="1" dirty="0" smtClean="0"/>
              <a:t>others</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398639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Recent and Active Studies in SCA</a:t>
            </a:r>
            <a:endParaRPr lang="en-US" sz="2800" b="1" dirty="0"/>
          </a:p>
        </p:txBody>
      </p:sp>
      <p:sp>
        <p:nvSpPr>
          <p:cNvPr id="3" name="Content Placeholder 2"/>
          <p:cNvSpPr>
            <a:spLocks noGrp="1"/>
          </p:cNvSpPr>
          <p:nvPr>
            <p:ph idx="1"/>
          </p:nvPr>
        </p:nvSpPr>
        <p:spPr>
          <a:xfrm>
            <a:off x="1828801" y="1524000"/>
            <a:ext cx="6705600" cy="4387222"/>
          </a:xfrm>
        </p:spPr>
        <p:txBody>
          <a:bodyPr>
            <a:normAutofit fontScale="92500" lnSpcReduction="10000"/>
          </a:bodyPr>
          <a:lstStyle/>
          <a:p>
            <a:r>
              <a:rPr lang="en-US" sz="1200" b="1" dirty="0"/>
              <a:t>Natural History Study of and Genetic Modifiers in </a:t>
            </a:r>
            <a:r>
              <a:rPr lang="en-US" sz="1200" b="1" dirty="0" err="1"/>
              <a:t>Spinocerebellar</a:t>
            </a:r>
            <a:r>
              <a:rPr lang="en-US" sz="1200" b="1" dirty="0"/>
              <a:t> </a:t>
            </a:r>
            <a:r>
              <a:rPr lang="en-US" sz="1200" b="1" dirty="0" smtClean="0"/>
              <a:t>Ataxias</a:t>
            </a:r>
          </a:p>
          <a:p>
            <a:pPr marL="0" indent="0">
              <a:buNone/>
            </a:pPr>
            <a:r>
              <a:rPr lang="en-US" sz="1200" dirty="0"/>
              <a:t> </a:t>
            </a:r>
            <a:r>
              <a:rPr lang="en-US" sz="1200" dirty="0" smtClean="0"/>
              <a:t>       (SCA 1, 2, 3, 6; 12  US sites; visits every 6 months for 2 years)</a:t>
            </a:r>
          </a:p>
          <a:p>
            <a:pPr marL="0" indent="0">
              <a:buNone/>
            </a:pPr>
            <a:r>
              <a:rPr lang="en-US" sz="1200" dirty="0"/>
              <a:t> </a:t>
            </a:r>
            <a:r>
              <a:rPr lang="en-US" sz="1200" dirty="0" smtClean="0"/>
              <a:t>        Separate blood/tissue banking study at U Utah.</a:t>
            </a:r>
          </a:p>
          <a:p>
            <a:r>
              <a:rPr lang="en-US" sz="1200" b="1" dirty="0"/>
              <a:t>Transcranial Magnetic Stimulation in </a:t>
            </a:r>
            <a:r>
              <a:rPr lang="en-US" sz="1200" b="1" dirty="0" err="1"/>
              <a:t>Spino</a:t>
            </a:r>
            <a:r>
              <a:rPr lang="en-US" sz="1200" b="1" dirty="0"/>
              <a:t>-Cerebellar </a:t>
            </a:r>
            <a:r>
              <a:rPr lang="en-US" sz="1200" b="1" dirty="0" smtClean="0"/>
              <a:t>Ataxia</a:t>
            </a:r>
          </a:p>
          <a:p>
            <a:pPr marL="0" indent="0">
              <a:buNone/>
            </a:pPr>
            <a:r>
              <a:rPr lang="en-US" sz="1200" dirty="0" smtClean="0"/>
              <a:t>        (Genetic SCA; Beth Israel Medical Center in Boston; 5 days per </a:t>
            </a:r>
            <a:r>
              <a:rPr lang="en-US" sz="1200" dirty="0" err="1" smtClean="0"/>
              <a:t>wk</a:t>
            </a:r>
            <a:r>
              <a:rPr lang="en-US" sz="1200" dirty="0" smtClean="0"/>
              <a:t> for 4 </a:t>
            </a:r>
            <a:r>
              <a:rPr lang="en-US" sz="1200" dirty="0" err="1" smtClean="0"/>
              <a:t>wks</a:t>
            </a:r>
            <a:r>
              <a:rPr lang="en-US" sz="1200" dirty="0" smtClean="0"/>
              <a:t>)</a:t>
            </a:r>
          </a:p>
          <a:p>
            <a:r>
              <a:rPr lang="en-US" sz="1200" b="1" dirty="0"/>
              <a:t>Parkinsonism in </a:t>
            </a:r>
            <a:r>
              <a:rPr lang="en-US" sz="1200" b="1" dirty="0" err="1"/>
              <a:t>Spinocerebellar</a:t>
            </a:r>
            <a:r>
              <a:rPr lang="en-US" sz="1200" b="1" dirty="0"/>
              <a:t> Ataxia Type </a:t>
            </a:r>
            <a:r>
              <a:rPr lang="en-US" sz="1200" b="1" dirty="0" smtClean="0"/>
              <a:t>6 </a:t>
            </a:r>
            <a:r>
              <a:rPr lang="en-US" sz="1200" dirty="0" smtClean="0"/>
              <a:t>(University of Chicago)</a:t>
            </a:r>
          </a:p>
          <a:p>
            <a:r>
              <a:rPr lang="en-US" sz="1200" b="1" dirty="0" smtClean="0"/>
              <a:t>MRI/MRS imaging of the Brain in SCA1, 2, 3, 6 </a:t>
            </a:r>
            <a:r>
              <a:rPr lang="en-US" sz="1200" dirty="0" smtClean="0"/>
              <a:t>(U Minnesota)</a:t>
            </a:r>
          </a:p>
          <a:p>
            <a:r>
              <a:rPr lang="en-US" sz="1200" b="1" dirty="0" smtClean="0"/>
              <a:t>MRI in SCA1, 2, 3, 6, 8</a:t>
            </a:r>
            <a:r>
              <a:rPr lang="en-US" sz="1200" dirty="0" smtClean="0"/>
              <a:t> (Johns Hopkins)</a:t>
            </a:r>
          </a:p>
          <a:p>
            <a:r>
              <a:rPr lang="en-US" sz="1200" b="1" dirty="0" smtClean="0"/>
              <a:t>Natural History of SCA7 </a:t>
            </a:r>
            <a:r>
              <a:rPr lang="en-US" sz="1200" dirty="0" smtClean="0"/>
              <a:t>(NIH)</a:t>
            </a:r>
          </a:p>
          <a:p>
            <a:r>
              <a:rPr lang="en-US" sz="1200" b="1" dirty="0" smtClean="0"/>
              <a:t>Cerebellar Control of Voluntary Motion </a:t>
            </a:r>
            <a:r>
              <a:rPr lang="en-US" sz="1200" dirty="0" smtClean="0"/>
              <a:t>(UC Berkeley; Princeton)</a:t>
            </a:r>
          </a:p>
          <a:p>
            <a:pPr marL="0" indent="0">
              <a:buNone/>
            </a:pPr>
            <a:endParaRPr lang="en-US" sz="1200" dirty="0"/>
          </a:p>
          <a:p>
            <a:r>
              <a:rPr lang="en-US" sz="1200" b="1" dirty="0" smtClean="0"/>
              <a:t>NOT YET RECRUITING</a:t>
            </a:r>
          </a:p>
          <a:p>
            <a:r>
              <a:rPr lang="en-US" sz="1200" dirty="0"/>
              <a:t>An Open-label Trial of Intravenous Immune Globulin </a:t>
            </a:r>
            <a:r>
              <a:rPr lang="en-US" sz="1200" b="1" dirty="0"/>
              <a:t>(IVIG)</a:t>
            </a:r>
            <a:r>
              <a:rPr lang="en-US" sz="1200" dirty="0"/>
              <a:t>in Treating </a:t>
            </a:r>
            <a:r>
              <a:rPr lang="en-US" sz="1200" dirty="0" err="1"/>
              <a:t>Spinocerebellar</a:t>
            </a:r>
            <a:r>
              <a:rPr lang="en-US" sz="1200" dirty="0"/>
              <a:t> </a:t>
            </a:r>
            <a:r>
              <a:rPr lang="en-US" sz="1200" dirty="0" smtClean="0"/>
              <a:t>Ataxias</a:t>
            </a:r>
            <a:r>
              <a:rPr lang="en-US" sz="1200" dirty="0"/>
              <a:t> </a:t>
            </a:r>
            <a:r>
              <a:rPr lang="en-US" sz="1200" dirty="0" smtClean="0"/>
              <a:t> (</a:t>
            </a:r>
            <a:r>
              <a:rPr lang="en-US" sz="1100" dirty="0" smtClean="0"/>
              <a:t>SCA 1, 2, 3, 6, 10,11; U South Florida; 5 days per mo for 3 mo)</a:t>
            </a:r>
          </a:p>
          <a:p>
            <a:r>
              <a:rPr lang="en-US" sz="1200" dirty="0"/>
              <a:t>Study To Assess Safety, Tolerability and Efficacy of </a:t>
            </a:r>
            <a:r>
              <a:rPr lang="en-US" sz="1200" b="1" dirty="0"/>
              <a:t>Intravenous Cabaletta </a:t>
            </a:r>
            <a:r>
              <a:rPr lang="en-US" sz="1200" dirty="0"/>
              <a:t>in Patients With Machado-Joseph Disease</a:t>
            </a:r>
          </a:p>
          <a:p>
            <a:endParaRPr lang="en-US" sz="1200" dirty="0" smtClean="0"/>
          </a:p>
          <a:p>
            <a:endParaRPr lang="en-US" sz="1200" dirty="0"/>
          </a:p>
          <a:p>
            <a:endParaRPr lang="en-US" sz="1200" dirty="0"/>
          </a:p>
          <a:p>
            <a:endParaRPr lang="en-US"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349530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55" y="0"/>
            <a:ext cx="6347713" cy="1009904"/>
          </a:xfrm>
        </p:spPr>
        <p:txBody>
          <a:bodyPr>
            <a:normAutofit fontScale="90000"/>
          </a:bodyPr>
          <a:lstStyle/>
          <a:p>
            <a:pPr algn="ctr"/>
            <a:r>
              <a:rPr lang="en-US" dirty="0" smtClean="0">
                <a:solidFill>
                  <a:schemeClr val="accent2"/>
                </a:solidFill>
              </a:rPr>
              <a:t/>
            </a:r>
            <a:br>
              <a:rPr lang="en-US" dirty="0" smtClean="0">
                <a:solidFill>
                  <a:schemeClr val="accent2"/>
                </a:solidFill>
              </a:rPr>
            </a:b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1676400" y="1219200"/>
            <a:ext cx="6858001" cy="4705350"/>
          </a:xfrm>
        </p:spPr>
        <p:txBody>
          <a:bodyPr>
            <a:noAutofit/>
          </a:bodyPr>
          <a:lstStyle/>
          <a:p>
            <a:pPr>
              <a:buFont typeface="Wingdings" pitchFamily="2" charset="2"/>
              <a:buChar char="§"/>
            </a:pPr>
            <a:r>
              <a:rPr lang="en-US" sz="2000" dirty="0" smtClean="0"/>
              <a:t>The information provided by speakers in any presentation made as part of the 2015 NAF Annual Membership Meeting is for informational use only.</a:t>
            </a:r>
          </a:p>
          <a:p>
            <a:pPr>
              <a:buFont typeface="Wingdings" pitchFamily="2" charset="2"/>
              <a:buChar char="§"/>
            </a:pPr>
            <a:r>
              <a:rPr lang="en-US" sz="2000" dirty="0" smtClean="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smtClean="0"/>
              <a:t>Products or services mentioned during these presentations does not imply endorsement by NAF. </a:t>
            </a:r>
            <a:endParaRPr lang="en-US" sz="2000" dirty="0"/>
          </a:p>
        </p:txBody>
      </p:sp>
      <p:pic>
        <p:nvPicPr>
          <p:cNvPr id="4" name="Picture 3" descr="atalogo.gif"/>
          <p:cNvPicPr>
            <a:picLocks noChangeAspect="1"/>
          </p:cNvPicPr>
          <p:nvPr/>
        </p:nvPicPr>
        <p:blipFill>
          <a:blip r:embed="rId2" cstate="print"/>
          <a:stretch>
            <a:fillRect/>
          </a:stretch>
        </p:blipFill>
        <p:spPr>
          <a:xfrm>
            <a:off x="838200" y="5448300"/>
            <a:ext cx="3810000" cy="952500"/>
          </a:xfrm>
          <a:prstGeom prst="rect">
            <a:avLst/>
          </a:prstGeom>
        </p:spPr>
      </p:pic>
      <p:sp>
        <p:nvSpPr>
          <p:cNvPr id="5" name="Date Placeholder 4"/>
          <p:cNvSpPr>
            <a:spLocks noGrp="1"/>
          </p:cNvSpPr>
          <p:nvPr>
            <p:ph type="dt" sz="half" idx="10"/>
          </p:nvPr>
        </p:nvSpPr>
        <p:spPr/>
        <p:txBody>
          <a:bodyPr/>
          <a:lstStyle/>
          <a:p>
            <a:r>
              <a:rPr lang="en-US" smtClean="0"/>
              <a:t>3/8/2015</a:t>
            </a:r>
            <a:endParaRPr lang="en-US"/>
          </a:p>
        </p:txBody>
      </p:sp>
      <p:sp>
        <p:nvSpPr>
          <p:cNvPr id="6" name="Footer Placeholder 5"/>
          <p:cNvSpPr>
            <a:spLocks noGrp="1"/>
          </p:cNvSpPr>
          <p:nvPr>
            <p:ph type="ftr" sz="quarter" idx="11"/>
          </p:nvPr>
        </p:nvSpPr>
        <p:spPr/>
        <p:txBody>
          <a:bodyPr/>
          <a:lstStyle/>
          <a:p>
            <a:r>
              <a:rPr lang="en-US" smtClean="0"/>
              <a:t>NAF AMM Denver</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SCA Pipeline—</a:t>
            </a:r>
            <a:r>
              <a:rPr lang="en-US" sz="2800" b="1" dirty="0" smtClean="0"/>
              <a:t>industry sponsored</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9076622"/>
              </p:ext>
            </p:extLst>
          </p:nvPr>
        </p:nvGraphicFramePr>
        <p:xfrm>
          <a:off x="1828799" y="1524002"/>
          <a:ext cx="6163918" cy="4890769"/>
        </p:xfrm>
        <a:graphic>
          <a:graphicData uri="http://schemas.openxmlformats.org/drawingml/2006/table">
            <a:tbl>
              <a:tblPr firstRow="1" firstCol="1" bandRow="1">
                <a:tableStyleId>{5C22544A-7EE6-4342-B048-85BDC9FD1C3A}</a:tableStyleId>
              </a:tblPr>
              <a:tblGrid>
                <a:gridCol w="1208195"/>
                <a:gridCol w="1491416"/>
                <a:gridCol w="2178870"/>
                <a:gridCol w="1285437"/>
              </a:tblGrid>
              <a:tr h="199224">
                <a:tc>
                  <a:txBody>
                    <a:bodyPr/>
                    <a:lstStyle/>
                    <a:p>
                      <a:pPr marL="0" marR="0">
                        <a:lnSpc>
                          <a:spcPct val="115000"/>
                        </a:lnSpc>
                        <a:spcBef>
                          <a:spcPts val="0"/>
                        </a:spcBef>
                        <a:spcAft>
                          <a:spcPts val="0"/>
                        </a:spcAft>
                      </a:pPr>
                      <a:r>
                        <a:rPr lang="en-US" sz="1000">
                          <a:effectLst/>
                        </a:rPr>
                        <a:t>Company</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Agent</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MOA</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Status</a:t>
                      </a:r>
                      <a:endParaRPr lang="en-US" sz="1000">
                        <a:effectLst/>
                        <a:latin typeface="Calibri"/>
                        <a:ea typeface="Calibri"/>
                        <a:cs typeface="Times New Roman"/>
                      </a:endParaRPr>
                    </a:p>
                  </a:txBody>
                  <a:tcPr marL="62120" marR="62120" marT="0" marB="0"/>
                </a:tc>
              </a:tr>
              <a:tr h="796896">
                <a:tc>
                  <a:txBody>
                    <a:bodyPr/>
                    <a:lstStyle/>
                    <a:p>
                      <a:pPr marL="0" marR="0">
                        <a:lnSpc>
                          <a:spcPct val="115000"/>
                        </a:lnSpc>
                        <a:spcBef>
                          <a:spcPts val="0"/>
                        </a:spcBef>
                        <a:spcAft>
                          <a:spcPts val="0"/>
                        </a:spcAft>
                      </a:pPr>
                      <a:r>
                        <a:rPr lang="en-US" sz="1000">
                          <a:effectLst/>
                        </a:rPr>
                        <a:t>Astra Zeneca</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Myeloperoxidase inhibitor</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Blocks microglial activation/inflammation.</a:t>
                      </a:r>
                    </a:p>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Phase 2</a:t>
                      </a:r>
                    </a:p>
                    <a:p>
                      <a:pPr marL="0" marR="0">
                        <a:lnSpc>
                          <a:spcPct val="115000"/>
                        </a:lnSpc>
                        <a:spcBef>
                          <a:spcPts val="0"/>
                        </a:spcBef>
                        <a:spcAft>
                          <a:spcPts val="0"/>
                        </a:spcAft>
                      </a:pPr>
                      <a:r>
                        <a:rPr lang="en-US" sz="1000">
                          <a:effectLst/>
                        </a:rPr>
                        <a:t>For MSA</a:t>
                      </a:r>
                      <a:endParaRPr lang="en-US" sz="1000">
                        <a:effectLst/>
                        <a:latin typeface="Calibri"/>
                        <a:ea typeface="Calibri"/>
                        <a:cs typeface="Times New Roman"/>
                      </a:endParaRPr>
                    </a:p>
                  </a:txBody>
                  <a:tcPr marL="62120" marR="62120" marT="0" marB="0"/>
                </a:tc>
              </a:tr>
              <a:tr h="398448">
                <a:tc>
                  <a:txBody>
                    <a:bodyPr/>
                    <a:lstStyle/>
                    <a:p>
                      <a:pPr marL="0" marR="0">
                        <a:lnSpc>
                          <a:spcPct val="115000"/>
                        </a:lnSpc>
                        <a:spcBef>
                          <a:spcPts val="0"/>
                        </a:spcBef>
                        <a:spcAft>
                          <a:spcPts val="0"/>
                        </a:spcAft>
                      </a:pPr>
                      <a:r>
                        <a:rPr lang="en-US" sz="1000">
                          <a:effectLst/>
                        </a:rPr>
                        <a:t>Others</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Reducing neuroinflammation</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 </a:t>
                      </a:r>
                      <a:endParaRPr lang="en-US" sz="1000">
                        <a:effectLst/>
                        <a:latin typeface="Calibri"/>
                        <a:ea typeface="Calibri"/>
                        <a:cs typeface="Times New Roman"/>
                      </a:endParaRPr>
                    </a:p>
                  </a:txBody>
                  <a:tcPr marL="62120" marR="62120" marT="0" marB="0"/>
                </a:tc>
              </a:tr>
              <a:tr h="398448">
                <a:tc>
                  <a:txBody>
                    <a:bodyPr/>
                    <a:lstStyle/>
                    <a:p>
                      <a:pPr marL="0" marR="0">
                        <a:lnSpc>
                          <a:spcPct val="115000"/>
                        </a:lnSpc>
                        <a:spcBef>
                          <a:spcPts val="0"/>
                        </a:spcBef>
                        <a:spcAft>
                          <a:spcPts val="0"/>
                        </a:spcAft>
                      </a:pPr>
                      <a:r>
                        <a:rPr lang="en-US" sz="1000">
                          <a:effectLst/>
                        </a:rPr>
                        <a:t>Ataxion</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CNS ion-channel modulators</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Stabilizes Purkinje cell electrical potentials</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Pre-Phase 1</a:t>
                      </a:r>
                      <a:endParaRPr lang="en-US" sz="1000">
                        <a:effectLst/>
                        <a:latin typeface="Calibri"/>
                        <a:ea typeface="Calibri"/>
                        <a:cs typeface="Times New Roman"/>
                      </a:endParaRPr>
                    </a:p>
                  </a:txBody>
                  <a:tcPr marL="62120" marR="62120" marT="0" marB="0"/>
                </a:tc>
              </a:tr>
              <a:tr h="386857">
                <a:tc>
                  <a:txBody>
                    <a:bodyPr/>
                    <a:lstStyle/>
                    <a:p>
                      <a:pPr marL="0" marR="0">
                        <a:lnSpc>
                          <a:spcPct val="115000"/>
                        </a:lnSpc>
                        <a:spcBef>
                          <a:spcPts val="0"/>
                        </a:spcBef>
                        <a:spcAft>
                          <a:spcPts val="0"/>
                        </a:spcAft>
                      </a:pPr>
                      <a:r>
                        <a:rPr lang="en-US" sz="1000">
                          <a:effectLst/>
                        </a:rPr>
                        <a:t>Bioblast</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Trehalose</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Prevent aggregate formation</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Phase 2 for SCA3</a:t>
                      </a:r>
                      <a:endParaRPr lang="en-US" sz="1000">
                        <a:effectLst/>
                        <a:latin typeface="Calibri"/>
                        <a:ea typeface="Calibri"/>
                        <a:cs typeface="Times New Roman"/>
                      </a:endParaRPr>
                    </a:p>
                  </a:txBody>
                  <a:tcPr marL="62120" marR="62120" marT="0" marB="0"/>
                </a:tc>
              </a:tr>
              <a:tr h="724451">
                <a:tc>
                  <a:txBody>
                    <a:bodyPr/>
                    <a:lstStyle/>
                    <a:p>
                      <a:pPr marL="0" marR="0">
                        <a:lnSpc>
                          <a:spcPct val="115000"/>
                        </a:lnSpc>
                        <a:spcBef>
                          <a:spcPts val="0"/>
                        </a:spcBef>
                        <a:spcAft>
                          <a:spcPts val="0"/>
                        </a:spcAft>
                      </a:pPr>
                      <a:r>
                        <a:rPr lang="en-US" sz="1000">
                          <a:effectLst/>
                        </a:rPr>
                        <a:t>Isis Pharma</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900">
                          <a:effectLst/>
                        </a:rPr>
                        <a:t>ASO       ISIS-HTT</a:t>
                      </a:r>
                      <a:r>
                        <a:rPr lang="en-US" sz="900" baseline="-25000">
                          <a:effectLst/>
                        </a:rPr>
                        <a:t>Rx </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900">
                          <a:effectLst/>
                        </a:rPr>
                        <a:t>Antisense drugs bind to messenger RNAs (mRNAs) and inhibit the production of disease-causing proteins</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Pre-Phase 1 </a:t>
                      </a:r>
                    </a:p>
                    <a:p>
                      <a:pPr marL="0" marR="0">
                        <a:lnSpc>
                          <a:spcPct val="115000"/>
                        </a:lnSpc>
                        <a:spcBef>
                          <a:spcPts val="0"/>
                        </a:spcBef>
                        <a:spcAft>
                          <a:spcPts val="0"/>
                        </a:spcAft>
                      </a:pPr>
                      <a:r>
                        <a:rPr lang="en-US" sz="1000">
                          <a:effectLst/>
                        </a:rPr>
                        <a:t>For Huntingtons disease</a:t>
                      </a:r>
                      <a:endParaRPr lang="en-US" sz="1000">
                        <a:effectLst/>
                        <a:latin typeface="Calibri"/>
                        <a:ea typeface="Calibri"/>
                        <a:cs typeface="Times New Roman"/>
                      </a:endParaRPr>
                    </a:p>
                  </a:txBody>
                  <a:tcPr marL="62120" marR="62120" marT="0" marB="0"/>
                </a:tc>
              </a:tr>
              <a:tr h="1986445">
                <a:tc>
                  <a:txBody>
                    <a:bodyPr/>
                    <a:lstStyle/>
                    <a:p>
                      <a:pPr marL="0" marR="0">
                        <a:lnSpc>
                          <a:spcPct val="115000"/>
                        </a:lnSpc>
                        <a:spcBef>
                          <a:spcPts val="0"/>
                        </a:spcBef>
                        <a:spcAft>
                          <a:spcPts val="0"/>
                        </a:spcAft>
                      </a:pPr>
                      <a:r>
                        <a:rPr lang="en-US" sz="1000">
                          <a:effectLst/>
                        </a:rPr>
                        <a:t>Prana Biotech</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PBT2</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a:effectLst/>
                        </a:rPr>
                        <a:t>Prevents the accumulation of toxic huntingtin proteins and the resultant damage inside neurons, and improve neuronal health and function by restoring normal copper and zinc levels which are disturbed when neurodegeneration takes place.</a:t>
                      </a:r>
                      <a:endParaRPr lang="en-US" sz="1000">
                        <a:effectLst/>
                        <a:latin typeface="Calibri"/>
                        <a:ea typeface="Calibri"/>
                        <a:cs typeface="Times New Roman"/>
                      </a:endParaRPr>
                    </a:p>
                  </a:txBody>
                  <a:tcPr marL="62120" marR="62120" marT="0" marB="0"/>
                </a:tc>
                <a:tc>
                  <a:txBody>
                    <a:bodyPr/>
                    <a:lstStyle/>
                    <a:p>
                      <a:pPr marL="0" marR="0">
                        <a:lnSpc>
                          <a:spcPct val="115000"/>
                        </a:lnSpc>
                        <a:spcBef>
                          <a:spcPts val="0"/>
                        </a:spcBef>
                        <a:spcAft>
                          <a:spcPts val="0"/>
                        </a:spcAft>
                      </a:pPr>
                      <a:r>
                        <a:rPr lang="en-US" sz="1000" dirty="0">
                          <a:effectLst/>
                        </a:rPr>
                        <a:t>Completed Phase 2 study in Huntington’s disease.</a:t>
                      </a:r>
                      <a:endParaRPr lang="en-US" sz="1000" dirty="0">
                        <a:effectLst/>
                        <a:latin typeface="Calibri"/>
                        <a:ea typeface="Calibri"/>
                        <a:cs typeface="Times New Roman"/>
                      </a:endParaRPr>
                    </a:p>
                  </a:txBody>
                  <a:tcPr marL="62120" marR="62120" marT="0" marB="0"/>
                </a:tc>
              </a:tr>
            </a:tbl>
          </a:graphicData>
        </a:graphic>
      </p:graphicFrame>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
        <p:nvSpPr>
          <p:cNvPr id="7" name="Rectangle 1"/>
          <p:cNvSpPr>
            <a:spLocks noChangeArrowheads="1"/>
          </p:cNvSpPr>
          <p:nvPr/>
        </p:nvSpPr>
        <p:spPr bwMode="auto">
          <a:xfrm>
            <a:off x="2484438" y="212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496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Recent and Active Studies in </a:t>
            </a:r>
            <a:r>
              <a:rPr lang="en-US" sz="2800" b="1" dirty="0" err="1" smtClean="0"/>
              <a:t>Friedreich’s</a:t>
            </a:r>
            <a:r>
              <a:rPr lang="en-US" sz="2800" b="1" dirty="0" smtClean="0"/>
              <a:t> Ataxia</a:t>
            </a:r>
            <a:endParaRPr lang="en-US" sz="2800" b="1" dirty="0"/>
          </a:p>
        </p:txBody>
      </p:sp>
      <p:sp>
        <p:nvSpPr>
          <p:cNvPr id="3" name="Content Placeholder 2"/>
          <p:cNvSpPr>
            <a:spLocks noGrp="1"/>
          </p:cNvSpPr>
          <p:nvPr>
            <p:ph idx="1"/>
          </p:nvPr>
        </p:nvSpPr>
        <p:spPr/>
        <p:txBody>
          <a:bodyPr>
            <a:normAutofit fontScale="25000" lnSpcReduction="20000"/>
          </a:bodyPr>
          <a:lstStyle/>
          <a:p>
            <a:r>
              <a:rPr lang="en-US" sz="4200" b="1" dirty="0" smtClean="0"/>
              <a:t>Early </a:t>
            </a:r>
            <a:r>
              <a:rPr lang="en-US" sz="4200" b="1" dirty="0"/>
              <a:t>and Longitudinal Assessment of Neurodegeneration in the Brain and Spinal Cord in </a:t>
            </a:r>
            <a:r>
              <a:rPr lang="en-US" sz="4200" b="1" dirty="0" err="1"/>
              <a:t>Friedreich's</a:t>
            </a:r>
            <a:r>
              <a:rPr lang="en-US" sz="4200" b="1" dirty="0"/>
              <a:t> </a:t>
            </a:r>
            <a:r>
              <a:rPr lang="en-US" sz="4200" b="1" dirty="0" smtClean="0"/>
              <a:t>Ataxia </a:t>
            </a:r>
            <a:r>
              <a:rPr lang="en-US" sz="4200" dirty="0" smtClean="0"/>
              <a:t>(U Minnesota)</a:t>
            </a:r>
          </a:p>
          <a:p>
            <a:r>
              <a:rPr lang="en-US" sz="4200" b="1" dirty="0"/>
              <a:t>Cerebellar Control of Voluntary Motion </a:t>
            </a:r>
            <a:r>
              <a:rPr lang="en-US" sz="4200" dirty="0"/>
              <a:t>(UC Berkeley; Princeton</a:t>
            </a:r>
            <a:r>
              <a:rPr lang="en-US" sz="4200" dirty="0" smtClean="0"/>
              <a:t>)</a:t>
            </a:r>
          </a:p>
          <a:p>
            <a:r>
              <a:rPr lang="en-US" sz="4200" b="1" dirty="0"/>
              <a:t>Characterization of the Cardiac Phenotype of </a:t>
            </a:r>
            <a:r>
              <a:rPr lang="en-US" sz="4200" b="1" dirty="0" err="1"/>
              <a:t>Friedreich's</a:t>
            </a:r>
            <a:r>
              <a:rPr lang="en-US" sz="4200" b="1" dirty="0"/>
              <a:t> </a:t>
            </a:r>
            <a:r>
              <a:rPr lang="en-US" sz="4200" b="1" dirty="0" smtClean="0"/>
              <a:t>Ataxia </a:t>
            </a:r>
            <a:r>
              <a:rPr lang="en-US" sz="4200" dirty="0" smtClean="0"/>
              <a:t>(Cornell NYC)</a:t>
            </a:r>
          </a:p>
          <a:p>
            <a:r>
              <a:rPr lang="en-US" sz="4200" b="1" dirty="0" smtClean="0"/>
              <a:t>An </a:t>
            </a:r>
            <a:r>
              <a:rPr lang="en-US" sz="4200" b="1" dirty="0"/>
              <a:t>Open-label Study of the Effects of Acetyl-L-Carnitine on Cardiovascular Outcomes in </a:t>
            </a:r>
            <a:r>
              <a:rPr lang="en-US" sz="4200" b="1" dirty="0" err="1"/>
              <a:t>Friedreich's</a:t>
            </a:r>
            <a:r>
              <a:rPr lang="en-US" sz="4200" b="1" dirty="0"/>
              <a:t> </a:t>
            </a:r>
            <a:r>
              <a:rPr lang="en-US" sz="4200" b="1" dirty="0" smtClean="0"/>
              <a:t>Ataxia </a:t>
            </a:r>
            <a:r>
              <a:rPr lang="en-US" sz="4200" dirty="0" smtClean="0"/>
              <a:t>(U South Florida; every 6 months for 2 years)</a:t>
            </a:r>
            <a:endParaRPr lang="en-US" sz="4200" dirty="0"/>
          </a:p>
          <a:p>
            <a:r>
              <a:rPr lang="en-US" sz="4200" b="1" dirty="0"/>
              <a:t>RTA 408 Capsules in Patients With </a:t>
            </a:r>
            <a:r>
              <a:rPr lang="en-US" sz="4200" b="1" dirty="0" err="1"/>
              <a:t>Friedreich's</a:t>
            </a:r>
            <a:r>
              <a:rPr lang="en-US" sz="4200" b="1" dirty="0"/>
              <a:t> Ataxia – </a:t>
            </a:r>
            <a:r>
              <a:rPr lang="en-US" sz="4200" b="1" dirty="0" err="1" smtClean="0"/>
              <a:t>MOXIe</a:t>
            </a:r>
            <a:endParaRPr lang="en-US" sz="4200" b="1" dirty="0" smtClean="0"/>
          </a:p>
          <a:p>
            <a:pPr marL="0" indent="0">
              <a:buNone/>
            </a:pPr>
            <a:r>
              <a:rPr lang="en-US" sz="4200" dirty="0"/>
              <a:t> </a:t>
            </a:r>
            <a:r>
              <a:rPr lang="en-US" sz="4200" dirty="0" smtClean="0"/>
              <a:t>      (UF at Gainesville, Emory, Ohio State, CHOP; 16-40y/o;  multiple visits over 3 mo)</a:t>
            </a:r>
          </a:p>
          <a:p>
            <a:pPr marL="0" indent="0">
              <a:buNone/>
            </a:pPr>
            <a:endParaRPr lang="en-US" sz="4200" dirty="0" smtClean="0"/>
          </a:p>
          <a:p>
            <a:r>
              <a:rPr lang="en-US" sz="4200" dirty="0" smtClean="0"/>
              <a:t>NOT YET RECRUITING</a:t>
            </a:r>
          </a:p>
          <a:p>
            <a:r>
              <a:rPr lang="en-US" sz="4200" dirty="0"/>
              <a:t>Efficacy, Safety, and Pharmacokinetic Study of ACTIMMUNE</a:t>
            </a:r>
            <a:r>
              <a:rPr lang="en-US" sz="4200" baseline="30000" dirty="0"/>
              <a:t>® </a:t>
            </a:r>
            <a:r>
              <a:rPr lang="en-US" sz="4200" dirty="0"/>
              <a:t>(</a:t>
            </a:r>
            <a:r>
              <a:rPr lang="en-US" sz="4200" b="1" dirty="0"/>
              <a:t>interferon gamma-1b</a:t>
            </a:r>
            <a:r>
              <a:rPr lang="en-US" sz="4200" dirty="0"/>
              <a:t>) in Children and Young Adults with </a:t>
            </a:r>
            <a:r>
              <a:rPr lang="en-US" sz="4200" dirty="0" err="1"/>
              <a:t>Friedreich’s</a:t>
            </a:r>
            <a:r>
              <a:rPr lang="en-US" sz="4200" dirty="0"/>
              <a:t> Ataxia </a:t>
            </a:r>
          </a:p>
          <a:p>
            <a:pPr marL="0" indent="0">
              <a:buNone/>
            </a:pPr>
            <a:endParaRPr lang="en-US" sz="4200" dirty="0" smtClean="0"/>
          </a:p>
          <a:p>
            <a:r>
              <a:rPr lang="en-US" sz="4200" dirty="0" smtClean="0"/>
              <a:t>FINISHING</a:t>
            </a:r>
          </a:p>
          <a:p>
            <a:r>
              <a:rPr lang="en-US" sz="4200" dirty="0"/>
              <a:t>EPI-743 in </a:t>
            </a:r>
            <a:r>
              <a:rPr lang="en-US" sz="4200" dirty="0" smtClean="0"/>
              <a:t>Adults with </a:t>
            </a:r>
            <a:r>
              <a:rPr lang="en-US" sz="4200" dirty="0" err="1" smtClean="0"/>
              <a:t>Friedreich's</a:t>
            </a:r>
            <a:r>
              <a:rPr lang="en-US" sz="4200" dirty="0" smtClean="0"/>
              <a:t> </a:t>
            </a:r>
            <a:r>
              <a:rPr lang="en-US" sz="4200" dirty="0"/>
              <a:t>Ataxia </a:t>
            </a:r>
            <a:endParaRPr lang="en-US" sz="4200" dirty="0" smtClean="0"/>
          </a:p>
          <a:p>
            <a:r>
              <a:rPr lang="en-US" sz="4200" dirty="0" smtClean="0"/>
              <a:t>Safety </a:t>
            </a:r>
            <a:r>
              <a:rPr lang="en-US" sz="4200" dirty="0"/>
              <a:t>and Pharmacology Study of VP 20629 in Adults With </a:t>
            </a:r>
            <a:r>
              <a:rPr lang="en-US" sz="4200" dirty="0" err="1"/>
              <a:t>Friedreich's</a:t>
            </a:r>
            <a:r>
              <a:rPr lang="en-US" sz="4200" dirty="0"/>
              <a:t> Ataxia</a:t>
            </a:r>
          </a:p>
          <a:p>
            <a:endParaRPr lang="en-US" sz="1400" dirty="0" smtClean="0"/>
          </a:p>
          <a:p>
            <a:endParaRPr lang="en-US" sz="1400" dirty="0" smtClean="0"/>
          </a:p>
          <a:p>
            <a:pPr marL="0" indent="0">
              <a:buNone/>
            </a:pPr>
            <a:endParaRPr lang="en-US" sz="1400" dirty="0" smtClean="0"/>
          </a:p>
          <a:p>
            <a:endParaRPr lang="en-US" sz="1400" dirty="0"/>
          </a:p>
          <a:p>
            <a:endParaRPr lang="en-US" sz="1400"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3807635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smtClean="0"/>
              <a:t>Friedreich’s</a:t>
            </a:r>
            <a:r>
              <a:rPr lang="en-US" sz="3200" b="1" dirty="0" smtClean="0"/>
              <a:t> Ataxia Pipeline</a:t>
            </a:r>
            <a:endParaRPr lang="en-US" sz="32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85787"/>
            <a:ext cx="5890875" cy="4226063"/>
          </a:xfrm>
        </p:spPr>
      </p:pic>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69336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Recent and Active Studies in Idiopathic Ataxia and MSA</a:t>
            </a:r>
            <a:endParaRPr lang="en-US" sz="2800" b="1" dirty="0"/>
          </a:p>
        </p:txBody>
      </p:sp>
      <p:sp>
        <p:nvSpPr>
          <p:cNvPr id="3" name="Content Placeholder 2"/>
          <p:cNvSpPr>
            <a:spLocks noGrp="1"/>
          </p:cNvSpPr>
          <p:nvPr>
            <p:ph idx="1"/>
          </p:nvPr>
        </p:nvSpPr>
        <p:spPr/>
        <p:txBody>
          <a:bodyPr>
            <a:normAutofit/>
          </a:bodyPr>
          <a:lstStyle/>
          <a:p>
            <a:r>
              <a:rPr lang="en-US" sz="1400" b="1" dirty="0"/>
              <a:t>MRI/MRS imaging of the Brain in </a:t>
            </a:r>
            <a:r>
              <a:rPr lang="en-US" sz="1400" b="1" dirty="0" smtClean="0"/>
              <a:t>MSA-C </a:t>
            </a:r>
            <a:r>
              <a:rPr lang="en-US" sz="1400" dirty="0" smtClean="0"/>
              <a:t>(U Minnesota)</a:t>
            </a:r>
          </a:p>
          <a:p>
            <a:r>
              <a:rPr lang="en-US" sz="1400" b="1" dirty="0" smtClean="0"/>
              <a:t>PET </a:t>
            </a:r>
            <a:r>
              <a:rPr lang="en-US" sz="1400" b="1" dirty="0"/>
              <a:t>Imaging Study of Neurochemical and Autonomic Disorders in Multiple System Atrophy (MSA</a:t>
            </a:r>
            <a:r>
              <a:rPr lang="en-US" sz="1400" b="1" dirty="0" smtClean="0"/>
              <a:t>) </a:t>
            </a:r>
            <a:r>
              <a:rPr lang="en-US" sz="1400" dirty="0" smtClean="0"/>
              <a:t>(U Michigan)</a:t>
            </a:r>
          </a:p>
          <a:p>
            <a:r>
              <a:rPr lang="en-US" sz="1400" b="1" dirty="0" err="1" smtClean="0"/>
              <a:t>Exome</a:t>
            </a:r>
            <a:r>
              <a:rPr lang="en-US" sz="1400" b="1" dirty="0" smtClean="0"/>
              <a:t> sequencing genetic studies</a:t>
            </a:r>
            <a:endParaRPr lang="en-US" sz="1400" b="1" dirty="0"/>
          </a:p>
          <a:p>
            <a:r>
              <a:rPr lang="en-US" sz="1400" dirty="0" smtClean="0"/>
              <a:t>RECENTLY APPROVED</a:t>
            </a:r>
          </a:p>
          <a:p>
            <a:pPr marL="0" indent="0">
              <a:buNone/>
            </a:pPr>
            <a:r>
              <a:rPr lang="en-US" sz="1400" dirty="0"/>
              <a:t>NORTHERA </a:t>
            </a:r>
            <a:r>
              <a:rPr lang="en-US" sz="1400" dirty="0" smtClean="0"/>
              <a:t>(</a:t>
            </a:r>
            <a:r>
              <a:rPr lang="en-US" sz="1400" dirty="0" err="1" smtClean="0"/>
              <a:t>droxidopa</a:t>
            </a:r>
            <a:r>
              <a:rPr lang="en-US" sz="1400" dirty="0" smtClean="0"/>
              <a:t>) is </a:t>
            </a:r>
            <a:r>
              <a:rPr lang="en-US" sz="1400" dirty="0"/>
              <a:t>indicated for the treatment of orthostatic dizziness, lightheadedness, or the “feeling that you are about to black out” in adult patients with symptomatic neurogenic orthostatic hypotension (NOH) caused by primary autonomic failure </a:t>
            </a:r>
            <a:r>
              <a:rPr lang="en-US" sz="1400" dirty="0" smtClean="0"/>
              <a:t>[</a:t>
            </a:r>
            <a:r>
              <a:rPr lang="en-US" sz="1400" dirty="0" err="1" smtClean="0"/>
              <a:t>eg</a:t>
            </a:r>
            <a:r>
              <a:rPr lang="en-US" sz="1400" dirty="0" smtClean="0"/>
              <a:t>. multiple </a:t>
            </a:r>
            <a:r>
              <a:rPr lang="en-US" sz="1400" dirty="0"/>
              <a:t>system </a:t>
            </a:r>
            <a:r>
              <a:rPr lang="en-US" sz="1400" dirty="0" smtClean="0"/>
              <a:t>atrophy].</a:t>
            </a:r>
          </a:p>
          <a:p>
            <a:r>
              <a:rPr lang="en-US" sz="1400" dirty="0" smtClean="0"/>
              <a:t>BEING STUDIED IN EUROPE</a:t>
            </a:r>
          </a:p>
          <a:p>
            <a:pPr marL="0" indent="0">
              <a:buNone/>
            </a:pPr>
            <a:r>
              <a:rPr lang="en-US" sz="1400" dirty="0" smtClean="0"/>
              <a:t>       Phase I vaccine study (France); EGCG green tea extract (Germany)</a:t>
            </a:r>
          </a:p>
          <a:p>
            <a:r>
              <a:rPr lang="en-US" sz="1400" dirty="0" smtClean="0"/>
              <a:t>FUTURE PLANS—Global MSA Taskforce for a Research Roadmap</a:t>
            </a:r>
          </a:p>
          <a:p>
            <a:endParaRPr lang="en-US"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2904826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Is Anyone Doing Research into Fatigue in Ataxia?</a:t>
            </a:r>
            <a:endParaRPr lang="en-US" sz="3200" b="1" dirty="0"/>
          </a:p>
        </p:txBody>
      </p:sp>
      <p:sp>
        <p:nvSpPr>
          <p:cNvPr id="3" name="Content Placeholder 2"/>
          <p:cNvSpPr>
            <a:spLocks noGrp="1"/>
          </p:cNvSpPr>
          <p:nvPr>
            <p:ph idx="1"/>
          </p:nvPr>
        </p:nvSpPr>
        <p:spPr/>
        <p:txBody>
          <a:bodyPr>
            <a:normAutofit/>
          </a:bodyPr>
          <a:lstStyle/>
          <a:p>
            <a:r>
              <a:rPr lang="en-US" dirty="0" smtClean="0"/>
              <a:t>Once medical issues, nutritional issues, sleep problems, depression, deconditioning have been ruled out…</a:t>
            </a:r>
          </a:p>
          <a:p>
            <a:endParaRPr lang="en-US" dirty="0"/>
          </a:p>
          <a:p>
            <a:r>
              <a:rPr lang="en-US" dirty="0" smtClean="0"/>
              <a:t>Functional MRI studies</a:t>
            </a:r>
          </a:p>
          <a:p>
            <a:pPr marL="0" indent="0">
              <a:buNone/>
            </a:pPr>
            <a:r>
              <a:rPr lang="en-US" sz="1200" dirty="0" err="1"/>
              <a:t>Radiol</a:t>
            </a:r>
            <a:r>
              <a:rPr lang="en-US" sz="1200" dirty="0"/>
              <a:t> Med. 2012 Dec;117(8):1398-407. </a:t>
            </a:r>
            <a:r>
              <a:rPr lang="en-US" sz="1200" dirty="0" err="1"/>
              <a:t>Specogna</a:t>
            </a:r>
            <a:r>
              <a:rPr lang="en-US" sz="1200" dirty="0"/>
              <a:t> I</a:t>
            </a:r>
            <a:r>
              <a:rPr lang="en-US" sz="1200" baseline="30000" dirty="0"/>
              <a:t>  et </a:t>
            </a:r>
            <a:r>
              <a:rPr lang="en-US" sz="1200" baseline="30000" dirty="0" smtClean="0"/>
              <a:t>al</a:t>
            </a:r>
            <a:endParaRPr lang="en-US" sz="1200" dirty="0"/>
          </a:p>
          <a:p>
            <a:pPr marL="0" indent="0">
              <a:buNone/>
            </a:pPr>
            <a:r>
              <a:rPr lang="en-US" sz="1200" b="1" dirty="0"/>
              <a:t>Functional MRI during the execution of a motor task in patients with multiple sclerosis and fatigue.</a:t>
            </a:r>
          </a:p>
          <a:p>
            <a:r>
              <a:rPr lang="en-US" sz="1200" dirty="0" smtClean="0"/>
              <a:t>Patients </a:t>
            </a:r>
            <a:r>
              <a:rPr lang="en-US" sz="1200" dirty="0"/>
              <a:t>with fatigue have greater activation of the motor-attentional network when performing a simple motor task</a:t>
            </a:r>
            <a:r>
              <a:rPr lang="en-US" sz="1200" dirty="0" smtClean="0"/>
              <a:t>.</a:t>
            </a:r>
          </a:p>
          <a:p>
            <a:pPr marL="0" indent="0">
              <a:buNone/>
            </a:pPr>
            <a:endParaRPr lang="en-US" dirty="0" smtClean="0"/>
          </a:p>
          <a:p>
            <a:r>
              <a:rPr lang="en-US" dirty="0" smtClean="0"/>
              <a:t>Neuro-inflammation studies</a:t>
            </a:r>
            <a:endParaRPr lang="en-US"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46353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0" y="533400"/>
            <a:ext cx="6589199" cy="1280890"/>
          </a:xfrm>
        </p:spPr>
        <p:txBody>
          <a:bodyPr>
            <a:normAutofit/>
          </a:bodyPr>
          <a:lstStyle/>
          <a:p>
            <a:r>
              <a:rPr lang="en-US" altLang="en-US" sz="2000" b="1" dirty="0" smtClean="0"/>
              <a:t>Partners in </a:t>
            </a:r>
            <a:r>
              <a:rPr lang="en-US" altLang="en-US" sz="2000" b="1" dirty="0" err="1" smtClean="0"/>
              <a:t>Neurogenetics</a:t>
            </a:r>
            <a:r>
              <a:rPr lang="en-US" altLang="en-US" sz="2000" b="1" dirty="0" smtClean="0"/>
              <a:t> Research at UCLA</a:t>
            </a:r>
          </a:p>
        </p:txBody>
      </p:sp>
      <p:sp>
        <p:nvSpPr>
          <p:cNvPr id="3" name="Content Placeholder 2"/>
          <p:cNvSpPr>
            <a:spLocks noGrp="1"/>
          </p:cNvSpPr>
          <p:nvPr>
            <p:ph idx="1"/>
          </p:nvPr>
        </p:nvSpPr>
        <p:spPr>
          <a:xfrm>
            <a:off x="990601" y="1524000"/>
            <a:ext cx="7543800" cy="4387222"/>
          </a:xfrm>
        </p:spPr>
        <p:txBody>
          <a:bodyPr>
            <a:normAutofit fontScale="62500" lnSpcReduction="20000"/>
          </a:bodyPr>
          <a:lstStyle/>
          <a:p>
            <a:pPr>
              <a:lnSpc>
                <a:spcPct val="80000"/>
              </a:lnSpc>
              <a:defRPr/>
            </a:pPr>
            <a:r>
              <a:rPr lang="en-US" altLang="en-US" sz="1400" b="1" dirty="0" smtClean="0"/>
              <a:t>Daniel </a:t>
            </a:r>
            <a:r>
              <a:rPr lang="en-US" altLang="en-US" sz="1400" b="1" dirty="0" err="1" smtClean="0"/>
              <a:t>Geschwind</a:t>
            </a:r>
            <a:r>
              <a:rPr lang="en-US" altLang="en-US" sz="1400" b="1" dirty="0" smtClean="0"/>
              <a:t>, M.D., Ph.D., </a:t>
            </a:r>
            <a:r>
              <a:rPr lang="en-US" altLang="en-US" sz="1400" b="1" dirty="0" err="1" smtClean="0"/>
              <a:t>Neurogenetics</a:t>
            </a:r>
            <a:r>
              <a:rPr lang="en-US" altLang="en-US" sz="1400" b="1" dirty="0" smtClean="0"/>
              <a:t> Program Director</a:t>
            </a:r>
          </a:p>
          <a:p>
            <a:pPr>
              <a:lnSpc>
                <a:spcPct val="80000"/>
              </a:lnSpc>
              <a:defRPr/>
            </a:pPr>
            <a:r>
              <a:rPr lang="en-US" altLang="en-US" sz="1400" b="1" dirty="0" smtClean="0"/>
              <a:t>Susan Perlman, M.D., Ataxia Clinic Director (Ataxia Database, Drug Trials)</a:t>
            </a:r>
          </a:p>
          <a:p>
            <a:pPr>
              <a:lnSpc>
                <a:spcPct val="80000"/>
              </a:lnSpc>
              <a:defRPr/>
            </a:pPr>
            <a:r>
              <a:rPr lang="en-US" altLang="en-US" sz="1400" b="1" dirty="0" smtClean="0"/>
              <a:t>Brent </a:t>
            </a:r>
            <a:r>
              <a:rPr lang="en-US" altLang="en-US" sz="1400" b="1" dirty="0" err="1" smtClean="0"/>
              <a:t>Fogel</a:t>
            </a:r>
            <a:r>
              <a:rPr lang="en-US" altLang="en-US" sz="1400" b="1" dirty="0" smtClean="0"/>
              <a:t>, M.D., Ph.D. (Molecular Genetics, </a:t>
            </a:r>
            <a:r>
              <a:rPr lang="en-US" altLang="en-US" sz="1400" b="1" dirty="0" err="1" smtClean="0"/>
              <a:t>Biospecimens</a:t>
            </a:r>
            <a:r>
              <a:rPr lang="en-US" altLang="en-US" sz="1400" b="1" dirty="0" smtClean="0"/>
              <a:t> bank)</a:t>
            </a:r>
          </a:p>
          <a:p>
            <a:pPr>
              <a:lnSpc>
                <a:spcPct val="80000"/>
              </a:lnSpc>
              <a:defRPr/>
            </a:pPr>
            <a:r>
              <a:rPr lang="en-US" altLang="en-US" sz="1400" b="1" dirty="0" smtClean="0"/>
              <a:t>Robert </a:t>
            </a:r>
            <a:r>
              <a:rPr lang="en-US" altLang="en-US" sz="1400" b="1" dirty="0" err="1" smtClean="0"/>
              <a:t>Baloh</a:t>
            </a:r>
            <a:r>
              <a:rPr lang="en-US" altLang="en-US" sz="1400" b="1" dirty="0" smtClean="0"/>
              <a:t>, M.D. (</a:t>
            </a:r>
            <a:r>
              <a:rPr lang="en-US" altLang="en-US" sz="1400" b="1" dirty="0" err="1" smtClean="0"/>
              <a:t>Neuro</a:t>
            </a:r>
            <a:r>
              <a:rPr lang="en-US" altLang="en-US" sz="1400" b="1" dirty="0" smtClean="0"/>
              <a:t>-Otology)</a:t>
            </a:r>
          </a:p>
          <a:p>
            <a:pPr>
              <a:lnSpc>
                <a:spcPct val="80000"/>
              </a:lnSpc>
              <a:defRPr/>
            </a:pPr>
            <a:r>
              <a:rPr lang="en-US" altLang="en-US" sz="1400" b="1" dirty="0" smtClean="0"/>
              <a:t>The </a:t>
            </a:r>
            <a:r>
              <a:rPr lang="en-US" altLang="en-US" sz="1400" b="1" dirty="0" err="1" smtClean="0"/>
              <a:t>Bartzokis</a:t>
            </a:r>
            <a:r>
              <a:rPr lang="en-US" altLang="en-US" sz="1400" b="1" dirty="0"/>
              <a:t> </a:t>
            </a:r>
            <a:r>
              <a:rPr lang="en-US" altLang="en-US" sz="1400" b="1" dirty="0" smtClean="0"/>
              <a:t>group (Neuroimaging, Biomarkers)</a:t>
            </a:r>
          </a:p>
          <a:p>
            <a:pPr>
              <a:lnSpc>
                <a:spcPct val="80000"/>
              </a:lnSpc>
              <a:defRPr/>
            </a:pPr>
            <a:r>
              <a:rPr lang="en-US" altLang="en-US" sz="1400" b="1" dirty="0" smtClean="0"/>
              <a:t>Yvette </a:t>
            </a:r>
            <a:r>
              <a:rPr lang="en-US" altLang="en-US" sz="1400" b="1" dirty="0" err="1" smtClean="0"/>
              <a:t>Bordelon</a:t>
            </a:r>
            <a:r>
              <a:rPr lang="en-US" altLang="en-US" sz="1400" b="1" dirty="0" smtClean="0"/>
              <a:t>, M.D., Ph.D. (Huntington’s disease, Biomarkers, Drug Trials)</a:t>
            </a:r>
          </a:p>
          <a:p>
            <a:pPr>
              <a:lnSpc>
                <a:spcPct val="80000"/>
              </a:lnSpc>
              <a:defRPr/>
            </a:pPr>
            <a:r>
              <a:rPr lang="en-US" altLang="en-US" sz="1400" b="1" dirty="0" smtClean="0"/>
              <a:t>Stephen </a:t>
            </a:r>
            <a:r>
              <a:rPr lang="en-US" altLang="en-US" sz="1400" b="1" dirty="0" err="1" smtClean="0"/>
              <a:t>Cederbaum</a:t>
            </a:r>
            <a:r>
              <a:rPr lang="en-US" altLang="en-US" sz="1400" b="1" dirty="0" smtClean="0"/>
              <a:t>, M.D. (Medical Genetics, Metabolic Disorders)</a:t>
            </a:r>
          </a:p>
          <a:p>
            <a:pPr>
              <a:lnSpc>
                <a:spcPct val="80000"/>
              </a:lnSpc>
              <a:defRPr/>
            </a:pPr>
            <a:r>
              <a:rPr lang="en-US" altLang="en-US" sz="1400" b="1" dirty="0" smtClean="0"/>
              <a:t>Giovanni Coppola, M.D. (Molecular Genetics)</a:t>
            </a:r>
          </a:p>
          <a:p>
            <a:pPr>
              <a:lnSpc>
                <a:spcPct val="80000"/>
              </a:lnSpc>
              <a:defRPr/>
            </a:pPr>
            <a:r>
              <a:rPr lang="en-US" altLang="en-US" sz="1400" b="1" dirty="0" smtClean="0"/>
              <a:t>Ming </a:t>
            </a:r>
            <a:r>
              <a:rPr lang="en-US" altLang="en-US" sz="1400" b="1" dirty="0" err="1" smtClean="0"/>
              <a:t>Guo</a:t>
            </a:r>
            <a:r>
              <a:rPr lang="en-US" altLang="en-US" sz="1400" b="1" dirty="0" smtClean="0"/>
              <a:t>, M.D., Ph.D. (Drosophila)</a:t>
            </a:r>
          </a:p>
          <a:p>
            <a:pPr>
              <a:lnSpc>
                <a:spcPct val="80000"/>
              </a:lnSpc>
              <a:defRPr/>
            </a:pPr>
            <a:r>
              <a:rPr lang="en-US" altLang="en-US" sz="1400" b="1" dirty="0" smtClean="0"/>
              <a:t>Joanna Jen, M.D., Ph.D. (Episodic Ataxias, Drug Trials)</a:t>
            </a:r>
          </a:p>
          <a:p>
            <a:pPr>
              <a:lnSpc>
                <a:spcPct val="80000"/>
              </a:lnSpc>
              <a:defRPr/>
            </a:pPr>
            <a:r>
              <a:rPr lang="en-US" altLang="en-US" sz="1400" b="1" dirty="0" err="1" smtClean="0"/>
              <a:t>Arik</a:t>
            </a:r>
            <a:r>
              <a:rPr lang="en-US" altLang="en-US" sz="1400" b="1" dirty="0" smtClean="0"/>
              <a:t> Johnson, </a:t>
            </a:r>
            <a:r>
              <a:rPr lang="en-US" altLang="en-US" sz="1400" b="1" dirty="0" err="1" smtClean="0"/>
              <a:t>Psy.D</a:t>
            </a:r>
            <a:r>
              <a:rPr lang="en-US" altLang="en-US" sz="1400" b="1" dirty="0" smtClean="0"/>
              <a:t>. (Psychology)</a:t>
            </a:r>
          </a:p>
          <a:p>
            <a:pPr>
              <a:lnSpc>
                <a:spcPct val="80000"/>
              </a:lnSpc>
              <a:defRPr/>
            </a:pPr>
            <a:r>
              <a:rPr lang="en-US" altLang="en-US" sz="1400" b="1" dirty="0" err="1" smtClean="0"/>
              <a:t>Shamran</a:t>
            </a:r>
            <a:r>
              <a:rPr lang="en-US" altLang="en-US" sz="1400" b="1" dirty="0" smtClean="0"/>
              <a:t> </a:t>
            </a:r>
            <a:r>
              <a:rPr lang="en-US" altLang="en-US" sz="1400" b="1" dirty="0" err="1" smtClean="0"/>
              <a:t>Khamsa</a:t>
            </a:r>
            <a:r>
              <a:rPr lang="en-US" altLang="en-US" sz="1400" b="1" dirty="0" smtClean="0"/>
              <a:t>, M.D., Juan </a:t>
            </a:r>
            <a:r>
              <a:rPr lang="en-US" altLang="en-US" sz="1400" b="1" dirty="0" err="1" smtClean="0"/>
              <a:t>Alejos</a:t>
            </a:r>
            <a:r>
              <a:rPr lang="en-US" altLang="en-US" sz="1400" b="1" dirty="0" smtClean="0"/>
              <a:t>, M.D. (Cardiology)</a:t>
            </a:r>
          </a:p>
          <a:p>
            <a:pPr>
              <a:lnSpc>
                <a:spcPct val="80000"/>
              </a:lnSpc>
              <a:defRPr/>
            </a:pPr>
            <a:r>
              <a:rPr lang="en-US" altLang="en-US" sz="1400" b="1" dirty="0" smtClean="0"/>
              <a:t>William Oppenheim, M.D. (Orthopedics)</a:t>
            </a:r>
          </a:p>
          <a:p>
            <a:pPr>
              <a:lnSpc>
                <a:spcPct val="80000"/>
              </a:lnSpc>
              <a:defRPr/>
            </a:pPr>
            <a:r>
              <a:rPr lang="en-US" altLang="en-US" sz="1400" b="1" dirty="0" smtClean="0"/>
              <a:t>Noriko </a:t>
            </a:r>
            <a:r>
              <a:rPr lang="en-US" altLang="en-US" sz="1400" b="1" dirty="0" err="1" smtClean="0"/>
              <a:t>Salamon</a:t>
            </a:r>
            <a:r>
              <a:rPr lang="en-US" altLang="en-US" sz="1400" b="1" dirty="0" smtClean="0"/>
              <a:t>, M.D. (Neuroradiology)</a:t>
            </a:r>
          </a:p>
          <a:p>
            <a:pPr>
              <a:lnSpc>
                <a:spcPct val="80000"/>
              </a:lnSpc>
              <a:defRPr/>
            </a:pPr>
            <a:r>
              <a:rPr lang="en-US" altLang="en-US" sz="1400" b="1" dirty="0" smtClean="0"/>
              <a:t>Ernest Wright D.Sc., </a:t>
            </a:r>
            <a:r>
              <a:rPr lang="en-US" altLang="en-US" sz="1400" b="1" dirty="0" err="1" smtClean="0"/>
              <a:t>Ph.D</a:t>
            </a:r>
            <a:r>
              <a:rPr lang="en-US" altLang="en-US" sz="1400" b="1" dirty="0" smtClean="0"/>
              <a:t>, Vladimir </a:t>
            </a:r>
            <a:r>
              <a:rPr lang="en-US" altLang="en-US" sz="1400" b="1" dirty="0" err="1" smtClean="0"/>
              <a:t>Kepe</a:t>
            </a:r>
            <a:r>
              <a:rPr lang="en-US" altLang="en-US" sz="1400" b="1" dirty="0" smtClean="0"/>
              <a:t> </a:t>
            </a:r>
            <a:r>
              <a:rPr lang="en-US" altLang="en-US" sz="1400" b="1" dirty="0" err="1" smtClean="0"/>
              <a:t>Ph.D</a:t>
            </a:r>
            <a:r>
              <a:rPr lang="en-US" altLang="en-US" sz="1400" b="1" dirty="0" smtClean="0"/>
              <a:t>,, Jorge Barrio Ph.D. (Neuroimaging, Biomarkers)</a:t>
            </a:r>
          </a:p>
          <a:p>
            <a:pPr marL="0" indent="0">
              <a:lnSpc>
                <a:spcPct val="80000"/>
              </a:lnSpc>
              <a:buFontTx/>
              <a:buNone/>
              <a:defRPr/>
            </a:pPr>
            <a:endParaRPr lang="en-US" altLang="en-US" sz="1400" b="1" dirty="0" smtClean="0"/>
          </a:p>
          <a:p>
            <a:pPr>
              <a:lnSpc>
                <a:spcPct val="80000"/>
              </a:lnSpc>
              <a:defRPr/>
            </a:pPr>
            <a:r>
              <a:rPr lang="en-US" altLang="en-US" sz="1400" b="1" dirty="0" smtClean="0"/>
              <a:t>Clinic Coordinator   (310) 794-1195</a:t>
            </a:r>
          </a:p>
          <a:p>
            <a:pPr>
              <a:lnSpc>
                <a:spcPct val="80000"/>
              </a:lnSpc>
              <a:defRPr/>
            </a:pPr>
            <a:r>
              <a:rPr lang="en-US" altLang="en-US" sz="1400" b="1" dirty="0" smtClean="0"/>
              <a:t>Brian Clemente, Ph.D. Research Coordinator (310) 206-8153</a:t>
            </a:r>
          </a:p>
          <a:p>
            <a:pPr>
              <a:lnSpc>
                <a:spcPct val="80000"/>
              </a:lnSpc>
              <a:defRPr/>
            </a:pPr>
            <a:r>
              <a:rPr lang="en-US" altLang="en-US" sz="1400" b="1" dirty="0" err="1" smtClean="0"/>
              <a:t>Nagmeh</a:t>
            </a:r>
            <a:r>
              <a:rPr lang="en-US" altLang="en-US" sz="1400" b="1" dirty="0" smtClean="0"/>
              <a:t> </a:t>
            </a:r>
            <a:r>
              <a:rPr lang="en-US" altLang="en-US" sz="1400" b="1" dirty="0" err="1" smtClean="0"/>
              <a:t>Dorrani</a:t>
            </a:r>
            <a:r>
              <a:rPr lang="en-US" altLang="en-US" sz="1400" b="1" dirty="0" smtClean="0"/>
              <a:t>, M.S. — Genetic Counselor   (310) 206-6581</a:t>
            </a:r>
          </a:p>
          <a:p>
            <a:pPr>
              <a:lnSpc>
                <a:spcPct val="80000"/>
              </a:lnSpc>
              <a:defRPr/>
            </a:pPr>
            <a:r>
              <a:rPr lang="en-US" altLang="en-US" sz="1400" b="1" dirty="0" smtClean="0"/>
              <a:t>Hillary </a:t>
            </a:r>
            <a:r>
              <a:rPr lang="en-US" altLang="en-US" sz="1400" b="1" dirty="0" err="1" smtClean="0"/>
              <a:t>Zebberman</a:t>
            </a:r>
            <a:r>
              <a:rPr lang="en-US" altLang="en-US" sz="1400" b="1" dirty="0" smtClean="0"/>
              <a:t>, MSW, social work consultant — Social Work Coordinator (310) 794-1225</a:t>
            </a:r>
          </a:p>
          <a:p>
            <a:pPr>
              <a:lnSpc>
                <a:spcPct val="80000"/>
              </a:lnSpc>
              <a:defRPr/>
            </a:pPr>
            <a:r>
              <a:rPr lang="en-US" altLang="en-US" sz="1400" b="1" dirty="0" smtClean="0"/>
              <a:t>	  	</a:t>
            </a:r>
          </a:p>
          <a:p>
            <a:pPr>
              <a:defRPr/>
            </a:pPr>
            <a:endParaRPr lang="en-US" sz="1400" dirty="0"/>
          </a:p>
        </p:txBody>
      </p:sp>
      <p:sp>
        <p:nvSpPr>
          <p:cNvPr id="2" name="Date Placeholder 1"/>
          <p:cNvSpPr>
            <a:spLocks noGrp="1"/>
          </p:cNvSpPr>
          <p:nvPr>
            <p:ph type="dt" sz="half" idx="10"/>
          </p:nvPr>
        </p:nvSpPr>
        <p:spPr/>
        <p:txBody>
          <a:bodyPr/>
          <a:lstStyle/>
          <a:p>
            <a:r>
              <a:rPr lang="en-US" smtClean="0"/>
              <a:t>3/8/2015</a:t>
            </a:r>
            <a:endParaRPr lang="en-US"/>
          </a:p>
        </p:txBody>
      </p:sp>
      <p:sp>
        <p:nvSpPr>
          <p:cNvPr id="4" name="Footer Placeholder 3"/>
          <p:cNvSpPr>
            <a:spLocks noGrp="1"/>
          </p:cNvSpPr>
          <p:nvPr>
            <p:ph type="ftr" sz="quarter" idx="11"/>
          </p:nvPr>
        </p:nvSpPr>
        <p:spPr/>
        <p:txBody>
          <a:bodyPr/>
          <a:lstStyle/>
          <a:p>
            <a:r>
              <a:rPr lang="en-US" smtClean="0"/>
              <a:t>NAF AMM Denver</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600" b="1" smtClean="0"/>
              <a:t>Thank You</a:t>
            </a:r>
          </a:p>
        </p:txBody>
      </p:sp>
      <p:sp>
        <p:nvSpPr>
          <p:cNvPr id="25603" name="Content Placeholder 2"/>
          <p:cNvSpPr>
            <a:spLocks noGrp="1"/>
          </p:cNvSpPr>
          <p:nvPr>
            <p:ph idx="1"/>
          </p:nvPr>
        </p:nvSpPr>
        <p:spPr>
          <a:xfrm>
            <a:off x="1295401" y="1447800"/>
            <a:ext cx="7239000" cy="4463422"/>
          </a:xfrm>
        </p:spPr>
        <p:txBody>
          <a:bodyPr>
            <a:normAutofit fontScale="77500" lnSpcReduction="20000"/>
          </a:bodyPr>
          <a:lstStyle/>
          <a:p>
            <a:pPr>
              <a:lnSpc>
                <a:spcPct val="80000"/>
              </a:lnSpc>
            </a:pPr>
            <a:r>
              <a:rPr lang="en-US" altLang="en-US" sz="1600" b="1" u="sng" dirty="0" smtClean="0"/>
              <a:t>National Ataxia Foundation</a:t>
            </a:r>
            <a:r>
              <a:rPr lang="en-US" altLang="en-US" sz="1600" b="1" dirty="0" smtClean="0"/>
              <a:t>—</a:t>
            </a:r>
          </a:p>
          <a:p>
            <a:pPr>
              <a:lnSpc>
                <a:spcPct val="80000"/>
              </a:lnSpc>
              <a:buFontTx/>
              <a:buNone/>
            </a:pPr>
            <a:r>
              <a:rPr lang="en-US" altLang="en-US" sz="1600" b="1" dirty="0" smtClean="0"/>
              <a:t>         sponsor of grants for our internal database, our DNA bank, our web-based database project, and the SCA3 Chantix study.</a:t>
            </a:r>
          </a:p>
          <a:p>
            <a:pPr>
              <a:lnSpc>
                <a:spcPct val="80000"/>
              </a:lnSpc>
              <a:buFontTx/>
              <a:buNone/>
            </a:pPr>
            <a:endParaRPr lang="en-US" altLang="en-US" sz="1600" b="1" dirty="0" smtClean="0"/>
          </a:p>
          <a:p>
            <a:pPr>
              <a:lnSpc>
                <a:spcPct val="80000"/>
              </a:lnSpc>
            </a:pPr>
            <a:r>
              <a:rPr lang="en-US" altLang="en-US" sz="1600" b="1" u="sng" dirty="0" smtClean="0"/>
              <a:t>The Collaborative Research Network for </a:t>
            </a:r>
            <a:r>
              <a:rPr lang="en-US" altLang="en-US" sz="1600" b="1" u="sng" dirty="0" err="1" smtClean="0"/>
              <a:t>Spinocerebellar</a:t>
            </a:r>
            <a:r>
              <a:rPr lang="en-US" altLang="en-US" sz="1600" b="1" u="sng" dirty="0" smtClean="0"/>
              <a:t> Ataxia</a:t>
            </a:r>
            <a:r>
              <a:rPr lang="en-US" altLang="en-US" sz="1600" b="1" dirty="0" smtClean="0"/>
              <a:t>—</a:t>
            </a:r>
          </a:p>
          <a:p>
            <a:pPr>
              <a:lnSpc>
                <a:spcPct val="80000"/>
              </a:lnSpc>
              <a:buFontTx/>
              <a:buNone/>
            </a:pPr>
            <a:r>
              <a:rPr lang="en-US" altLang="en-US" sz="1600" b="1" dirty="0" smtClean="0"/>
              <a:t>          sponsor of the grant for the SCA Natural History Study.</a:t>
            </a:r>
          </a:p>
          <a:p>
            <a:pPr>
              <a:lnSpc>
                <a:spcPct val="80000"/>
              </a:lnSpc>
              <a:buFontTx/>
              <a:buNone/>
            </a:pPr>
            <a:r>
              <a:rPr lang="en-US" altLang="en-US" sz="1600" b="1" dirty="0" smtClean="0"/>
              <a:t>          NINDS RC1  NS68897 and NIH Office of Rare Diseases Research</a:t>
            </a:r>
            <a:r>
              <a:rPr lang="en-US" altLang="en-US" sz="1600" dirty="0" smtClean="0"/>
              <a:t> </a:t>
            </a:r>
            <a:endParaRPr lang="en-US" altLang="en-US" sz="1600" b="1" dirty="0" smtClean="0"/>
          </a:p>
          <a:p>
            <a:pPr>
              <a:lnSpc>
                <a:spcPct val="80000"/>
              </a:lnSpc>
              <a:buFontTx/>
              <a:buNone/>
            </a:pPr>
            <a:endParaRPr lang="en-US" altLang="en-US" sz="1600" b="1" dirty="0" smtClean="0"/>
          </a:p>
          <a:p>
            <a:pPr>
              <a:lnSpc>
                <a:spcPct val="80000"/>
              </a:lnSpc>
            </a:pPr>
            <a:r>
              <a:rPr lang="en-US" altLang="en-US" sz="1600" b="1" u="sng" dirty="0" smtClean="0"/>
              <a:t>Muscular Dystrophy Association</a:t>
            </a:r>
            <a:r>
              <a:rPr lang="en-US" altLang="en-US" sz="1600" b="1" dirty="0" smtClean="0"/>
              <a:t> and </a:t>
            </a:r>
          </a:p>
          <a:p>
            <a:pPr>
              <a:lnSpc>
                <a:spcPct val="80000"/>
              </a:lnSpc>
            </a:pPr>
            <a:r>
              <a:rPr lang="en-US" altLang="en-US" sz="1600" b="1" u="sng" dirty="0" err="1" smtClean="0"/>
              <a:t>Friedreich’s</a:t>
            </a:r>
            <a:r>
              <a:rPr lang="en-US" altLang="en-US" sz="1600" b="1" u="sng" dirty="0" smtClean="0"/>
              <a:t> Ataxia Research Alliance</a:t>
            </a:r>
            <a:r>
              <a:rPr lang="en-US" altLang="en-US" sz="1600" b="1" dirty="0" smtClean="0"/>
              <a:t>—</a:t>
            </a:r>
          </a:p>
          <a:p>
            <a:pPr>
              <a:lnSpc>
                <a:spcPct val="80000"/>
              </a:lnSpc>
              <a:buFontTx/>
              <a:buNone/>
            </a:pPr>
            <a:r>
              <a:rPr lang="en-US" altLang="en-US" sz="1600" b="1" dirty="0" smtClean="0"/>
              <a:t>          sponsors of the grant for the collaborative project on “Clinical Outcome Measures in </a:t>
            </a:r>
            <a:r>
              <a:rPr lang="en-US" altLang="en-US" sz="1600" b="1" dirty="0" err="1" smtClean="0"/>
              <a:t>Friedreich’s</a:t>
            </a:r>
            <a:r>
              <a:rPr lang="en-US" altLang="en-US" sz="1600" b="1" dirty="0" smtClean="0"/>
              <a:t> Ataxia”.</a:t>
            </a:r>
          </a:p>
          <a:p>
            <a:pPr>
              <a:lnSpc>
                <a:spcPct val="80000"/>
              </a:lnSpc>
              <a:buFontTx/>
              <a:buNone/>
            </a:pPr>
            <a:r>
              <a:rPr lang="en-US" altLang="en-US" sz="1600" b="1" dirty="0" smtClean="0"/>
              <a:t>          </a:t>
            </a:r>
            <a:endParaRPr lang="en-US" altLang="en-US" sz="1600" b="1" u="sng" dirty="0" smtClean="0"/>
          </a:p>
          <a:p>
            <a:pPr>
              <a:lnSpc>
                <a:spcPct val="80000"/>
              </a:lnSpc>
            </a:pPr>
            <a:r>
              <a:rPr lang="en-US" altLang="en-US" sz="1600" b="1" u="sng" dirty="0" smtClean="0"/>
              <a:t>The Bettencourt Family Foundation</a:t>
            </a:r>
          </a:p>
          <a:p>
            <a:pPr>
              <a:lnSpc>
                <a:spcPct val="80000"/>
              </a:lnSpc>
            </a:pPr>
            <a:r>
              <a:rPr lang="en-US" altLang="en-US" sz="1600" b="1" u="sng" dirty="0" smtClean="0"/>
              <a:t>The Norman Lapin Fund</a:t>
            </a:r>
          </a:p>
          <a:p>
            <a:pPr>
              <a:lnSpc>
                <a:spcPct val="80000"/>
              </a:lnSpc>
            </a:pPr>
            <a:r>
              <a:rPr lang="en-US" altLang="en-US" sz="1600" b="1" u="sng" dirty="0" smtClean="0"/>
              <a:t>The Mariette Monnet Fund</a:t>
            </a:r>
          </a:p>
          <a:p>
            <a:pPr>
              <a:lnSpc>
                <a:spcPct val="80000"/>
              </a:lnSpc>
            </a:pPr>
            <a:r>
              <a:rPr lang="en-US" altLang="en-US" sz="1600" b="1" u="sng" dirty="0" smtClean="0"/>
              <a:t>The Smith Family Foundation</a:t>
            </a:r>
          </a:p>
          <a:p>
            <a:pPr>
              <a:lnSpc>
                <a:spcPct val="80000"/>
              </a:lnSpc>
              <a:buFontTx/>
              <a:buNone/>
            </a:pPr>
            <a:endParaRPr lang="en-US" altLang="en-US" sz="1600" b="1" u="sng" dirty="0" smtClean="0"/>
          </a:p>
          <a:p>
            <a:pPr>
              <a:lnSpc>
                <a:spcPct val="80000"/>
              </a:lnSpc>
            </a:pPr>
            <a:r>
              <a:rPr lang="en-US" altLang="en-US" sz="1600" b="1" dirty="0" smtClean="0"/>
              <a:t>And to our patients and their families for their willingness to work with us and to share with us their ideas and hopes.</a:t>
            </a:r>
          </a:p>
          <a:p>
            <a:endParaRPr lang="en-US" altLang="en-US" dirty="0" smtClean="0"/>
          </a:p>
        </p:txBody>
      </p:sp>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1752600" y="1447800"/>
            <a:ext cx="6172200" cy="3873246"/>
          </a:xfrm>
        </p:spPr>
        <p:txBody>
          <a:bodyPr>
            <a:normAutofit fontScale="92500" lnSpcReduction="10000"/>
          </a:bodyPr>
          <a:lstStyle/>
          <a:p>
            <a:pPr>
              <a:buFont typeface="Wingdings" pitchFamily="2" charset="2"/>
              <a:buChar char="§"/>
            </a:pPr>
            <a:r>
              <a:rPr lang="en-US" sz="2400" dirty="0" smtClean="0"/>
              <a:t>Susan L. Perlman M.D.</a:t>
            </a:r>
          </a:p>
          <a:p>
            <a:pPr>
              <a:buFont typeface="Wingdings" pitchFamily="2" charset="2"/>
              <a:buChar char="§"/>
            </a:pPr>
            <a:r>
              <a:rPr lang="en-US" sz="2400" dirty="0" smtClean="0"/>
              <a:t>The following personal financial relationships with commercial interests relevant to this presentation existed during the past 12 months:</a:t>
            </a:r>
          </a:p>
          <a:p>
            <a:pPr>
              <a:buFont typeface="Wingdings" pitchFamily="2" charset="2"/>
              <a:buChar char="§"/>
            </a:pPr>
            <a:r>
              <a:rPr lang="en-US" sz="2400" dirty="0" smtClean="0"/>
              <a:t>Investigational site for drug trials sponsored by:</a:t>
            </a:r>
          </a:p>
          <a:p>
            <a:pPr marL="0" indent="0">
              <a:buNone/>
            </a:pPr>
            <a:r>
              <a:rPr lang="en-US" sz="2400" dirty="0"/>
              <a:t> </a:t>
            </a:r>
            <a:r>
              <a:rPr lang="en-US" sz="2400" dirty="0" smtClean="0"/>
              <a:t>   Edison Pharmaceuticals</a:t>
            </a:r>
          </a:p>
          <a:p>
            <a:pPr marL="0" indent="0">
              <a:buNone/>
            </a:pPr>
            <a:r>
              <a:rPr lang="en-US" sz="2400" dirty="0" smtClean="0"/>
              <a:t>    Shire/</a:t>
            </a:r>
            <a:r>
              <a:rPr lang="en-US" sz="2400" dirty="0" err="1" smtClean="0"/>
              <a:t>Viropharma</a:t>
            </a:r>
            <a:endParaRPr lang="en-US" sz="2400" dirty="0" smtClean="0"/>
          </a:p>
          <a:p>
            <a:pPr marL="0" indent="0">
              <a:buNone/>
            </a:pPr>
            <a:r>
              <a:rPr lang="en-US" sz="2400" dirty="0"/>
              <a:t> </a:t>
            </a:r>
            <a:r>
              <a:rPr lang="en-US" sz="2400" dirty="0" smtClean="0"/>
              <a:t>   </a:t>
            </a:r>
            <a:r>
              <a:rPr lang="en-US" sz="2400" dirty="0" err="1" smtClean="0"/>
              <a:t>Teva</a:t>
            </a:r>
            <a:r>
              <a:rPr lang="en-US" sz="2400" dirty="0" smtClean="0"/>
              <a:t> Pharmaceuticals</a:t>
            </a:r>
          </a:p>
          <a:p>
            <a:pPr marL="0" indent="0">
              <a:buNone/>
            </a:pPr>
            <a:endParaRPr lang="en-US" sz="2400" dirty="0"/>
          </a:p>
        </p:txBody>
      </p:sp>
      <p:pic>
        <p:nvPicPr>
          <p:cNvPr id="4" name="Picture 3" descr="atalogo.gif"/>
          <p:cNvPicPr>
            <a:picLocks noChangeAspect="1"/>
          </p:cNvPicPr>
          <p:nvPr/>
        </p:nvPicPr>
        <p:blipFill>
          <a:blip r:embed="rId2" cstate="print"/>
          <a:stretch>
            <a:fillRect/>
          </a:stretch>
        </p:blipFill>
        <p:spPr>
          <a:xfrm>
            <a:off x="838200" y="5330190"/>
            <a:ext cx="3810000" cy="952500"/>
          </a:xfrm>
          <a:prstGeom prst="rect">
            <a:avLst/>
          </a:prstGeom>
        </p:spPr>
      </p:pic>
      <p:sp>
        <p:nvSpPr>
          <p:cNvPr id="5" name="Date Placeholder 4"/>
          <p:cNvSpPr>
            <a:spLocks noGrp="1"/>
          </p:cNvSpPr>
          <p:nvPr>
            <p:ph type="dt" sz="half" idx="10"/>
          </p:nvPr>
        </p:nvSpPr>
        <p:spPr/>
        <p:txBody>
          <a:bodyPr/>
          <a:lstStyle/>
          <a:p>
            <a:r>
              <a:rPr lang="en-US" smtClean="0"/>
              <a:t>3/8/2015</a:t>
            </a:r>
            <a:endParaRPr lang="en-US"/>
          </a:p>
        </p:txBody>
      </p:sp>
      <p:sp>
        <p:nvSpPr>
          <p:cNvPr id="6" name="Footer Placeholder 5"/>
          <p:cNvSpPr>
            <a:spLocks noGrp="1"/>
          </p:cNvSpPr>
          <p:nvPr>
            <p:ph type="ftr" sz="quarter" idx="11"/>
          </p:nvPr>
        </p:nvSpPr>
        <p:spPr/>
        <p:txBody>
          <a:bodyPr/>
          <a:lstStyle/>
          <a:p>
            <a:r>
              <a:rPr lang="en-US" smtClean="0"/>
              <a:t>NAF AMM Denver</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taxia cartoo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979613"/>
            <a:ext cx="9124950" cy="289877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However, no matter what you read on the Internet…</a:t>
            </a:r>
            <a:br>
              <a:rPr lang="en-US" sz="2800" b="1" dirty="0" smtClean="0"/>
            </a:br>
            <a:r>
              <a:rPr lang="en-US" sz="2800" b="1" dirty="0" smtClean="0"/>
              <a:t>there is still no cure for ataxia</a:t>
            </a:r>
            <a:endParaRPr lang="en-US" sz="28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6150" y="2133600"/>
            <a:ext cx="6045200" cy="3778250"/>
          </a:xfrm>
        </p:spPr>
      </p:pic>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42813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589199" cy="1280890"/>
          </a:xfrm>
        </p:spPr>
        <p:txBody>
          <a:bodyPr>
            <a:noAutofit/>
          </a:bodyPr>
          <a:lstStyle/>
          <a:p>
            <a:r>
              <a:rPr lang="en-US" sz="1800" b="1" dirty="0"/>
              <a:t>We are all interested in scientific </a:t>
            </a:r>
            <a:r>
              <a:rPr lang="en-US" sz="1800" b="1" dirty="0" smtClean="0"/>
              <a:t>discovery</a:t>
            </a:r>
            <a:br>
              <a:rPr lang="en-US" sz="1800" b="1" dirty="0" smtClean="0"/>
            </a:br>
            <a:r>
              <a:rPr lang="en-US" sz="1800" b="1" dirty="0" smtClean="0"/>
              <a:t>and constantly </a:t>
            </a:r>
            <a:r>
              <a:rPr lang="en-US" sz="1800" b="1" dirty="0"/>
              <a:t>amazed at what science and technology are able to </a:t>
            </a:r>
            <a:r>
              <a:rPr lang="en-US" sz="1800" b="1" dirty="0" smtClean="0"/>
              <a:t>do…</a:t>
            </a:r>
            <a:br>
              <a:rPr lang="en-US" sz="1800" b="1" dirty="0" smtClean="0"/>
            </a:br>
            <a:r>
              <a:rPr lang="en-US" sz="1800" b="1" dirty="0" smtClean="0"/>
              <a:t>and </a:t>
            </a:r>
            <a:r>
              <a:rPr lang="en-US" sz="1800" b="1" dirty="0"/>
              <a:t>intensely hoping that a cure for ataxia will come out of it.</a:t>
            </a:r>
            <a:br>
              <a:rPr lang="en-US" sz="1800" b="1" dirty="0"/>
            </a:br>
            <a:endParaRPr lang="en-US" sz="1800" b="1" dirty="0"/>
          </a:p>
        </p:txBody>
      </p:sp>
      <p:sp>
        <p:nvSpPr>
          <p:cNvPr id="3" name="Content Placeholder 2"/>
          <p:cNvSpPr>
            <a:spLocks noGrp="1"/>
          </p:cNvSpPr>
          <p:nvPr>
            <p:ph idx="1"/>
          </p:nvPr>
        </p:nvSpPr>
        <p:spPr/>
        <p:txBody>
          <a:bodyPr>
            <a:normAutofit fontScale="62500" lnSpcReduction="20000"/>
          </a:bodyPr>
          <a:lstStyle/>
          <a:p>
            <a:r>
              <a:rPr lang="en-US" dirty="0" smtClean="0"/>
              <a:t>Milestones in Neuroscience Research (from Eric </a:t>
            </a:r>
            <a:r>
              <a:rPr lang="en-US" dirty="0" err="1" smtClean="0"/>
              <a:t>Chudler</a:t>
            </a:r>
            <a:r>
              <a:rPr lang="en-US" dirty="0" smtClean="0"/>
              <a:t> PhD at the University of Washington, Seattle)</a:t>
            </a:r>
          </a:p>
          <a:p>
            <a:r>
              <a:rPr lang="en-US" sz="1700" dirty="0"/>
              <a:t>1824 - F. </a:t>
            </a:r>
            <a:r>
              <a:rPr lang="en-US" sz="1700" dirty="0" err="1"/>
              <a:t>Magendie</a:t>
            </a:r>
            <a:r>
              <a:rPr lang="en-US" sz="1700" dirty="0"/>
              <a:t> provides first evidence of cerebellum role in </a:t>
            </a:r>
            <a:r>
              <a:rPr lang="en-US" sz="1700" dirty="0" smtClean="0"/>
              <a:t>equilibration</a:t>
            </a:r>
          </a:p>
          <a:p>
            <a:r>
              <a:rPr lang="en-US" sz="1700" dirty="0"/>
              <a:t>1837 - Jan </a:t>
            </a:r>
            <a:r>
              <a:rPr lang="en-US" sz="1700" dirty="0" err="1"/>
              <a:t>Purkyne</a:t>
            </a:r>
            <a:r>
              <a:rPr lang="en-US" sz="1700" dirty="0"/>
              <a:t> (Purkinje) describes cerebellar cells; identifies neuron nucleus and </a:t>
            </a:r>
            <a:r>
              <a:rPr lang="en-US" sz="1700" dirty="0" smtClean="0"/>
              <a:t>processes (named for him in 1866)</a:t>
            </a:r>
          </a:p>
          <a:p>
            <a:r>
              <a:rPr lang="en-US" sz="1700" dirty="0"/>
              <a:t>1863 - </a:t>
            </a:r>
            <a:r>
              <a:rPr lang="en-US" sz="1700" dirty="0" err="1"/>
              <a:t>Nikolaus</a:t>
            </a:r>
            <a:r>
              <a:rPr lang="en-US" sz="1700" dirty="0"/>
              <a:t> </a:t>
            </a:r>
            <a:r>
              <a:rPr lang="en-US" sz="1700" dirty="0" err="1"/>
              <a:t>Friedreich</a:t>
            </a:r>
            <a:r>
              <a:rPr lang="en-US" sz="1700" dirty="0"/>
              <a:t> describes a progressive hereditary degenerative CNS disorder (</a:t>
            </a:r>
            <a:r>
              <a:rPr lang="en-US" sz="1700" dirty="0" err="1"/>
              <a:t>Friedreich's</a:t>
            </a:r>
            <a:r>
              <a:rPr lang="en-US" sz="1700" dirty="0"/>
              <a:t> ataxia</a:t>
            </a:r>
            <a:r>
              <a:rPr lang="en-US" sz="1700" dirty="0" smtClean="0"/>
              <a:t>)</a:t>
            </a:r>
          </a:p>
          <a:p>
            <a:r>
              <a:rPr lang="en-US" sz="1700" dirty="0"/>
              <a:t>1913 - Edwin Ellen </a:t>
            </a:r>
            <a:r>
              <a:rPr lang="en-US" sz="1700" dirty="0" err="1"/>
              <a:t>Goldmann</a:t>
            </a:r>
            <a:r>
              <a:rPr lang="en-US" sz="1700" dirty="0"/>
              <a:t> finds blood brain barrier impermeable to large </a:t>
            </a:r>
            <a:r>
              <a:rPr lang="en-US" sz="1700" dirty="0" smtClean="0"/>
              <a:t>molecules</a:t>
            </a:r>
          </a:p>
          <a:p>
            <a:r>
              <a:rPr lang="en-US" sz="1700" dirty="0"/>
              <a:t>1932 - Max Knoll and Ernst Ruska invent the electron </a:t>
            </a:r>
            <a:r>
              <a:rPr lang="en-US" sz="1700" dirty="0" smtClean="0"/>
              <a:t>microscope</a:t>
            </a:r>
          </a:p>
          <a:p>
            <a:pPr marL="0" indent="0">
              <a:buNone/>
            </a:pPr>
            <a:endParaRPr lang="en-US" sz="1700" dirty="0" smtClean="0"/>
          </a:p>
          <a:p>
            <a:r>
              <a:rPr lang="en-US" sz="1700" dirty="0" smtClean="0"/>
              <a:t>1953 – Watson and Crick suggest a model for the structure of DNA</a:t>
            </a:r>
          </a:p>
          <a:p>
            <a:r>
              <a:rPr lang="en-US" sz="1700" dirty="0" smtClean="0"/>
              <a:t>1977-96 – Techniques to sequence genetic material developed</a:t>
            </a:r>
          </a:p>
          <a:p>
            <a:r>
              <a:rPr lang="en-US" sz="1700" dirty="0"/>
              <a:t>1993 - The gene responsible for Huntington's disease is </a:t>
            </a:r>
            <a:r>
              <a:rPr lang="en-US" sz="1700" dirty="0" smtClean="0"/>
              <a:t>identified</a:t>
            </a:r>
          </a:p>
          <a:p>
            <a:r>
              <a:rPr lang="en-US" sz="1700" dirty="0" smtClean="0"/>
              <a:t>1990-2003 – Human Genome Project</a:t>
            </a:r>
          </a:p>
          <a:p>
            <a:r>
              <a:rPr lang="en-US" sz="1700" dirty="0" smtClean="0"/>
              <a:t>The past 20 years have been an explosion of gene discovery in ataxia</a:t>
            </a:r>
            <a:r>
              <a:rPr lang="en-US" sz="1700" dirty="0"/>
              <a:t/>
            </a:r>
            <a:br>
              <a:rPr lang="en-US" sz="1700" dirty="0"/>
            </a:br>
            <a:r>
              <a:rPr lang="en-US" sz="1200" dirty="0"/>
              <a:t/>
            </a:r>
            <a:br>
              <a:rPr lang="en-US" sz="1200" dirty="0"/>
            </a:br>
            <a:endParaRPr lang="en-US" sz="1200"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279933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Examples in the </a:t>
            </a:r>
            <a:br>
              <a:rPr lang="en-US" sz="3200" b="1" dirty="0" smtClean="0"/>
            </a:br>
            <a:r>
              <a:rPr lang="en-US" sz="3200" b="1" dirty="0" smtClean="0"/>
              <a:t>History of Drug Development</a:t>
            </a:r>
            <a:endParaRPr lang="en-US" sz="3200" b="1" dirty="0"/>
          </a:p>
        </p:txBody>
      </p:sp>
      <p:sp>
        <p:nvSpPr>
          <p:cNvPr id="3" name="Content Placeholder 2"/>
          <p:cNvSpPr>
            <a:spLocks noGrp="1"/>
          </p:cNvSpPr>
          <p:nvPr>
            <p:ph idx="1"/>
          </p:nvPr>
        </p:nvSpPr>
        <p:spPr/>
        <p:txBody>
          <a:bodyPr>
            <a:normAutofit fontScale="85000" lnSpcReduction="20000"/>
          </a:bodyPr>
          <a:lstStyle/>
          <a:p>
            <a:r>
              <a:rPr lang="en-US" sz="1600" dirty="0"/>
              <a:t>1897 - Acetylsalicylic acid (aspirin) is synthesized by Felix </a:t>
            </a:r>
            <a:endParaRPr lang="en-US" sz="1600" dirty="0" smtClean="0"/>
          </a:p>
          <a:p>
            <a:r>
              <a:rPr lang="en-US" sz="1600" dirty="0"/>
              <a:t>1898 - Bayer Drug Company markets heroin as </a:t>
            </a:r>
            <a:r>
              <a:rPr lang="en-US" sz="1600" dirty="0" smtClean="0"/>
              <a:t>non-addicting </a:t>
            </a:r>
            <a:r>
              <a:rPr lang="en-US" sz="1600" dirty="0"/>
              <a:t>cough </a:t>
            </a:r>
            <a:r>
              <a:rPr lang="en-US" sz="1600" dirty="0" smtClean="0"/>
              <a:t>medicine</a:t>
            </a:r>
          </a:p>
          <a:p>
            <a:r>
              <a:rPr lang="en-US" sz="1600" dirty="0"/>
              <a:t>1899 - Bayer AG markets </a:t>
            </a:r>
            <a:r>
              <a:rPr lang="en-US" sz="1600" dirty="0" smtClean="0"/>
              <a:t>aspirin</a:t>
            </a:r>
          </a:p>
          <a:p>
            <a:r>
              <a:rPr lang="en-US" sz="1600" dirty="0"/>
              <a:t>1960 - </a:t>
            </a:r>
            <a:r>
              <a:rPr lang="en-US" sz="1600" dirty="0" err="1"/>
              <a:t>Oleh</a:t>
            </a:r>
            <a:r>
              <a:rPr lang="en-US" sz="1600" dirty="0"/>
              <a:t> </a:t>
            </a:r>
            <a:r>
              <a:rPr lang="en-US" sz="1600" dirty="0" err="1"/>
              <a:t>Hornykiewicz</a:t>
            </a:r>
            <a:r>
              <a:rPr lang="en-US" sz="1600" dirty="0"/>
              <a:t> shows that brain dopamine is lower than normal in Parkinson's disease </a:t>
            </a:r>
            <a:r>
              <a:rPr lang="en-US" sz="1600" dirty="0" smtClean="0"/>
              <a:t>patients</a:t>
            </a:r>
          </a:p>
          <a:p>
            <a:r>
              <a:rPr lang="en-US" sz="1600" dirty="0"/>
              <a:t>1961 - </a:t>
            </a:r>
            <a:r>
              <a:rPr lang="en-US" sz="1600" dirty="0" err="1"/>
              <a:t>Levadopa</a:t>
            </a:r>
            <a:r>
              <a:rPr lang="en-US" sz="1600" dirty="0"/>
              <a:t> successfully treats </a:t>
            </a:r>
            <a:r>
              <a:rPr lang="en-US" sz="1600" dirty="0" smtClean="0"/>
              <a:t>parkinsonism</a:t>
            </a:r>
          </a:p>
          <a:p>
            <a:r>
              <a:rPr lang="en-US" sz="1600" dirty="0"/>
              <a:t>1973 - </a:t>
            </a:r>
            <a:r>
              <a:rPr lang="en-US" sz="1600" dirty="0" err="1"/>
              <a:t>Sinemet</a:t>
            </a:r>
            <a:r>
              <a:rPr lang="en-US" sz="1600" dirty="0"/>
              <a:t> is introduced as a treatment for Parkinson's </a:t>
            </a:r>
            <a:r>
              <a:rPr lang="en-US" sz="1600" dirty="0" smtClean="0"/>
              <a:t>disease</a:t>
            </a:r>
          </a:p>
          <a:p>
            <a:pPr marL="0" indent="0">
              <a:buNone/>
            </a:pPr>
            <a:endParaRPr lang="en-US" sz="1600" dirty="0" smtClean="0"/>
          </a:p>
          <a:p>
            <a:r>
              <a:rPr lang="en-US" sz="1600" b="1" dirty="0" smtClean="0"/>
              <a:t>13 years from the first bright idea about dopamine and PD until </a:t>
            </a:r>
            <a:r>
              <a:rPr lang="en-US" sz="1600" b="1" dirty="0" err="1" smtClean="0"/>
              <a:t>Sinemet</a:t>
            </a:r>
            <a:r>
              <a:rPr lang="en-US" sz="1600" b="1" dirty="0" smtClean="0"/>
              <a:t> released.</a:t>
            </a:r>
          </a:p>
          <a:p>
            <a:r>
              <a:rPr lang="en-US" sz="1600" b="1" dirty="0" smtClean="0"/>
              <a:t>Has this process been speeded up?</a:t>
            </a:r>
            <a:r>
              <a:rPr lang="en-US" sz="1600" b="1" dirty="0"/>
              <a:t/>
            </a:r>
            <a:br>
              <a:rPr lang="en-US" sz="1600" b="1" dirty="0"/>
            </a:br>
            <a:r>
              <a:rPr lang="en-US" sz="1600" dirty="0"/>
              <a:t/>
            </a:r>
            <a:br>
              <a:rPr lang="en-US" sz="1600" dirty="0"/>
            </a:br>
            <a:endParaRPr lang="en-US" sz="1600" dirty="0"/>
          </a:p>
        </p:txBody>
      </p:sp>
      <p:sp>
        <p:nvSpPr>
          <p:cNvPr id="4" name="Date Placeholder 3"/>
          <p:cNvSpPr>
            <a:spLocks noGrp="1"/>
          </p:cNvSpPr>
          <p:nvPr>
            <p:ph type="dt" sz="half" idx="10"/>
          </p:nvPr>
        </p:nvSpPr>
        <p:spPr/>
        <p:txBody>
          <a:bodyPr/>
          <a:lstStyle/>
          <a:p>
            <a:r>
              <a:rPr lang="en-US" smtClean="0"/>
              <a:t>3/8/2015</a:t>
            </a:r>
            <a:endParaRPr lang="en-US"/>
          </a:p>
        </p:txBody>
      </p:sp>
      <p:sp>
        <p:nvSpPr>
          <p:cNvPr id="5" name="Footer Placeholder 4"/>
          <p:cNvSpPr>
            <a:spLocks noGrp="1"/>
          </p:cNvSpPr>
          <p:nvPr>
            <p:ph type="ftr" sz="quarter" idx="11"/>
          </p:nvPr>
        </p:nvSpPr>
        <p:spPr/>
        <p:txBody>
          <a:bodyPr/>
          <a:lstStyle/>
          <a:p>
            <a:r>
              <a:rPr lang="en-US" smtClean="0"/>
              <a:t>NAF AMM Denver</a:t>
            </a:r>
            <a:endParaRPr lang="en-US"/>
          </a:p>
        </p:txBody>
      </p:sp>
    </p:spTree>
    <p:extLst>
      <p:ext uri="{BB962C8B-B14F-4D97-AF65-F5344CB8AC3E}">
        <p14:creationId xmlns:p14="http://schemas.microsoft.com/office/powerpoint/2010/main" val="374263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normAutofit/>
          </a:bodyPr>
          <a:lstStyle/>
          <a:p>
            <a:pPr eaLnBrk="1" hangingPunct="1"/>
            <a:r>
              <a:rPr lang="en-US" altLang="en-US" sz="2800" b="1" dirty="0" smtClean="0"/>
              <a:t>OFFICIAL PIPELINE FOR NEW DRUGS</a:t>
            </a:r>
          </a:p>
        </p:txBody>
      </p:sp>
      <p:sp>
        <p:nvSpPr>
          <p:cNvPr id="18437" name="Rectangle 3"/>
          <p:cNvSpPr>
            <a:spLocks noGrp="1" noChangeArrowheads="1"/>
          </p:cNvSpPr>
          <p:nvPr>
            <p:ph type="body" sz="half" idx="1"/>
          </p:nvPr>
        </p:nvSpPr>
        <p:spPr/>
        <p:txBody>
          <a:bodyPr/>
          <a:lstStyle/>
          <a:p>
            <a:pPr eaLnBrk="1" hangingPunct="1">
              <a:buFontTx/>
              <a:buNone/>
            </a:pPr>
            <a:r>
              <a:rPr lang="en-US" altLang="en-US" sz="1800" b="1" smtClean="0"/>
              <a:t>Up to 15 years and $500-700million   		    to get to market</a:t>
            </a:r>
          </a:p>
        </p:txBody>
      </p:sp>
      <p:sp>
        <p:nvSpPr>
          <p:cNvPr id="18438" name="Rectangle 4"/>
          <p:cNvSpPr>
            <a:spLocks noGrp="1" noChangeArrowheads="1"/>
          </p:cNvSpPr>
          <p:nvPr>
            <p:ph type="body" sz="half" idx="2"/>
          </p:nvPr>
        </p:nvSpPr>
        <p:spPr/>
        <p:txBody>
          <a:bodyPr>
            <a:normAutofit fontScale="70000" lnSpcReduction="20000"/>
          </a:bodyPr>
          <a:lstStyle/>
          <a:p>
            <a:pPr eaLnBrk="1" hangingPunct="1">
              <a:lnSpc>
                <a:spcPct val="80000"/>
              </a:lnSpc>
            </a:pPr>
            <a:r>
              <a:rPr lang="en-US" altLang="en-US" sz="1600" b="1" smtClean="0"/>
              <a:t>Discovery—clinicians and scientists working out the cause of the disease, the “dominos” that fall over, and targeted candidate drugs.</a:t>
            </a:r>
          </a:p>
          <a:p>
            <a:pPr eaLnBrk="1" hangingPunct="1">
              <a:lnSpc>
                <a:spcPct val="80000"/>
              </a:lnSpc>
            </a:pPr>
            <a:r>
              <a:rPr lang="en-US" altLang="en-US" sz="1600" b="1" smtClean="0"/>
              <a:t>Preclinical testing—test tube and animal studies.</a:t>
            </a:r>
          </a:p>
          <a:p>
            <a:pPr eaLnBrk="1" hangingPunct="1">
              <a:lnSpc>
                <a:spcPct val="80000"/>
              </a:lnSpc>
            </a:pPr>
            <a:r>
              <a:rPr lang="en-US" altLang="en-US" sz="1600" b="1" smtClean="0"/>
              <a:t>Phase I—dosing, safety</a:t>
            </a:r>
          </a:p>
          <a:p>
            <a:pPr eaLnBrk="1" hangingPunct="1">
              <a:lnSpc>
                <a:spcPct val="80000"/>
              </a:lnSpc>
              <a:buFontTx/>
              <a:buNone/>
            </a:pPr>
            <a:endParaRPr lang="en-US" altLang="en-US" sz="1600" b="1" smtClean="0"/>
          </a:p>
          <a:p>
            <a:pPr eaLnBrk="1" hangingPunct="1">
              <a:lnSpc>
                <a:spcPct val="80000"/>
              </a:lnSpc>
            </a:pPr>
            <a:r>
              <a:rPr lang="en-US" altLang="en-US" sz="1600" b="1" smtClean="0"/>
              <a:t>Phase II—safety, possible efficacy</a:t>
            </a:r>
          </a:p>
          <a:p>
            <a:pPr eaLnBrk="1" hangingPunct="1">
              <a:lnSpc>
                <a:spcPct val="80000"/>
              </a:lnSpc>
              <a:buFontTx/>
              <a:buNone/>
            </a:pPr>
            <a:endParaRPr lang="en-US" altLang="en-US" sz="1600" b="1" smtClean="0"/>
          </a:p>
          <a:p>
            <a:pPr eaLnBrk="1" hangingPunct="1">
              <a:lnSpc>
                <a:spcPct val="80000"/>
              </a:lnSpc>
            </a:pPr>
            <a:r>
              <a:rPr lang="en-US" altLang="en-US" sz="1600" b="1" smtClean="0"/>
              <a:t>Phase III—efficacy</a:t>
            </a:r>
          </a:p>
          <a:p>
            <a:pPr eaLnBrk="1" hangingPunct="1">
              <a:lnSpc>
                <a:spcPct val="80000"/>
              </a:lnSpc>
            </a:pPr>
            <a:r>
              <a:rPr lang="en-US" altLang="en-US" sz="1600" b="1" smtClean="0"/>
              <a:t>FDA Approval</a:t>
            </a:r>
          </a:p>
          <a:p>
            <a:pPr eaLnBrk="1" hangingPunct="1">
              <a:lnSpc>
                <a:spcPct val="80000"/>
              </a:lnSpc>
            </a:pPr>
            <a:r>
              <a:rPr lang="en-US" altLang="en-US" sz="1600" b="1" smtClean="0"/>
              <a:t>Phase IV--Post-marketing studies for long-term side-effects and good effects.</a:t>
            </a:r>
          </a:p>
          <a:p>
            <a:pPr eaLnBrk="1" hangingPunct="1">
              <a:lnSpc>
                <a:spcPct val="80000"/>
              </a:lnSpc>
              <a:buFontTx/>
              <a:buNone/>
            </a:pPr>
            <a:endParaRPr lang="en-US" altLang="en-US" sz="1600" b="1" smtClean="0"/>
          </a:p>
          <a:p>
            <a:pPr eaLnBrk="1" hangingPunct="1">
              <a:lnSpc>
                <a:spcPct val="80000"/>
              </a:lnSpc>
            </a:pPr>
            <a:r>
              <a:rPr lang="en-US" altLang="en-US" sz="1200" b="1" smtClean="0"/>
              <a:t>To help with promising drugs for serious diseases with unmet needs:</a:t>
            </a:r>
          </a:p>
          <a:p>
            <a:pPr eaLnBrk="1" hangingPunct="1">
              <a:lnSpc>
                <a:spcPct val="80000"/>
              </a:lnSpc>
            </a:pPr>
            <a:r>
              <a:rPr lang="en-US" altLang="en-US" sz="1200" b="1" smtClean="0"/>
              <a:t>NIH—Rapid Access to Intervention Development (RAID)</a:t>
            </a:r>
          </a:p>
          <a:p>
            <a:pPr eaLnBrk="1" hangingPunct="1">
              <a:lnSpc>
                <a:spcPct val="80000"/>
              </a:lnSpc>
            </a:pPr>
            <a:r>
              <a:rPr lang="en-US" altLang="en-US" sz="1200" b="1" smtClean="0"/>
              <a:t>FDA—Orphan Drug Status</a:t>
            </a:r>
          </a:p>
        </p:txBody>
      </p:sp>
      <p:pic>
        <p:nvPicPr>
          <p:cNvPr id="18439" name="Picture 5" descr="IBIO_LgGrph344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990600" y="2209800"/>
            <a:ext cx="40386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en-US" sz="3200" b="1" smtClean="0"/>
              <a:t>FUNDING</a:t>
            </a:r>
            <a:br>
              <a:rPr lang="en-US" altLang="en-US" sz="3200" b="1" smtClean="0"/>
            </a:br>
            <a:r>
              <a:rPr lang="en-US" altLang="en-US" sz="3200" b="1" smtClean="0"/>
              <a:t>A PUBLIC-PRIVATE PARTNERSHIP</a:t>
            </a:r>
          </a:p>
        </p:txBody>
      </p:sp>
      <p:sp>
        <p:nvSpPr>
          <p:cNvPr id="19461" name="Rectangle 3"/>
          <p:cNvSpPr>
            <a:spLocks noGrp="1" noChangeArrowheads="1"/>
          </p:cNvSpPr>
          <p:nvPr>
            <p:ph type="body" sz="half" idx="1"/>
          </p:nvPr>
        </p:nvSpPr>
        <p:spPr>
          <a:xfrm>
            <a:off x="1981200" y="2133600"/>
            <a:ext cx="3197531" cy="3767397"/>
          </a:xfrm>
        </p:spPr>
        <p:txBody>
          <a:bodyPr>
            <a:normAutofit fontScale="70000" lnSpcReduction="20000"/>
          </a:bodyPr>
          <a:lstStyle/>
          <a:p>
            <a:pPr eaLnBrk="1" hangingPunct="1">
              <a:lnSpc>
                <a:spcPct val="80000"/>
              </a:lnSpc>
            </a:pPr>
            <a:r>
              <a:rPr lang="en-US" altLang="en-US" sz="2000" b="1" dirty="0" smtClean="0"/>
              <a:t>Discovery</a:t>
            </a:r>
            <a:r>
              <a:rPr lang="en-US" altLang="en-US" sz="1600" b="1" dirty="0" smtClean="0"/>
              <a:t>—clinicians and scientists working out the cause of the disease, the “dominos” that fall over, and targeted candidate drugs.</a:t>
            </a:r>
          </a:p>
          <a:p>
            <a:pPr eaLnBrk="1" hangingPunct="1">
              <a:lnSpc>
                <a:spcPct val="80000"/>
              </a:lnSpc>
              <a:buFontTx/>
              <a:buNone/>
            </a:pPr>
            <a:r>
              <a:rPr lang="en-US" altLang="en-US" sz="1600" b="1" dirty="0" smtClean="0"/>
              <a:t>      $25-80,000 per </a:t>
            </a:r>
            <a:r>
              <a:rPr lang="en-US" altLang="en-US" sz="1600" b="1" dirty="0" err="1" smtClean="0"/>
              <a:t>yr</a:t>
            </a:r>
            <a:r>
              <a:rPr lang="en-US" altLang="en-US" sz="1600" b="1" dirty="0" smtClean="0"/>
              <a:t> over many years</a:t>
            </a:r>
          </a:p>
          <a:p>
            <a:pPr eaLnBrk="1" hangingPunct="1">
              <a:lnSpc>
                <a:spcPct val="80000"/>
              </a:lnSpc>
              <a:buFontTx/>
              <a:buNone/>
            </a:pPr>
            <a:endParaRPr lang="en-US" altLang="en-US" sz="1600" b="1" dirty="0" smtClean="0"/>
          </a:p>
          <a:p>
            <a:pPr eaLnBrk="1" hangingPunct="1">
              <a:lnSpc>
                <a:spcPct val="80000"/>
              </a:lnSpc>
            </a:pPr>
            <a:r>
              <a:rPr lang="en-US" altLang="en-US" sz="2000" b="1" dirty="0" smtClean="0"/>
              <a:t>Preclinical testing</a:t>
            </a:r>
            <a:r>
              <a:rPr lang="en-US" altLang="en-US" sz="1600" b="1" dirty="0" smtClean="0"/>
              <a:t>—test tube and animal studies.</a:t>
            </a:r>
          </a:p>
          <a:p>
            <a:pPr eaLnBrk="1" hangingPunct="1">
              <a:lnSpc>
                <a:spcPct val="80000"/>
              </a:lnSpc>
              <a:buFontTx/>
              <a:buNone/>
            </a:pPr>
            <a:r>
              <a:rPr lang="en-US" altLang="en-US" sz="1600" b="1" dirty="0" smtClean="0"/>
              <a:t>      $100,000 per year for at least 2 </a:t>
            </a:r>
            <a:r>
              <a:rPr lang="en-US" altLang="en-US" sz="1600" b="1" dirty="0" err="1" smtClean="0"/>
              <a:t>yr</a:t>
            </a:r>
            <a:endParaRPr lang="en-US" altLang="en-US" sz="1600" b="1" dirty="0" smtClean="0"/>
          </a:p>
          <a:p>
            <a:pPr eaLnBrk="1" hangingPunct="1">
              <a:lnSpc>
                <a:spcPct val="80000"/>
              </a:lnSpc>
              <a:buFontTx/>
              <a:buNone/>
            </a:pPr>
            <a:endParaRPr lang="en-US" altLang="en-US" sz="1600" b="1" dirty="0" smtClean="0"/>
          </a:p>
          <a:p>
            <a:pPr eaLnBrk="1" hangingPunct="1">
              <a:lnSpc>
                <a:spcPct val="80000"/>
              </a:lnSpc>
            </a:pPr>
            <a:r>
              <a:rPr lang="en-US" altLang="en-US" sz="2000" b="1" dirty="0" smtClean="0"/>
              <a:t>Phase I and Phase I</a:t>
            </a:r>
            <a:r>
              <a:rPr lang="en-US" altLang="en-US" sz="1600" b="1" dirty="0" smtClean="0"/>
              <a:t>I--</a:t>
            </a:r>
          </a:p>
          <a:p>
            <a:pPr eaLnBrk="1" hangingPunct="1">
              <a:lnSpc>
                <a:spcPct val="80000"/>
              </a:lnSpc>
              <a:buFontTx/>
              <a:buNone/>
            </a:pPr>
            <a:r>
              <a:rPr lang="en-US" altLang="en-US" sz="1600" b="1" dirty="0" smtClean="0"/>
              <a:t>      $500-700,000 per year for 4 </a:t>
            </a:r>
            <a:r>
              <a:rPr lang="en-US" altLang="en-US" sz="1600" b="1" dirty="0" err="1" smtClean="0"/>
              <a:t>yr</a:t>
            </a:r>
            <a:endParaRPr lang="en-US" altLang="en-US" sz="1600" b="1" dirty="0" smtClean="0"/>
          </a:p>
          <a:p>
            <a:pPr eaLnBrk="1" hangingPunct="1">
              <a:lnSpc>
                <a:spcPct val="80000"/>
              </a:lnSpc>
              <a:buFontTx/>
              <a:buNone/>
            </a:pPr>
            <a:r>
              <a:rPr lang="en-US" altLang="en-US" sz="1800" b="1" dirty="0" smtClean="0"/>
              <a:t>$2-4 million to get to this point</a:t>
            </a:r>
          </a:p>
          <a:p>
            <a:pPr eaLnBrk="1" hangingPunct="1">
              <a:lnSpc>
                <a:spcPct val="80000"/>
              </a:lnSpc>
              <a:buFontTx/>
              <a:buNone/>
            </a:pPr>
            <a:endParaRPr lang="en-US" altLang="en-US" sz="1600" b="1" dirty="0" smtClean="0"/>
          </a:p>
          <a:p>
            <a:pPr eaLnBrk="1" hangingPunct="1">
              <a:lnSpc>
                <a:spcPct val="80000"/>
              </a:lnSpc>
            </a:pPr>
            <a:r>
              <a:rPr lang="en-US" altLang="en-US" sz="2000" b="1" dirty="0" smtClean="0"/>
              <a:t>Phase III</a:t>
            </a:r>
            <a:r>
              <a:rPr lang="en-US" altLang="en-US" sz="1600" b="1" dirty="0" smtClean="0"/>
              <a:t>—$4-5 million </a:t>
            </a:r>
            <a:r>
              <a:rPr lang="en-US" altLang="en-US" sz="1200" b="1" dirty="0" smtClean="0"/>
              <a:t>($10K/subject)</a:t>
            </a:r>
          </a:p>
          <a:p>
            <a:pPr eaLnBrk="1" hangingPunct="1">
              <a:lnSpc>
                <a:spcPct val="80000"/>
              </a:lnSpc>
            </a:pPr>
            <a:r>
              <a:rPr lang="en-US" altLang="en-US" sz="1600" b="1" dirty="0" smtClean="0"/>
              <a:t>FDA Approval</a:t>
            </a:r>
          </a:p>
          <a:p>
            <a:pPr eaLnBrk="1" hangingPunct="1">
              <a:lnSpc>
                <a:spcPct val="80000"/>
              </a:lnSpc>
            </a:pPr>
            <a:r>
              <a:rPr lang="en-US" altLang="en-US" sz="1600" b="1" dirty="0" smtClean="0"/>
              <a:t>Post-marketing studies for long-term side-effects and good effects and possible other uses of the drug.</a:t>
            </a:r>
            <a:endParaRPr lang="en-US" altLang="en-US" dirty="0" smtClean="0"/>
          </a:p>
        </p:txBody>
      </p:sp>
      <p:sp>
        <p:nvSpPr>
          <p:cNvPr id="19462" name="Rectangle 4"/>
          <p:cNvSpPr>
            <a:spLocks noGrp="1" noChangeArrowheads="1"/>
          </p:cNvSpPr>
          <p:nvPr>
            <p:ph type="body" sz="half" idx="2"/>
          </p:nvPr>
        </p:nvSpPr>
        <p:spPr/>
        <p:txBody>
          <a:bodyPr>
            <a:normAutofit/>
          </a:bodyPr>
          <a:lstStyle/>
          <a:p>
            <a:pPr eaLnBrk="1" hangingPunct="1">
              <a:lnSpc>
                <a:spcPct val="80000"/>
              </a:lnSpc>
            </a:pPr>
            <a:r>
              <a:rPr lang="en-US" altLang="en-US" sz="1200" b="1" dirty="0" smtClean="0"/>
              <a:t>Government</a:t>
            </a:r>
          </a:p>
          <a:p>
            <a:pPr eaLnBrk="1" hangingPunct="1">
              <a:lnSpc>
                <a:spcPct val="80000"/>
              </a:lnSpc>
              <a:buFontTx/>
              <a:buNone/>
            </a:pPr>
            <a:r>
              <a:rPr lang="en-US" altLang="en-US" sz="1200" b="1" dirty="0" smtClean="0"/>
              <a:t>        Private research foundations</a:t>
            </a:r>
          </a:p>
          <a:p>
            <a:pPr eaLnBrk="1" hangingPunct="1">
              <a:lnSpc>
                <a:spcPct val="80000"/>
              </a:lnSpc>
              <a:buFontTx/>
              <a:buNone/>
            </a:pPr>
            <a:endParaRPr lang="en-US" altLang="en-US" sz="1200" b="1" dirty="0" smtClean="0"/>
          </a:p>
          <a:p>
            <a:pPr eaLnBrk="1" hangingPunct="1">
              <a:lnSpc>
                <a:spcPct val="80000"/>
              </a:lnSpc>
            </a:pPr>
            <a:r>
              <a:rPr lang="en-US" altLang="en-US" sz="1200" b="1" dirty="0" smtClean="0"/>
              <a:t>Government</a:t>
            </a:r>
          </a:p>
          <a:p>
            <a:pPr eaLnBrk="1" hangingPunct="1">
              <a:lnSpc>
                <a:spcPct val="80000"/>
              </a:lnSpc>
              <a:buFontTx/>
              <a:buNone/>
            </a:pPr>
            <a:r>
              <a:rPr lang="en-US" altLang="en-US" sz="1200" b="1" dirty="0" smtClean="0"/>
              <a:t>        Private research foundations</a:t>
            </a:r>
          </a:p>
          <a:p>
            <a:pPr eaLnBrk="1" hangingPunct="1">
              <a:lnSpc>
                <a:spcPct val="80000"/>
              </a:lnSpc>
              <a:buFontTx/>
              <a:buNone/>
            </a:pPr>
            <a:r>
              <a:rPr lang="en-US" altLang="en-US" sz="1200" b="1" dirty="0" smtClean="0"/>
              <a:t>        Pharmaceutical companies</a:t>
            </a:r>
          </a:p>
          <a:p>
            <a:pPr eaLnBrk="1" hangingPunct="1">
              <a:lnSpc>
                <a:spcPct val="80000"/>
              </a:lnSpc>
              <a:buFontTx/>
              <a:buNone/>
            </a:pPr>
            <a:endParaRPr lang="en-US" altLang="en-US" sz="1200" b="1" dirty="0" smtClean="0"/>
          </a:p>
          <a:p>
            <a:pPr eaLnBrk="1" hangingPunct="1">
              <a:lnSpc>
                <a:spcPct val="80000"/>
              </a:lnSpc>
            </a:pPr>
            <a:r>
              <a:rPr lang="en-US" altLang="en-US" sz="1200" b="1" dirty="0" smtClean="0"/>
              <a:t>Government</a:t>
            </a:r>
          </a:p>
          <a:p>
            <a:pPr eaLnBrk="1" hangingPunct="1">
              <a:lnSpc>
                <a:spcPct val="80000"/>
              </a:lnSpc>
              <a:buFontTx/>
              <a:buNone/>
            </a:pPr>
            <a:r>
              <a:rPr lang="en-US" altLang="en-US" sz="1200" b="1" dirty="0" smtClean="0"/>
              <a:t>        Private research foundations</a:t>
            </a:r>
          </a:p>
          <a:p>
            <a:pPr eaLnBrk="1" hangingPunct="1">
              <a:lnSpc>
                <a:spcPct val="80000"/>
              </a:lnSpc>
              <a:buFontTx/>
              <a:buNone/>
            </a:pPr>
            <a:r>
              <a:rPr lang="en-US" altLang="en-US" sz="1200" b="1" dirty="0" smtClean="0"/>
              <a:t>        Pharmaceutical companies</a:t>
            </a:r>
          </a:p>
          <a:p>
            <a:pPr eaLnBrk="1" hangingPunct="1">
              <a:lnSpc>
                <a:spcPct val="80000"/>
              </a:lnSpc>
              <a:buFontTx/>
              <a:buNone/>
            </a:pPr>
            <a:endParaRPr lang="en-US" altLang="en-US" sz="1200" b="1" dirty="0" smtClean="0"/>
          </a:p>
          <a:p>
            <a:pPr eaLnBrk="1" hangingPunct="1">
              <a:lnSpc>
                <a:spcPct val="80000"/>
              </a:lnSpc>
              <a:buFontTx/>
              <a:buNone/>
            </a:pPr>
            <a:endParaRPr lang="en-US" altLang="en-US" sz="1200" b="1" dirty="0" smtClean="0"/>
          </a:p>
          <a:p>
            <a:pPr eaLnBrk="1" hangingPunct="1">
              <a:lnSpc>
                <a:spcPct val="80000"/>
              </a:lnSpc>
            </a:pPr>
            <a:r>
              <a:rPr lang="en-US" altLang="en-US" sz="1200" b="1" dirty="0" smtClean="0"/>
              <a:t>Pharmaceutical companies</a:t>
            </a:r>
          </a:p>
        </p:txBody>
      </p:sp>
      <p:sp>
        <p:nvSpPr>
          <p:cNvPr id="2" name="Date Placeholder 1"/>
          <p:cNvSpPr>
            <a:spLocks noGrp="1"/>
          </p:cNvSpPr>
          <p:nvPr>
            <p:ph type="dt" sz="half" idx="10"/>
          </p:nvPr>
        </p:nvSpPr>
        <p:spPr/>
        <p:txBody>
          <a:bodyPr/>
          <a:lstStyle/>
          <a:p>
            <a:r>
              <a:rPr lang="en-US" smtClean="0"/>
              <a:t>3/8/2015</a:t>
            </a:r>
            <a:endParaRPr lang="en-US"/>
          </a:p>
        </p:txBody>
      </p:sp>
      <p:sp>
        <p:nvSpPr>
          <p:cNvPr id="3" name="Footer Placeholder 2"/>
          <p:cNvSpPr>
            <a:spLocks noGrp="1"/>
          </p:cNvSpPr>
          <p:nvPr>
            <p:ph type="ftr" sz="quarter" idx="11"/>
          </p:nvPr>
        </p:nvSpPr>
        <p:spPr/>
        <p:txBody>
          <a:bodyPr/>
          <a:lstStyle/>
          <a:p>
            <a:r>
              <a:rPr lang="en-US" smtClean="0"/>
              <a:t>NAF AMM Denver</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0" ma:contentTypeDescription="Create a new document." ma:contentTypeScope="" ma:versionID="8e43196835a6f034847bb8086ed1c134">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f765e736434bf885e5bd98b65918d4ed"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DA3C1F-4F16-461C-9996-CBDD9F11EA91}"/>
</file>

<file path=customXml/itemProps2.xml><?xml version="1.0" encoding="utf-8"?>
<ds:datastoreItem xmlns:ds="http://schemas.openxmlformats.org/officeDocument/2006/customXml" ds:itemID="{F6458C6F-5A36-49B7-B0CA-2A5FCE08E03D}"/>
</file>

<file path=customXml/itemProps3.xml><?xml version="1.0" encoding="utf-8"?>
<ds:datastoreItem xmlns:ds="http://schemas.openxmlformats.org/officeDocument/2006/customXml" ds:itemID="{3BE16205-C748-4900-9DA7-19C16E2C4158}"/>
</file>

<file path=docProps/app.xml><?xml version="1.0" encoding="utf-8"?>
<Properties xmlns="http://schemas.openxmlformats.org/officeDocument/2006/extended-properties" xmlns:vt="http://schemas.openxmlformats.org/officeDocument/2006/docPropsVTypes">
  <Template>Wisp</Template>
  <TotalTime>696</TotalTime>
  <Words>2358</Words>
  <Application>Microsoft Office PowerPoint</Application>
  <PresentationFormat>On-screen Show (4:3)</PresentationFormat>
  <Paragraphs>361</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Wisp</vt:lpstr>
      <vt:lpstr>The Ataxias: Research in FRDA, SCA, MSA</vt:lpstr>
      <vt:lpstr> Disclaimer</vt:lpstr>
      <vt:lpstr>Presenter Disclosures   </vt:lpstr>
      <vt:lpstr>PowerPoint Presentation</vt:lpstr>
      <vt:lpstr>However, no matter what you read on the Internet… there is still no cure for ataxia</vt:lpstr>
      <vt:lpstr>We are all interested in scientific discovery and constantly amazed at what science and technology are able to do… and intensely hoping that a cure for ataxia will come out of it. </vt:lpstr>
      <vt:lpstr>Examples in the  History of Drug Development</vt:lpstr>
      <vt:lpstr>OFFICIAL PIPELINE FOR NEW DRUGS</vt:lpstr>
      <vt:lpstr>FUNDING A PUBLIC-PRIVATE PARTNERSHIP</vt:lpstr>
      <vt:lpstr>Things You Need to Ask Yourself When Looking at a Research Study</vt:lpstr>
      <vt:lpstr>The Bottom Line</vt:lpstr>
      <vt:lpstr>Every Ataxia Patient Must Participate in Clinical Trials</vt:lpstr>
      <vt:lpstr>Every Researcher Designing A Clinical Trial Must Make It Accessible To All Ataxia Patients.</vt:lpstr>
      <vt:lpstr>Registries</vt:lpstr>
      <vt:lpstr>TYPES OF CLINICAL TRIALS</vt:lpstr>
      <vt:lpstr>Research in FRDA, SCA, and MSA</vt:lpstr>
      <vt:lpstr>Research in FRDA, SCA, and MSA</vt:lpstr>
      <vt:lpstr>Collaborative Groups Doing the Research (and many more individual researchers)</vt:lpstr>
      <vt:lpstr>Recent and Active Studies in SCA</vt:lpstr>
      <vt:lpstr>SCA Pipeline—industry sponsored</vt:lpstr>
      <vt:lpstr>Recent and Active Studies in Friedreich’s Ataxia</vt:lpstr>
      <vt:lpstr>Friedreich’s Ataxia Pipeline</vt:lpstr>
      <vt:lpstr>Recent and Active Studies in Idiopathic Ataxia and MSA</vt:lpstr>
      <vt:lpstr>Is Anyone Doing Research into Fatigue in Ataxia?</vt:lpstr>
      <vt:lpstr>Partners in Neurogenetics Research at UCLA</vt:lpstr>
      <vt:lpstr>Thank You</vt:lpstr>
    </vt:vector>
  </TitlesOfParts>
  <Company>NAF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PSAV3756</cp:lastModifiedBy>
  <cp:revision>96</cp:revision>
  <dcterms:created xsi:type="dcterms:W3CDTF">2011-10-05T17:48:34Z</dcterms:created>
  <dcterms:modified xsi:type="dcterms:W3CDTF">2015-03-08T13:59:43Z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