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2" r:id="rId1"/>
    <p:sldMasterId id="2147483952" r:id="rId2"/>
    <p:sldMasterId id="2147483972" r:id="rId3"/>
    <p:sldMasterId id="2147483974" r:id="rId4"/>
    <p:sldMasterId id="2147483980" r:id="rId5"/>
  </p:sldMasterIdLst>
  <p:notesMasterIdLst>
    <p:notesMasterId r:id="rId38"/>
  </p:notesMasterIdLst>
  <p:handoutMasterIdLst>
    <p:handoutMasterId r:id="rId39"/>
  </p:handoutMasterIdLst>
  <p:sldIdLst>
    <p:sldId id="842" r:id="rId6"/>
    <p:sldId id="933" r:id="rId7"/>
    <p:sldId id="935" r:id="rId8"/>
    <p:sldId id="886" r:id="rId9"/>
    <p:sldId id="855" r:id="rId10"/>
    <p:sldId id="871" r:id="rId11"/>
    <p:sldId id="872" r:id="rId12"/>
    <p:sldId id="725" r:id="rId13"/>
    <p:sldId id="890" r:id="rId14"/>
    <p:sldId id="891" r:id="rId15"/>
    <p:sldId id="893" r:id="rId16"/>
    <p:sldId id="892" r:id="rId17"/>
    <p:sldId id="895" r:id="rId18"/>
    <p:sldId id="894" r:id="rId19"/>
    <p:sldId id="904" r:id="rId20"/>
    <p:sldId id="905" r:id="rId21"/>
    <p:sldId id="928" r:id="rId22"/>
    <p:sldId id="743" r:id="rId23"/>
    <p:sldId id="757" r:id="rId24"/>
    <p:sldId id="925" r:id="rId25"/>
    <p:sldId id="744" r:id="rId26"/>
    <p:sldId id="937" r:id="rId27"/>
    <p:sldId id="926" r:id="rId28"/>
    <p:sldId id="927" r:id="rId29"/>
    <p:sldId id="772" r:id="rId30"/>
    <p:sldId id="773" r:id="rId31"/>
    <p:sldId id="833" r:id="rId32"/>
    <p:sldId id="835" r:id="rId33"/>
    <p:sldId id="879" r:id="rId34"/>
    <p:sldId id="845" r:id="rId35"/>
    <p:sldId id="836" r:id="rId36"/>
    <p:sldId id="923" r:id="rId3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E6E6E6"/>
    <a:srgbClr val="FFFFFF"/>
    <a:srgbClr val="FFC000"/>
    <a:srgbClr val="F9E09E"/>
    <a:srgbClr val="FDF0A5"/>
    <a:srgbClr val="FF00FF"/>
    <a:srgbClr val="FF66CC"/>
    <a:srgbClr val="0000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3107" autoAdjust="0"/>
  </p:normalViewPr>
  <p:slideViewPr>
    <p:cSldViewPr snapToGrid="0">
      <p:cViewPr>
        <p:scale>
          <a:sx n="75" d="100"/>
          <a:sy n="75" d="100"/>
        </p:scale>
        <p:origin x="586" y="250"/>
      </p:cViewPr>
      <p:guideLst>
        <p:guide orient="horz" pos="2160"/>
        <p:guide pos="2880"/>
      </p:guideLst>
    </p:cSldViewPr>
  </p:slideViewPr>
  <p:outlineViewPr>
    <p:cViewPr>
      <p:scale>
        <a:sx n="100" d="100"/>
        <a:sy n="100" d="100"/>
      </p:scale>
      <p:origin x="0" y="0"/>
    </p:cViewPr>
  </p:outlineViewPr>
  <p:notesTextViewPr>
    <p:cViewPr>
      <p:scale>
        <a:sx n="3" d="2"/>
        <a:sy n="3" d="2"/>
      </p:scale>
      <p:origin x="0" y="0"/>
    </p:cViewPr>
  </p:notesTextViewPr>
  <p:sorterViewPr>
    <p:cViewPr varScale="1">
      <p:scale>
        <a:sx n="1" d="1"/>
        <a:sy n="1" d="1"/>
      </p:scale>
      <p:origin x="0" y="-97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37840" cy="464345"/>
          </a:xfrm>
          <a:prstGeom prst="rect">
            <a:avLst/>
          </a:prstGeom>
          <a:noFill/>
          <a:ln w="9525">
            <a:noFill/>
            <a:miter lim="800000"/>
            <a:headEnd/>
            <a:tailEnd/>
          </a:ln>
          <a:effectLst/>
        </p:spPr>
        <p:txBody>
          <a:bodyPr vert="horz" wrap="square" lIns="92629" tIns="46314" rIns="92629" bIns="46314" numCol="1" anchor="t" anchorCtr="0" compatLnSpc="1">
            <a:prstTxWarp prst="textNoShape">
              <a:avLst/>
            </a:prstTxWarp>
          </a:bodyPr>
          <a:lstStyle>
            <a:lvl1pPr>
              <a:defRPr sz="1200">
                <a:effectLst/>
                <a:cs typeface="+mn-cs"/>
              </a:defRPr>
            </a:lvl1pPr>
          </a:lstStyle>
          <a:p>
            <a:pPr>
              <a:defRPr/>
            </a:pPr>
            <a:endParaRPr lang="en-US" dirty="0"/>
          </a:p>
        </p:txBody>
      </p:sp>
      <p:sp>
        <p:nvSpPr>
          <p:cNvPr id="15363" name="Rectangle 3"/>
          <p:cNvSpPr>
            <a:spLocks noGrp="1" noChangeArrowheads="1"/>
          </p:cNvSpPr>
          <p:nvPr>
            <p:ph type="dt" sz="quarter" idx="1"/>
          </p:nvPr>
        </p:nvSpPr>
        <p:spPr bwMode="auto">
          <a:xfrm>
            <a:off x="3970938" y="0"/>
            <a:ext cx="3037840" cy="464345"/>
          </a:xfrm>
          <a:prstGeom prst="rect">
            <a:avLst/>
          </a:prstGeom>
          <a:noFill/>
          <a:ln w="9525">
            <a:noFill/>
            <a:miter lim="800000"/>
            <a:headEnd/>
            <a:tailEnd/>
          </a:ln>
          <a:effectLst/>
        </p:spPr>
        <p:txBody>
          <a:bodyPr vert="horz" wrap="square" lIns="92629" tIns="46314" rIns="92629" bIns="46314" numCol="1" anchor="t" anchorCtr="0" compatLnSpc="1">
            <a:prstTxWarp prst="textNoShape">
              <a:avLst/>
            </a:prstTxWarp>
          </a:bodyPr>
          <a:lstStyle>
            <a:lvl1pPr algn="r">
              <a:defRPr sz="1200">
                <a:effectLst/>
                <a:cs typeface="+mn-cs"/>
              </a:defRPr>
            </a:lvl1pPr>
          </a:lstStyle>
          <a:p>
            <a:pPr>
              <a:defRPr/>
            </a:pPr>
            <a:endParaRPr lang="en-US" dirty="0"/>
          </a:p>
        </p:txBody>
      </p:sp>
      <p:sp>
        <p:nvSpPr>
          <p:cNvPr id="15364" name="Rectangle 4"/>
          <p:cNvSpPr>
            <a:spLocks noGrp="1" noChangeArrowheads="1"/>
          </p:cNvSpPr>
          <p:nvPr>
            <p:ph type="ftr" sz="quarter" idx="2"/>
          </p:nvPr>
        </p:nvSpPr>
        <p:spPr bwMode="auto">
          <a:xfrm>
            <a:off x="0" y="8830470"/>
            <a:ext cx="3037840" cy="464345"/>
          </a:xfrm>
          <a:prstGeom prst="rect">
            <a:avLst/>
          </a:prstGeom>
          <a:noFill/>
          <a:ln w="9525">
            <a:noFill/>
            <a:miter lim="800000"/>
            <a:headEnd/>
            <a:tailEnd/>
          </a:ln>
          <a:effectLst/>
        </p:spPr>
        <p:txBody>
          <a:bodyPr vert="horz" wrap="square" lIns="92629" tIns="46314" rIns="92629" bIns="46314" numCol="1" anchor="b" anchorCtr="0" compatLnSpc="1">
            <a:prstTxWarp prst="textNoShape">
              <a:avLst/>
            </a:prstTxWarp>
          </a:bodyPr>
          <a:lstStyle>
            <a:lvl1pPr>
              <a:defRPr sz="1200">
                <a:effectLst/>
                <a:cs typeface="+mn-cs"/>
              </a:defRPr>
            </a:lvl1pPr>
          </a:lstStyle>
          <a:p>
            <a:pPr>
              <a:defRPr/>
            </a:pPr>
            <a:endParaRPr lang="en-US" dirty="0"/>
          </a:p>
        </p:txBody>
      </p:sp>
      <p:sp>
        <p:nvSpPr>
          <p:cNvPr id="15365" name="Rectangle 5"/>
          <p:cNvSpPr>
            <a:spLocks noGrp="1" noChangeArrowheads="1"/>
          </p:cNvSpPr>
          <p:nvPr>
            <p:ph type="sldNum" sz="quarter" idx="3"/>
          </p:nvPr>
        </p:nvSpPr>
        <p:spPr bwMode="auto">
          <a:xfrm>
            <a:off x="3970938" y="8830470"/>
            <a:ext cx="3037840" cy="464345"/>
          </a:xfrm>
          <a:prstGeom prst="rect">
            <a:avLst/>
          </a:prstGeom>
          <a:noFill/>
          <a:ln w="9525">
            <a:noFill/>
            <a:miter lim="800000"/>
            <a:headEnd/>
            <a:tailEnd/>
          </a:ln>
          <a:effectLst/>
        </p:spPr>
        <p:txBody>
          <a:bodyPr vert="horz" wrap="square" lIns="92629" tIns="46314" rIns="92629" bIns="46314" numCol="1" anchor="b" anchorCtr="0" compatLnSpc="1">
            <a:prstTxWarp prst="textNoShape">
              <a:avLst/>
            </a:prstTxWarp>
          </a:bodyPr>
          <a:lstStyle>
            <a:lvl1pPr algn="r">
              <a:defRPr sz="1200">
                <a:effectLst/>
                <a:cs typeface="+mn-cs"/>
              </a:defRPr>
            </a:lvl1pPr>
          </a:lstStyle>
          <a:p>
            <a:pPr>
              <a:defRPr/>
            </a:pPr>
            <a:fld id="{E692DF0E-D417-444A-B639-547120A4B75D}" type="slidenum">
              <a:rPr lang="en-US"/>
              <a:pPr>
                <a:defRPr/>
              </a:pPr>
              <a:t>‹#›</a:t>
            </a:fld>
            <a:endParaRPr lang="en-US" dirty="0"/>
          </a:p>
        </p:txBody>
      </p:sp>
    </p:spTree>
    <p:extLst>
      <p:ext uri="{BB962C8B-B14F-4D97-AF65-F5344CB8AC3E}">
        <p14:creationId xmlns:p14="http://schemas.microsoft.com/office/powerpoint/2010/main" val="41299930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7840" cy="464345"/>
          </a:xfrm>
          <a:prstGeom prst="rect">
            <a:avLst/>
          </a:prstGeom>
          <a:noFill/>
          <a:ln w="9525">
            <a:noFill/>
            <a:miter lim="800000"/>
            <a:headEnd/>
            <a:tailEnd/>
          </a:ln>
          <a:effectLst/>
        </p:spPr>
        <p:txBody>
          <a:bodyPr vert="horz" wrap="square" lIns="92629" tIns="46314" rIns="92629" bIns="46314" numCol="1" anchor="t" anchorCtr="0" compatLnSpc="1">
            <a:prstTxWarp prst="textNoShape">
              <a:avLst/>
            </a:prstTxWarp>
          </a:bodyPr>
          <a:lstStyle>
            <a:lvl1pPr>
              <a:defRPr sz="1200">
                <a:effectLst/>
                <a:cs typeface="+mn-cs"/>
              </a:defRPr>
            </a:lvl1pPr>
          </a:lstStyle>
          <a:p>
            <a:pPr>
              <a:defRPr/>
            </a:pPr>
            <a:endParaRPr lang="en-US" dirty="0"/>
          </a:p>
        </p:txBody>
      </p:sp>
      <p:sp>
        <p:nvSpPr>
          <p:cNvPr id="14339" name="Rectangle 3"/>
          <p:cNvSpPr>
            <a:spLocks noGrp="1" noChangeArrowheads="1"/>
          </p:cNvSpPr>
          <p:nvPr>
            <p:ph type="dt" idx="1"/>
          </p:nvPr>
        </p:nvSpPr>
        <p:spPr bwMode="auto">
          <a:xfrm>
            <a:off x="3970938" y="0"/>
            <a:ext cx="3037840" cy="464345"/>
          </a:xfrm>
          <a:prstGeom prst="rect">
            <a:avLst/>
          </a:prstGeom>
          <a:noFill/>
          <a:ln w="9525">
            <a:noFill/>
            <a:miter lim="800000"/>
            <a:headEnd/>
            <a:tailEnd/>
          </a:ln>
          <a:effectLst/>
        </p:spPr>
        <p:txBody>
          <a:bodyPr vert="horz" wrap="square" lIns="92629" tIns="46314" rIns="92629" bIns="46314" numCol="1" anchor="t" anchorCtr="0" compatLnSpc="1">
            <a:prstTxWarp prst="textNoShape">
              <a:avLst/>
            </a:prstTxWarp>
          </a:bodyPr>
          <a:lstStyle>
            <a:lvl1pPr algn="r">
              <a:defRPr sz="1200">
                <a:effectLst/>
                <a:cs typeface="+mn-cs"/>
              </a:defRPr>
            </a:lvl1pPr>
          </a:lstStyle>
          <a:p>
            <a:pPr>
              <a:defRPr/>
            </a:pPr>
            <a:endParaRPr lang="en-US" dirty="0"/>
          </a:p>
        </p:txBody>
      </p:sp>
      <p:sp>
        <p:nvSpPr>
          <p:cNvPr id="64516" name="Rectangle 4"/>
          <p:cNvSpPr>
            <a:spLocks noGrp="1" noRot="1" noChangeAspect="1" noChangeArrowheads="1" noTextEdit="1"/>
          </p:cNvSpPr>
          <p:nvPr>
            <p:ph type="sldImg" idx="2"/>
          </p:nvPr>
        </p:nvSpPr>
        <p:spPr bwMode="auto">
          <a:xfrm>
            <a:off x="1182688" y="698500"/>
            <a:ext cx="4646612" cy="3484563"/>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701040" y="4415236"/>
            <a:ext cx="5608320" cy="4183855"/>
          </a:xfrm>
          <a:prstGeom prst="rect">
            <a:avLst/>
          </a:prstGeom>
          <a:noFill/>
          <a:ln w="9525">
            <a:noFill/>
            <a:miter lim="800000"/>
            <a:headEnd/>
            <a:tailEnd/>
          </a:ln>
          <a:effectLst/>
        </p:spPr>
        <p:txBody>
          <a:bodyPr vert="horz" wrap="square" lIns="92629" tIns="46314" rIns="92629" bIns="463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830470"/>
            <a:ext cx="3037840" cy="464345"/>
          </a:xfrm>
          <a:prstGeom prst="rect">
            <a:avLst/>
          </a:prstGeom>
          <a:noFill/>
          <a:ln w="9525">
            <a:noFill/>
            <a:miter lim="800000"/>
            <a:headEnd/>
            <a:tailEnd/>
          </a:ln>
          <a:effectLst/>
        </p:spPr>
        <p:txBody>
          <a:bodyPr vert="horz" wrap="square" lIns="92629" tIns="46314" rIns="92629" bIns="46314" numCol="1" anchor="b" anchorCtr="0" compatLnSpc="1">
            <a:prstTxWarp prst="textNoShape">
              <a:avLst/>
            </a:prstTxWarp>
          </a:bodyPr>
          <a:lstStyle>
            <a:lvl1pPr>
              <a:defRPr sz="1200">
                <a:effectLst/>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3970938" y="8830470"/>
            <a:ext cx="3037840" cy="464345"/>
          </a:xfrm>
          <a:prstGeom prst="rect">
            <a:avLst/>
          </a:prstGeom>
          <a:noFill/>
          <a:ln w="9525">
            <a:noFill/>
            <a:miter lim="800000"/>
            <a:headEnd/>
            <a:tailEnd/>
          </a:ln>
          <a:effectLst/>
        </p:spPr>
        <p:txBody>
          <a:bodyPr vert="horz" wrap="square" lIns="92629" tIns="46314" rIns="92629" bIns="46314" numCol="1" anchor="b" anchorCtr="0" compatLnSpc="1">
            <a:prstTxWarp prst="textNoShape">
              <a:avLst/>
            </a:prstTxWarp>
          </a:bodyPr>
          <a:lstStyle>
            <a:lvl1pPr algn="r">
              <a:defRPr sz="1200">
                <a:effectLst/>
                <a:cs typeface="+mn-cs"/>
              </a:defRPr>
            </a:lvl1pPr>
          </a:lstStyle>
          <a:p>
            <a:pPr>
              <a:defRPr/>
            </a:pPr>
            <a:fld id="{5D90BA5C-2279-4F28-8CFA-2B476A4B34D7}" type="slidenum">
              <a:rPr lang="en-US"/>
              <a:pPr>
                <a:defRPr/>
              </a:pPr>
              <a:t>‹#›</a:t>
            </a:fld>
            <a:endParaRPr lang="en-US" dirty="0"/>
          </a:p>
        </p:txBody>
      </p:sp>
    </p:spTree>
    <p:extLst>
      <p:ext uri="{BB962C8B-B14F-4D97-AF65-F5344CB8AC3E}">
        <p14:creationId xmlns:p14="http://schemas.microsoft.com/office/powerpoint/2010/main" val="25577766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A71C53-2939-4923-9C87-314D85804EDC}"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smtClean="0">
              <a:ln>
                <a:noFill/>
              </a:ln>
              <a:solidFill>
                <a:srgbClr val="000000"/>
              </a:solidFill>
              <a:effectLst/>
              <a:uLnTx/>
              <a:uFillTx/>
              <a:latin typeface="Arial" charset="0"/>
              <a:ea typeface="+mn-ea"/>
              <a:cs typeface="+mn-cs"/>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437882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6287" eaLnBrk="1" fontAlgn="auto" hangingPunct="1">
              <a:spcBef>
                <a:spcPts val="0"/>
              </a:spcBef>
              <a:spcAft>
                <a:spcPts val="0"/>
              </a:spcAft>
              <a:defRPr/>
            </a:pPr>
            <a:r>
              <a:rPr lang="en-US" dirty="0" smtClean="0"/>
              <a:t>Important</a:t>
            </a:r>
            <a:r>
              <a:rPr lang="en-US" baseline="0" dirty="0" smtClean="0"/>
              <a:t> considerations are alcohol (toxic), diabetes (endocrine), autoimmune, paraneoplastic</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2C32F0A-7DB8-4D9A-9F08-1DA8EC1835BC}"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72251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90BA5C-2279-4F28-8CFA-2B476A4B34D7}"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1402756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Consanguinity</a:t>
            </a:r>
            <a:r>
              <a:rPr lang="en-US" baseline="0" dirty="0" smtClean="0"/>
              <a:t> is an important clue</a:t>
            </a:r>
          </a:p>
          <a:p>
            <a:r>
              <a:rPr lang="en-US" baseline="0" dirty="0" smtClean="0"/>
              <a:t>FRDA also most common hereditary ataxia overall</a:t>
            </a:r>
          </a:p>
          <a:p>
            <a:r>
              <a:rPr lang="en-US" baseline="0" dirty="0" smtClean="0"/>
              <a:t>Not including disorders (e.g. mitochondrial, some metabolic, etc.) where ataxia is an associated feature.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2C32F0A-7DB8-4D9A-9F08-1DA8EC1835BC}"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43816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Phenotype</a:t>
            </a:r>
            <a:r>
              <a:rPr lang="en-US" baseline="0" dirty="0" smtClean="0"/>
              <a:t> often due to “loss of function”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2C32F0A-7DB8-4D9A-9F08-1DA8EC1835BC}"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35570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Useful for diseases where</a:t>
            </a:r>
            <a:r>
              <a:rPr lang="en-US" baseline="0" dirty="0" smtClean="0"/>
              <a:t> many different mutations throughout the gene are known to cause disease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D90BA5C-2279-4F28-8CFA-2B476A4B34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2555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Useful for diseases where</a:t>
            </a:r>
            <a:r>
              <a:rPr lang="en-US" baseline="0" dirty="0" smtClean="0"/>
              <a:t> many different mutations throughout the gene are known to cause disease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D90BA5C-2279-4F28-8CFA-2B476A4B34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21734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90BA5C-2279-4F28-8CFA-2B476A4B34D7}" type="slidenum">
              <a:rPr lang="en-US" smtClean="0">
                <a:solidFill>
                  <a:srgbClr val="000000"/>
                </a:solidFill>
              </a:rPr>
              <a:pPr>
                <a:defRPr/>
              </a:pPr>
              <a:t>18</a:t>
            </a:fld>
            <a:endParaRPr lang="en-US" dirty="0">
              <a:solidFill>
                <a:srgbClr val="000000"/>
              </a:solidFill>
            </a:endParaRPr>
          </a:p>
        </p:txBody>
      </p:sp>
    </p:spTree>
    <p:extLst>
      <p:ext uri="{BB962C8B-B14F-4D97-AF65-F5344CB8AC3E}">
        <p14:creationId xmlns:p14="http://schemas.microsoft.com/office/powerpoint/2010/main" val="2181241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Useful for diseases where</a:t>
            </a:r>
            <a:r>
              <a:rPr lang="en-US" baseline="0" dirty="0" smtClean="0"/>
              <a:t> many different mutations throughout the gene are known to cause disease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D90BA5C-2279-4F28-8CFA-2B476A4B34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16734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defRPr/>
            </a:pPr>
            <a:endParaRPr lang="en-US" dirty="0"/>
          </a:p>
        </p:txBody>
      </p:sp>
      <p:sp>
        <p:nvSpPr>
          <p:cNvPr id="17" name="Footer Placeholder 16"/>
          <p:cNvSpPr>
            <a:spLocks noGrp="1"/>
          </p:cNvSpPr>
          <p:nvPr>
            <p:ph type="ftr" sz="quarter" idx="11"/>
          </p:nvPr>
        </p:nvSpPr>
        <p:spPr/>
        <p:txBody>
          <a:bodyPr/>
          <a:lstStyle/>
          <a:p>
            <a:pPr>
              <a:defRPr/>
            </a:pPr>
            <a:endParaRPr lang="en-US" dirty="0"/>
          </a:p>
        </p:txBody>
      </p:sp>
      <p:sp>
        <p:nvSpPr>
          <p:cNvPr id="29" name="Slide Number Placeholder 28"/>
          <p:cNvSpPr>
            <a:spLocks noGrp="1"/>
          </p:cNvSpPr>
          <p:nvPr>
            <p:ph type="sldNum" sz="quarter" idx="12"/>
          </p:nvPr>
        </p:nvSpPr>
        <p:spPr/>
        <p:txBody>
          <a:bodyPr/>
          <a:lstStyle/>
          <a:p>
            <a:pPr>
              <a:defRPr/>
            </a:pPr>
            <a:fld id="{E3DC91F1-FBEC-47DB-B4CB-5D7A80C9DD80}" type="slidenum">
              <a:rPr lang="en-US" smtClean="0"/>
              <a:pPr>
                <a:defRPr/>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A29E97A-67A0-4541-9F07-FCD41347545B}" type="slidenum">
              <a:rPr lang="en-US" smtClean="0"/>
              <a:pPr>
                <a:defRPr/>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68013EA-E09A-4EED-A02D-8B750D55C3C6}" type="slidenum">
              <a:rPr lang="en-US" smtClean="0"/>
              <a:pPr>
                <a:defRPr/>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solidFill>
                <a:prstClr val="white">
                  <a:shade val="50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white">
                  <a:shade val="50000"/>
                </a:prstClr>
              </a:solidFill>
            </a:endParaRPr>
          </a:p>
        </p:txBody>
      </p:sp>
      <p:sp>
        <p:nvSpPr>
          <p:cNvPr id="4" name="Slide Number Placeholder 3"/>
          <p:cNvSpPr>
            <a:spLocks noGrp="1"/>
          </p:cNvSpPr>
          <p:nvPr>
            <p:ph type="sldNum" sz="quarter" idx="12"/>
          </p:nvPr>
        </p:nvSpPr>
        <p:spPr/>
        <p:txBody>
          <a:bodyPr/>
          <a:lstStyle/>
          <a:p>
            <a:pPr>
              <a:defRPr/>
            </a:pPr>
            <a:fld id="{7E309D31-1A5A-43F5-AAC6-7D43FAC62DA0}" type="slidenum">
              <a:rPr lang="en-US" smtClean="0">
                <a:solidFill>
                  <a:prstClr val="white">
                    <a:shade val="50000"/>
                  </a:prstClr>
                </a:solidFill>
              </a:rPr>
              <a:pPr>
                <a:defRPr/>
              </a:pPr>
              <a:t>‹#›</a:t>
            </a:fld>
            <a:endParaRPr lang="en-US" dirty="0">
              <a:solidFill>
                <a:prstClr val="white">
                  <a:shade val="50000"/>
                </a:prstClr>
              </a:solidFill>
            </a:endParaRPr>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solidFill>
                <a:prstClr val="white">
                  <a:shade val="50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white">
                  <a:shade val="50000"/>
                </a:prstClr>
              </a:solidFill>
            </a:endParaRPr>
          </a:p>
        </p:txBody>
      </p:sp>
      <p:sp>
        <p:nvSpPr>
          <p:cNvPr id="4" name="Slide Number Placeholder 3"/>
          <p:cNvSpPr>
            <a:spLocks noGrp="1"/>
          </p:cNvSpPr>
          <p:nvPr>
            <p:ph type="sldNum" sz="quarter" idx="12"/>
          </p:nvPr>
        </p:nvSpPr>
        <p:spPr/>
        <p:txBody>
          <a:bodyPr/>
          <a:lstStyle/>
          <a:p>
            <a:pPr>
              <a:defRPr/>
            </a:pPr>
            <a:fld id="{7E309D31-1A5A-43F5-AAC6-7D43FAC62DA0}" type="slidenum">
              <a:rPr lang="en-US" smtClean="0">
                <a:solidFill>
                  <a:prstClr val="white">
                    <a:shade val="50000"/>
                  </a:prstClr>
                </a:solidFill>
              </a:rPr>
              <a:pPr>
                <a:defRPr/>
              </a:pPr>
              <a:t>‹#›</a:t>
            </a:fld>
            <a:endParaRPr lang="en-US" dirty="0">
              <a:solidFill>
                <a:prstClr val="white">
                  <a:shade val="50000"/>
                </a:prstClr>
              </a:solidFill>
            </a:endParaRPr>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hade val="50000"/>
                </a:prstClr>
              </a:solidFill>
              <a:effectLst/>
              <a:uLnTx/>
              <a:uFillTx/>
              <a:latin typeface="Arial" charset="0"/>
              <a:ea typeface="+mn-ea"/>
              <a:cs typeface="Arial" charset="0"/>
            </a:endParaRPr>
          </a:p>
        </p:txBody>
      </p:sp>
      <p:sp>
        <p:nvSpPr>
          <p:cNvPr id="17" name="Footer Placeholder 16"/>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hade val="50000"/>
                </a:prstClr>
              </a:solidFill>
              <a:effectLst/>
              <a:uLnTx/>
              <a:uFillTx/>
              <a:latin typeface="Arial" charset="0"/>
              <a:ea typeface="+mn-ea"/>
              <a:cs typeface="Arial" charset="0"/>
            </a:endParaRPr>
          </a:p>
        </p:txBody>
      </p:sp>
      <p:sp>
        <p:nvSpPr>
          <p:cNvPr id="29" name="Slide Number Placeholder 2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441277-556C-4279-A825-1E6801788D32}" type="slidenum">
              <a:rPr kumimoji="0" lang="en-US" sz="1200" b="0" i="0" u="none" strike="noStrike" kern="1200" cap="none" spc="0" normalizeH="0" baseline="0" noProof="0" smtClean="0">
                <a:ln>
                  <a:noFill/>
                </a:ln>
                <a:solidFill>
                  <a:prstClr val="white">
                    <a:shade val="50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331270335"/>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a:xfrm>
            <a:off x="457200" y="6421438"/>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hade val="50000"/>
                </a:prstClr>
              </a:solidFill>
              <a:effectLst/>
              <a:uLnTx/>
              <a:uFillTx/>
              <a:latin typeface="Arial" charset="0"/>
              <a:ea typeface="+mn-ea"/>
              <a:cs typeface="Arial" charset="0"/>
            </a:endParaRPr>
          </a:p>
        </p:txBody>
      </p:sp>
      <p:sp>
        <p:nvSpPr>
          <p:cNvPr id="3" name="Footer Placeholder 21"/>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hade val="50000"/>
                </a:prstClr>
              </a:solidFill>
              <a:effectLst/>
              <a:uLnTx/>
              <a:uFillTx/>
              <a:latin typeface="Arial" charset="0"/>
              <a:ea typeface="+mn-ea"/>
              <a:cs typeface="Arial" charset="0"/>
            </a:endParaRPr>
          </a:p>
        </p:txBody>
      </p:sp>
      <p:sp>
        <p:nvSpPr>
          <p:cNvPr id="4" name="Slide Number Placeholder 17"/>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E309D31-1A5A-43F5-AAC6-7D43FAC62DA0}" type="slidenum">
              <a:rPr kumimoji="0" lang="en-US" sz="1200" b="0" i="0" u="none" strike="noStrike" kern="1200" cap="none" spc="0" normalizeH="0" baseline="0" noProof="0" smtClean="0">
                <a:ln>
                  <a:noFill/>
                </a:ln>
                <a:solidFill>
                  <a:prstClr val="white">
                    <a:shade val="50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white">
                  <a:shade val="50000"/>
                </a:prstClr>
              </a:solidFill>
              <a:effectLst/>
              <a:uLnTx/>
              <a:uFillTx/>
              <a:latin typeface="Arial" charset="0"/>
              <a:ea typeface="+mn-ea"/>
              <a:cs typeface="Arial" charset="0"/>
            </a:endParaRPr>
          </a:p>
        </p:txBody>
      </p:sp>
      <p:sp>
        <p:nvSpPr>
          <p:cNvPr id="5" name="Title 1"/>
          <p:cNvSpPr>
            <a:spLocks noGrp="1"/>
          </p:cNvSpPr>
          <p:nvPr>
            <p:ph type="title"/>
          </p:nvPr>
        </p:nvSpPr>
        <p:spPr>
          <a:xfrm>
            <a:off x="757824" y="274638"/>
            <a:ext cx="8229600" cy="1143000"/>
          </a:xfrm>
        </p:spPr>
        <p:txBody>
          <a:bodyPr/>
          <a:lstStyle/>
          <a:p>
            <a:r>
              <a:rPr lang="en-US" smtClean="0"/>
              <a:t>Click to edit Master title style</a:t>
            </a:r>
            <a:endParaRPr lang="en-US"/>
          </a:p>
        </p:txBody>
      </p:sp>
      <p:sp>
        <p:nvSpPr>
          <p:cNvPr id="6" name="Content Placeholder 2"/>
          <p:cNvSpPr>
            <a:spLocks noGrp="1"/>
          </p:cNvSpPr>
          <p:nvPr>
            <p:ph sz="half" idx="1"/>
          </p:nvPr>
        </p:nvSpPr>
        <p:spPr>
          <a:xfrm>
            <a:off x="795402" y="144988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3"/>
          <p:cNvSpPr>
            <a:spLocks noGrp="1"/>
          </p:cNvSpPr>
          <p:nvPr>
            <p:ph sz="half" idx="2"/>
          </p:nvPr>
        </p:nvSpPr>
        <p:spPr>
          <a:xfrm>
            <a:off x="4973876" y="14624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3555978"/>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hade val="50000"/>
                </a:prst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hade val="50000"/>
                </a:prst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441277-556C-4279-A825-1E6801788D32}" type="slidenum">
              <a:rPr kumimoji="0" lang="en-US" sz="1200" b="0" i="0" u="none" strike="noStrike" kern="1200" cap="none" spc="0" normalizeH="0" baseline="0" noProof="0" smtClean="0">
                <a:ln>
                  <a:noFill/>
                </a:ln>
                <a:solidFill>
                  <a:prstClr val="white">
                    <a:shade val="50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Tree>
    <p:extLst>
      <p:ext uri="{BB962C8B-B14F-4D97-AF65-F5344CB8AC3E}">
        <p14:creationId xmlns:p14="http://schemas.microsoft.com/office/powerpoint/2010/main" val="2473695233"/>
      </p:ext>
    </p:extLst>
  </p:cSld>
  <p:clrMapOvr>
    <a:masterClrMapping/>
  </p:clrMapOvr>
  <p:transition>
    <p:fade/>
  </p:transition>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685800" fontAlgn="auto">
              <a:spcBef>
                <a:spcPts val="0"/>
              </a:spcBef>
              <a:spcAft>
                <a:spcPts val="0"/>
              </a:spcAft>
            </a:pPr>
            <a:fld id="{39A90D38-F633-4FA6-9348-28CEFF06AE6A}" type="datetimeFigureOut">
              <a:rPr lang="en-US" smtClean="0">
                <a:solidFill>
                  <a:srgbClr val="174E7B">
                    <a:tint val="75000"/>
                  </a:srgbClr>
                </a:solidFill>
                <a:latin typeface="Century Gothic" panose="020B0502020202020204"/>
                <a:cs typeface="+mn-cs"/>
              </a:rPr>
              <a:pPr defTabSz="685800" fontAlgn="auto">
                <a:spcBef>
                  <a:spcPts val="0"/>
                </a:spcBef>
                <a:spcAft>
                  <a:spcPts val="0"/>
                </a:spcAft>
              </a:pPr>
              <a:t>3/9/2017</a:t>
            </a:fld>
            <a:endParaRPr lang="en-US" dirty="0">
              <a:solidFill>
                <a:srgbClr val="174E7B">
                  <a:tint val="75000"/>
                </a:srgbClr>
              </a:solidFill>
              <a:latin typeface="Century Gothic" panose="020B0502020202020204"/>
              <a:cs typeface="+mn-cs"/>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endParaRPr lang="en-US" dirty="0">
              <a:solidFill>
                <a:srgbClr val="174E7B">
                  <a:tint val="75000"/>
                </a:srgbClr>
              </a:solidFill>
              <a:latin typeface="Century Gothic" panose="020B0502020202020204"/>
              <a:cs typeface="+mn-cs"/>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9C3BE9A8-B4C5-48A7-9ED1-B27AF346CF5C}" type="slidenum">
              <a:rPr lang="en-US" smtClean="0">
                <a:solidFill>
                  <a:srgbClr val="174E7B">
                    <a:tint val="75000"/>
                  </a:srgbClr>
                </a:solidFill>
                <a:latin typeface="Century Gothic" panose="020B0502020202020204"/>
                <a:cs typeface="+mn-cs"/>
              </a:rPr>
              <a:pPr defTabSz="685800" fontAlgn="auto">
                <a:spcBef>
                  <a:spcPts val="0"/>
                </a:spcBef>
                <a:spcAft>
                  <a:spcPts val="0"/>
                </a:spcAft>
              </a:pPr>
              <a:t>‹#›</a:t>
            </a:fld>
            <a:endParaRPr lang="en-US" dirty="0">
              <a:solidFill>
                <a:srgbClr val="174E7B">
                  <a:tint val="75000"/>
                </a:srgbClr>
              </a:solidFill>
              <a:latin typeface="Century Gothic" panose="020B0502020202020204"/>
              <a:cs typeface="+mn-cs"/>
            </a:endParaRPr>
          </a:p>
        </p:txBody>
      </p:sp>
    </p:spTree>
    <p:extLst>
      <p:ext uri="{BB962C8B-B14F-4D97-AF65-F5344CB8AC3E}">
        <p14:creationId xmlns:p14="http://schemas.microsoft.com/office/powerpoint/2010/main" val="3219172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8C4A764-75F4-4C3F-8DCC-F04A07313C47}" type="slidenum">
              <a:rPr lang="en-US" smtClean="0"/>
              <a:pPr>
                <a:defRPr/>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pPr>
              <a:defRPr/>
            </a:pPr>
            <a:fld id="{F0561E82-E269-46AD-91A9-EEF407710FDE}"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6E32CE5E-1180-48B6-BD7E-BF9E9CE9BC77}" type="slidenum">
              <a:rPr lang="en-US" smtClean="0"/>
              <a:pPr>
                <a:defRPr/>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9A794D00-E986-4D92-BA2D-EACB465CA99F}" type="slidenum">
              <a:rPr lang="en-US" smtClean="0"/>
              <a:pPr>
                <a:defRPr/>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4E75E4E7-10F0-461C-8B71-517C9969CE7B}" type="slidenum">
              <a:rPr lang="en-US" smtClean="0"/>
              <a:pPr>
                <a:defRPr/>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7E309D31-1A5A-43F5-AAC6-7D43FAC62DA0}" type="slidenum">
              <a:rPr lang="en-US" smtClean="0"/>
              <a:pPr>
                <a:defRPr/>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6F0F4B05-0B0E-4B69-A442-6AC639337F1F}" type="slidenum">
              <a:rPr lang="en-US" smtClean="0"/>
              <a:pPr>
                <a:defRPr/>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C8C3620-FC8C-40CB-A4E3-836F0209BE41}" type="slidenum">
              <a:rPr lang="en-US" smtClean="0"/>
              <a:pPr>
                <a:defRPr/>
              </a:pPr>
              <a:t>‹#›</a:t>
            </a:fld>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duotone>
              <a:prstClr val="black"/>
              <a:schemeClr val="accent1">
                <a:tint val="45000"/>
                <a:satMod val="400000"/>
              </a:schemeClr>
            </a:duotone>
            <a:lum bright="-25000" contrast="5000"/>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D8BCDF8E-69DA-4000-8EF8-409D0FF4B8F2}"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ransition>
    <p:fade/>
  </p:transition>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duotone>
              <a:prstClr val="black"/>
              <a:schemeClr val="accent1">
                <a:tint val="45000"/>
                <a:satMod val="400000"/>
              </a:schemeClr>
            </a:duotone>
            <a:lum bright="-25000" contrast="5000"/>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n-US" dirty="0">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dirty="0">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D8BCDF8E-69DA-4000-8EF8-409D0FF4B8F2}" type="slidenum">
              <a:rPr lang="en-US" smtClean="0">
                <a:solidFill>
                  <a:prstClr val="white">
                    <a:shade val="50000"/>
                  </a:prstClr>
                </a:solidFill>
              </a:rPr>
              <a:pPr>
                <a:defRPr/>
              </a:pPr>
              <a:t>‹#›</a:t>
            </a:fld>
            <a:endParaRPr lang="en-US" dirty="0">
              <a:solidFill>
                <a:prstClr val="white">
                  <a:shade val="50000"/>
                </a:prstClr>
              </a:solidFill>
            </a:endParaRPr>
          </a:p>
        </p:txBody>
      </p:sp>
    </p:spTree>
  </p:cSld>
  <p:clrMap bg1="dk1" tx1="lt1" bg2="dk2" tx2="lt2" accent1="accent1" accent2="accent2" accent3="accent3" accent4="accent4" accent5="accent5" accent6="accent6" hlink="hlink" folHlink="folHlink"/>
  <p:sldLayoutIdLst>
    <p:sldLayoutId id="2147483953" r:id="rId1"/>
  </p:sldLayoutIdLst>
  <p:transition>
    <p:fade/>
  </p:transition>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duotone>
              <a:prstClr val="black"/>
              <a:schemeClr val="accent1">
                <a:tint val="45000"/>
                <a:satMod val="400000"/>
              </a:schemeClr>
            </a:duotone>
            <a:lum bright="-25000" contrast="5000"/>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n-US" dirty="0">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dirty="0">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D8BCDF8E-69DA-4000-8EF8-409D0FF4B8F2}" type="slidenum">
              <a:rPr lang="en-US" smtClean="0">
                <a:solidFill>
                  <a:prstClr val="white">
                    <a:shade val="50000"/>
                  </a:prstClr>
                </a:solidFill>
              </a:rPr>
              <a:pPr>
                <a:defRPr/>
              </a:pPr>
              <a:t>‹#›</a:t>
            </a:fld>
            <a:endParaRPr lang="en-US" dirty="0">
              <a:solidFill>
                <a:prstClr val="white">
                  <a:shade val="50000"/>
                </a:prstClr>
              </a:solidFill>
            </a:endParaRPr>
          </a:p>
        </p:txBody>
      </p:sp>
    </p:spTree>
  </p:cSld>
  <p:clrMap bg1="dk1" tx1="lt1" bg2="dk2" tx2="lt2" accent1="accent1" accent2="accent2" accent3="accent3" accent4="accent4" accent5="accent5" accent6="accent6" hlink="hlink" folHlink="folHlink"/>
  <p:sldLayoutIdLst>
    <p:sldLayoutId id="2147483973" r:id="rId1"/>
  </p:sldLayoutIdLst>
  <p:transition>
    <p:fade/>
  </p:transition>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duotone>
              <a:prstClr val="black"/>
              <a:schemeClr val="accent1">
                <a:tint val="45000"/>
                <a:satMod val="400000"/>
              </a:schemeClr>
            </a:duotone>
            <a:lum bright="-25000" contrast="5000"/>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71441277-556C-4279-A825-1E6801788D32}" type="slidenum">
              <a:rPr lang="en-US" smtClean="0"/>
              <a:pPr>
                <a:defRPr/>
              </a:pPr>
              <a:t>‹#›</a:t>
            </a:fld>
            <a:endParaRPr lang="en-US" dirty="0">
              <a:solidFill>
                <a:schemeClr val="tx1"/>
              </a:solidFill>
            </a:endParaRPr>
          </a:p>
        </p:txBody>
      </p:sp>
    </p:spTree>
    <p:extLst>
      <p:ext uri="{BB962C8B-B14F-4D97-AF65-F5344CB8AC3E}">
        <p14:creationId xmlns:p14="http://schemas.microsoft.com/office/powerpoint/2010/main" val="3811630886"/>
      </p:ext>
    </p:extLst>
  </p:cSld>
  <p:clrMap bg1="dk1" tx1="lt1" bg2="dk2" tx2="lt2" accent1="accent1" accent2="accent2" accent3="accent3" accent4="accent4" accent5="accent5" accent6="accent6" hlink="hlink" folHlink="folHlink"/>
  <p:sldLayoutIdLst>
    <p:sldLayoutId id="2147483975" r:id="rId1"/>
    <p:sldLayoutId id="2147483977" r:id="rId2"/>
    <p:sldLayoutId id="2147483979" r:id="rId3"/>
  </p:sldLayoutIdLst>
  <p:transition>
    <p:fade/>
  </p:transition>
  <p:timing>
    <p:tnLst>
      <p:par>
        <p:cTn id="1" dur="indefinite" restart="never" nodeType="tmRoot"/>
      </p:par>
    </p:tnLst>
  </p:timing>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Placeholder 1"/>
          <p:cNvSpPr>
            <a:spLocks noGrp="1"/>
          </p:cNvSpPr>
          <p:nvPr>
            <p:ph type="title"/>
          </p:nvPr>
        </p:nvSpPr>
        <p:spPr>
          <a:xfrm>
            <a:off x="2171700" y="764373"/>
            <a:ext cx="645795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0" y="2194561"/>
            <a:ext cx="81153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6520" y="6356351"/>
            <a:ext cx="2183130" cy="365125"/>
          </a:xfrm>
          <a:prstGeom prst="rect">
            <a:avLst/>
          </a:prstGeom>
        </p:spPr>
        <p:txBody>
          <a:bodyPr vert="horz" lIns="91440" tIns="45720" rIns="91440" bIns="45720" rtlCol="0" anchor="ctr"/>
          <a:lstStyle>
            <a:lvl1pPr algn="r">
              <a:defRPr sz="788">
                <a:solidFill>
                  <a:schemeClr val="tx1">
                    <a:tint val="75000"/>
                  </a:schemeClr>
                </a:solidFill>
              </a:defRPr>
            </a:lvl1pPr>
          </a:lstStyle>
          <a:p>
            <a:fld id="{39A90D38-F633-4FA6-9348-28CEFF06AE6A}" type="datetimeFigureOut">
              <a:rPr lang="en-US" smtClean="0"/>
              <a:pPr/>
              <a:t>3/9/2017</a:t>
            </a:fld>
            <a:endParaRPr lang="en-US" dirty="0"/>
          </a:p>
        </p:txBody>
      </p:sp>
      <p:sp>
        <p:nvSpPr>
          <p:cNvPr id="5" name="Footer Placeholder 4"/>
          <p:cNvSpPr>
            <a:spLocks noGrp="1"/>
          </p:cNvSpPr>
          <p:nvPr>
            <p:ph type="ftr" sz="quarter" idx="3"/>
          </p:nvPr>
        </p:nvSpPr>
        <p:spPr>
          <a:xfrm>
            <a:off x="514350" y="6355846"/>
            <a:ext cx="5829300" cy="365125"/>
          </a:xfrm>
          <a:prstGeom prst="rect">
            <a:avLst/>
          </a:prstGeom>
        </p:spPr>
        <p:txBody>
          <a:bodyPr vert="horz" lIns="91440" tIns="45720" rIns="91440" bIns="45720" rtlCol="0" anchor="ctr"/>
          <a:lstStyle>
            <a:lvl1pPr algn="l">
              <a:defRPr sz="78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381001"/>
            <a:ext cx="2057400" cy="365125"/>
          </a:xfrm>
          <a:prstGeom prst="rect">
            <a:avLst/>
          </a:prstGeom>
        </p:spPr>
        <p:txBody>
          <a:bodyPr vert="horz" lIns="91440" tIns="45720" rIns="91440" bIns="45720" rtlCol="0" anchor="ctr"/>
          <a:lstStyle>
            <a:lvl1pPr algn="r">
              <a:defRPr sz="788">
                <a:solidFill>
                  <a:schemeClr val="tx1">
                    <a:tint val="75000"/>
                  </a:schemeClr>
                </a:solidFill>
              </a:defRPr>
            </a:lvl1pPr>
          </a:lstStyle>
          <a:p>
            <a:fld id="{9C3BE9A8-B4C5-48A7-9ED1-B27AF346CF5C}" type="slidenum">
              <a:rPr lang="en-US" smtClean="0"/>
              <a:pPr/>
              <a:t>‹#›</a:t>
            </a:fld>
            <a:endParaRPr lang="en-US" dirty="0"/>
          </a:p>
        </p:txBody>
      </p:sp>
    </p:spTree>
    <p:extLst>
      <p:ext uri="{BB962C8B-B14F-4D97-AF65-F5344CB8AC3E}">
        <p14:creationId xmlns:p14="http://schemas.microsoft.com/office/powerpoint/2010/main" val="1225786738"/>
      </p:ext>
    </p:extLst>
  </p:cSld>
  <p:clrMap bg1="lt1" tx1="dk1" bg2="lt2" tx2="dk2" accent1="accent1" accent2="accent2" accent3="accent3" accent4="accent4" accent5="accent5" accent6="accent6" hlink="hlink" folHlink="folHlink"/>
  <p:sldLayoutIdLst>
    <p:sldLayoutId id="2147483982" r:id="rId1"/>
  </p:sldLayoutIdLst>
  <p:txStyles>
    <p:titleStyle>
      <a:lvl1pPr algn="r" defTabSz="685800" rtl="0" eaLnBrk="1" latinLnBrk="0" hangingPunct="1">
        <a:lnSpc>
          <a:spcPct val="90000"/>
        </a:lnSpc>
        <a:spcBef>
          <a:spcPct val="0"/>
        </a:spcBef>
        <a:buNone/>
        <a:defRPr sz="3000" kern="1200" cap="all"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5.xml"/><Relationship Id="rId1" Type="http://schemas.openxmlformats.org/officeDocument/2006/relationships/tags" Target="../tags/tag6.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3"/>
          <p:cNvSpPr txBox="1">
            <a:spLocks noChangeArrowheads="1"/>
          </p:cNvSpPr>
          <p:nvPr/>
        </p:nvSpPr>
        <p:spPr bwMode="auto">
          <a:xfrm>
            <a:off x="990600" y="2175103"/>
            <a:ext cx="7162800" cy="3330496"/>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ts val="600"/>
              </a:spcBef>
              <a:spcAft>
                <a:spcPct val="0"/>
              </a:spcAft>
              <a:buClr>
                <a:srgbClr val="D6AE04"/>
              </a:buClr>
              <a:buSzPct val="75000"/>
              <a:buFont typeface="Monotype Sorts" pitchFamily="-106" charset="2"/>
              <a:buNone/>
              <a:defRPr sz="3200">
                <a:solidFill>
                  <a:schemeClr val="tx1"/>
                </a:solidFill>
                <a:effectLst>
                  <a:outerShdw blurRad="38100" dist="38100" dir="2700000" algn="tl">
                    <a:srgbClr val="000000"/>
                  </a:outerShdw>
                </a:effectLst>
                <a:latin typeface="+mn-lt"/>
                <a:ea typeface="ＭＳ Ｐゴシック" pitchFamily="-106" charset="-128"/>
                <a:cs typeface="ＭＳ Ｐゴシック" charset="-128"/>
              </a:defRPr>
            </a:lvl1pPr>
            <a:lvl2pPr marL="742950" indent="-285750" algn="l" rtl="0" eaLnBrk="0" fontAlgn="base" hangingPunct="0">
              <a:spcBef>
                <a:spcPts val="600"/>
              </a:spcBef>
              <a:spcAft>
                <a:spcPct val="0"/>
              </a:spcAft>
              <a:buClr>
                <a:schemeClr val="folHlink"/>
              </a:buClr>
              <a:buSzPct val="75000"/>
              <a:buFont typeface="Monotype Sorts" charset="2"/>
              <a:buChar char="u"/>
              <a:defRPr sz="2800">
                <a:solidFill>
                  <a:schemeClr val="tx1"/>
                </a:solidFill>
                <a:effectLst>
                  <a:outerShdw blurRad="38100" dist="38100" dir="2700000" algn="tl">
                    <a:srgbClr val="000000"/>
                  </a:outerShdw>
                </a:effectLst>
                <a:latin typeface="+mn-lt"/>
                <a:ea typeface="ＭＳ Ｐゴシック" pitchFamily="-106" charset="-128"/>
              </a:defRPr>
            </a:lvl2pPr>
            <a:lvl3pPr marL="1143000" indent="-228600" algn="l" rtl="0" eaLnBrk="0" fontAlgn="base" hangingPunct="0">
              <a:spcBef>
                <a:spcPts val="600"/>
              </a:spcBef>
              <a:spcAft>
                <a:spcPct val="0"/>
              </a:spcAft>
              <a:buClr>
                <a:schemeClr val="tx2"/>
              </a:buClr>
              <a:buSzPct val="65000"/>
              <a:buFont typeface="Monotype Sorts" charset="2"/>
              <a:buChar char="F"/>
              <a:defRPr sz="2400">
                <a:solidFill>
                  <a:schemeClr val="tx1"/>
                </a:solidFill>
                <a:effectLst>
                  <a:outerShdw blurRad="38100" dist="38100" dir="2700000" algn="tl">
                    <a:srgbClr val="000000"/>
                  </a:outerShdw>
                </a:effectLst>
                <a:latin typeface="+mn-lt"/>
                <a:ea typeface="ＭＳ Ｐゴシック" pitchFamily="-106" charset="-128"/>
              </a:defRPr>
            </a:lvl3pPr>
            <a:lvl4pPr marL="1600200" indent="-228600" algn="l" rtl="0" eaLnBrk="0" fontAlgn="base" hangingPunct="0">
              <a:spcBef>
                <a:spcPts val="6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06" charset="-128"/>
              </a:defRPr>
            </a:lvl4pPr>
            <a:lvl5pPr marL="2057400" indent="-228600" algn="l" rtl="0" eaLnBrk="0" fontAlgn="base" hangingPunct="0">
              <a:spcBef>
                <a:spcPts val="6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06"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06"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06"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06"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06" charset="-128"/>
              </a:defRPr>
            </a:lvl9pPr>
          </a:lstStyle>
          <a:p>
            <a:pPr marL="0" marR="0" lvl="0" indent="0" algn="ctr" defTabSz="914400" rtl="0" eaLnBrk="0" fontAlgn="base" latinLnBrk="0" hangingPunct="0">
              <a:lnSpc>
                <a:spcPct val="100000"/>
              </a:lnSpc>
              <a:spcBef>
                <a:spcPts val="600"/>
              </a:spcBef>
              <a:spcAft>
                <a:spcPct val="0"/>
              </a:spcAft>
              <a:buClr>
                <a:srgbClr val="D6AE04"/>
              </a:buClr>
              <a:buSzPct val="75000"/>
              <a:buFont typeface="Monotype Sorts" charset="2"/>
              <a:buNone/>
              <a:tabLst/>
              <a:defRPr/>
            </a:pPr>
            <a:endParaRPr kumimoji="0" lang="en-US" sz="3200" b="1" i="0" u="none" strike="noStrike" kern="1200" cap="none" spc="0" normalizeH="0" baseline="0" noProof="0" dirty="0" smtClean="0">
              <a:ln>
                <a:noFill/>
              </a:ln>
              <a:solidFill>
                <a:prstClr val="white"/>
              </a:solidFill>
              <a:effectLst>
                <a:outerShdw blurRad="38100" dist="38100" dir="2700000" algn="tl">
                  <a:srgbClr val="000000"/>
                </a:outerShdw>
              </a:effectLst>
              <a:uLnTx/>
              <a:uFillTx/>
              <a:latin typeface="Times New Roman"/>
              <a:ea typeface="ＭＳ Ｐゴシック" charset="-128"/>
            </a:endParaRPr>
          </a:p>
        </p:txBody>
      </p:sp>
      <p:sp>
        <p:nvSpPr>
          <p:cNvPr id="9" name="TextBox 8"/>
          <p:cNvSpPr txBox="1"/>
          <p:nvPr/>
        </p:nvSpPr>
        <p:spPr>
          <a:xfrm>
            <a:off x="4248150" y="6612896"/>
            <a:ext cx="5068764"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EEECE1"/>
                </a:solidFill>
                <a:effectLst/>
                <a:uLnTx/>
                <a:uFillTx/>
                <a:latin typeface="Times New Roman"/>
                <a:ea typeface="+mn-ea"/>
                <a:cs typeface="Arial" charset="0"/>
              </a:rPr>
              <a:t>http://esciencecommons.blogspot.com/2011/01/undersea-cables-add-twist-to-dna-study.html</a:t>
            </a:r>
          </a:p>
        </p:txBody>
      </p:sp>
      <p:grpSp>
        <p:nvGrpSpPr>
          <p:cNvPr id="11" name="Group 10"/>
          <p:cNvGrpSpPr/>
          <p:nvPr/>
        </p:nvGrpSpPr>
        <p:grpSpPr>
          <a:xfrm>
            <a:off x="396775" y="828933"/>
            <a:ext cx="8350451" cy="5222916"/>
            <a:chOff x="396775" y="525471"/>
            <a:chExt cx="8350451" cy="5222916"/>
          </a:xfrm>
        </p:grpSpPr>
        <p:sp>
          <p:nvSpPr>
            <p:cNvPr id="12" name="Text Box 5"/>
            <p:cNvSpPr txBox="1">
              <a:spLocks noChangeArrowheads="1"/>
            </p:cNvSpPr>
            <p:nvPr/>
          </p:nvSpPr>
          <p:spPr bwMode="auto">
            <a:xfrm>
              <a:off x="396775" y="525471"/>
              <a:ext cx="8350451" cy="1323439"/>
            </a:xfrm>
            <a:prstGeom prst="rect">
              <a:avLst/>
            </a:prstGeom>
            <a:noFill/>
            <a:ln w="9525">
              <a:noFill/>
              <a:miter lim="800000"/>
              <a:headEnd/>
              <a:tailEnd/>
            </a:ln>
            <a:effectLst/>
          </p:spPr>
          <p:txBody>
            <a:bodyPr wrap="square">
              <a:spAutoFit/>
            </a:bodyPr>
            <a:lstStyle/>
            <a:p>
              <a:pPr algn="ctr"/>
              <a:r>
                <a:rPr lang="en-US" sz="4000" dirty="0"/>
                <a:t>Advances in the Genetic Diagnosis of the Cerebellar Ataxias</a:t>
              </a:r>
              <a:endParaRPr lang="en-US" sz="4000" dirty="0" smtClean="0"/>
            </a:p>
          </p:txBody>
        </p:sp>
        <p:sp>
          <p:nvSpPr>
            <p:cNvPr id="13" name="Text Box 6"/>
            <p:cNvSpPr txBox="1">
              <a:spLocks noChangeAspect="1" noChangeArrowheads="1"/>
            </p:cNvSpPr>
            <p:nvPr/>
          </p:nvSpPr>
          <p:spPr bwMode="auto">
            <a:xfrm>
              <a:off x="2451067" y="2798375"/>
              <a:ext cx="4241867" cy="2215991"/>
            </a:xfrm>
            <a:prstGeom prst="rect">
              <a:avLst/>
            </a:prstGeom>
            <a:noFill/>
            <a:ln w="9525">
              <a:noFill/>
              <a:miter lim="800000"/>
              <a:headEnd/>
              <a:tailEnd/>
            </a:ln>
            <a:effectLst/>
          </p:spPr>
          <p:txBody>
            <a:bodyPr wrap="none">
              <a:spAutoFit/>
            </a:bodyPr>
            <a:lstStyle/>
            <a:p>
              <a:pPr algn="ctr">
                <a:defRPr/>
              </a:pPr>
              <a:r>
                <a:rPr lang="en-US" sz="2400" b="1" dirty="0">
                  <a:solidFill>
                    <a:srgbClr val="FFFF00"/>
                  </a:solidFill>
                  <a:effectLst>
                    <a:outerShdw blurRad="38100" dist="38100" dir="2700000" algn="tl">
                      <a:srgbClr val="000000">
                        <a:alpha val="43137"/>
                      </a:srgbClr>
                    </a:outerShdw>
                  </a:effectLst>
                  <a:cs typeface="+mn-cs"/>
                </a:rPr>
                <a:t>Brent L. Fogel, M.D., Ph.D</a:t>
              </a:r>
              <a:r>
                <a:rPr lang="en-US" sz="2400" b="1" dirty="0" smtClean="0">
                  <a:solidFill>
                    <a:srgbClr val="FFFF00"/>
                  </a:solidFill>
                  <a:effectLst>
                    <a:outerShdw blurRad="38100" dist="38100" dir="2700000" algn="tl">
                      <a:srgbClr val="000000">
                        <a:alpha val="43137"/>
                      </a:srgbClr>
                    </a:outerShdw>
                  </a:effectLst>
                  <a:cs typeface="+mn-cs"/>
                </a:rPr>
                <a:t>.</a:t>
              </a:r>
            </a:p>
            <a:p>
              <a:pPr algn="ctr">
                <a:defRPr/>
              </a:pPr>
              <a:endParaRPr lang="en-US" sz="700" b="1" dirty="0" smtClean="0">
                <a:solidFill>
                  <a:srgbClr val="FFFF00"/>
                </a:solidFill>
                <a:effectLst>
                  <a:outerShdw blurRad="38100" dist="38100" dir="2700000" algn="tl">
                    <a:srgbClr val="000000">
                      <a:alpha val="43137"/>
                    </a:srgbClr>
                  </a:outerShdw>
                </a:effectLst>
                <a:cs typeface="+mn-cs"/>
              </a:endParaRPr>
            </a:p>
            <a:p>
              <a:pPr algn="ctr">
                <a:defRPr/>
              </a:pPr>
              <a:endParaRPr lang="en-US" sz="700" b="1" dirty="0" smtClean="0">
                <a:solidFill>
                  <a:srgbClr val="FFFF00"/>
                </a:solidFill>
                <a:effectLst>
                  <a:outerShdw blurRad="38100" dist="38100" dir="2700000" algn="tl">
                    <a:srgbClr val="000000">
                      <a:alpha val="43137"/>
                    </a:srgbClr>
                  </a:outerShdw>
                </a:effectLst>
                <a:cs typeface="+mn-cs"/>
              </a:endParaRPr>
            </a:p>
            <a:p>
              <a:pPr algn="ctr">
                <a:defRPr/>
              </a:pPr>
              <a:r>
                <a:rPr lang="en-US" sz="2000" b="1" dirty="0" smtClean="0">
                  <a:solidFill>
                    <a:srgbClr val="FFFFFF"/>
                  </a:solidFill>
                  <a:effectLst>
                    <a:outerShdw blurRad="38100" dist="38100" dir="2700000" algn="tl">
                      <a:srgbClr val="000000">
                        <a:alpha val="43137"/>
                      </a:srgbClr>
                    </a:outerShdw>
                  </a:effectLst>
                  <a:cs typeface="+mn-cs"/>
                </a:rPr>
                <a:t>Associate Professor</a:t>
              </a:r>
              <a:endParaRPr lang="en-US" sz="2000" b="1" dirty="0">
                <a:solidFill>
                  <a:srgbClr val="FFFFFF"/>
                </a:solidFill>
                <a:effectLst>
                  <a:outerShdw blurRad="38100" dist="38100" dir="2700000" algn="tl">
                    <a:srgbClr val="000000">
                      <a:alpha val="43137"/>
                    </a:srgbClr>
                  </a:outerShdw>
                </a:effectLst>
                <a:cs typeface="+mn-cs"/>
              </a:endParaRPr>
            </a:p>
            <a:p>
              <a:pPr algn="ctr">
                <a:defRPr/>
              </a:pPr>
              <a:r>
                <a:rPr lang="en-US" sz="2000" b="1" dirty="0">
                  <a:solidFill>
                    <a:srgbClr val="FFFFFF"/>
                  </a:solidFill>
                  <a:effectLst>
                    <a:outerShdw blurRad="38100" dist="38100" dir="2700000" algn="tl">
                      <a:srgbClr val="000000">
                        <a:alpha val="43137"/>
                      </a:srgbClr>
                    </a:outerShdw>
                  </a:effectLst>
                  <a:cs typeface="+mn-cs"/>
                </a:rPr>
                <a:t>UCLA Department of Neurology</a:t>
              </a:r>
            </a:p>
            <a:p>
              <a:pPr algn="ctr">
                <a:defRPr/>
              </a:pPr>
              <a:r>
                <a:rPr lang="en-US" sz="2000" b="1" dirty="0">
                  <a:solidFill>
                    <a:srgbClr val="FFFFFF"/>
                  </a:solidFill>
                  <a:effectLst>
                    <a:outerShdw blurRad="38100" dist="38100" dir="2700000" algn="tl">
                      <a:srgbClr val="000000">
                        <a:alpha val="43137"/>
                      </a:srgbClr>
                    </a:outerShdw>
                  </a:effectLst>
                  <a:cs typeface="+mn-cs"/>
                </a:rPr>
                <a:t>Program in </a:t>
              </a:r>
              <a:r>
                <a:rPr lang="en-US" sz="2000" b="1" dirty="0" smtClean="0">
                  <a:solidFill>
                    <a:srgbClr val="FFFFFF"/>
                  </a:solidFill>
                  <a:effectLst>
                    <a:outerShdw blurRad="38100" dist="38100" dir="2700000" algn="tl">
                      <a:srgbClr val="000000">
                        <a:alpha val="43137"/>
                      </a:srgbClr>
                    </a:outerShdw>
                  </a:effectLst>
                  <a:cs typeface="+mn-cs"/>
                </a:rPr>
                <a:t>Neurogenetics</a:t>
              </a:r>
            </a:p>
            <a:p>
              <a:pPr algn="ctr">
                <a:defRPr/>
              </a:pPr>
              <a:r>
                <a:rPr lang="en-US" sz="2000" b="1" dirty="0" smtClean="0">
                  <a:solidFill>
                    <a:srgbClr val="FFFFFF"/>
                  </a:solidFill>
                  <a:effectLst>
                    <a:outerShdw blurRad="38100" dist="38100" dir="2700000" algn="tl">
                      <a:srgbClr val="000000">
                        <a:alpha val="43137"/>
                      </a:srgbClr>
                    </a:outerShdw>
                  </a:effectLst>
                </a:rPr>
                <a:t>David Geffen School of Medicine </a:t>
              </a:r>
            </a:p>
            <a:p>
              <a:pPr algn="ctr">
                <a:defRPr/>
              </a:pPr>
              <a:r>
                <a:rPr lang="en-US" sz="2000" b="1" dirty="0" smtClean="0">
                  <a:solidFill>
                    <a:srgbClr val="FFFFFF"/>
                  </a:solidFill>
                  <a:effectLst>
                    <a:outerShdw blurRad="38100" dist="38100" dir="2700000" algn="tl">
                      <a:srgbClr val="000000">
                        <a:alpha val="43137"/>
                      </a:srgbClr>
                    </a:outerShdw>
                  </a:effectLst>
                </a:rPr>
                <a:t>at UCLA</a:t>
              </a:r>
              <a:endParaRPr lang="en-US" sz="2000" b="1" dirty="0">
                <a:solidFill>
                  <a:srgbClr val="FFFFFF"/>
                </a:solidFill>
                <a:effectLst>
                  <a:outerShdw blurRad="38100" dist="38100" dir="2700000" algn="tl">
                    <a:srgbClr val="000000">
                      <a:alpha val="43137"/>
                    </a:srgbClr>
                  </a:outerShdw>
                </a:effectLst>
                <a:cs typeface="+mn-cs"/>
              </a:endParaRPr>
            </a:p>
          </p:txBody>
        </p:sp>
        <p:sp>
          <p:nvSpPr>
            <p:cNvPr id="14" name="Text Box 7"/>
            <p:cNvSpPr txBox="1">
              <a:spLocks noChangeArrowheads="1"/>
            </p:cNvSpPr>
            <p:nvPr/>
          </p:nvSpPr>
          <p:spPr bwMode="auto">
            <a:xfrm>
              <a:off x="3575448" y="5348277"/>
              <a:ext cx="1993110" cy="400110"/>
            </a:xfrm>
            <a:prstGeom prst="rect">
              <a:avLst/>
            </a:prstGeom>
            <a:noFill/>
            <a:ln w="9525">
              <a:noFill/>
              <a:miter lim="800000"/>
              <a:headEnd/>
              <a:tailEnd/>
            </a:ln>
            <a:effectLst/>
          </p:spPr>
          <p:txBody>
            <a:bodyPr wrap="none">
              <a:spAutoFit/>
            </a:bodyPr>
            <a:lstStyle/>
            <a:p>
              <a:pPr algn="ctr">
                <a:defRPr/>
              </a:pPr>
              <a:r>
                <a:rPr lang="en-US" sz="2000" b="1" dirty="0" smtClean="0">
                  <a:solidFill>
                    <a:srgbClr val="FFFF00"/>
                  </a:solidFill>
                  <a:effectLst>
                    <a:outerShdw blurRad="38100" dist="38100" dir="2700000" algn="tl">
                      <a:srgbClr val="000000">
                        <a:alpha val="43137"/>
                      </a:srgbClr>
                    </a:outerShdw>
                  </a:effectLst>
                </a:rPr>
                <a:t>March 11, 2017</a:t>
              </a:r>
              <a:endParaRPr lang="en-US" sz="2000" b="1" dirty="0">
                <a:solidFill>
                  <a:srgbClr val="FFFF00"/>
                </a:solidFill>
                <a:effectLst>
                  <a:outerShdw blurRad="38100" dist="38100" dir="2700000" algn="tl">
                    <a:srgbClr val="000000">
                      <a:alpha val="43137"/>
                    </a:srgbClr>
                  </a:outerShdw>
                </a:effectLst>
              </a:endParaRPr>
            </a:p>
          </p:txBody>
        </p:sp>
      </p:grpSp>
    </p:spTree>
    <p:custDataLst>
      <p:tags r:id="rId1"/>
    </p:custDataLst>
    <p:extLst>
      <p:ext uri="{BB962C8B-B14F-4D97-AF65-F5344CB8AC3E}">
        <p14:creationId xmlns:p14="http://schemas.microsoft.com/office/powerpoint/2010/main" val="2338976320"/>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690076" y="453126"/>
            <a:ext cx="8049478" cy="523220"/>
          </a:xfrm>
          <a:prstGeom prst="rect">
            <a:avLst/>
          </a:prstGeom>
          <a:noFill/>
          <a:ln w="9525">
            <a:noFill/>
            <a:miter lim="800000"/>
            <a:headEnd/>
            <a:tailEnd/>
          </a:ln>
          <a:effectLst/>
        </p:spPr>
        <p:txBody>
          <a:bodyPr wrap="square">
            <a:spAutoFit/>
          </a:bodyPr>
          <a:lstStyle/>
          <a:p>
            <a:pPr>
              <a:defRPr/>
            </a:pPr>
            <a:r>
              <a:rPr lang="en-US" sz="2800" u="sng" dirty="0" smtClean="0">
                <a:solidFill>
                  <a:srgbClr val="FFFF00"/>
                </a:solidFill>
                <a:latin typeface="Arial" pitchFamily="34" charset="0"/>
                <a:cs typeface="Arial" pitchFamily="34" charset="0"/>
              </a:rPr>
              <a:t>DNA &amp; Genetics </a:t>
            </a:r>
            <a:r>
              <a:rPr lang="en-US" sz="2800" u="sng" dirty="0">
                <a:solidFill>
                  <a:srgbClr val="FFFF00"/>
                </a:solidFill>
                <a:latin typeface="Arial" pitchFamily="34" charset="0"/>
                <a:cs typeface="Arial" pitchFamily="34" charset="0"/>
              </a:rPr>
              <a:t>-</a:t>
            </a:r>
            <a:r>
              <a:rPr lang="en-US" sz="2800" u="sng" dirty="0" smtClean="0">
                <a:solidFill>
                  <a:srgbClr val="FFFF00"/>
                </a:solidFill>
                <a:latin typeface="Arial" pitchFamily="34" charset="0"/>
                <a:cs typeface="Arial" pitchFamily="34" charset="0"/>
              </a:rPr>
              <a:t> Inheritance</a:t>
            </a:r>
            <a:endParaRPr lang="en-US" sz="2800" u="sng" dirty="0">
              <a:solidFill>
                <a:srgbClr val="FFFF00"/>
              </a:solidFill>
              <a:latin typeface="Arial" pitchFamily="34" charset="0"/>
              <a:cs typeface="Arial"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7044" y="1042960"/>
            <a:ext cx="5289913" cy="4633234"/>
          </a:xfrm>
          <a:prstGeom prst="rect">
            <a:avLst/>
          </a:prstGeom>
        </p:spPr>
      </p:pic>
      <p:pic>
        <p:nvPicPr>
          <p:cNvPr id="4" name="Picture 3"/>
          <p:cNvPicPr>
            <a:picLocks noChangeAspect="1"/>
          </p:cNvPicPr>
          <p:nvPr/>
        </p:nvPicPr>
        <p:blipFill>
          <a:blip r:embed="rId3">
            <a:duotone>
              <a:prstClr val="black"/>
              <a:srgbClr val="1DFF83">
                <a:tint val="45000"/>
                <a:satMod val="400000"/>
              </a:srgbClr>
            </a:duotone>
            <a:extLst>
              <a:ext uri="{28A0092B-C50C-407E-A947-70E740481C1C}">
                <a14:useLocalDpi xmlns:a14="http://schemas.microsoft.com/office/drawing/2010/main" val="0"/>
              </a:ext>
            </a:extLst>
          </a:blip>
          <a:stretch>
            <a:fillRect/>
          </a:stretch>
        </p:blipFill>
        <p:spPr>
          <a:xfrm rot="4418525">
            <a:off x="2691403" y="1784819"/>
            <a:ext cx="1828572" cy="1828572"/>
          </a:xfrm>
          <a:prstGeom prst="rect">
            <a:avLst/>
          </a:prstGeom>
        </p:spPr>
      </p:pic>
      <p:pic>
        <p:nvPicPr>
          <p:cNvPr id="5" name="Picture 4"/>
          <p:cNvPicPr>
            <a:picLocks noChangeAspect="1"/>
          </p:cNvPicPr>
          <p:nvPr/>
        </p:nvPicPr>
        <p:blipFill>
          <a:blip r:embed="rId3">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rot="17181475" flipH="1">
            <a:off x="5009045" y="1896958"/>
            <a:ext cx="1828572" cy="1828572"/>
          </a:xfrm>
          <a:prstGeom prst="rect">
            <a:avLst/>
          </a:prstGeom>
        </p:spPr>
      </p:pic>
      <p:pic>
        <p:nvPicPr>
          <p:cNvPr id="6" name="Picture 5"/>
          <p:cNvPicPr>
            <a:picLocks noChangeAspect="1"/>
          </p:cNvPicPr>
          <p:nvPr/>
        </p:nvPicPr>
        <p:blipFill>
          <a:blip r:embed="rId3">
            <a:duotone>
              <a:prstClr val="black"/>
              <a:srgbClr val="1DFF83">
                <a:tint val="45000"/>
                <a:satMod val="400000"/>
              </a:srgbClr>
            </a:duotone>
            <a:extLst>
              <a:ext uri="{28A0092B-C50C-407E-A947-70E740481C1C}">
                <a14:useLocalDpi xmlns:a14="http://schemas.microsoft.com/office/drawing/2010/main" val="0"/>
              </a:ext>
            </a:extLst>
          </a:blip>
          <a:stretch>
            <a:fillRect/>
          </a:stretch>
        </p:blipFill>
        <p:spPr>
          <a:xfrm rot="4418525">
            <a:off x="2147531" y="1737847"/>
            <a:ext cx="1828572" cy="1828572"/>
          </a:xfrm>
          <a:prstGeom prst="rect">
            <a:avLst/>
          </a:prstGeom>
        </p:spPr>
      </p:pic>
      <p:pic>
        <p:nvPicPr>
          <p:cNvPr id="7" name="Picture 6"/>
          <p:cNvPicPr>
            <a:picLocks noChangeAspect="1"/>
          </p:cNvPicPr>
          <p:nvPr/>
        </p:nvPicPr>
        <p:blipFill>
          <a:blip r:embed="rId3">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rot="17181475" flipH="1">
            <a:off x="5558259" y="1823143"/>
            <a:ext cx="1828572" cy="1828572"/>
          </a:xfrm>
          <a:prstGeom prst="rect">
            <a:avLst/>
          </a:prstGeom>
        </p:spPr>
      </p:pic>
    </p:spTree>
    <p:extLst>
      <p:ext uri="{BB962C8B-B14F-4D97-AF65-F5344CB8AC3E}">
        <p14:creationId xmlns:p14="http://schemas.microsoft.com/office/powerpoint/2010/main" val="14456121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91 -3.7037E-6 C 0.02344 -0.00347 0.02344 -0.00787 0.02813 -0.01064 C 0.03108 -0.01921 0.02865 -0.01481 0.03733 -0.02152 C 0.04219 -0.025 0.0408 -0.03009 0.04636 -0.03449 C 0.05122 -0.04213 0.05643 -0.04398 0.06268 -0.04791 C 0.07049 -0.05277 0.07795 -0.05856 0.08629 -0.06365 C 0.08924 -0.06551 0.1033 -0.07407 0.10608 -0.07708 C 0.11684 -0.08889 0.10052 -0.07523 0.11702 -0.08773 C 0.12032 -0.09004 0.12431 -0.08912 0.12813 -0.09027 C 0.14375 -0.09514 0.15938 -0.09791 0.175 -0.10046 C 0.19636 -0.09976 0.21754 -0.10046 0.23872 -0.09814 C 0.24271 -0.09768 0.24584 -0.09282 0.24983 -0.09027 C 0.2507 -0.08935 0.2533 -0.08773 0.2533 -0.0875 C 0.25608 -0.0787 0.25382 -0.0831 0.26233 -0.07708 C 0.26354 -0.07615 0.26598 -0.0743 0.26598 -0.07407 C 0.26979 -0.06342 0.27309 -0.05416 0.27518 -0.04259 C 0.27674 -0.03101 0.27674 -0.01851 0.28091 -0.0081 C 0.28004 0.01829 0.27986 0.04491 0.27865 0.0713 C 0.27795 0.09468 0.27361 0.1176 0.27136 0.14051 C 0.26789 0.17639 0.26632 0.21621 0.25504 0.24931 C 0.25018 0.28079 0.24115 0.31042 0.23143 0.33936 C 0.22813 0.34931 0.22726 0.36088 0.22431 0.37084 C 0.21979 0.38519 0.2158 0.40602 0.20591 0.41366 C 0.204 0.41968 0.19618 0.43403 0.1915 0.43727 C 0.18664 0.45162 0.19341 0.43473 0.18611 0.44537 C 0.18507 0.44653 0.18525 0.44931 0.18455 0.45047 C 0.1842 0.4507 0.175 0.45695 0.17344 0.45857 C 0.16025 0.46852 0.14601 0.47547 0.1316 0.47986 C 0.12292 0.48635 0.13039 0.48149 0.11164 0.48519 C 0.09896 0.48727 0.08629 0.48982 0.07344 0.49329 C 0.05747 0.4919 0.0375 0.49213 0.02084 0.48774 C 0.01841 0.48727 0.01059 0.48426 0.00799 0.48241 C 0.00556 0.48102 0.00104 0.47686 0.00104 0.47709 C -0.0033 0.46482 -0.00052 0.46852 -0.00642 0.46389 C -0.01076 0.45139 -0.00746 0.4551 -0.01354 0.45047 C -0.01666 0.44167 -0.01718 0.43611 -0.02274 0.43195 C -0.02552 0.42408 -0.02413 0.42014 -0.03003 0.41621 C -0.03836 0.39167 -0.04514 0.36598 -0.05364 0.3419 C -0.05659 0.33311 -0.05833 0.32269 -0.06423 0.31806 C -0.06805 0.30811 -0.07187 0.29399 -0.07899 0.28912 C -0.08333 0.27639 -0.08003 0.2801 -0.08628 0.27547 C -0.08819 0.2676 -0.08836 0.26389 -0.09357 0.25973 C -0.09791 0.24746 -0.09461 0.25116 -0.10086 0.24653 C -0.10191 0.24283 -0.10399 0.23565 -0.10399 0.23588 " pathEditMode="relative" rAng="0" ptsTypes="fffffffffffffffffffffffffffffffffffffffffffA">
                                      <p:cBhvr>
                                        <p:cTn id="6" dur="2000" fill="hold"/>
                                        <p:tgtEl>
                                          <p:spTgt spid="5"/>
                                        </p:tgtEl>
                                        <p:attrNameLst>
                                          <p:attrName>ppt_x</p:attrName>
                                          <p:attrName>ppt_y</p:attrName>
                                        </p:attrNameLst>
                                      </p:cBhvr>
                                      <p:rCtr x="6927" y="19630"/>
                                    </p:animMotion>
                                  </p:childTnLst>
                                </p:cTn>
                              </p:par>
                              <p:par>
                                <p:cTn id="7" presetID="0" presetClass="path" presetSubtype="0" accel="50000" decel="50000" fill="hold" nodeType="withEffect">
                                  <p:stCondLst>
                                    <p:cond delay="0"/>
                                  </p:stCondLst>
                                  <p:childTnLst>
                                    <p:animMotion origin="layout" path="M -8.33333E-7 -2.59259E-6 C -0.00052 -0.00162 -0.00069 -0.0037 -0.00174 -0.00509 C -0.00278 -0.00648 -0.00469 -0.00625 -0.00555 -0.00764 C -0.01441 -0.02222 -0.00451 -0.01435 -0.01319 -0.02014 C -0.01389 -0.02176 -0.01406 -0.02407 -0.0151 -0.02523 C -0.01719 -0.02755 -0.02257 -0.03032 -0.02257 -0.03032 C -0.02517 -0.0368 -0.02795 -0.03842 -0.03194 -0.04282 C -0.04358 -0.05602 -0.03472 -0.05092 -0.04531 -0.05532 C -0.06059 -0.07592 -0.10087 -0.07315 -0.12257 -0.07801 C -0.13698 -0.07708 -0.17205 -0.07616 -0.19045 -0.07292 C -0.21562 -0.06852 -0.24097 -0.05717 -0.26597 -0.05046 C -0.27483 -0.04467 -0.28489 -0.04444 -0.29427 -0.04028 C -0.30121 -0.03102 -0.29444 -0.03842 -0.30555 -0.03287 C -0.30816 -0.03148 -0.31319 -0.02778 -0.31319 -0.02778 C -0.3184 -0.01319 -0.31476 -0.02014 -0.32448 -0.00764 C -0.33264 0.00301 -0.31962 -0.00717 -0.33003 -2.59259E-6 C -0.33524 0.01343 -0.33993 0.02685 -0.34514 0.04028 C -0.34635 0.04352 -0.34826 0.04653 -0.34896 0.05023 C -0.35347 0.07431 -0.35538 0.09884 -0.35851 0.12315 C -0.35781 0.16088 -0.35764 0.19861 -0.3566 0.23634 C -0.35608 0.25764 -0.35226 0.2787 -0.34896 0.29931 C -0.34271 0.33727 -0.3368 0.37755 -0.32066 0.40995 C -0.31337 0.42454 -0.31042 0.44931 -0.29809 0.45787 C -0.29427 0.46736 -0.2901 0.47222 -0.28299 0.47546 C -0.27778 0.48889 -0.28507 0.47245 -0.27726 0.48287 C -0.27621 0.48426 -0.27639 0.48658 -0.27535 0.48796 C -0.27274 0.49144 -0.26354 0.49259 -0.26215 0.49306 C -0.24687 0.5037 -0.22483 0.51019 -0.20746 0.5132 C -0.19739 0.51505 -0.18733 0.51667 -0.17726 0.51829 C -0.17292 0.51898 -0.16406 0.5206 -0.16406 0.5206 C -0.13333 0.51991 -0.10243 0.51968 -0.0717 0.51829 C -0.03507 0.51667 -0.00851 0.5037 0.02274 0.48287 C 0.02951 0.47824 0.03507 0.46852 0.04149 0.46273 C 0.04497 0.45394 0.05 0.44236 0.0566 0.43773 C 0.05886 0.42894 0.06754 0.41158 0.07361 0.40741 C 0.07795 0.39607 0.08316 0.38843 0.08872 0.37732 C 0.09514 0.36412 0.08889 0.36921 0.09636 0.36482 C 0.09896 0.3581 0.10261 0.35046 0.10764 0.34699 C 0.10955 0.34213 0.11024 0.33588 0.1132 0.33195 C 0.1158 0.3287 0.12083 0.32199 0.12083 0.32199 C 0.12483 0.30625 0.1309 0.28588 0.13976 0.27408 C 0.14358 0.26366 0.14913 0.25046 0.14913 0.23889 " pathEditMode="relative" ptsTypes="fffffffffffffffffffffffffffffffffffffffffA">
                                      <p:cBhvr>
                                        <p:cTn id="8"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878980" y="384118"/>
            <a:ext cx="7243137" cy="523220"/>
          </a:xfrm>
          <a:prstGeom prst="rect">
            <a:avLst/>
          </a:prstGeom>
          <a:noFill/>
          <a:ln w="9525">
            <a:noFill/>
            <a:miter lim="800000"/>
            <a:headEnd/>
            <a:tailEnd/>
          </a:ln>
          <a:effectLst/>
        </p:spPr>
        <p:txBody>
          <a:bodyPr wrap="none">
            <a:spAutoFit/>
          </a:bodyPr>
          <a:lstStyle/>
          <a:p>
            <a:pPr>
              <a:defRPr/>
            </a:pPr>
            <a:r>
              <a:rPr lang="en-US" sz="2800" u="sng" dirty="0" smtClean="0">
                <a:solidFill>
                  <a:srgbClr val="FFFF00"/>
                </a:solidFill>
                <a:effectLst>
                  <a:outerShdw blurRad="38100" dist="38100" dir="2700000" algn="tl">
                    <a:srgbClr val="000000"/>
                  </a:outerShdw>
                </a:effectLst>
                <a:cs typeface="+mn-cs"/>
              </a:rPr>
              <a:t>The Autosomal Dominant Cerebellar Ataxias</a:t>
            </a:r>
            <a:endParaRPr lang="en-US" sz="2800" u="sng" dirty="0">
              <a:solidFill>
                <a:srgbClr val="FFFF00"/>
              </a:solidFill>
              <a:effectLst>
                <a:outerShdw blurRad="38100" dist="38100" dir="2700000" algn="tl">
                  <a:srgbClr val="000000"/>
                </a:outerShdw>
              </a:effectLst>
              <a:cs typeface="+mn-cs"/>
            </a:endParaRPr>
          </a:p>
        </p:txBody>
      </p:sp>
      <p:sp>
        <p:nvSpPr>
          <p:cNvPr id="3" name="TextBox 2"/>
          <p:cNvSpPr txBox="1"/>
          <p:nvPr/>
        </p:nvSpPr>
        <p:spPr>
          <a:xfrm>
            <a:off x="6329858" y="5767997"/>
            <a:ext cx="2565126" cy="738664"/>
          </a:xfrm>
          <a:prstGeom prst="rect">
            <a:avLst/>
          </a:prstGeom>
          <a:noFill/>
        </p:spPr>
        <p:txBody>
          <a:bodyPr wrap="none" rtlCol="0">
            <a:spAutoFit/>
          </a:bodyPr>
          <a:lstStyle/>
          <a:p>
            <a:r>
              <a:rPr lang="en-US" sz="1400" b="0" i="1" dirty="0" smtClean="0"/>
              <a:t>Fogel and Geschwind, </a:t>
            </a:r>
          </a:p>
          <a:p>
            <a:r>
              <a:rPr lang="en-US" sz="1400" i="1" dirty="0" smtClean="0"/>
              <a:t>Neurology in Clinical Practice,</a:t>
            </a:r>
          </a:p>
          <a:p>
            <a:r>
              <a:rPr lang="en-US" sz="1400" i="1" dirty="0" smtClean="0"/>
              <a:t>2012</a:t>
            </a:r>
            <a:endParaRPr lang="en-US" sz="1400" b="0" i="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772" y="2392874"/>
            <a:ext cx="4781170" cy="4059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17"/>
          <p:cNvSpPr txBox="1">
            <a:spLocks noChangeArrowheads="1"/>
          </p:cNvSpPr>
          <p:nvPr/>
        </p:nvSpPr>
        <p:spPr bwMode="auto">
          <a:xfrm>
            <a:off x="591344" y="953360"/>
            <a:ext cx="7961312" cy="1220847"/>
          </a:xfrm>
          <a:prstGeom prst="rect">
            <a:avLst/>
          </a:prstGeom>
          <a:noFill/>
          <a:ln w="9525">
            <a:noFill/>
            <a:miter lim="800000"/>
            <a:headEnd/>
            <a:tailEnd/>
          </a:ln>
          <a:effectLst/>
        </p:spPr>
        <p:txBody>
          <a:bodyPr wrap="square">
            <a:spAutoFit/>
          </a:bodyPr>
          <a:lstStyle/>
          <a:p>
            <a:pPr>
              <a:spcAft>
                <a:spcPts val="800"/>
              </a:spcAft>
              <a:buFontTx/>
              <a:buChar char="•"/>
              <a:defRPr/>
            </a:pPr>
            <a:r>
              <a:rPr lang="en-US" sz="2000" b="0" dirty="0" smtClean="0">
                <a:solidFill>
                  <a:srgbClr val="FFFFFF"/>
                </a:solidFill>
                <a:effectLst>
                  <a:outerShdw blurRad="38100" dist="38100" dir="2700000" algn="tl">
                    <a:srgbClr val="000000"/>
                  </a:outerShdw>
                </a:effectLst>
              </a:rPr>
              <a:t> </a:t>
            </a:r>
            <a:r>
              <a:rPr lang="en-US" sz="2000" b="0" dirty="0">
                <a:solidFill>
                  <a:srgbClr val="FFFFFF"/>
                </a:solidFill>
                <a:effectLst>
                  <a:outerShdw blurRad="38100" dist="38100" dir="2700000" algn="tl">
                    <a:srgbClr val="000000"/>
                  </a:outerShdw>
                </a:effectLst>
              </a:rPr>
              <a:t>Commonly referred to as the </a:t>
            </a:r>
            <a:r>
              <a:rPr lang="en-US" sz="2000" b="0" u="sng" dirty="0">
                <a:solidFill>
                  <a:srgbClr val="FFFFFF"/>
                </a:solidFill>
                <a:effectLst>
                  <a:outerShdw blurRad="38100" dist="38100" dir="2700000" algn="tl">
                    <a:srgbClr val="000000"/>
                  </a:outerShdw>
                </a:effectLst>
              </a:rPr>
              <a:t>S</a:t>
            </a:r>
            <a:r>
              <a:rPr lang="en-US" sz="2000" b="0" u="sng" dirty="0" smtClean="0">
                <a:solidFill>
                  <a:srgbClr val="FFFFFF"/>
                </a:solidFill>
                <a:effectLst>
                  <a:outerShdw blurRad="38100" dist="38100" dir="2700000" algn="tl">
                    <a:srgbClr val="000000"/>
                  </a:outerShdw>
                </a:effectLst>
              </a:rPr>
              <a:t>pinocerebellar Ataxias (SCAs)</a:t>
            </a:r>
          </a:p>
          <a:p>
            <a:pPr>
              <a:spcAft>
                <a:spcPts val="800"/>
              </a:spcAft>
              <a:buFontTx/>
              <a:buChar char="•"/>
              <a:defRPr/>
            </a:pPr>
            <a:r>
              <a:rPr lang="en-US" sz="2000" b="0" dirty="0">
                <a:solidFill>
                  <a:srgbClr val="FFFFFF"/>
                </a:solidFill>
                <a:effectLst>
                  <a:outerShdw blurRad="38100" dist="38100" dir="2700000" algn="tl">
                    <a:srgbClr val="000000"/>
                  </a:outerShdw>
                </a:effectLst>
              </a:rPr>
              <a:t> </a:t>
            </a:r>
            <a:r>
              <a:rPr lang="en-US" sz="2000" b="0" dirty="0" smtClean="0">
                <a:solidFill>
                  <a:srgbClr val="FFFFFF"/>
                </a:solidFill>
                <a:effectLst>
                  <a:outerShdw blurRad="38100" dist="38100" dir="2700000" algn="tl">
                    <a:srgbClr val="000000"/>
                  </a:outerShdw>
                </a:effectLst>
              </a:rPr>
              <a:t>Phenotype of </a:t>
            </a:r>
            <a:r>
              <a:rPr lang="en-US" sz="2000" b="0" u="sng" dirty="0" smtClean="0">
                <a:solidFill>
                  <a:srgbClr val="FFFFFF"/>
                </a:solidFill>
                <a:effectLst>
                  <a:outerShdw blurRad="38100" dist="38100" dir="2700000" algn="tl">
                    <a:srgbClr val="000000"/>
                  </a:outerShdw>
                </a:effectLst>
              </a:rPr>
              <a:t>slowly progressive, clinically heterogeneous ataxia</a:t>
            </a:r>
          </a:p>
          <a:p>
            <a:pPr>
              <a:spcAft>
                <a:spcPts val="800"/>
              </a:spcAft>
              <a:buFontTx/>
              <a:buChar char="•"/>
              <a:defRPr/>
            </a:pPr>
            <a:r>
              <a:rPr lang="en-US" sz="2000" b="0" dirty="0">
                <a:solidFill>
                  <a:srgbClr val="FFFFFF"/>
                </a:solidFill>
                <a:effectLst>
                  <a:outerShdw blurRad="38100" dist="38100" dir="2700000" algn="tl">
                    <a:srgbClr val="000000"/>
                  </a:outerShdw>
                </a:effectLst>
              </a:rPr>
              <a:t> </a:t>
            </a:r>
            <a:r>
              <a:rPr lang="en-US" sz="2000" b="0" dirty="0" smtClean="0">
                <a:solidFill>
                  <a:srgbClr val="FFFFFF"/>
                </a:solidFill>
                <a:effectLst>
                  <a:outerShdw blurRad="38100" dist="38100" dir="2700000" algn="tl">
                    <a:srgbClr val="000000"/>
                  </a:outerShdw>
                </a:effectLst>
              </a:rPr>
              <a:t>Currently </a:t>
            </a:r>
            <a:r>
              <a:rPr lang="en-US" sz="2000" dirty="0" smtClean="0">
                <a:solidFill>
                  <a:srgbClr val="FFFFFF"/>
                </a:solidFill>
                <a:effectLst>
                  <a:outerShdw blurRad="38100" dist="38100" dir="2700000" algn="tl">
                    <a:srgbClr val="000000"/>
                  </a:outerShdw>
                </a:effectLst>
              </a:rPr>
              <a:t>43</a:t>
            </a:r>
            <a:r>
              <a:rPr lang="en-US" sz="2000" b="0" dirty="0" smtClean="0">
                <a:solidFill>
                  <a:srgbClr val="FFFFFF"/>
                </a:solidFill>
                <a:effectLst>
                  <a:outerShdw blurRad="38100" dist="38100" dir="2700000" algn="tl">
                    <a:srgbClr val="000000"/>
                  </a:outerShdw>
                </a:effectLst>
              </a:rPr>
              <a:t> distinct clinical forms with </a:t>
            </a:r>
            <a:r>
              <a:rPr lang="en-US" sz="2000" dirty="0" smtClean="0">
                <a:solidFill>
                  <a:srgbClr val="FFFFFF"/>
                </a:solidFill>
                <a:effectLst>
                  <a:outerShdw blurRad="38100" dist="38100" dir="2700000" algn="tl">
                    <a:srgbClr val="000000"/>
                  </a:outerShdw>
                </a:effectLst>
              </a:rPr>
              <a:t>30</a:t>
            </a:r>
            <a:r>
              <a:rPr lang="en-US" sz="2000" b="0" dirty="0" smtClean="0">
                <a:solidFill>
                  <a:srgbClr val="FFFFFF"/>
                </a:solidFill>
                <a:effectLst>
                  <a:outerShdw blurRad="38100" dist="38100" dir="2700000" algn="tl">
                    <a:srgbClr val="000000"/>
                  </a:outerShdw>
                </a:effectLst>
              </a:rPr>
              <a:t> identified genes</a:t>
            </a:r>
          </a:p>
        </p:txBody>
      </p:sp>
    </p:spTree>
    <p:extLst>
      <p:ext uri="{BB962C8B-B14F-4D97-AF65-F5344CB8AC3E}">
        <p14:creationId xmlns:p14="http://schemas.microsoft.com/office/powerpoint/2010/main" val="344162613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878980" y="384118"/>
            <a:ext cx="6363665" cy="523220"/>
          </a:xfrm>
          <a:prstGeom prst="rect">
            <a:avLst/>
          </a:prstGeom>
          <a:noFill/>
          <a:ln w="9525">
            <a:noFill/>
            <a:miter lim="800000"/>
            <a:headEnd/>
            <a:tailEnd/>
          </a:ln>
          <a:effectLst/>
        </p:spPr>
        <p:txBody>
          <a:bodyPr wrap="none">
            <a:spAutoFit/>
          </a:bodyPr>
          <a:lstStyle/>
          <a:p>
            <a:pPr>
              <a:defRPr/>
            </a:pPr>
            <a:r>
              <a:rPr lang="en-US" sz="2800" u="sng" dirty="0" smtClean="0">
                <a:solidFill>
                  <a:srgbClr val="FFFF00"/>
                </a:solidFill>
                <a:effectLst>
                  <a:outerShdw blurRad="38100" dist="38100" dir="2700000" algn="tl">
                    <a:srgbClr val="000000"/>
                  </a:outerShdw>
                </a:effectLst>
                <a:cs typeface="+mn-cs"/>
              </a:rPr>
              <a:t>Autosomal </a:t>
            </a:r>
            <a:r>
              <a:rPr lang="en-US" sz="2800" u="sng" dirty="0" smtClean="0">
                <a:solidFill>
                  <a:srgbClr val="FFFF00"/>
                </a:solidFill>
                <a:effectLst>
                  <a:outerShdw blurRad="38100" dist="38100" dir="2700000" algn="tl">
                    <a:srgbClr val="000000"/>
                  </a:outerShdw>
                </a:effectLst>
              </a:rPr>
              <a:t>Dominant</a:t>
            </a:r>
            <a:r>
              <a:rPr lang="en-US" sz="2800" u="sng" dirty="0" smtClean="0">
                <a:solidFill>
                  <a:srgbClr val="FFFF00"/>
                </a:solidFill>
                <a:effectLst>
                  <a:outerShdw blurRad="38100" dist="38100" dir="2700000" algn="tl">
                    <a:srgbClr val="000000"/>
                  </a:outerShdw>
                </a:effectLst>
                <a:cs typeface="+mn-cs"/>
              </a:rPr>
              <a:t> Cerebellar </a:t>
            </a:r>
            <a:r>
              <a:rPr lang="en-US" sz="2800" u="sng" dirty="0">
                <a:solidFill>
                  <a:srgbClr val="FFFF00"/>
                </a:solidFill>
                <a:effectLst>
                  <a:outerShdw blurRad="38100" dist="38100" dir="2700000" algn="tl">
                    <a:srgbClr val="000000"/>
                  </a:outerShdw>
                </a:effectLst>
                <a:cs typeface="+mn-cs"/>
              </a:rPr>
              <a:t>Ataxia</a:t>
            </a:r>
          </a:p>
        </p:txBody>
      </p:sp>
      <p:sp>
        <p:nvSpPr>
          <p:cNvPr id="3" name="Text Box 17"/>
          <p:cNvSpPr txBox="1">
            <a:spLocks noChangeArrowheads="1"/>
          </p:cNvSpPr>
          <p:nvPr/>
        </p:nvSpPr>
        <p:spPr bwMode="auto">
          <a:xfrm>
            <a:off x="967038" y="820279"/>
            <a:ext cx="7070205" cy="882293"/>
          </a:xfrm>
          <a:prstGeom prst="rect">
            <a:avLst/>
          </a:prstGeom>
          <a:noFill/>
          <a:ln w="9525">
            <a:noFill/>
            <a:miter lim="800000"/>
            <a:headEnd/>
            <a:tailEnd/>
          </a:ln>
          <a:effectLst/>
        </p:spPr>
        <p:txBody>
          <a:bodyPr wrap="none">
            <a:spAutoFit/>
          </a:bodyPr>
          <a:lstStyle/>
          <a:p>
            <a:pPr>
              <a:spcAft>
                <a:spcPts val="400"/>
              </a:spcAft>
              <a:buFontTx/>
              <a:buChar char="•"/>
              <a:defRPr/>
            </a:pPr>
            <a:r>
              <a:rPr lang="en-US" sz="2400" b="0" dirty="0" smtClean="0">
                <a:solidFill>
                  <a:srgbClr val="FFFFFF"/>
                </a:solidFill>
                <a:effectLst>
                  <a:outerShdw blurRad="38100" dist="38100" dir="2700000" algn="tl">
                    <a:srgbClr val="000000"/>
                  </a:outerShdw>
                </a:effectLst>
              </a:rPr>
              <a:t> </a:t>
            </a:r>
            <a:r>
              <a:rPr lang="en-US" sz="2400" b="0" dirty="0">
                <a:solidFill>
                  <a:srgbClr val="FFFFFF"/>
                </a:solidFill>
                <a:effectLst>
                  <a:outerShdw blurRad="38100" dist="38100" dir="2700000" algn="tl">
                    <a:srgbClr val="000000"/>
                  </a:outerShdw>
                </a:effectLst>
              </a:rPr>
              <a:t>A</a:t>
            </a:r>
            <a:r>
              <a:rPr lang="en-US" sz="2400" b="0" dirty="0" smtClean="0">
                <a:solidFill>
                  <a:srgbClr val="FFFFFF"/>
                </a:solidFill>
                <a:effectLst>
                  <a:outerShdw blurRad="38100" dist="38100" dir="2700000" algn="tl">
                    <a:srgbClr val="000000"/>
                  </a:outerShdw>
                </a:effectLst>
              </a:rPr>
              <a:t>dult onset, typically between 20-50 years of age</a:t>
            </a:r>
          </a:p>
          <a:p>
            <a:pPr>
              <a:spcAft>
                <a:spcPts val="400"/>
              </a:spcAft>
              <a:buFontTx/>
              <a:buChar char="•"/>
              <a:defRPr/>
            </a:pPr>
            <a:r>
              <a:rPr lang="en-US" sz="2400" b="0" dirty="0" smtClean="0">
                <a:solidFill>
                  <a:srgbClr val="FFFFFF"/>
                </a:solidFill>
                <a:effectLst>
                  <a:outerShdw blurRad="38100" dist="38100" dir="2700000" algn="tl">
                    <a:srgbClr val="000000"/>
                  </a:outerShdw>
                </a:effectLst>
              </a:rPr>
              <a:t> Overall ~ 4 cases per 100,000 people worldwide</a:t>
            </a:r>
          </a:p>
        </p:txBody>
      </p:sp>
      <p:sp>
        <p:nvSpPr>
          <p:cNvPr id="4" name="TextBox 3"/>
          <p:cNvSpPr txBox="1"/>
          <p:nvPr/>
        </p:nvSpPr>
        <p:spPr>
          <a:xfrm>
            <a:off x="2648348" y="6510635"/>
            <a:ext cx="4109523" cy="276999"/>
          </a:xfrm>
          <a:prstGeom prst="rect">
            <a:avLst/>
          </a:prstGeom>
          <a:noFill/>
        </p:spPr>
        <p:txBody>
          <a:bodyPr wrap="none" rtlCol="0">
            <a:spAutoFit/>
          </a:bodyPr>
          <a:lstStyle/>
          <a:p>
            <a:r>
              <a:rPr lang="en-US" sz="1200" b="0" i="1" dirty="0" smtClean="0">
                <a:solidFill>
                  <a:srgbClr val="FFFFFF"/>
                </a:solidFill>
              </a:rPr>
              <a:t>http</a:t>
            </a:r>
            <a:r>
              <a:rPr lang="en-US" sz="1200" b="0" i="1" dirty="0">
                <a:solidFill>
                  <a:srgbClr val="FFFFFF"/>
                </a:solidFill>
              </a:rPr>
              <a:t>://ghr.nlm.nih.gov/handbook/illustrations/autodominant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1126" y="1806511"/>
            <a:ext cx="3641748" cy="4697498"/>
          </a:xfrm>
          <a:prstGeom prst="rect">
            <a:avLst/>
          </a:prstGeom>
        </p:spPr>
      </p:pic>
      <p:sp>
        <p:nvSpPr>
          <p:cNvPr id="6" name="Text Box 17"/>
          <p:cNvSpPr txBox="1">
            <a:spLocks noChangeArrowheads="1"/>
          </p:cNvSpPr>
          <p:nvPr/>
        </p:nvSpPr>
        <p:spPr bwMode="auto">
          <a:xfrm>
            <a:off x="311856" y="4617660"/>
            <a:ext cx="2693436" cy="1990288"/>
          </a:xfrm>
          <a:prstGeom prst="rect">
            <a:avLst/>
          </a:prstGeom>
          <a:noFill/>
          <a:ln w="9525">
            <a:noFill/>
            <a:miter lim="800000"/>
            <a:headEnd/>
            <a:tailEnd/>
          </a:ln>
          <a:effectLst/>
        </p:spPr>
        <p:txBody>
          <a:bodyPr wrap="square">
            <a:spAutoFit/>
          </a:bodyPr>
          <a:lstStyle/>
          <a:p>
            <a:pPr>
              <a:spcAft>
                <a:spcPts val="400"/>
              </a:spcAft>
              <a:defRPr/>
            </a:pPr>
            <a:r>
              <a:rPr lang="en-US" sz="2400" dirty="0" smtClean="0">
                <a:solidFill>
                  <a:srgbClr val="FF66CC"/>
                </a:solidFill>
                <a:effectLst>
                  <a:outerShdw blurRad="38100" dist="38100" dir="2700000" algn="tl">
                    <a:srgbClr val="000000"/>
                  </a:outerShdw>
                </a:effectLst>
              </a:rPr>
              <a:t>Inherit </a:t>
            </a:r>
            <a:r>
              <a:rPr lang="en-US" sz="2400" b="1" u="sng" dirty="0" smtClean="0">
                <a:solidFill>
                  <a:srgbClr val="FF66CC"/>
                </a:solidFill>
                <a:effectLst>
                  <a:outerShdw blurRad="38100" dist="38100" dir="2700000" algn="tl">
                    <a:srgbClr val="000000"/>
                  </a:outerShdw>
                </a:effectLst>
              </a:rPr>
              <a:t>one</a:t>
            </a:r>
            <a:r>
              <a:rPr lang="en-US" sz="2400" dirty="0" smtClean="0">
                <a:solidFill>
                  <a:srgbClr val="FF66CC"/>
                </a:solidFill>
                <a:effectLst>
                  <a:outerShdw blurRad="38100" dist="38100" dir="2700000" algn="tl">
                    <a:srgbClr val="000000"/>
                  </a:outerShdw>
                </a:effectLst>
              </a:rPr>
              <a:t> “damaged” copy of the gene </a:t>
            </a:r>
          </a:p>
          <a:p>
            <a:pPr>
              <a:spcAft>
                <a:spcPts val="0"/>
              </a:spcAft>
              <a:defRPr/>
            </a:pPr>
            <a:r>
              <a:rPr lang="en-US" sz="2400" dirty="0" smtClean="0">
                <a:solidFill>
                  <a:srgbClr val="FF66CC"/>
                </a:solidFill>
                <a:effectLst>
                  <a:outerShdw blurRad="38100" dist="38100" dir="2700000" algn="tl">
                    <a:srgbClr val="000000"/>
                  </a:outerShdw>
                </a:effectLst>
              </a:rPr>
              <a:t>(from </a:t>
            </a:r>
            <a:r>
              <a:rPr lang="en-US" sz="2400" u="sng" dirty="0" smtClean="0">
                <a:solidFill>
                  <a:srgbClr val="FF66CC"/>
                </a:solidFill>
                <a:effectLst>
                  <a:outerShdw blurRad="38100" dist="38100" dir="2700000" algn="tl">
                    <a:srgbClr val="000000"/>
                  </a:outerShdw>
                </a:effectLst>
              </a:rPr>
              <a:t>either</a:t>
            </a:r>
            <a:r>
              <a:rPr lang="en-US" sz="2400" dirty="0" smtClean="0">
                <a:solidFill>
                  <a:srgbClr val="FF66CC"/>
                </a:solidFill>
                <a:effectLst>
                  <a:outerShdw blurRad="38100" dist="38100" dir="2700000" algn="tl">
                    <a:srgbClr val="000000"/>
                  </a:outerShdw>
                </a:effectLst>
              </a:rPr>
              <a:t>       </a:t>
            </a:r>
          </a:p>
          <a:p>
            <a:pPr>
              <a:spcAft>
                <a:spcPts val="0"/>
              </a:spcAft>
              <a:defRPr/>
            </a:pPr>
            <a:r>
              <a:rPr lang="en-US" sz="2400" dirty="0" smtClean="0">
                <a:solidFill>
                  <a:srgbClr val="FF66CC"/>
                </a:solidFill>
                <a:effectLst>
                  <a:outerShdw blurRad="38100" dist="38100" dir="2700000" algn="tl">
                    <a:srgbClr val="000000"/>
                  </a:outerShdw>
                </a:effectLst>
              </a:rPr>
              <a:t>  mom or dad)</a:t>
            </a:r>
            <a:endParaRPr lang="en-US" sz="2400" b="0" dirty="0" smtClean="0">
              <a:solidFill>
                <a:srgbClr val="FF66CC"/>
              </a:solidFill>
              <a:effectLst>
                <a:outerShdw blurRad="38100" dist="38100" dir="2700000" algn="tl">
                  <a:srgbClr val="000000"/>
                </a:outerShdw>
              </a:effectLst>
            </a:endParaRPr>
          </a:p>
        </p:txBody>
      </p:sp>
      <p:sp>
        <p:nvSpPr>
          <p:cNvPr id="7" name="TextBox 6"/>
          <p:cNvSpPr txBox="1"/>
          <p:nvPr/>
        </p:nvSpPr>
        <p:spPr>
          <a:xfrm>
            <a:off x="890943" y="1814326"/>
            <a:ext cx="1850186" cy="2708434"/>
          </a:xfrm>
          <a:prstGeom prst="rect">
            <a:avLst/>
          </a:prstGeom>
          <a:noFill/>
        </p:spPr>
        <p:txBody>
          <a:bodyPr wrap="none" rtlCol="0">
            <a:spAutoFit/>
          </a:bodyPr>
          <a:lstStyle/>
          <a:p>
            <a:pPr>
              <a:spcAft>
                <a:spcPts val="600"/>
              </a:spcAft>
            </a:pPr>
            <a:r>
              <a:rPr lang="en-US" sz="2000" u="sng" dirty="0" smtClean="0">
                <a:effectLst>
                  <a:outerShdw blurRad="38100" dist="38100" dir="2700000" algn="tl">
                    <a:srgbClr val="000000">
                      <a:alpha val="43137"/>
                    </a:srgbClr>
                  </a:outerShdw>
                </a:effectLst>
              </a:rPr>
              <a:t>Most Common</a:t>
            </a:r>
          </a:p>
          <a:p>
            <a:pPr>
              <a:spcAft>
                <a:spcPts val="600"/>
              </a:spcAft>
            </a:pPr>
            <a:r>
              <a:rPr lang="en-US" sz="2000" dirty="0" smtClean="0">
                <a:effectLst>
                  <a:outerShdw blurRad="38100" dist="38100" dir="2700000" algn="tl">
                    <a:srgbClr val="000000">
                      <a:alpha val="43137"/>
                    </a:srgbClr>
                  </a:outerShdw>
                </a:effectLst>
              </a:rPr>
              <a:t>SCA3</a:t>
            </a:r>
          </a:p>
          <a:p>
            <a:pPr>
              <a:spcAft>
                <a:spcPts val="600"/>
              </a:spcAft>
            </a:pPr>
            <a:r>
              <a:rPr lang="en-US" sz="2000" dirty="0" smtClean="0">
                <a:effectLst>
                  <a:outerShdw blurRad="38100" dist="38100" dir="2700000" algn="tl">
                    <a:srgbClr val="000000">
                      <a:alpha val="43137"/>
                    </a:srgbClr>
                  </a:outerShdw>
                </a:effectLst>
              </a:rPr>
              <a:t>SCA1</a:t>
            </a:r>
          </a:p>
          <a:p>
            <a:pPr>
              <a:spcAft>
                <a:spcPts val="600"/>
              </a:spcAft>
            </a:pPr>
            <a:r>
              <a:rPr lang="en-US" sz="2000" dirty="0" smtClean="0">
                <a:effectLst>
                  <a:outerShdw blurRad="38100" dist="38100" dir="2700000" algn="tl">
                    <a:srgbClr val="000000">
                      <a:alpha val="43137"/>
                    </a:srgbClr>
                  </a:outerShdw>
                </a:effectLst>
              </a:rPr>
              <a:t>SCA2</a:t>
            </a:r>
          </a:p>
          <a:p>
            <a:pPr>
              <a:spcAft>
                <a:spcPts val="600"/>
              </a:spcAft>
            </a:pPr>
            <a:r>
              <a:rPr lang="en-US" sz="2000" dirty="0" smtClean="0">
                <a:effectLst>
                  <a:outerShdw blurRad="38100" dist="38100" dir="2700000" algn="tl">
                    <a:srgbClr val="000000">
                      <a:alpha val="43137"/>
                    </a:srgbClr>
                  </a:outerShdw>
                </a:effectLst>
              </a:rPr>
              <a:t>SCA6</a:t>
            </a:r>
          </a:p>
          <a:p>
            <a:pPr>
              <a:spcAft>
                <a:spcPts val="600"/>
              </a:spcAft>
            </a:pPr>
            <a:r>
              <a:rPr lang="en-US" sz="2000" dirty="0" smtClean="0">
                <a:effectLst>
                  <a:outerShdw blurRad="38100" dist="38100" dir="2700000" algn="tl">
                    <a:srgbClr val="000000">
                      <a:alpha val="43137"/>
                    </a:srgbClr>
                  </a:outerShdw>
                </a:effectLst>
              </a:rPr>
              <a:t>SCA7</a:t>
            </a:r>
          </a:p>
          <a:p>
            <a:pPr>
              <a:spcAft>
                <a:spcPts val="600"/>
              </a:spcAft>
            </a:pPr>
            <a:r>
              <a:rPr lang="en-US" sz="2000" dirty="0" smtClean="0">
                <a:effectLst>
                  <a:outerShdw blurRad="38100" dist="38100" dir="2700000" algn="tl">
                    <a:srgbClr val="000000">
                      <a:alpha val="43137"/>
                    </a:srgbClr>
                  </a:outerShdw>
                </a:effectLst>
              </a:rPr>
              <a:t>(~50% of total)</a:t>
            </a:r>
          </a:p>
        </p:txBody>
      </p:sp>
      <p:sp>
        <p:nvSpPr>
          <p:cNvPr id="8" name="TextBox 7"/>
          <p:cNvSpPr txBox="1"/>
          <p:nvPr/>
        </p:nvSpPr>
        <p:spPr>
          <a:xfrm>
            <a:off x="6469204" y="1814326"/>
            <a:ext cx="2518638" cy="4247317"/>
          </a:xfrm>
          <a:prstGeom prst="rect">
            <a:avLst/>
          </a:prstGeom>
          <a:noFill/>
        </p:spPr>
        <p:txBody>
          <a:bodyPr wrap="none" rtlCol="0">
            <a:spAutoFit/>
          </a:bodyPr>
          <a:lstStyle/>
          <a:p>
            <a:pPr>
              <a:spcAft>
                <a:spcPts val="600"/>
              </a:spcAft>
            </a:pPr>
            <a:r>
              <a:rPr lang="en-US" sz="2000" u="sng" dirty="0" smtClean="0">
                <a:effectLst>
                  <a:outerShdw blurRad="38100" dist="38100" dir="2700000" algn="tl">
                    <a:srgbClr val="000000">
                      <a:alpha val="43137"/>
                    </a:srgbClr>
                  </a:outerShdw>
                </a:effectLst>
              </a:rPr>
              <a:t>Most Recent</a:t>
            </a:r>
            <a:endParaRPr lang="en-US" sz="2000" u="sng" dirty="0">
              <a:effectLst>
                <a:outerShdw blurRad="38100" dist="38100" dir="2700000" algn="tl">
                  <a:srgbClr val="000000">
                    <a:alpha val="43137"/>
                  </a:srgbClr>
                </a:outerShdw>
              </a:effectLst>
            </a:endParaRPr>
          </a:p>
          <a:p>
            <a:pPr>
              <a:spcAft>
                <a:spcPts val="600"/>
              </a:spcAft>
            </a:pPr>
            <a:r>
              <a:rPr lang="en-US" sz="2000" dirty="0" smtClean="0">
                <a:solidFill>
                  <a:srgbClr val="FFFF00"/>
                </a:solidFill>
                <a:effectLst>
                  <a:outerShdw blurRad="38100" dist="38100" dir="2700000" algn="tl">
                    <a:srgbClr val="000000">
                      <a:alpha val="43137"/>
                    </a:srgbClr>
                  </a:outerShdw>
                </a:effectLst>
              </a:rPr>
              <a:t>2014</a:t>
            </a:r>
          </a:p>
          <a:p>
            <a:pPr>
              <a:spcAft>
                <a:spcPts val="600"/>
              </a:spcAft>
            </a:pPr>
            <a:r>
              <a:rPr lang="en-US" sz="2000" dirty="0" smtClean="0">
                <a:effectLst>
                  <a:outerShdw blurRad="38100" dist="38100" dir="2700000" algn="tl">
                    <a:srgbClr val="000000">
                      <a:alpha val="43137"/>
                    </a:srgbClr>
                  </a:outerShdw>
                </a:effectLst>
              </a:rPr>
              <a:t>SCA21 </a:t>
            </a:r>
            <a:r>
              <a:rPr lang="en-US" sz="1600" dirty="0" smtClean="0">
                <a:effectLst>
                  <a:outerShdw blurRad="38100" dist="38100" dir="2700000" algn="tl">
                    <a:srgbClr val="000000">
                      <a:alpha val="43137"/>
                    </a:srgbClr>
                  </a:outerShdw>
                </a:effectLst>
              </a:rPr>
              <a:t>(France)</a:t>
            </a:r>
          </a:p>
          <a:p>
            <a:pPr>
              <a:spcAft>
                <a:spcPts val="600"/>
              </a:spcAft>
            </a:pPr>
            <a:r>
              <a:rPr lang="en-US" sz="2000" dirty="0" smtClean="0">
                <a:effectLst>
                  <a:outerShdw blurRad="38100" dist="38100" dir="2700000" algn="tl">
                    <a:srgbClr val="000000">
                      <a:alpha val="43137"/>
                    </a:srgbClr>
                  </a:outerShdw>
                </a:effectLst>
              </a:rPr>
              <a:t>SCA34 </a:t>
            </a:r>
            <a:r>
              <a:rPr lang="en-US" sz="1600" dirty="0" smtClean="0">
                <a:effectLst>
                  <a:outerShdw blurRad="38100" dist="38100" dir="2700000" algn="tl">
                    <a:srgbClr val="000000">
                      <a:alpha val="43137"/>
                    </a:srgbClr>
                  </a:outerShdw>
                </a:effectLst>
              </a:rPr>
              <a:t>(Canada) </a:t>
            </a:r>
          </a:p>
          <a:p>
            <a:pPr>
              <a:spcAft>
                <a:spcPts val="600"/>
              </a:spcAft>
            </a:pPr>
            <a:r>
              <a:rPr lang="en-US" sz="2000" dirty="0" smtClean="0">
                <a:effectLst>
                  <a:outerShdw blurRad="38100" dist="38100" dir="2700000" algn="tl">
                    <a:srgbClr val="000000">
                      <a:alpha val="43137"/>
                    </a:srgbClr>
                  </a:outerShdw>
                </a:effectLst>
              </a:rPr>
              <a:t>SCA38 </a:t>
            </a:r>
            <a:r>
              <a:rPr lang="en-US" sz="1600" dirty="0" smtClean="0">
                <a:effectLst>
                  <a:outerShdw blurRad="38100" dist="38100" dir="2700000" algn="tl">
                    <a:srgbClr val="000000">
                      <a:alpha val="43137"/>
                    </a:srgbClr>
                  </a:outerShdw>
                </a:effectLst>
              </a:rPr>
              <a:t>(Italy) </a:t>
            </a:r>
          </a:p>
          <a:p>
            <a:pPr>
              <a:spcAft>
                <a:spcPts val="600"/>
              </a:spcAft>
            </a:pPr>
            <a:r>
              <a:rPr lang="en-US" sz="2000" dirty="0" smtClean="0">
                <a:effectLst>
                  <a:outerShdw blurRad="38100" dist="38100" dir="2700000" algn="tl">
                    <a:srgbClr val="000000">
                      <a:alpha val="43137"/>
                    </a:srgbClr>
                  </a:outerShdw>
                </a:effectLst>
              </a:rPr>
              <a:t>SCA40 </a:t>
            </a:r>
            <a:r>
              <a:rPr lang="en-US" sz="1600" dirty="0" smtClean="0">
                <a:effectLst>
                  <a:outerShdw blurRad="38100" dist="38100" dir="2700000" algn="tl">
                    <a:srgbClr val="000000">
                      <a:alpha val="43137"/>
                    </a:srgbClr>
                  </a:outerShdw>
                </a:effectLst>
              </a:rPr>
              <a:t>(China) </a:t>
            </a:r>
            <a:endParaRPr lang="en-US" sz="800" dirty="0" smtClean="0">
              <a:effectLst>
                <a:outerShdw blurRad="38100" dist="38100" dir="2700000" algn="tl">
                  <a:srgbClr val="000000">
                    <a:alpha val="43137"/>
                  </a:srgbClr>
                </a:outerShdw>
              </a:effectLst>
            </a:endParaRPr>
          </a:p>
          <a:p>
            <a:pPr>
              <a:spcAft>
                <a:spcPts val="600"/>
              </a:spcAft>
            </a:pPr>
            <a:r>
              <a:rPr lang="en-US" sz="2000" dirty="0" smtClean="0">
                <a:solidFill>
                  <a:srgbClr val="FFFF00"/>
                </a:solidFill>
                <a:effectLst>
                  <a:outerShdw blurRad="38100" dist="38100" dir="2700000" algn="tl">
                    <a:srgbClr val="000000">
                      <a:alpha val="43137"/>
                    </a:srgbClr>
                  </a:outerShdw>
                </a:effectLst>
              </a:rPr>
              <a:t>2015</a:t>
            </a:r>
          </a:p>
          <a:p>
            <a:pPr>
              <a:spcAft>
                <a:spcPts val="600"/>
              </a:spcAft>
            </a:pPr>
            <a:r>
              <a:rPr lang="en-US" sz="2000" dirty="0" smtClean="0">
                <a:effectLst>
                  <a:outerShdw blurRad="38100" dist="38100" dir="2700000" algn="tl">
                    <a:srgbClr val="000000">
                      <a:alpha val="43137"/>
                    </a:srgbClr>
                  </a:outerShdw>
                </a:effectLst>
              </a:rPr>
              <a:t>SCA41 </a:t>
            </a:r>
            <a:r>
              <a:rPr lang="en-US" sz="1600" dirty="0" smtClean="0">
                <a:effectLst>
                  <a:outerShdw blurRad="38100" dist="38100" dir="2700000" algn="tl">
                    <a:srgbClr val="000000">
                      <a:alpha val="43137"/>
                    </a:srgbClr>
                  </a:outerShdw>
                </a:effectLst>
              </a:rPr>
              <a:t>(USA) </a:t>
            </a:r>
          </a:p>
          <a:p>
            <a:pPr>
              <a:spcAft>
                <a:spcPts val="600"/>
              </a:spcAft>
            </a:pPr>
            <a:r>
              <a:rPr lang="en-US" sz="2000" dirty="0" smtClean="0">
                <a:effectLst>
                  <a:outerShdw blurRad="38100" dist="38100" dir="2700000" algn="tl">
                    <a:srgbClr val="000000">
                      <a:alpha val="43137"/>
                    </a:srgbClr>
                  </a:outerShdw>
                </a:effectLst>
              </a:rPr>
              <a:t>SCA42 </a:t>
            </a:r>
            <a:r>
              <a:rPr lang="en-US" sz="1600" dirty="0">
                <a:effectLst>
                  <a:outerShdw blurRad="38100" dist="38100" dir="2700000" algn="tl">
                    <a:srgbClr val="000000">
                      <a:alpha val="43137"/>
                    </a:srgbClr>
                  </a:outerShdw>
                </a:effectLst>
              </a:rPr>
              <a:t>(France, Japan</a:t>
            </a:r>
            <a:r>
              <a:rPr lang="en-US" sz="1600" dirty="0" smtClean="0">
                <a:effectLst>
                  <a:outerShdw blurRad="38100" dist="38100" dir="2700000" algn="tl">
                    <a:srgbClr val="000000">
                      <a:alpha val="43137"/>
                    </a:srgbClr>
                  </a:outerShdw>
                </a:effectLst>
              </a:rPr>
              <a:t>)</a:t>
            </a:r>
            <a:endParaRPr lang="en-US" sz="800" dirty="0">
              <a:effectLst>
                <a:outerShdw blurRad="38100" dist="38100" dir="2700000" algn="tl">
                  <a:srgbClr val="000000">
                    <a:alpha val="43137"/>
                  </a:srgbClr>
                </a:outerShdw>
              </a:effectLst>
            </a:endParaRPr>
          </a:p>
          <a:p>
            <a:pPr>
              <a:spcAft>
                <a:spcPts val="600"/>
              </a:spcAft>
            </a:pPr>
            <a:r>
              <a:rPr lang="en-US" sz="2000" dirty="0" smtClean="0">
                <a:solidFill>
                  <a:srgbClr val="FFFF00"/>
                </a:solidFill>
                <a:effectLst>
                  <a:outerShdw blurRad="38100" dist="38100" dir="2700000" algn="tl">
                    <a:srgbClr val="000000">
                      <a:alpha val="43137"/>
                    </a:srgbClr>
                  </a:outerShdw>
                </a:effectLst>
              </a:rPr>
              <a:t>2016</a:t>
            </a:r>
          </a:p>
          <a:p>
            <a:pPr>
              <a:spcAft>
                <a:spcPts val="600"/>
              </a:spcAft>
            </a:pPr>
            <a:r>
              <a:rPr lang="en-US" sz="2000" dirty="0" smtClean="0">
                <a:effectLst>
                  <a:outerShdw blurRad="38100" dist="38100" dir="2700000" algn="tl">
                    <a:srgbClr val="000000">
                      <a:alpha val="43137"/>
                    </a:srgbClr>
                  </a:outerShdw>
                </a:effectLst>
              </a:rPr>
              <a:t>SCA43 </a:t>
            </a:r>
            <a:r>
              <a:rPr lang="en-US" sz="1600" dirty="0" smtClean="0">
                <a:effectLst>
                  <a:outerShdw blurRad="38100" dist="38100" dir="2700000" algn="tl">
                    <a:srgbClr val="000000">
                      <a:alpha val="43137"/>
                    </a:srgbClr>
                  </a:outerShdw>
                </a:effectLst>
              </a:rPr>
              <a:t>(Belgium)</a:t>
            </a:r>
          </a:p>
        </p:txBody>
      </p:sp>
    </p:spTree>
    <p:extLst>
      <p:ext uri="{BB962C8B-B14F-4D97-AF65-F5344CB8AC3E}">
        <p14:creationId xmlns:p14="http://schemas.microsoft.com/office/powerpoint/2010/main" val="36447541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2207047" y="2458773"/>
            <a:ext cx="4151386" cy="4058598"/>
          </a:xfrm>
          <a:prstGeom prst="rect">
            <a:avLst/>
          </a:prstGeom>
          <a:noFill/>
          <a:ln w="9525">
            <a:noFill/>
            <a:miter lim="800000"/>
            <a:headEnd/>
            <a:tailEnd/>
          </a:ln>
          <a:effectLst/>
        </p:spPr>
      </p:pic>
      <p:sp>
        <p:nvSpPr>
          <p:cNvPr id="7" name="TextBox 6"/>
          <p:cNvSpPr txBox="1"/>
          <p:nvPr/>
        </p:nvSpPr>
        <p:spPr>
          <a:xfrm>
            <a:off x="6358433" y="5852946"/>
            <a:ext cx="2614818" cy="73866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1" u="none" strike="noStrike" kern="1200" cap="none" spc="0" normalizeH="0" baseline="0" noProof="0" dirty="0" smtClean="0">
                <a:ln>
                  <a:noFill/>
                </a:ln>
                <a:solidFill>
                  <a:prstClr val="white"/>
                </a:solidFill>
                <a:effectLst/>
                <a:uLnTx/>
                <a:uFillTx/>
                <a:latin typeface="Arial" charset="0"/>
                <a:ea typeface="+mn-ea"/>
                <a:cs typeface="Arial" charset="0"/>
              </a:rPr>
              <a:t>Fogel and Geschwind,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1" u="none" strike="noStrike" kern="1200" cap="none" spc="0" normalizeH="0" baseline="0" noProof="0" dirty="0" smtClean="0">
                <a:ln>
                  <a:noFill/>
                </a:ln>
                <a:solidFill>
                  <a:prstClr val="white"/>
                </a:solidFill>
                <a:effectLst/>
                <a:uLnTx/>
                <a:uFillTx/>
                <a:latin typeface="Arial" charset="0"/>
                <a:ea typeface="+mn-ea"/>
                <a:cs typeface="Arial" charset="0"/>
              </a:rPr>
              <a:t>Neurology in Clinical Practice,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1" u="none" strike="noStrike" kern="1200" cap="none" spc="0" normalizeH="0" baseline="0" noProof="0" dirty="0" smtClean="0">
                <a:ln>
                  <a:noFill/>
                </a:ln>
                <a:solidFill>
                  <a:prstClr val="white"/>
                </a:solidFill>
                <a:effectLst/>
                <a:uLnTx/>
                <a:uFillTx/>
                <a:latin typeface="Arial" charset="0"/>
                <a:ea typeface="+mn-ea"/>
                <a:cs typeface="Arial" charset="0"/>
              </a:rPr>
              <a:t>2012</a:t>
            </a:r>
            <a:endParaRPr kumimoji="0" lang="en-US" sz="1400" b="0" i="1"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5" name="Text Box 17"/>
          <p:cNvSpPr txBox="1">
            <a:spLocks noChangeArrowheads="1"/>
          </p:cNvSpPr>
          <p:nvPr/>
        </p:nvSpPr>
        <p:spPr bwMode="auto">
          <a:xfrm>
            <a:off x="502617" y="594473"/>
            <a:ext cx="8530156" cy="1631216"/>
          </a:xfrm>
          <a:prstGeom prst="rect">
            <a:avLst/>
          </a:prstGeom>
          <a:noFill/>
          <a:ln w="9525">
            <a:noFill/>
            <a:miter lim="800000"/>
            <a:headEnd/>
            <a:tailEnd/>
          </a:ln>
          <a:effectLst/>
        </p:spPr>
        <p:txBody>
          <a:bodyPr wrap="none">
            <a:spAutoFit/>
          </a:bodyPr>
          <a:lstStyle/>
          <a:p>
            <a:pPr>
              <a:spcAft>
                <a:spcPts val="800"/>
              </a:spcAft>
              <a:buFontTx/>
              <a:buChar char="•"/>
              <a:defRPr/>
            </a:pPr>
            <a:r>
              <a:rPr kumimoji="0" lang="en-US" sz="20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mn-ea"/>
                <a:cs typeface="Arial" charset="0"/>
              </a:rPr>
              <a:t> </a:t>
            </a:r>
            <a:r>
              <a:rPr lang="en-US" sz="2000" dirty="0" smtClean="0">
                <a:solidFill>
                  <a:srgbClr val="FFFFFF"/>
                </a:solidFill>
                <a:effectLst>
                  <a:outerShdw blurRad="38100" dist="38100" dir="2700000" algn="tl">
                    <a:srgbClr val="000000"/>
                  </a:outerShdw>
                </a:effectLst>
              </a:rPr>
              <a:t>New diseases</a:t>
            </a:r>
            <a:r>
              <a:rPr kumimoji="0" lang="en-US" sz="2000" b="0" i="0" u="none" strike="noStrike" kern="1200" cap="none" spc="0" normalizeH="0" noProof="0" dirty="0" smtClean="0">
                <a:ln>
                  <a:noFill/>
                </a:ln>
                <a:solidFill>
                  <a:srgbClr val="FFFFFF"/>
                </a:solidFill>
                <a:effectLst>
                  <a:outerShdw blurRad="38100" dist="38100" dir="2700000" algn="tl">
                    <a:srgbClr val="000000"/>
                  </a:outerShdw>
                </a:effectLst>
                <a:uLnTx/>
                <a:uFillTx/>
                <a:latin typeface="Arial" charset="0"/>
                <a:ea typeface="+mn-ea"/>
                <a:cs typeface="Arial" charset="0"/>
              </a:rPr>
              <a:t> being named </a:t>
            </a:r>
            <a:r>
              <a:rPr lang="en-US" sz="2000" u="sng" dirty="0">
                <a:solidFill>
                  <a:srgbClr val="FFFFFF"/>
                </a:solidFill>
                <a:effectLst>
                  <a:outerShdw blurRad="38100" dist="38100" dir="2700000" algn="tl">
                    <a:srgbClr val="000000"/>
                  </a:outerShdw>
                </a:effectLst>
              </a:rPr>
              <a:t>Spinocerebellar </a:t>
            </a:r>
            <a:r>
              <a:rPr lang="en-US" sz="2000" u="sng" dirty="0" smtClean="0">
                <a:solidFill>
                  <a:srgbClr val="FFFFFF"/>
                </a:solidFill>
                <a:effectLst>
                  <a:outerShdw blurRad="38100" dist="38100" dir="2700000" algn="tl">
                    <a:srgbClr val="000000"/>
                  </a:outerShdw>
                </a:effectLst>
              </a:rPr>
              <a:t>Ataxia, Recessive </a:t>
            </a:r>
            <a:r>
              <a:rPr lang="en-US" sz="2000" u="sng" dirty="0">
                <a:solidFill>
                  <a:srgbClr val="FFFFFF"/>
                </a:solidFill>
                <a:effectLst>
                  <a:outerShdw blurRad="38100" dist="38100" dir="2700000" algn="tl">
                    <a:srgbClr val="000000"/>
                  </a:outerShdw>
                </a:effectLst>
              </a:rPr>
              <a:t>(</a:t>
            </a:r>
            <a:r>
              <a:rPr lang="en-US" sz="2000" u="sng" dirty="0" smtClean="0">
                <a:solidFill>
                  <a:srgbClr val="FFFFFF"/>
                </a:solidFill>
                <a:effectLst>
                  <a:outerShdw blurRad="38100" dist="38100" dir="2700000" algn="tl">
                    <a:srgbClr val="000000"/>
                  </a:outerShdw>
                </a:effectLst>
              </a:rPr>
              <a:t>SCARs)</a:t>
            </a:r>
            <a:endParaRPr kumimoji="0" lang="en-US" sz="20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ts val="800"/>
              </a:spcAft>
              <a:buClrTx/>
              <a:buSzTx/>
              <a:buFontTx/>
              <a:buChar char="•"/>
              <a:tabLst/>
              <a:defRPr/>
            </a:pPr>
            <a:r>
              <a:rPr lang="en-US" sz="2000" dirty="0">
                <a:solidFill>
                  <a:srgbClr val="FFFFFF"/>
                </a:solidFill>
                <a:effectLst>
                  <a:outerShdw blurRad="38100" dist="38100" dir="2700000" algn="tl">
                    <a:srgbClr val="000000"/>
                  </a:outerShdw>
                </a:effectLst>
              </a:rPr>
              <a:t> </a:t>
            </a:r>
            <a:r>
              <a:rPr kumimoji="0" lang="en-US" sz="2000" b="0" i="0" u="sng" strike="noStrike" kern="120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mn-ea"/>
                <a:cs typeface="Arial" charset="0"/>
              </a:rPr>
              <a:t>Slowly progressive</a:t>
            </a:r>
            <a:r>
              <a:rPr kumimoji="0" lang="en-US" sz="20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mn-ea"/>
                <a:cs typeface="Arial" charset="0"/>
              </a:rPr>
              <a:t> often with </a:t>
            </a:r>
            <a:r>
              <a:rPr kumimoji="0" lang="en-US" sz="2000" b="0" i="0" u="sng" strike="noStrike" kern="120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mn-ea"/>
                <a:cs typeface="Arial" charset="0"/>
              </a:rPr>
              <a:t>sensory/sensorimotor </a:t>
            </a:r>
            <a:r>
              <a:rPr kumimoji="0" lang="en-US" sz="2000" b="0" i="0" u="sng"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Arial" charset="0"/>
              </a:rPr>
              <a:t>p</a:t>
            </a:r>
            <a:r>
              <a:rPr kumimoji="0" lang="en-US" sz="2000" b="0" i="0" u="sng" strike="noStrike" kern="120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mn-ea"/>
                <a:cs typeface="Arial" charset="0"/>
              </a:rPr>
              <a:t>olyneuropathy</a:t>
            </a:r>
          </a:p>
          <a:p>
            <a:pPr marL="0" marR="0" lvl="0" indent="0" algn="l" defTabSz="914400" rtl="0" eaLnBrk="1" fontAlgn="base" latinLnBrk="0" hangingPunct="1">
              <a:lnSpc>
                <a:spcPct val="100000"/>
              </a:lnSpc>
              <a:spcBef>
                <a:spcPct val="0"/>
              </a:spcBef>
              <a:spcAft>
                <a:spcPts val="800"/>
              </a:spcAft>
              <a:buClrTx/>
              <a:buSzTx/>
              <a:buFontTx/>
              <a:buChar char="•"/>
              <a:tabLst/>
              <a:defRPr/>
            </a:pPr>
            <a:r>
              <a:rPr kumimoji="0" lang="en-US" sz="2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Arial" charset="0"/>
              </a:rPr>
              <a:t> </a:t>
            </a:r>
            <a:r>
              <a:rPr kumimoji="0" lang="en-US" sz="20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mn-ea"/>
                <a:cs typeface="Arial" charset="0"/>
              </a:rPr>
              <a:t>Several diseases </a:t>
            </a:r>
            <a:r>
              <a:rPr kumimoji="0" lang="en-US" sz="2000" b="0" i="0" u="sng" strike="noStrike" kern="120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mn-ea"/>
                <a:cs typeface="Arial" charset="0"/>
              </a:rPr>
              <a:t>involve organ systems outside the CNS (biomarkers)</a:t>
            </a:r>
            <a:endParaRPr kumimoji="0" lang="en-US" sz="2000" b="0" i="0" u="sng"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ts val="800"/>
              </a:spcAft>
              <a:buClrTx/>
              <a:buSzTx/>
              <a:buFontTx/>
              <a:buChar char="•"/>
              <a:tabLst/>
              <a:defRPr/>
            </a:pPr>
            <a:r>
              <a:rPr kumimoji="0" lang="en-US" sz="20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mn-ea"/>
                <a:cs typeface="Arial" charset="0"/>
              </a:rPr>
              <a:t> At least 40 identified genes cause primary recessive ataxia</a:t>
            </a:r>
          </a:p>
        </p:txBody>
      </p:sp>
      <p:sp>
        <p:nvSpPr>
          <p:cNvPr id="9" name="Text Box 5"/>
          <p:cNvSpPr txBox="1">
            <a:spLocks noChangeArrowheads="1"/>
          </p:cNvSpPr>
          <p:nvPr/>
        </p:nvSpPr>
        <p:spPr bwMode="auto">
          <a:xfrm>
            <a:off x="878980" y="27658"/>
            <a:ext cx="7361759" cy="523220"/>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sng" strike="noStrike" kern="1200" cap="none" spc="0" normalizeH="0" baseline="0" noProof="0" dirty="0" smtClean="0">
                <a:ln>
                  <a:noFill/>
                </a:ln>
                <a:solidFill>
                  <a:srgbClr val="FFFF00"/>
                </a:solidFill>
                <a:effectLst>
                  <a:outerShdw blurRad="38100" dist="38100" dir="2700000" algn="tl">
                    <a:srgbClr val="000000"/>
                  </a:outerShdw>
                </a:effectLst>
                <a:uLnTx/>
                <a:uFillTx/>
                <a:latin typeface="Arial" charset="0"/>
                <a:ea typeface="+mn-ea"/>
                <a:cs typeface="Arial" charset="0"/>
              </a:rPr>
              <a:t>The Autosomal Recessive Cerebellar Ataxias</a:t>
            </a:r>
            <a:endParaRPr kumimoji="0" lang="en-US" sz="2800" b="0" i="0" u="sng"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Arial" charset="0"/>
            </a:endParaRPr>
          </a:p>
        </p:txBody>
      </p:sp>
    </p:spTree>
    <p:extLst>
      <p:ext uri="{BB962C8B-B14F-4D97-AF65-F5344CB8AC3E}">
        <p14:creationId xmlns:p14="http://schemas.microsoft.com/office/powerpoint/2010/main" val="208270937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1182688" y="853427"/>
            <a:ext cx="5979522" cy="1220847"/>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ts val="800"/>
              </a:spcAft>
              <a:buClrTx/>
              <a:buSzTx/>
              <a:buFontTx/>
              <a:buChar char="•"/>
              <a:tabLst/>
              <a:defRPr/>
            </a:pPr>
            <a:r>
              <a:rPr kumimoji="0" lang="en-US" sz="20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mn-ea"/>
                <a:cs typeface="Arial" charset="0"/>
              </a:rPr>
              <a:t> Onset typically before age 20 years</a:t>
            </a:r>
          </a:p>
          <a:p>
            <a:pPr marL="0" marR="0" lvl="0" indent="0" algn="l" defTabSz="914400" rtl="0" eaLnBrk="1" fontAlgn="base" latinLnBrk="0" hangingPunct="1">
              <a:lnSpc>
                <a:spcPct val="100000"/>
              </a:lnSpc>
              <a:spcBef>
                <a:spcPct val="0"/>
              </a:spcBef>
              <a:spcAft>
                <a:spcPts val="800"/>
              </a:spcAft>
              <a:buClrTx/>
              <a:buSzTx/>
              <a:buFontTx/>
              <a:buChar char="•"/>
              <a:tabLst/>
              <a:defRPr/>
            </a:pPr>
            <a:r>
              <a:rPr kumimoji="0" lang="en-US" sz="2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Arial" charset="0"/>
              </a:rPr>
              <a:t> Milder variants can present in </a:t>
            </a:r>
            <a:r>
              <a:rPr kumimoji="0" lang="en-US" sz="20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mn-ea"/>
                <a:cs typeface="Arial" charset="0"/>
              </a:rPr>
              <a:t>adulthood</a:t>
            </a:r>
            <a:endParaRPr kumimoji="0" lang="en-US" sz="2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ts val="800"/>
              </a:spcAft>
              <a:buClrTx/>
              <a:buSzTx/>
              <a:buFontTx/>
              <a:buChar char="•"/>
              <a:tabLst/>
              <a:defRPr/>
            </a:pPr>
            <a:r>
              <a:rPr kumimoji="0" lang="en-US" sz="20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mn-ea"/>
                <a:cs typeface="Arial" charset="0"/>
              </a:rPr>
              <a:t> Overall ~ 4 </a:t>
            </a:r>
            <a:r>
              <a:rPr kumimoji="0" lang="en-US" sz="2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Arial" charset="0"/>
              </a:rPr>
              <a:t>cases per 100,000 </a:t>
            </a:r>
            <a:r>
              <a:rPr kumimoji="0" lang="en-US" sz="20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mn-ea"/>
                <a:cs typeface="Arial" charset="0"/>
              </a:rPr>
              <a:t>people worldwide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3978" y="2068181"/>
            <a:ext cx="3641748" cy="4697498"/>
          </a:xfrm>
          <a:prstGeom prst="rect">
            <a:avLst/>
          </a:prstGeom>
        </p:spPr>
      </p:pic>
      <p:sp>
        <p:nvSpPr>
          <p:cNvPr id="3" name="TextBox 2"/>
          <p:cNvSpPr txBox="1"/>
          <p:nvPr/>
        </p:nvSpPr>
        <p:spPr>
          <a:xfrm>
            <a:off x="7641" y="6119450"/>
            <a:ext cx="2006337"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srgbClr val="FFFFFF"/>
                </a:solidFill>
                <a:effectLst/>
                <a:uLnTx/>
                <a:uFillTx/>
                <a:latin typeface="Arial" charset="0"/>
                <a:ea typeface="+mn-ea"/>
                <a:cs typeface="Arial" charset="0"/>
              </a:rPr>
              <a:t>http://ghr.nlm.nih.gov/handbook/illustrations</a:t>
            </a:r>
            <a:r>
              <a:rPr kumimoji="0" lang="en-US" sz="1200" b="0" i="1" u="none" strike="noStrike" kern="1200" cap="none" spc="0" normalizeH="0" baseline="0" noProof="0" dirty="0" smtClean="0">
                <a:ln>
                  <a:noFill/>
                </a:ln>
                <a:solidFill>
                  <a:srgbClr val="FFFFFF"/>
                </a:solidFill>
                <a:effectLst/>
                <a:uLnTx/>
                <a:uFillTx/>
                <a:latin typeface="Arial" charset="0"/>
                <a:ea typeface="+mn-ea"/>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smtClean="0">
                <a:ln>
                  <a:noFill/>
                </a:ln>
                <a:solidFill>
                  <a:srgbClr val="FFFFFF"/>
                </a:solidFill>
                <a:effectLst/>
                <a:uLnTx/>
                <a:uFillTx/>
                <a:latin typeface="Arial" charset="0"/>
                <a:ea typeface="+mn-ea"/>
                <a:cs typeface="Arial" charset="0"/>
              </a:rPr>
              <a:t>autorecessive</a:t>
            </a:r>
            <a:endParaRPr kumimoji="0" lang="en-US" sz="1200" b="0" i="1"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6" name="Text Box 17"/>
          <p:cNvSpPr txBox="1">
            <a:spLocks noChangeArrowheads="1"/>
          </p:cNvSpPr>
          <p:nvPr/>
        </p:nvSpPr>
        <p:spPr bwMode="auto">
          <a:xfrm>
            <a:off x="39415" y="3829339"/>
            <a:ext cx="2693436" cy="21441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ts val="400"/>
              </a:spcAft>
              <a:buClrTx/>
              <a:buSzTx/>
              <a:buFontTx/>
              <a:buNone/>
              <a:tabLst/>
              <a:defRPr/>
            </a:pPr>
            <a:r>
              <a:rPr kumimoji="0" lang="en-US" sz="2400" b="0" i="0" u="none" strike="noStrike" kern="1200" cap="none" spc="0" normalizeH="0" baseline="0" noProof="0" dirty="0" smtClean="0">
                <a:ln>
                  <a:noFill/>
                </a:ln>
                <a:solidFill>
                  <a:srgbClr val="FF66CC"/>
                </a:solidFill>
                <a:effectLst>
                  <a:outerShdw blurRad="38100" dist="38100" dir="2700000" algn="tl">
                    <a:srgbClr val="000000"/>
                  </a:outerShdw>
                </a:effectLst>
                <a:uLnTx/>
                <a:uFillTx/>
                <a:latin typeface="Arial" charset="0"/>
                <a:ea typeface="+mn-ea"/>
                <a:cs typeface="Arial" charset="0"/>
              </a:rPr>
              <a:t>Inherit </a:t>
            </a:r>
            <a:r>
              <a:rPr kumimoji="0" lang="en-US" sz="2400" b="1" i="0" u="sng" strike="noStrike" kern="1200" cap="none" spc="0" normalizeH="0" baseline="0" noProof="0" dirty="0" smtClean="0">
                <a:ln>
                  <a:noFill/>
                </a:ln>
                <a:solidFill>
                  <a:srgbClr val="FF66CC"/>
                </a:solidFill>
                <a:effectLst>
                  <a:outerShdw blurRad="38100" dist="38100" dir="2700000" algn="tl">
                    <a:srgbClr val="000000"/>
                  </a:outerShdw>
                </a:effectLst>
                <a:uLnTx/>
                <a:uFillTx/>
                <a:latin typeface="Arial" charset="0"/>
                <a:ea typeface="+mn-ea"/>
                <a:cs typeface="Arial" charset="0"/>
              </a:rPr>
              <a:t>two</a:t>
            </a:r>
            <a:r>
              <a:rPr kumimoji="0" lang="en-US" sz="2400" b="0" i="0" u="none" strike="noStrike" kern="1200" cap="none" spc="0" normalizeH="0" baseline="0" noProof="0" dirty="0" smtClean="0">
                <a:ln>
                  <a:noFill/>
                </a:ln>
                <a:solidFill>
                  <a:srgbClr val="FF66CC"/>
                </a:solidFill>
                <a:effectLst>
                  <a:outerShdw blurRad="38100" dist="38100" dir="2700000" algn="tl">
                    <a:srgbClr val="000000"/>
                  </a:outerShdw>
                </a:effectLst>
                <a:uLnTx/>
                <a:uFillTx/>
                <a:latin typeface="Arial" charset="0"/>
                <a:ea typeface="+mn-ea"/>
                <a:cs typeface="Arial" charset="0"/>
              </a:rPr>
              <a:t> </a:t>
            </a:r>
          </a:p>
          <a:p>
            <a:pPr marL="0" marR="0" lvl="0" indent="0" algn="l" defTabSz="914400" rtl="0" eaLnBrk="1" fontAlgn="base" latinLnBrk="0" hangingPunct="1">
              <a:lnSpc>
                <a:spcPct val="100000"/>
              </a:lnSpc>
              <a:spcBef>
                <a:spcPct val="0"/>
              </a:spcBef>
              <a:spcAft>
                <a:spcPts val="400"/>
              </a:spcAft>
              <a:buClrTx/>
              <a:buSzTx/>
              <a:buFontTx/>
              <a:buNone/>
              <a:tabLst/>
              <a:defRPr/>
            </a:pPr>
            <a:r>
              <a:rPr kumimoji="0" lang="en-US" sz="2400" b="0" i="0" u="none" strike="noStrike" kern="1200" cap="none" spc="0" normalizeH="0" baseline="0" noProof="0" dirty="0" smtClean="0">
                <a:ln>
                  <a:noFill/>
                </a:ln>
                <a:solidFill>
                  <a:srgbClr val="FF66CC"/>
                </a:solidFill>
                <a:effectLst>
                  <a:outerShdw blurRad="38100" dist="38100" dir="2700000" algn="tl">
                    <a:srgbClr val="000000"/>
                  </a:outerShdw>
                </a:effectLst>
                <a:uLnTx/>
                <a:uFillTx/>
                <a:latin typeface="Arial" charset="0"/>
                <a:ea typeface="+mn-ea"/>
                <a:cs typeface="Arial" charset="0"/>
              </a:rPr>
              <a:t>“damaged”</a:t>
            </a:r>
          </a:p>
          <a:p>
            <a:pPr marL="0" marR="0" lvl="0" indent="0" algn="l" defTabSz="914400" rtl="0" eaLnBrk="1" fontAlgn="base" latinLnBrk="0" hangingPunct="1">
              <a:lnSpc>
                <a:spcPct val="100000"/>
              </a:lnSpc>
              <a:spcBef>
                <a:spcPct val="0"/>
              </a:spcBef>
              <a:spcAft>
                <a:spcPts val="400"/>
              </a:spcAft>
              <a:buClrTx/>
              <a:buSzTx/>
              <a:buFontTx/>
              <a:buNone/>
              <a:tabLst/>
              <a:defRPr/>
            </a:pPr>
            <a:r>
              <a:rPr kumimoji="0" lang="en-US" sz="2400" b="0" i="0" u="none" strike="noStrike" kern="1200" cap="none" spc="0" normalizeH="0" baseline="0" noProof="0" dirty="0" smtClean="0">
                <a:ln>
                  <a:noFill/>
                </a:ln>
                <a:solidFill>
                  <a:srgbClr val="FF66CC"/>
                </a:solidFill>
                <a:effectLst>
                  <a:outerShdw blurRad="38100" dist="38100" dir="2700000" algn="tl">
                    <a:srgbClr val="000000"/>
                  </a:outerShdw>
                </a:effectLst>
                <a:uLnTx/>
                <a:uFillTx/>
                <a:latin typeface="Arial" charset="0"/>
                <a:ea typeface="+mn-ea"/>
                <a:cs typeface="Arial" charset="0"/>
              </a:rPr>
              <a:t>gene copies </a:t>
            </a:r>
          </a:p>
          <a:p>
            <a:pPr marL="0" marR="0" lvl="0" indent="0" algn="l" defTabSz="914400" rtl="0" eaLnBrk="1" fontAlgn="base" latinLnBrk="0" hangingPunct="1">
              <a:lnSpc>
                <a:spcPct val="100000"/>
              </a:lnSpc>
              <a:spcBef>
                <a:spcPct val="0"/>
              </a:spcBef>
              <a:spcAft>
                <a:spcPts val="400"/>
              </a:spcAft>
              <a:buClrTx/>
              <a:buSzTx/>
              <a:buFontTx/>
              <a:buNone/>
              <a:tabLst/>
              <a:defRPr/>
            </a:pPr>
            <a:r>
              <a:rPr kumimoji="0" lang="en-US" sz="2400" b="0" i="0" u="none" strike="noStrike" kern="1200" cap="none" spc="0" normalizeH="0" baseline="0" noProof="0" dirty="0" smtClean="0">
                <a:ln>
                  <a:noFill/>
                </a:ln>
                <a:solidFill>
                  <a:srgbClr val="FF66CC"/>
                </a:solidFill>
                <a:effectLst>
                  <a:outerShdw blurRad="38100" dist="38100" dir="2700000" algn="tl">
                    <a:srgbClr val="000000"/>
                  </a:outerShdw>
                </a:effectLst>
                <a:uLnTx/>
                <a:uFillTx/>
                <a:latin typeface="Arial" charset="0"/>
                <a:ea typeface="+mn-ea"/>
                <a:cs typeface="Arial" charset="0"/>
              </a:rPr>
              <a:t>(one from </a:t>
            </a:r>
          </a:p>
          <a:p>
            <a:pPr marL="0" marR="0" lvl="0" indent="0" algn="l" defTabSz="914400" rtl="0" eaLnBrk="1" fontAlgn="base" latinLnBrk="0" hangingPunct="1">
              <a:lnSpc>
                <a:spcPct val="100000"/>
              </a:lnSpc>
              <a:spcBef>
                <a:spcPct val="0"/>
              </a:spcBef>
              <a:spcAft>
                <a:spcPts val="400"/>
              </a:spcAft>
              <a:buClrTx/>
              <a:buSzTx/>
              <a:buFontTx/>
              <a:buNone/>
              <a:tabLst/>
              <a:defRPr/>
            </a:pPr>
            <a:r>
              <a:rPr kumimoji="0" lang="en-US" sz="2400" b="0" i="0" u="none" strike="noStrike" kern="1200" cap="none" spc="0" normalizeH="0" baseline="0" noProof="0" dirty="0" smtClean="0">
                <a:ln>
                  <a:noFill/>
                </a:ln>
                <a:solidFill>
                  <a:srgbClr val="FF66CC"/>
                </a:solidFill>
                <a:effectLst>
                  <a:outerShdw blurRad="38100" dist="38100" dir="2700000" algn="tl">
                    <a:srgbClr val="000000"/>
                  </a:outerShdw>
                </a:effectLst>
                <a:uLnTx/>
                <a:uFillTx/>
                <a:latin typeface="Arial" charset="0"/>
                <a:ea typeface="+mn-ea"/>
                <a:cs typeface="Arial" charset="0"/>
              </a:rPr>
              <a:t>  mom </a:t>
            </a:r>
            <a:r>
              <a:rPr lang="en-US" sz="2400" u="sng" dirty="0">
                <a:solidFill>
                  <a:srgbClr val="FF66CC"/>
                </a:solidFill>
                <a:effectLst>
                  <a:outerShdw blurRad="38100" dist="38100" dir="2700000" algn="tl">
                    <a:srgbClr val="000000"/>
                  </a:outerShdw>
                </a:effectLst>
              </a:rPr>
              <a:t>&amp;</a:t>
            </a:r>
            <a:r>
              <a:rPr kumimoji="0" lang="en-US" sz="2400" b="0" i="0" u="none" strike="noStrike" kern="1200" cap="none" spc="0" normalizeH="0" baseline="0" noProof="0" dirty="0" smtClean="0">
                <a:ln>
                  <a:noFill/>
                </a:ln>
                <a:solidFill>
                  <a:srgbClr val="FF66CC"/>
                </a:solidFill>
                <a:effectLst>
                  <a:outerShdw blurRad="38100" dist="38100" dir="2700000" algn="tl">
                    <a:srgbClr val="000000"/>
                  </a:outerShdw>
                </a:effectLst>
                <a:uLnTx/>
                <a:uFillTx/>
                <a:latin typeface="Arial" charset="0"/>
                <a:ea typeface="+mn-ea"/>
                <a:cs typeface="Arial" charset="0"/>
              </a:rPr>
              <a:t> dad)</a:t>
            </a:r>
          </a:p>
        </p:txBody>
      </p:sp>
      <p:sp>
        <p:nvSpPr>
          <p:cNvPr id="8" name="Text Box 5"/>
          <p:cNvSpPr txBox="1">
            <a:spLocks noChangeArrowheads="1"/>
          </p:cNvSpPr>
          <p:nvPr/>
        </p:nvSpPr>
        <p:spPr bwMode="auto">
          <a:xfrm>
            <a:off x="878980" y="384118"/>
            <a:ext cx="6482287" cy="523220"/>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sng" strike="noStrike" kern="1200" cap="none" spc="0" normalizeH="0" baseline="0" noProof="0" dirty="0" smtClean="0">
                <a:ln>
                  <a:noFill/>
                </a:ln>
                <a:solidFill>
                  <a:srgbClr val="FFFF00"/>
                </a:solidFill>
                <a:effectLst>
                  <a:outerShdw blurRad="38100" dist="38100" dir="2700000" algn="tl">
                    <a:srgbClr val="000000"/>
                  </a:outerShdw>
                </a:effectLst>
                <a:uLnTx/>
                <a:uFillTx/>
                <a:latin typeface="Arial" charset="0"/>
                <a:ea typeface="+mn-ea"/>
                <a:cs typeface="Arial" charset="0"/>
              </a:rPr>
              <a:t>Autosomal Recessive Cerebellar </a:t>
            </a:r>
            <a:r>
              <a:rPr kumimoji="0" lang="en-US" sz="2800" b="0" i="0" u="sng"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Arial" charset="0"/>
              </a:rPr>
              <a:t>Ataxia</a:t>
            </a:r>
          </a:p>
        </p:txBody>
      </p:sp>
      <p:sp>
        <p:nvSpPr>
          <p:cNvPr id="11" name="TextBox 10"/>
          <p:cNvSpPr txBox="1"/>
          <p:nvPr/>
        </p:nvSpPr>
        <p:spPr>
          <a:xfrm>
            <a:off x="164148" y="2080036"/>
            <a:ext cx="1850186" cy="155427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2000" b="0" i="0" u="sng"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charset="0"/>
                <a:ea typeface="+mn-ea"/>
                <a:cs typeface="Arial" charset="0"/>
              </a:rPr>
              <a:t>Most Common</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20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charset="0"/>
                <a:ea typeface="+mn-ea"/>
                <a:cs typeface="Arial" charset="0"/>
              </a:rPr>
              <a:t>Friedreich</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2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charset="0"/>
                <a:ea typeface="+mn-ea"/>
                <a:cs typeface="Arial" charset="0"/>
              </a:rPr>
              <a:t> </a:t>
            </a:r>
            <a:r>
              <a:rPr kumimoji="0" lang="en-US" sz="20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charset="0"/>
                <a:ea typeface="+mn-ea"/>
                <a:cs typeface="Arial" charset="0"/>
              </a:rPr>
              <a:t>   ataxia</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20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charset="0"/>
                <a:ea typeface="+mn-ea"/>
                <a:cs typeface="Arial" charset="0"/>
              </a:rPr>
              <a:t>    (~50%)</a:t>
            </a:r>
          </a:p>
        </p:txBody>
      </p:sp>
      <p:sp>
        <p:nvSpPr>
          <p:cNvPr id="10" name="TextBox 9"/>
          <p:cNvSpPr txBox="1"/>
          <p:nvPr/>
        </p:nvSpPr>
        <p:spPr>
          <a:xfrm>
            <a:off x="5655726" y="2074274"/>
            <a:ext cx="3342582" cy="4247317"/>
          </a:xfrm>
          <a:prstGeom prst="rect">
            <a:avLst/>
          </a:prstGeom>
          <a:noFill/>
        </p:spPr>
        <p:txBody>
          <a:bodyPr wrap="none" rtlCol="0">
            <a:spAutoFit/>
          </a:bodyPr>
          <a:lstStyle/>
          <a:p>
            <a:pPr>
              <a:spcAft>
                <a:spcPts val="600"/>
              </a:spcAft>
            </a:pPr>
            <a:r>
              <a:rPr lang="en-US" sz="2000" u="sng" dirty="0" smtClean="0">
                <a:effectLst>
                  <a:outerShdw blurRad="38100" dist="38100" dir="2700000" algn="tl">
                    <a:srgbClr val="000000">
                      <a:alpha val="43137"/>
                    </a:srgbClr>
                  </a:outerShdw>
                </a:effectLst>
              </a:rPr>
              <a:t>Most Recent</a:t>
            </a:r>
            <a:endParaRPr lang="en-US" sz="2000" u="sng" dirty="0">
              <a:effectLst>
                <a:outerShdw blurRad="38100" dist="38100" dir="2700000" algn="tl">
                  <a:srgbClr val="000000">
                    <a:alpha val="43137"/>
                  </a:srgbClr>
                </a:outerShdw>
              </a:effectLst>
            </a:endParaRPr>
          </a:p>
          <a:p>
            <a:pPr>
              <a:spcAft>
                <a:spcPts val="600"/>
              </a:spcAft>
            </a:pPr>
            <a:r>
              <a:rPr lang="en-US" sz="2000" dirty="0" smtClean="0">
                <a:solidFill>
                  <a:srgbClr val="FFFF00"/>
                </a:solidFill>
                <a:effectLst>
                  <a:outerShdw blurRad="38100" dist="38100" dir="2700000" algn="tl">
                    <a:srgbClr val="000000">
                      <a:alpha val="43137"/>
                    </a:srgbClr>
                  </a:outerShdw>
                </a:effectLst>
              </a:rPr>
              <a:t>2014</a:t>
            </a:r>
          </a:p>
          <a:p>
            <a:pPr>
              <a:spcAft>
                <a:spcPts val="600"/>
              </a:spcAft>
            </a:pPr>
            <a:r>
              <a:rPr lang="en-US" sz="2000" dirty="0" smtClean="0">
                <a:effectLst>
                  <a:outerShdw blurRad="38100" dist="38100" dir="2700000" algn="tl">
                    <a:srgbClr val="000000">
                      <a:alpha val="43137"/>
                    </a:srgbClr>
                  </a:outerShdw>
                </a:effectLst>
              </a:rPr>
              <a:t>SCAR17 </a:t>
            </a:r>
            <a:r>
              <a:rPr lang="en-US" sz="1600" dirty="0" smtClean="0">
                <a:effectLst>
                  <a:outerShdw blurRad="38100" dist="38100" dir="2700000" algn="tl">
                    <a:srgbClr val="000000">
                      <a:alpha val="43137"/>
                    </a:srgbClr>
                  </a:outerShdw>
                </a:effectLst>
              </a:rPr>
              <a:t>(Turkey, Netherlands) </a:t>
            </a:r>
          </a:p>
          <a:p>
            <a:pPr>
              <a:spcAft>
                <a:spcPts val="600"/>
              </a:spcAft>
            </a:pPr>
            <a:r>
              <a:rPr lang="en-US" sz="2000" dirty="0" smtClean="0">
                <a:effectLst>
                  <a:outerShdw blurRad="38100" dist="38100" dir="2700000" algn="tl">
                    <a:srgbClr val="000000">
                      <a:alpha val="43137"/>
                    </a:srgbClr>
                  </a:outerShdw>
                </a:effectLst>
              </a:rPr>
              <a:t>SCAR20 </a:t>
            </a:r>
            <a:r>
              <a:rPr lang="en-US" sz="1600" dirty="0" smtClean="0">
                <a:effectLst>
                  <a:outerShdw blurRad="38100" dist="38100" dir="2700000" algn="tl">
                    <a:srgbClr val="000000">
                      <a:alpha val="43137"/>
                    </a:srgbClr>
                  </a:outerShdw>
                </a:effectLst>
              </a:rPr>
              <a:t>(Portugal, Middle East)</a:t>
            </a:r>
          </a:p>
          <a:p>
            <a:pPr>
              <a:spcAft>
                <a:spcPts val="600"/>
              </a:spcAft>
            </a:pPr>
            <a:r>
              <a:rPr lang="en-US" sz="2000" dirty="0" smtClean="0">
                <a:effectLst>
                  <a:outerShdw blurRad="38100" dist="38100" dir="2700000" algn="tl">
                    <a:srgbClr val="000000">
                      <a:alpha val="43137"/>
                    </a:srgbClr>
                  </a:outerShdw>
                </a:effectLst>
              </a:rPr>
              <a:t>SCAR23 </a:t>
            </a:r>
            <a:r>
              <a:rPr lang="en-US" sz="1600" dirty="0" smtClean="0">
                <a:effectLst>
                  <a:outerShdw blurRad="38100" dist="38100" dir="2700000" algn="tl">
                    <a:srgbClr val="000000">
                      <a:alpha val="43137"/>
                    </a:srgbClr>
                  </a:outerShdw>
                </a:effectLst>
              </a:rPr>
              <a:t>(Ireland, Egypt)</a:t>
            </a:r>
          </a:p>
          <a:p>
            <a:pPr>
              <a:spcAft>
                <a:spcPts val="600"/>
              </a:spcAft>
            </a:pPr>
            <a:r>
              <a:rPr lang="en-US" sz="2000" dirty="0" smtClean="0">
                <a:solidFill>
                  <a:srgbClr val="FFFF00"/>
                </a:solidFill>
                <a:effectLst>
                  <a:outerShdw blurRad="38100" dist="38100" dir="2700000" algn="tl">
                    <a:srgbClr val="000000">
                      <a:alpha val="43137"/>
                    </a:srgbClr>
                  </a:outerShdw>
                </a:effectLst>
              </a:rPr>
              <a:t>2015</a:t>
            </a:r>
          </a:p>
          <a:p>
            <a:pPr>
              <a:spcAft>
                <a:spcPts val="600"/>
              </a:spcAft>
            </a:pPr>
            <a:r>
              <a:rPr lang="en-US" sz="2000" dirty="0" smtClean="0">
                <a:effectLst>
                  <a:outerShdw blurRad="38100" dist="38100" dir="2700000" algn="tl">
                    <a:srgbClr val="000000">
                      <a:alpha val="43137"/>
                    </a:srgbClr>
                  </a:outerShdw>
                </a:effectLst>
              </a:rPr>
              <a:t>SCAR19 </a:t>
            </a:r>
            <a:r>
              <a:rPr lang="en-US" sz="1600" dirty="0" smtClean="0">
                <a:effectLst>
                  <a:outerShdw blurRad="38100" dist="38100" dir="2700000" algn="tl">
                    <a:srgbClr val="000000">
                      <a:alpha val="43137"/>
                    </a:srgbClr>
                  </a:outerShdw>
                </a:effectLst>
              </a:rPr>
              <a:t>(Turkey) </a:t>
            </a:r>
          </a:p>
          <a:p>
            <a:pPr>
              <a:spcAft>
                <a:spcPts val="600"/>
              </a:spcAft>
            </a:pPr>
            <a:r>
              <a:rPr lang="en-US" sz="2000" dirty="0" smtClean="0">
                <a:effectLst>
                  <a:outerShdw blurRad="38100" dist="38100" dir="2700000" algn="tl">
                    <a:srgbClr val="000000">
                      <a:alpha val="43137"/>
                    </a:srgbClr>
                  </a:outerShdw>
                </a:effectLst>
              </a:rPr>
              <a:t>SCAR21 </a:t>
            </a:r>
            <a:r>
              <a:rPr lang="en-US" sz="1600" dirty="0" smtClean="0">
                <a:effectLst>
                  <a:outerShdw blurRad="38100" dist="38100" dir="2700000" algn="tl">
                    <a:srgbClr val="000000">
                      <a:alpha val="43137"/>
                    </a:srgbClr>
                  </a:outerShdw>
                </a:effectLst>
              </a:rPr>
              <a:t>(Europe, Cuba) </a:t>
            </a:r>
          </a:p>
          <a:p>
            <a:pPr>
              <a:spcAft>
                <a:spcPts val="600"/>
              </a:spcAft>
            </a:pPr>
            <a:r>
              <a:rPr lang="en-US" sz="2000" dirty="0" smtClean="0">
                <a:solidFill>
                  <a:srgbClr val="FFFF00"/>
                </a:solidFill>
                <a:effectLst>
                  <a:outerShdw blurRad="38100" dist="38100" dir="2700000" algn="tl">
                    <a:srgbClr val="000000">
                      <a:alpha val="43137"/>
                    </a:srgbClr>
                  </a:outerShdw>
                </a:effectLst>
              </a:rPr>
              <a:t>2016</a:t>
            </a:r>
          </a:p>
          <a:p>
            <a:pPr>
              <a:spcAft>
                <a:spcPts val="600"/>
              </a:spcAft>
            </a:pPr>
            <a:r>
              <a:rPr lang="en-US" sz="2000" dirty="0" smtClean="0">
                <a:effectLst>
                  <a:outerShdw blurRad="38100" dist="38100" dir="2700000" algn="tl">
                    <a:srgbClr val="000000">
                      <a:alpha val="43137"/>
                    </a:srgbClr>
                  </a:outerShdw>
                </a:effectLst>
              </a:rPr>
              <a:t>SCAR22 </a:t>
            </a:r>
            <a:r>
              <a:rPr lang="en-US" sz="1600" dirty="0" smtClean="0">
                <a:effectLst>
                  <a:outerShdw blurRad="38100" dist="38100" dir="2700000" algn="tl">
                    <a:srgbClr val="000000">
                      <a:alpha val="43137"/>
                    </a:srgbClr>
                  </a:outerShdw>
                </a:effectLst>
              </a:rPr>
              <a:t>(Japan)</a:t>
            </a:r>
          </a:p>
          <a:p>
            <a:pPr>
              <a:spcAft>
                <a:spcPts val="600"/>
              </a:spcAft>
            </a:pPr>
            <a:r>
              <a:rPr lang="en-US" sz="2000" dirty="0" smtClean="0">
                <a:effectLst>
                  <a:outerShdw blurRad="38100" dist="38100" dir="2700000" algn="tl">
                    <a:srgbClr val="000000">
                      <a:alpha val="43137"/>
                    </a:srgbClr>
                  </a:outerShdw>
                </a:effectLst>
              </a:rPr>
              <a:t>SCAR24 </a:t>
            </a:r>
            <a:r>
              <a:rPr lang="en-US" sz="1600" dirty="0" smtClean="0">
                <a:effectLst>
                  <a:outerShdw blurRad="38100" dist="38100" dir="2700000" algn="tl">
                    <a:srgbClr val="000000">
                      <a:alpha val="43137"/>
                    </a:srgbClr>
                  </a:outerShdw>
                </a:effectLst>
              </a:rPr>
              <a:t>(China)</a:t>
            </a:r>
          </a:p>
        </p:txBody>
      </p:sp>
    </p:spTree>
    <p:extLst>
      <p:ext uri="{BB962C8B-B14F-4D97-AF65-F5344CB8AC3E}">
        <p14:creationId xmlns:p14="http://schemas.microsoft.com/office/powerpoint/2010/main" val="19154338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2312" y="3950208"/>
            <a:ext cx="4361688" cy="2907792"/>
          </a:xfrm>
          <a:prstGeom prst="rect">
            <a:avLst/>
          </a:prstGeom>
        </p:spPr>
      </p:pic>
      <p:sp>
        <p:nvSpPr>
          <p:cNvPr id="10" name="Content Placeholder 5"/>
          <p:cNvSpPr>
            <a:spLocks noGrp="1"/>
          </p:cNvSpPr>
          <p:nvPr>
            <p:ph idx="1"/>
          </p:nvPr>
        </p:nvSpPr>
        <p:spPr>
          <a:xfrm>
            <a:off x="158010" y="881714"/>
            <a:ext cx="8519645" cy="4622974"/>
          </a:xfrm>
        </p:spPr>
        <p:txBody>
          <a:bodyPr>
            <a:noAutofit/>
          </a:bodyPr>
          <a:lstStyle/>
          <a:p>
            <a:pPr marL="137160" indent="0">
              <a:buNone/>
            </a:pPr>
            <a:r>
              <a:rPr lang="en-US" sz="2000" b="1" dirty="0" smtClean="0">
                <a:solidFill>
                  <a:srgbClr val="FFC000"/>
                </a:solidFill>
                <a:latin typeface="Arial" pitchFamily="34" charset="0"/>
                <a:cs typeface="Arial" pitchFamily="34" charset="0"/>
              </a:rPr>
              <a:t>Full gene sequencing (Traditional Sanger method)</a:t>
            </a:r>
          </a:p>
          <a:p>
            <a:pPr lvl="1"/>
            <a:r>
              <a:rPr lang="en-US" sz="2000" dirty="0" smtClean="0">
                <a:latin typeface="Arial" pitchFamily="34" charset="0"/>
                <a:cs typeface="Arial" pitchFamily="34" charset="0"/>
              </a:rPr>
              <a:t>Most complete test but also </a:t>
            </a:r>
            <a:r>
              <a:rPr lang="en-US" sz="2000" u="sng" dirty="0" smtClean="0">
                <a:latin typeface="Arial" pitchFamily="34" charset="0"/>
                <a:cs typeface="Arial" pitchFamily="34" charset="0"/>
              </a:rPr>
              <a:t>most expensive per gene</a:t>
            </a:r>
          </a:p>
          <a:p>
            <a:pPr lvl="1"/>
            <a:r>
              <a:rPr lang="en-US" sz="2000" u="sng" dirty="0" smtClean="0">
                <a:latin typeface="Arial" pitchFamily="34" charset="0"/>
                <a:cs typeface="Arial" pitchFamily="34" charset="0"/>
              </a:rPr>
              <a:t>Can potentially discover novel coding mutations</a:t>
            </a:r>
          </a:p>
          <a:p>
            <a:pPr lvl="1"/>
            <a:r>
              <a:rPr lang="en-US" sz="2000" u="sng" dirty="0" smtClean="0">
                <a:latin typeface="Arial" pitchFamily="34" charset="0"/>
                <a:cs typeface="Arial" pitchFamily="34" charset="0"/>
              </a:rPr>
              <a:t>REMEMBER</a:t>
            </a:r>
            <a:r>
              <a:rPr lang="en-US" sz="2000" dirty="0" smtClean="0">
                <a:latin typeface="Arial" pitchFamily="34" charset="0"/>
                <a:cs typeface="Arial" pitchFamily="34" charset="0"/>
              </a:rPr>
              <a:t>: Not every sequence change causes disease!</a:t>
            </a:r>
          </a:p>
          <a:p>
            <a:pPr marL="585216" lvl="1" indent="0">
              <a:buNone/>
            </a:pPr>
            <a:endParaRPr lang="en-US" sz="2000" dirty="0" smtClean="0">
              <a:latin typeface="Arial" pitchFamily="34" charset="0"/>
              <a:cs typeface="Arial" pitchFamily="34" charset="0"/>
            </a:endParaRPr>
          </a:p>
          <a:p>
            <a:pPr marL="137160" indent="0">
              <a:buNone/>
            </a:pPr>
            <a:r>
              <a:rPr lang="en-US" sz="2000" b="1" dirty="0">
                <a:solidFill>
                  <a:srgbClr val="FFC000"/>
                </a:solidFill>
                <a:latin typeface="Arial" pitchFamily="34" charset="0"/>
                <a:cs typeface="Arial" pitchFamily="34" charset="0"/>
              </a:rPr>
              <a:t>T</a:t>
            </a:r>
            <a:r>
              <a:rPr lang="en-US" sz="2000" b="1" dirty="0" smtClean="0">
                <a:solidFill>
                  <a:srgbClr val="FFC000"/>
                </a:solidFill>
                <a:latin typeface="Arial" pitchFamily="34" charset="0"/>
                <a:cs typeface="Arial" pitchFamily="34" charset="0"/>
              </a:rPr>
              <a:t>argeted </a:t>
            </a:r>
            <a:r>
              <a:rPr lang="en-US" sz="2000" b="1" dirty="0">
                <a:solidFill>
                  <a:srgbClr val="FFC000"/>
                </a:solidFill>
                <a:latin typeface="Arial" pitchFamily="34" charset="0"/>
                <a:cs typeface="Arial" pitchFamily="34" charset="0"/>
              </a:rPr>
              <a:t>mutation </a:t>
            </a:r>
            <a:r>
              <a:rPr lang="en-US" sz="2000" b="1" dirty="0" smtClean="0">
                <a:solidFill>
                  <a:srgbClr val="FFC000"/>
                </a:solidFill>
                <a:latin typeface="Arial" pitchFamily="34" charset="0"/>
                <a:cs typeface="Arial" pitchFamily="34" charset="0"/>
              </a:rPr>
              <a:t>analysis</a:t>
            </a:r>
            <a:endParaRPr lang="en-US" sz="2000" b="1" dirty="0">
              <a:solidFill>
                <a:srgbClr val="FFC000"/>
              </a:solidFill>
              <a:latin typeface="Arial" pitchFamily="34" charset="0"/>
              <a:cs typeface="Arial" pitchFamily="34" charset="0"/>
            </a:endParaRPr>
          </a:p>
          <a:p>
            <a:pPr lvl="1"/>
            <a:r>
              <a:rPr lang="en-US" sz="2000" dirty="0" smtClean="0">
                <a:latin typeface="Arial" pitchFamily="34" charset="0"/>
                <a:cs typeface="Arial" pitchFamily="34" charset="0"/>
              </a:rPr>
              <a:t>Less expensive, useful in families to detect </a:t>
            </a:r>
            <a:r>
              <a:rPr lang="en-US" sz="2000" u="sng" dirty="0">
                <a:latin typeface="Arial" pitchFamily="34" charset="0"/>
                <a:cs typeface="Arial" pitchFamily="34" charset="0"/>
              </a:rPr>
              <a:t>pre-defined </a:t>
            </a:r>
            <a:r>
              <a:rPr lang="en-US" sz="2000" u="sng" dirty="0" smtClean="0">
                <a:latin typeface="Arial" pitchFamily="34" charset="0"/>
                <a:cs typeface="Arial" pitchFamily="34" charset="0"/>
              </a:rPr>
              <a:t>mutations</a:t>
            </a:r>
            <a:endParaRPr lang="en-US" sz="2000" u="sng" dirty="0">
              <a:latin typeface="Arial" pitchFamily="34" charset="0"/>
              <a:cs typeface="Arial" pitchFamily="34" charset="0"/>
            </a:endParaRPr>
          </a:p>
          <a:p>
            <a:pPr lvl="1"/>
            <a:r>
              <a:rPr lang="en-US" sz="2000" u="sng" dirty="0">
                <a:latin typeface="Arial" pitchFamily="34" charset="0"/>
                <a:cs typeface="Arial" pitchFamily="34" charset="0"/>
              </a:rPr>
              <a:t>REMEMBER</a:t>
            </a:r>
            <a:r>
              <a:rPr lang="en-US" sz="2000" dirty="0">
                <a:latin typeface="Arial" pitchFamily="34" charset="0"/>
                <a:cs typeface="Arial" pitchFamily="34" charset="0"/>
              </a:rPr>
              <a:t>: </a:t>
            </a:r>
            <a:r>
              <a:rPr lang="en-US" sz="2000" dirty="0" smtClean="0">
                <a:latin typeface="Arial" pitchFamily="34" charset="0"/>
                <a:cs typeface="Arial" pitchFamily="34" charset="0"/>
              </a:rPr>
              <a:t>Negative </a:t>
            </a:r>
            <a:r>
              <a:rPr lang="en-US" sz="2000" dirty="0">
                <a:latin typeface="Arial" pitchFamily="34" charset="0"/>
                <a:cs typeface="Arial" pitchFamily="34" charset="0"/>
              </a:rPr>
              <a:t>test </a:t>
            </a:r>
            <a:r>
              <a:rPr lang="en-US" sz="2000" dirty="0" smtClean="0">
                <a:latin typeface="Arial" pitchFamily="34" charset="0"/>
                <a:cs typeface="Arial" pitchFamily="34" charset="0"/>
              </a:rPr>
              <a:t>rules </a:t>
            </a:r>
            <a:r>
              <a:rPr lang="en-US" sz="2000" dirty="0">
                <a:latin typeface="Arial" pitchFamily="34" charset="0"/>
                <a:cs typeface="Arial" pitchFamily="34" charset="0"/>
              </a:rPr>
              <a:t>out </a:t>
            </a:r>
            <a:r>
              <a:rPr lang="en-US" sz="2000" dirty="0" smtClean="0">
                <a:latin typeface="Arial" pitchFamily="34" charset="0"/>
                <a:cs typeface="Arial" pitchFamily="34" charset="0"/>
              </a:rPr>
              <a:t>the specific </a:t>
            </a:r>
            <a:r>
              <a:rPr lang="en-US" sz="2000" dirty="0">
                <a:latin typeface="Arial" pitchFamily="34" charset="0"/>
                <a:cs typeface="Arial" pitchFamily="34" charset="0"/>
              </a:rPr>
              <a:t>mutations </a:t>
            </a:r>
            <a:r>
              <a:rPr lang="en-US" sz="2000" dirty="0" smtClean="0">
                <a:latin typeface="Arial" pitchFamily="34" charset="0"/>
                <a:cs typeface="Arial" pitchFamily="34" charset="0"/>
              </a:rPr>
              <a:t>only!</a:t>
            </a:r>
          </a:p>
          <a:p>
            <a:pPr marL="585216" lvl="1" indent="0">
              <a:buNone/>
            </a:pPr>
            <a:endParaRPr lang="en-US" sz="2000" dirty="0">
              <a:latin typeface="Arial" pitchFamily="34" charset="0"/>
              <a:cs typeface="Arial" pitchFamily="34" charset="0"/>
            </a:endParaRPr>
          </a:p>
          <a:p>
            <a:pPr marL="137160" indent="0">
              <a:buNone/>
            </a:pPr>
            <a:r>
              <a:rPr lang="en-US" sz="2000" b="1" dirty="0">
                <a:solidFill>
                  <a:srgbClr val="FFC000"/>
                </a:solidFill>
                <a:latin typeface="Arial" pitchFamily="34" charset="0"/>
                <a:cs typeface="Arial" pitchFamily="34" charset="0"/>
              </a:rPr>
              <a:t>R</a:t>
            </a:r>
            <a:r>
              <a:rPr lang="en-US" sz="2000" b="1" dirty="0" smtClean="0">
                <a:solidFill>
                  <a:srgbClr val="FFC000"/>
                </a:solidFill>
                <a:latin typeface="Arial" pitchFamily="34" charset="0"/>
                <a:cs typeface="Arial" pitchFamily="34" charset="0"/>
              </a:rPr>
              <a:t>epeat </a:t>
            </a:r>
            <a:r>
              <a:rPr lang="en-US" sz="2000" b="1" dirty="0">
                <a:solidFill>
                  <a:srgbClr val="FFC000"/>
                </a:solidFill>
                <a:latin typeface="Arial" pitchFamily="34" charset="0"/>
                <a:cs typeface="Arial" pitchFamily="34" charset="0"/>
              </a:rPr>
              <a:t>expansion </a:t>
            </a:r>
            <a:r>
              <a:rPr lang="en-US" sz="2000" b="1" dirty="0" smtClean="0">
                <a:solidFill>
                  <a:srgbClr val="FFC000"/>
                </a:solidFill>
                <a:latin typeface="Arial" pitchFamily="34" charset="0"/>
                <a:cs typeface="Arial" pitchFamily="34" charset="0"/>
              </a:rPr>
              <a:t>testing</a:t>
            </a:r>
            <a:endParaRPr lang="en-US" sz="2000" b="1" dirty="0">
              <a:solidFill>
                <a:srgbClr val="FFC000"/>
              </a:solidFill>
              <a:latin typeface="Arial" pitchFamily="34" charset="0"/>
              <a:cs typeface="Arial" pitchFamily="34" charset="0"/>
            </a:endParaRPr>
          </a:p>
          <a:p>
            <a:pPr lvl="1"/>
            <a:r>
              <a:rPr lang="en-US" sz="2000" dirty="0" smtClean="0">
                <a:latin typeface="Arial" pitchFamily="34" charset="0"/>
                <a:cs typeface="Arial" pitchFamily="34" charset="0"/>
              </a:rPr>
              <a:t>Required for common dominant </a:t>
            </a:r>
          </a:p>
          <a:p>
            <a:pPr marL="585216" lvl="1" indent="0">
              <a:buNone/>
            </a:pPr>
            <a:r>
              <a:rPr lang="en-US" sz="2000" dirty="0">
                <a:latin typeface="Arial" pitchFamily="34" charset="0"/>
                <a:cs typeface="Arial" pitchFamily="34" charset="0"/>
              </a:rPr>
              <a:t> </a:t>
            </a:r>
            <a:r>
              <a:rPr lang="en-US" sz="2000" dirty="0" smtClean="0">
                <a:latin typeface="Arial" pitchFamily="34" charset="0"/>
                <a:cs typeface="Arial" pitchFamily="34" charset="0"/>
              </a:rPr>
              <a:t>      SCAs and Friedreich Ataxia</a:t>
            </a:r>
          </a:p>
          <a:p>
            <a:pPr lvl="1"/>
            <a:r>
              <a:rPr lang="en-US" sz="2000" dirty="0" smtClean="0">
                <a:latin typeface="Arial" pitchFamily="34" charset="0"/>
                <a:cs typeface="Arial" pitchFamily="34" charset="0"/>
              </a:rPr>
              <a:t>Cannot </a:t>
            </a:r>
            <a:r>
              <a:rPr lang="en-US" sz="2000" dirty="0">
                <a:latin typeface="Arial" pitchFamily="34" charset="0"/>
                <a:cs typeface="Arial" pitchFamily="34" charset="0"/>
              </a:rPr>
              <a:t>identify </a:t>
            </a:r>
            <a:r>
              <a:rPr lang="en-US" sz="2000" dirty="0" smtClean="0">
                <a:latin typeface="Arial" pitchFamily="34" charset="0"/>
                <a:cs typeface="Arial" pitchFamily="34" charset="0"/>
              </a:rPr>
              <a:t>sequence </a:t>
            </a:r>
          </a:p>
          <a:p>
            <a:pPr marL="585216" lvl="1" indent="0">
              <a:buNone/>
            </a:pPr>
            <a:r>
              <a:rPr lang="en-US" sz="2000" dirty="0" smtClean="0">
                <a:latin typeface="Arial" pitchFamily="34" charset="0"/>
                <a:cs typeface="Arial" pitchFamily="34" charset="0"/>
              </a:rPr>
              <a:t>     changes or other </a:t>
            </a:r>
            <a:r>
              <a:rPr lang="en-US" sz="2000" dirty="0">
                <a:latin typeface="Arial" pitchFamily="34" charset="0"/>
                <a:cs typeface="Arial" pitchFamily="34" charset="0"/>
              </a:rPr>
              <a:t>types of </a:t>
            </a:r>
            <a:endParaRPr lang="en-US" sz="2000" dirty="0" smtClean="0">
              <a:latin typeface="Arial" pitchFamily="34" charset="0"/>
              <a:cs typeface="Arial" pitchFamily="34" charset="0"/>
            </a:endParaRPr>
          </a:p>
          <a:p>
            <a:pPr marL="585216" lvl="1" indent="0">
              <a:buNone/>
            </a:pPr>
            <a:r>
              <a:rPr lang="en-US" sz="2000" dirty="0" smtClean="0">
                <a:latin typeface="Arial" pitchFamily="34" charset="0"/>
                <a:cs typeface="Arial" pitchFamily="34" charset="0"/>
              </a:rPr>
              <a:t>     mutations</a:t>
            </a:r>
            <a:endParaRPr lang="en-US" sz="2000" dirty="0">
              <a:latin typeface="Arial" pitchFamily="34" charset="0"/>
              <a:cs typeface="Arial" pitchFamily="34" charset="0"/>
            </a:endParaRPr>
          </a:p>
          <a:p>
            <a:pPr lvl="1"/>
            <a:endParaRPr lang="en-US" sz="2000" dirty="0" smtClean="0">
              <a:latin typeface="Arial" pitchFamily="34" charset="0"/>
              <a:cs typeface="Arial" pitchFamily="34" charset="0"/>
            </a:endParaRPr>
          </a:p>
          <a:p>
            <a:endParaRPr lang="en-US" sz="2000" dirty="0">
              <a:latin typeface="Arial" pitchFamily="34" charset="0"/>
              <a:cs typeface="Arial" pitchFamily="34" charset="0"/>
            </a:endParaRPr>
          </a:p>
        </p:txBody>
      </p:sp>
      <p:sp>
        <p:nvSpPr>
          <p:cNvPr id="11" name="Text Box 5"/>
          <p:cNvSpPr txBox="1">
            <a:spLocks noChangeArrowheads="1"/>
          </p:cNvSpPr>
          <p:nvPr/>
        </p:nvSpPr>
        <p:spPr bwMode="auto">
          <a:xfrm>
            <a:off x="630936" y="327609"/>
            <a:ext cx="7635240" cy="523220"/>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n-ea"/>
                <a:cs typeface="Arial" pitchFamily="34" charset="0"/>
              </a:rPr>
              <a:t>Genetic Testing – Types of Genetic Testing</a:t>
            </a:r>
            <a:endParaRPr kumimoji="0" lang="en-US" sz="2800" b="0"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Tree>
    <p:custDataLst>
      <p:tags r:id="rId1"/>
    </p:custDataLst>
    <p:extLst>
      <p:ext uri="{BB962C8B-B14F-4D97-AF65-F5344CB8AC3E}">
        <p14:creationId xmlns:p14="http://schemas.microsoft.com/office/powerpoint/2010/main" val="334090707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a:spLocks noGrp="1"/>
          </p:cNvSpPr>
          <p:nvPr>
            <p:ph idx="1"/>
          </p:nvPr>
        </p:nvSpPr>
        <p:spPr>
          <a:xfrm>
            <a:off x="272311" y="973154"/>
            <a:ext cx="8351728" cy="5327062"/>
          </a:xfrm>
        </p:spPr>
        <p:txBody>
          <a:bodyPr>
            <a:noAutofit/>
          </a:bodyPr>
          <a:lstStyle/>
          <a:p>
            <a:pPr marL="137160" indent="0">
              <a:buNone/>
            </a:pPr>
            <a:r>
              <a:rPr lang="en-US" sz="2000" b="1" dirty="0" smtClean="0">
                <a:solidFill>
                  <a:srgbClr val="FFC000"/>
                </a:solidFill>
                <a:latin typeface="Arial" pitchFamily="34" charset="0"/>
                <a:cs typeface="Arial" pitchFamily="34" charset="0"/>
              </a:rPr>
              <a:t>Often combine multiple types of testing for several different genes</a:t>
            </a:r>
          </a:p>
          <a:p>
            <a:pPr lvl="1"/>
            <a:r>
              <a:rPr lang="en-US" sz="2000" dirty="0" smtClean="0">
                <a:latin typeface="Arial" pitchFamily="34" charset="0"/>
                <a:cs typeface="Arial" pitchFamily="34" charset="0"/>
              </a:rPr>
              <a:t>Full gene sequencing (Traditional Sanger method)</a:t>
            </a:r>
          </a:p>
          <a:p>
            <a:pPr lvl="1"/>
            <a:r>
              <a:rPr lang="en-US" sz="2000" dirty="0" smtClean="0">
                <a:latin typeface="Arial" pitchFamily="34" charset="0"/>
                <a:cs typeface="Arial" pitchFamily="34" charset="0"/>
              </a:rPr>
              <a:t>Targeted mutation analysis</a:t>
            </a:r>
          </a:p>
          <a:p>
            <a:pPr lvl="1"/>
            <a:r>
              <a:rPr lang="en-US" sz="2000" dirty="0" smtClean="0">
                <a:latin typeface="Arial" pitchFamily="34" charset="0"/>
                <a:cs typeface="Arial" pitchFamily="34" charset="0"/>
              </a:rPr>
              <a:t>Repeat expansion testing</a:t>
            </a:r>
          </a:p>
          <a:p>
            <a:pPr marL="585216" lvl="1" indent="0">
              <a:buNone/>
            </a:pPr>
            <a:endParaRPr lang="en-US" sz="2000" dirty="0" smtClean="0">
              <a:latin typeface="Arial" pitchFamily="34" charset="0"/>
              <a:cs typeface="Arial" pitchFamily="34" charset="0"/>
            </a:endParaRPr>
          </a:p>
          <a:p>
            <a:pPr marL="137160" indent="0">
              <a:buNone/>
            </a:pPr>
            <a:r>
              <a:rPr lang="en-US" sz="2000" b="1" dirty="0" smtClean="0">
                <a:solidFill>
                  <a:srgbClr val="FFC000"/>
                </a:solidFill>
                <a:latin typeface="Arial" pitchFamily="34" charset="0"/>
                <a:cs typeface="Arial" pitchFamily="34" charset="0"/>
              </a:rPr>
              <a:t>Can be </a:t>
            </a:r>
            <a:r>
              <a:rPr lang="en-US" sz="2000" b="1" u="sng" dirty="0" smtClean="0">
                <a:solidFill>
                  <a:srgbClr val="FFC000"/>
                </a:solidFill>
                <a:latin typeface="Arial" pitchFamily="34" charset="0"/>
                <a:cs typeface="Arial" pitchFamily="34" charset="0"/>
              </a:rPr>
              <a:t>very expensive per gene</a:t>
            </a:r>
            <a:endParaRPr lang="en-US" sz="2000" b="1" dirty="0">
              <a:solidFill>
                <a:srgbClr val="FFC000"/>
              </a:solidFill>
              <a:latin typeface="Arial" pitchFamily="34" charset="0"/>
              <a:cs typeface="Arial" pitchFamily="34" charset="0"/>
            </a:endParaRPr>
          </a:p>
          <a:p>
            <a:pPr lvl="1"/>
            <a:r>
              <a:rPr lang="en-US" sz="2000" dirty="0">
                <a:latin typeface="Arial" pitchFamily="34" charset="0"/>
                <a:cs typeface="Arial" pitchFamily="34" charset="0"/>
              </a:rPr>
              <a:t>Range </a:t>
            </a:r>
            <a:r>
              <a:rPr lang="en-US" sz="2000" dirty="0" smtClean="0">
                <a:latin typeface="Arial" pitchFamily="34" charset="0"/>
                <a:cs typeface="Arial" pitchFamily="34" charset="0"/>
              </a:rPr>
              <a:t>US$500 </a:t>
            </a:r>
            <a:r>
              <a:rPr lang="en-US" sz="2000" dirty="0">
                <a:latin typeface="Arial" pitchFamily="34" charset="0"/>
                <a:cs typeface="Arial" pitchFamily="34" charset="0"/>
              </a:rPr>
              <a:t>- </a:t>
            </a:r>
            <a:r>
              <a:rPr lang="en-US" sz="2000" dirty="0" smtClean="0">
                <a:latin typeface="Arial" pitchFamily="34" charset="0"/>
                <a:cs typeface="Arial" pitchFamily="34" charset="0"/>
              </a:rPr>
              <a:t>US$30,000 </a:t>
            </a:r>
            <a:r>
              <a:rPr lang="en-US" sz="2000" dirty="0">
                <a:latin typeface="Arial" pitchFamily="34" charset="0"/>
                <a:cs typeface="Arial" pitchFamily="34" charset="0"/>
              </a:rPr>
              <a:t>or </a:t>
            </a:r>
            <a:r>
              <a:rPr lang="en-US" sz="2000" dirty="0" smtClean="0">
                <a:latin typeface="Arial" pitchFamily="34" charset="0"/>
                <a:cs typeface="Arial" pitchFamily="34" charset="0"/>
              </a:rPr>
              <a:t>more</a:t>
            </a:r>
          </a:p>
          <a:p>
            <a:pPr lvl="1"/>
            <a:r>
              <a:rPr lang="en-US" sz="2000" dirty="0" smtClean="0">
                <a:latin typeface="Arial" pitchFamily="34" charset="0"/>
                <a:cs typeface="Arial" pitchFamily="34" charset="0"/>
              </a:rPr>
              <a:t>Insurance coverage varies</a:t>
            </a:r>
          </a:p>
          <a:p>
            <a:pPr marL="585216" lvl="1" indent="0">
              <a:buNone/>
            </a:pPr>
            <a:endParaRPr lang="en-US" sz="2000" dirty="0" smtClean="0">
              <a:latin typeface="Arial" pitchFamily="34" charset="0"/>
              <a:cs typeface="Arial" pitchFamily="34" charset="0"/>
            </a:endParaRPr>
          </a:p>
          <a:p>
            <a:pPr marL="137160" indent="0">
              <a:buNone/>
            </a:pPr>
            <a:r>
              <a:rPr lang="en-US" sz="2000" b="1" dirty="0" smtClean="0">
                <a:solidFill>
                  <a:srgbClr val="FFC000"/>
                </a:solidFill>
                <a:latin typeface="Arial" pitchFamily="34" charset="0"/>
                <a:cs typeface="Arial" pitchFamily="34" charset="0"/>
              </a:rPr>
              <a:t>These panels don’t test </a:t>
            </a:r>
            <a:r>
              <a:rPr lang="en-US" sz="2000" b="1" u="sng" dirty="0" smtClean="0">
                <a:solidFill>
                  <a:srgbClr val="FFC000"/>
                </a:solidFill>
                <a:latin typeface="Arial" pitchFamily="34" charset="0"/>
                <a:cs typeface="Arial" pitchFamily="34" charset="0"/>
              </a:rPr>
              <a:t>every</a:t>
            </a:r>
            <a:r>
              <a:rPr lang="en-US" sz="2000" b="1" dirty="0" smtClean="0">
                <a:solidFill>
                  <a:srgbClr val="FFC000"/>
                </a:solidFill>
                <a:latin typeface="Arial" pitchFamily="34" charset="0"/>
                <a:cs typeface="Arial" pitchFamily="34" charset="0"/>
              </a:rPr>
              <a:t> ataxia gene</a:t>
            </a:r>
            <a:endParaRPr lang="en-US" sz="2000" dirty="0" smtClean="0">
              <a:latin typeface="Arial" pitchFamily="34" charset="0"/>
              <a:cs typeface="Arial" pitchFamily="34" charset="0"/>
            </a:endParaRPr>
          </a:p>
          <a:p>
            <a:pPr lvl="1"/>
            <a:r>
              <a:rPr lang="en-US" sz="2000" dirty="0" smtClean="0">
                <a:latin typeface="Arial" pitchFamily="34" charset="0"/>
                <a:cs typeface="Arial" pitchFamily="34" charset="0"/>
              </a:rPr>
              <a:t>Not all ataxia genes are known!</a:t>
            </a:r>
          </a:p>
          <a:p>
            <a:pPr lvl="1"/>
            <a:r>
              <a:rPr lang="en-US" sz="2000" dirty="0" smtClean="0">
                <a:latin typeface="Arial" pitchFamily="34" charset="0"/>
                <a:cs typeface="Arial" pitchFamily="34" charset="0"/>
              </a:rPr>
              <a:t>Not all genes have specific tests</a:t>
            </a:r>
          </a:p>
          <a:p>
            <a:pPr lvl="1"/>
            <a:r>
              <a:rPr lang="en-US" sz="2000" dirty="0" smtClean="0">
                <a:latin typeface="Arial" pitchFamily="34" charset="0"/>
                <a:cs typeface="Arial" pitchFamily="34" charset="0"/>
              </a:rPr>
              <a:t>Some genes only cause ataxia </a:t>
            </a:r>
          </a:p>
          <a:p>
            <a:pPr marL="585216" lvl="1" indent="0">
              <a:buNone/>
            </a:pPr>
            <a:r>
              <a:rPr lang="en-US" sz="2000" dirty="0">
                <a:latin typeface="Arial" pitchFamily="34" charset="0"/>
                <a:cs typeface="Arial" pitchFamily="34" charset="0"/>
              </a:rPr>
              <a:t> </a:t>
            </a:r>
            <a:r>
              <a:rPr lang="en-US" sz="2000" dirty="0" smtClean="0">
                <a:latin typeface="Arial" pitchFamily="34" charset="0"/>
                <a:cs typeface="Arial" pitchFamily="34" charset="0"/>
              </a:rPr>
              <a:t>   rarely (e.g., not in all patients) so</a:t>
            </a:r>
          </a:p>
          <a:p>
            <a:pPr marL="585216" lvl="1" indent="0">
              <a:buNone/>
            </a:pPr>
            <a:r>
              <a:rPr lang="en-US" sz="2000" dirty="0">
                <a:latin typeface="Arial" pitchFamily="34" charset="0"/>
                <a:cs typeface="Arial" pitchFamily="34" charset="0"/>
              </a:rPr>
              <a:t> </a:t>
            </a:r>
            <a:r>
              <a:rPr lang="en-US" sz="2000" dirty="0" smtClean="0">
                <a:latin typeface="Arial" pitchFamily="34" charset="0"/>
                <a:cs typeface="Arial" pitchFamily="34" charset="0"/>
              </a:rPr>
              <a:t>   they aren’t included</a:t>
            </a:r>
          </a:p>
        </p:txBody>
      </p:sp>
      <p:sp>
        <p:nvSpPr>
          <p:cNvPr id="9" name="Text Box 5"/>
          <p:cNvSpPr txBox="1">
            <a:spLocks noChangeArrowheads="1"/>
          </p:cNvSpPr>
          <p:nvPr/>
        </p:nvSpPr>
        <p:spPr bwMode="auto">
          <a:xfrm>
            <a:off x="630936" y="327609"/>
            <a:ext cx="7635240" cy="523220"/>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n-ea"/>
                <a:cs typeface="Arial" pitchFamily="34" charset="0"/>
              </a:rPr>
              <a:t>Genetic Testing –</a:t>
            </a:r>
            <a:r>
              <a:rPr kumimoji="0" lang="en-US" sz="2800" b="0" i="0" u="sng" strike="noStrike" kern="1200" cap="none" spc="0" normalizeH="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n-ea"/>
                <a:cs typeface="Arial" pitchFamily="34" charset="0"/>
              </a:rPr>
              <a:t> Traditional </a:t>
            </a:r>
            <a:r>
              <a:rPr kumimoji="0" lang="en-US" sz="2800" b="0"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n-ea"/>
                <a:cs typeface="Arial" pitchFamily="34" charset="0"/>
              </a:rPr>
              <a:t>Gene Panels</a:t>
            </a:r>
            <a:endParaRPr kumimoji="0" lang="en-US" sz="2800" b="0"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2119" y="2417064"/>
            <a:ext cx="3551881" cy="4440936"/>
          </a:xfrm>
          <a:prstGeom prst="rect">
            <a:avLst/>
          </a:prstGeom>
        </p:spPr>
      </p:pic>
    </p:spTree>
    <p:custDataLst>
      <p:tags r:id="rId1"/>
    </p:custDataLst>
    <p:extLst>
      <p:ext uri="{BB962C8B-B14F-4D97-AF65-F5344CB8AC3E}">
        <p14:creationId xmlns:p14="http://schemas.microsoft.com/office/powerpoint/2010/main" val="249724853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630936" y="327609"/>
            <a:ext cx="7635240" cy="523220"/>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n-ea"/>
                <a:cs typeface="Arial" pitchFamily="34" charset="0"/>
              </a:rPr>
              <a:t>Genetic Testing</a:t>
            </a:r>
            <a:r>
              <a:rPr kumimoji="0" lang="en-US" sz="2800" b="0" i="0" u="sng" strike="noStrike" kern="1200" cap="none" spc="0" normalizeH="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n-ea"/>
                <a:cs typeface="Arial" pitchFamily="34" charset="0"/>
              </a:rPr>
              <a:t> Bias</a:t>
            </a:r>
            <a:endParaRPr kumimoji="0" lang="en-US" sz="2800" b="0"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grpSp>
        <p:nvGrpSpPr>
          <p:cNvPr id="12" name="Group 11"/>
          <p:cNvGrpSpPr/>
          <p:nvPr/>
        </p:nvGrpSpPr>
        <p:grpSpPr>
          <a:xfrm>
            <a:off x="836326" y="1421702"/>
            <a:ext cx="2519817" cy="2320388"/>
            <a:chOff x="4010785" y="3979957"/>
            <a:chExt cx="2519817" cy="2320388"/>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8555" y="3979957"/>
              <a:ext cx="719136" cy="89736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6325" y="4874787"/>
              <a:ext cx="719136" cy="89736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72837">
              <a:off x="4620840" y="4680669"/>
              <a:ext cx="1909762" cy="1506055"/>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0785" y="4459349"/>
              <a:ext cx="719136" cy="89736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7189" y="5402983"/>
              <a:ext cx="719136" cy="897362"/>
            </a:xfrm>
            <a:prstGeom prst="rect">
              <a:avLst/>
            </a:prstGeom>
          </p:spPr>
        </p:pic>
      </p:grpSp>
      <p:sp>
        <p:nvSpPr>
          <p:cNvPr id="16" name="TextBox 15"/>
          <p:cNvSpPr txBox="1"/>
          <p:nvPr/>
        </p:nvSpPr>
        <p:spPr>
          <a:xfrm>
            <a:off x="2308956" y="1378118"/>
            <a:ext cx="5405647" cy="830997"/>
          </a:xfrm>
          <a:prstGeom prst="rect">
            <a:avLst/>
          </a:prstGeom>
          <a:noFill/>
        </p:spPr>
        <p:txBody>
          <a:bodyPr wrap="none" rtlCol="0">
            <a:spAutoFit/>
          </a:bodyPr>
          <a:lstStyle/>
          <a:p>
            <a:r>
              <a:rPr lang="en-US" sz="2400" dirty="0" smtClean="0">
                <a:effectLst>
                  <a:outerShdw blurRad="38100" dist="38100" dir="2700000" algn="tl">
                    <a:srgbClr val="000000">
                      <a:alpha val="43137"/>
                    </a:srgbClr>
                  </a:outerShdw>
                </a:effectLst>
              </a:rPr>
              <a:t>Should you look at hay by the handful </a:t>
            </a:r>
          </a:p>
          <a:p>
            <a:r>
              <a:rPr lang="en-US" sz="2400" dirty="0" smtClean="0">
                <a:effectLst>
                  <a:outerShdw blurRad="38100" dist="38100" dir="2700000" algn="tl">
                    <a:srgbClr val="000000">
                      <a:alpha val="43137"/>
                    </a:srgbClr>
                  </a:outerShdw>
                </a:effectLst>
              </a:rPr>
              <a:t>         for anything that might be sharp?</a:t>
            </a:r>
          </a:p>
        </p:txBody>
      </p:sp>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b="13286"/>
          <a:stretch/>
        </p:blipFill>
        <p:spPr>
          <a:xfrm rot="3066118">
            <a:off x="1384434" y="2850630"/>
            <a:ext cx="220794" cy="382918"/>
          </a:xfrm>
          <a:prstGeom prst="rect">
            <a:avLst/>
          </a:prstGeom>
        </p:spPr>
      </p:pic>
      <p:grpSp>
        <p:nvGrpSpPr>
          <p:cNvPr id="13" name="Group 12"/>
          <p:cNvGrpSpPr/>
          <p:nvPr/>
        </p:nvGrpSpPr>
        <p:grpSpPr>
          <a:xfrm>
            <a:off x="996722" y="2916189"/>
            <a:ext cx="7837338" cy="3647730"/>
            <a:chOff x="996722" y="2916189"/>
            <a:chExt cx="7837338" cy="3647730"/>
          </a:xfrm>
        </p:grpSpPr>
        <p:grpSp>
          <p:nvGrpSpPr>
            <p:cNvPr id="15" name="Group 14"/>
            <p:cNvGrpSpPr/>
            <p:nvPr/>
          </p:nvGrpSpPr>
          <p:grpSpPr>
            <a:xfrm>
              <a:off x="4604960" y="2916189"/>
              <a:ext cx="4229100" cy="3647730"/>
              <a:chOff x="4604960" y="2916189"/>
              <a:chExt cx="4229100" cy="364773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72837">
                <a:off x="6785350" y="2916189"/>
                <a:ext cx="1909762" cy="1506055"/>
              </a:xfrm>
              <a:prstGeom prst="rect">
                <a:avLst/>
              </a:prstGeom>
            </p:spPr>
          </p:pic>
          <p:grpSp>
            <p:nvGrpSpPr>
              <p:cNvPr id="6" name="Group 5"/>
              <p:cNvGrpSpPr/>
              <p:nvPr/>
            </p:nvGrpSpPr>
            <p:grpSpPr>
              <a:xfrm>
                <a:off x="4604960" y="3325419"/>
                <a:ext cx="4229100" cy="3238500"/>
                <a:chOff x="4352925" y="3253369"/>
                <a:chExt cx="4229100" cy="323850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2925" y="3253369"/>
                  <a:ext cx="4229100" cy="3238500"/>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189454">
                  <a:off x="6265052" y="4263245"/>
                  <a:ext cx="1440675" cy="720338"/>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21170" t="42188" r="23649" b="22518"/>
                <a:stretch/>
              </p:blipFill>
              <p:spPr>
                <a:xfrm>
                  <a:off x="5248275" y="4619625"/>
                  <a:ext cx="2333625" cy="1143000"/>
                </a:xfrm>
                <a:prstGeom prst="rect">
                  <a:avLst/>
                </a:prstGeom>
              </p:spPr>
            </p:pic>
          </p:grpSp>
        </p:grpSp>
        <p:sp>
          <p:nvSpPr>
            <p:cNvPr id="18" name="TextBox 17"/>
            <p:cNvSpPr txBox="1"/>
            <p:nvPr/>
          </p:nvSpPr>
          <p:spPr>
            <a:xfrm>
              <a:off x="996722" y="4058755"/>
              <a:ext cx="4208203" cy="1200329"/>
            </a:xfrm>
            <a:prstGeom prst="rect">
              <a:avLst/>
            </a:prstGeom>
            <a:noFill/>
          </p:spPr>
          <p:txBody>
            <a:bodyPr wrap="none" rtlCol="0">
              <a:spAutoFit/>
            </a:bodyPr>
            <a:lstStyle/>
            <a:p>
              <a:r>
                <a:rPr lang="en-US" sz="2400" dirty="0" smtClean="0">
                  <a:effectLst>
                    <a:outerShdw blurRad="38100" dist="38100" dir="2700000" algn="tl">
                      <a:srgbClr val="000000">
                        <a:alpha val="43137"/>
                      </a:srgbClr>
                    </a:outerShdw>
                  </a:effectLst>
                </a:rPr>
                <a:t>…or should you look through </a:t>
              </a:r>
            </a:p>
            <a:p>
              <a:r>
                <a:rPr lang="en-US" sz="2400" dirty="0" smtClean="0">
                  <a:effectLst>
                    <a:outerShdw blurRad="38100" dist="38100" dir="2700000" algn="tl">
                      <a:srgbClr val="000000">
                        <a:alpha val="43137"/>
                      </a:srgbClr>
                    </a:outerShdw>
                  </a:effectLst>
                </a:rPr>
                <a:t>    the whole haystack for the </a:t>
              </a:r>
            </a:p>
            <a:p>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   needle? </a:t>
              </a: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b="13286"/>
            <a:stretch/>
          </p:blipFill>
          <p:spPr>
            <a:xfrm rot="3066118">
              <a:off x="7629834" y="4706358"/>
              <a:ext cx="220794" cy="382918"/>
            </a:xfrm>
            <a:prstGeom prst="rect">
              <a:avLst/>
            </a:prstGeom>
          </p:spPr>
        </p:pic>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b="13286"/>
            <a:stretch/>
          </p:blipFill>
          <p:spPr>
            <a:xfrm rot="19262469">
              <a:off x="6030159" y="3989264"/>
              <a:ext cx="220794" cy="382918"/>
            </a:xfrm>
            <a:prstGeom prst="rect">
              <a:avLst/>
            </a:prstGeom>
          </p:spPr>
        </p:pic>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b="13286"/>
            <a:stretch/>
          </p:blipFill>
          <p:spPr>
            <a:xfrm rot="19262469">
              <a:off x="5470974" y="4994240"/>
              <a:ext cx="220794" cy="382918"/>
            </a:xfrm>
            <a:prstGeom prst="rect">
              <a:avLst/>
            </a:prstGeom>
          </p:spPr>
        </p:pic>
        <p:pic>
          <p:nvPicPr>
            <p:cNvPr id="22" name="Picture 21"/>
            <p:cNvPicPr>
              <a:picLocks noChangeAspect="1"/>
            </p:cNvPicPr>
            <p:nvPr/>
          </p:nvPicPr>
          <p:blipFill rotWithShape="1">
            <a:blip r:embed="rId4" cstate="print">
              <a:extLst>
                <a:ext uri="{28A0092B-C50C-407E-A947-70E740481C1C}">
                  <a14:useLocalDpi xmlns:a14="http://schemas.microsoft.com/office/drawing/2010/main" val="0"/>
                </a:ext>
              </a:extLst>
            </a:blip>
            <a:srcRect b="13286"/>
            <a:stretch/>
          </p:blipFill>
          <p:spPr>
            <a:xfrm rot="19262469">
              <a:off x="6201884" y="4694209"/>
              <a:ext cx="220794" cy="382918"/>
            </a:xfrm>
            <a:prstGeom prst="rect">
              <a:avLst/>
            </a:prstGeom>
          </p:spPr>
        </p:pic>
        <p:pic>
          <p:nvPicPr>
            <p:cNvPr id="23" name="Picture 22"/>
            <p:cNvPicPr>
              <a:picLocks noChangeAspect="1"/>
            </p:cNvPicPr>
            <p:nvPr/>
          </p:nvPicPr>
          <p:blipFill rotWithShape="1">
            <a:blip r:embed="rId4" cstate="print">
              <a:extLst>
                <a:ext uri="{28A0092B-C50C-407E-A947-70E740481C1C}">
                  <a14:useLocalDpi xmlns:a14="http://schemas.microsoft.com/office/drawing/2010/main" val="0"/>
                </a:ext>
              </a:extLst>
            </a:blip>
            <a:srcRect b="13286"/>
            <a:stretch/>
          </p:blipFill>
          <p:spPr>
            <a:xfrm rot="19262469">
              <a:off x="4787146" y="5937127"/>
              <a:ext cx="220794" cy="382918"/>
            </a:xfrm>
            <a:prstGeom prst="rect">
              <a:avLst/>
            </a:prstGeom>
          </p:spPr>
        </p:pic>
        <p:pic>
          <p:nvPicPr>
            <p:cNvPr id="24" name="Picture 23"/>
            <p:cNvPicPr>
              <a:picLocks noChangeAspect="1"/>
            </p:cNvPicPr>
            <p:nvPr/>
          </p:nvPicPr>
          <p:blipFill rotWithShape="1">
            <a:blip r:embed="rId4" cstate="print">
              <a:extLst>
                <a:ext uri="{28A0092B-C50C-407E-A947-70E740481C1C}">
                  <a14:useLocalDpi xmlns:a14="http://schemas.microsoft.com/office/drawing/2010/main" val="0"/>
                </a:ext>
              </a:extLst>
            </a:blip>
            <a:srcRect b="13286"/>
            <a:stretch/>
          </p:blipFill>
          <p:spPr>
            <a:xfrm rot="3066118">
              <a:off x="6827441" y="5196861"/>
              <a:ext cx="220794" cy="382918"/>
            </a:xfrm>
            <a:prstGeom prst="rect">
              <a:avLst/>
            </a:prstGeom>
          </p:spPr>
        </p:pic>
        <p:pic>
          <p:nvPicPr>
            <p:cNvPr id="25" name="Picture 24"/>
            <p:cNvPicPr>
              <a:picLocks noChangeAspect="1"/>
            </p:cNvPicPr>
            <p:nvPr/>
          </p:nvPicPr>
          <p:blipFill rotWithShape="1">
            <a:blip r:embed="rId4" cstate="print">
              <a:extLst>
                <a:ext uri="{28A0092B-C50C-407E-A947-70E740481C1C}">
                  <a14:useLocalDpi xmlns:a14="http://schemas.microsoft.com/office/drawing/2010/main" val="0"/>
                </a:ext>
              </a:extLst>
            </a:blip>
            <a:srcRect b="13286"/>
            <a:stretch/>
          </p:blipFill>
          <p:spPr>
            <a:xfrm rot="3066118">
              <a:off x="7604206" y="5925081"/>
              <a:ext cx="220794" cy="382918"/>
            </a:xfrm>
            <a:prstGeom prst="rect">
              <a:avLst/>
            </a:prstGeom>
          </p:spPr>
        </p:pic>
        <p:pic>
          <p:nvPicPr>
            <p:cNvPr id="26" name="Picture 25"/>
            <p:cNvPicPr>
              <a:picLocks noChangeAspect="1"/>
            </p:cNvPicPr>
            <p:nvPr/>
          </p:nvPicPr>
          <p:blipFill rotWithShape="1">
            <a:blip r:embed="rId4" cstate="print">
              <a:extLst>
                <a:ext uri="{28A0092B-C50C-407E-A947-70E740481C1C}">
                  <a14:useLocalDpi xmlns:a14="http://schemas.microsoft.com/office/drawing/2010/main" val="0"/>
                </a:ext>
              </a:extLst>
            </a:blip>
            <a:srcRect b="13286"/>
            <a:stretch/>
          </p:blipFill>
          <p:spPr>
            <a:xfrm rot="3066118">
              <a:off x="8274320" y="5730986"/>
              <a:ext cx="220794" cy="382918"/>
            </a:xfrm>
            <a:prstGeom prst="rect">
              <a:avLst/>
            </a:prstGeom>
          </p:spPr>
        </p:pic>
        <p:pic>
          <p:nvPicPr>
            <p:cNvPr id="27" name="Picture 26"/>
            <p:cNvPicPr>
              <a:picLocks noChangeAspect="1"/>
            </p:cNvPicPr>
            <p:nvPr/>
          </p:nvPicPr>
          <p:blipFill rotWithShape="1">
            <a:blip r:embed="rId4" cstate="print">
              <a:extLst>
                <a:ext uri="{28A0092B-C50C-407E-A947-70E740481C1C}">
                  <a14:useLocalDpi xmlns:a14="http://schemas.microsoft.com/office/drawing/2010/main" val="0"/>
                </a:ext>
              </a:extLst>
            </a:blip>
            <a:srcRect b="13286"/>
            <a:stretch/>
          </p:blipFill>
          <p:spPr>
            <a:xfrm rot="3066118">
              <a:off x="6940879" y="3761159"/>
              <a:ext cx="220794" cy="382918"/>
            </a:xfrm>
            <a:prstGeom prst="rect">
              <a:avLst/>
            </a:prstGeom>
          </p:spPr>
        </p:pic>
        <p:pic>
          <p:nvPicPr>
            <p:cNvPr id="28" name="Picture 27"/>
            <p:cNvPicPr>
              <a:picLocks noChangeAspect="1"/>
            </p:cNvPicPr>
            <p:nvPr/>
          </p:nvPicPr>
          <p:blipFill rotWithShape="1">
            <a:blip r:embed="rId4" cstate="print">
              <a:extLst>
                <a:ext uri="{28A0092B-C50C-407E-A947-70E740481C1C}">
                  <a14:useLocalDpi xmlns:a14="http://schemas.microsoft.com/office/drawing/2010/main" val="0"/>
                </a:ext>
              </a:extLst>
            </a:blip>
            <a:srcRect b="13286"/>
            <a:stretch/>
          </p:blipFill>
          <p:spPr>
            <a:xfrm rot="19262469">
              <a:off x="5796495" y="6036167"/>
              <a:ext cx="220794" cy="382918"/>
            </a:xfrm>
            <a:prstGeom prst="rect">
              <a:avLst/>
            </a:prstGeom>
          </p:spPr>
        </p:pic>
      </p:grpSp>
    </p:spTree>
    <p:extLst>
      <p:ext uri="{BB962C8B-B14F-4D97-AF65-F5344CB8AC3E}">
        <p14:creationId xmlns:p14="http://schemas.microsoft.com/office/powerpoint/2010/main" val="31900700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txBox="1">
            <a:spLocks/>
          </p:cNvSpPr>
          <p:nvPr/>
        </p:nvSpPr>
        <p:spPr>
          <a:xfrm>
            <a:off x="264743" y="868379"/>
            <a:ext cx="8614514" cy="4351321"/>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fontAlgn="auto">
              <a:spcBef>
                <a:spcPts val="600"/>
              </a:spcBef>
              <a:spcAft>
                <a:spcPts val="600"/>
              </a:spcAft>
              <a:buFont typeface="Wingdings 2"/>
              <a:buNone/>
            </a:pPr>
            <a:r>
              <a:rPr lang="en-US" sz="2000" b="1" dirty="0" smtClean="0">
                <a:solidFill>
                  <a:srgbClr val="FFC000"/>
                </a:solidFill>
                <a:latin typeface="Arial" pitchFamily="34" charset="0"/>
                <a:cs typeface="Arial" pitchFamily="34" charset="0"/>
              </a:rPr>
              <a:t>Major Caveat to </a:t>
            </a:r>
            <a:r>
              <a:rPr lang="en-US" sz="2000" b="1" u="sng" dirty="0" smtClean="0">
                <a:solidFill>
                  <a:srgbClr val="FFC000"/>
                </a:solidFill>
                <a:latin typeface="Arial" pitchFamily="34" charset="0"/>
                <a:cs typeface="Arial" pitchFamily="34" charset="0"/>
              </a:rPr>
              <a:t>Biased</a:t>
            </a:r>
            <a:r>
              <a:rPr lang="en-US" sz="2000" b="1" dirty="0" smtClean="0">
                <a:solidFill>
                  <a:srgbClr val="FFC000"/>
                </a:solidFill>
                <a:latin typeface="Arial" pitchFamily="34" charset="0"/>
                <a:cs typeface="Arial" pitchFamily="34" charset="0"/>
              </a:rPr>
              <a:t> Single Gene or Multi-Gene Panel Testing</a:t>
            </a:r>
            <a:endParaRPr lang="en-US" sz="800" b="1" dirty="0" smtClean="0">
              <a:solidFill>
                <a:srgbClr val="FFC000"/>
              </a:solidFill>
              <a:latin typeface="Arial" pitchFamily="34" charset="0"/>
              <a:cs typeface="Arial" pitchFamily="34" charset="0"/>
            </a:endParaRPr>
          </a:p>
          <a:p>
            <a:pPr lvl="1" fontAlgn="auto">
              <a:spcAft>
                <a:spcPts val="600"/>
              </a:spcAft>
            </a:pPr>
            <a:r>
              <a:rPr lang="en-US" sz="2000" u="sng" dirty="0" smtClean="0">
                <a:latin typeface="Arial" pitchFamily="34" charset="0"/>
                <a:cs typeface="Arial" pitchFamily="34" charset="0"/>
              </a:rPr>
              <a:t>Clinical Heterogeneity:</a:t>
            </a:r>
            <a:r>
              <a:rPr lang="en-US" sz="2000" dirty="0" smtClean="0">
                <a:latin typeface="Arial" pitchFamily="34" charset="0"/>
                <a:cs typeface="Arial" pitchFamily="34" charset="0"/>
              </a:rPr>
              <a:t> The same phenotype common to one disorder may be an atypical form of another, how do you know?</a:t>
            </a:r>
          </a:p>
          <a:p>
            <a:pPr lvl="1" fontAlgn="auto">
              <a:spcAft>
                <a:spcPts val="0"/>
              </a:spcAft>
            </a:pPr>
            <a:r>
              <a:rPr lang="en-US" sz="2000" u="sng" dirty="0" smtClean="0">
                <a:latin typeface="Arial" pitchFamily="34" charset="0"/>
                <a:cs typeface="Arial" pitchFamily="34" charset="0"/>
              </a:rPr>
              <a:t>Genetic Expressivity</a:t>
            </a:r>
            <a:r>
              <a:rPr lang="en-US" sz="2000" dirty="0" smtClean="0">
                <a:latin typeface="Arial" pitchFamily="34" charset="0"/>
                <a:cs typeface="Arial" pitchFamily="34" charset="0"/>
              </a:rPr>
              <a:t>: Currently documented phenotypes may not represent the only forms of disease caused by a gene. </a:t>
            </a:r>
          </a:p>
          <a:p>
            <a:pPr marL="585216" lvl="1" indent="0" fontAlgn="auto">
              <a:spcAft>
                <a:spcPts val="0"/>
              </a:spcAft>
              <a:buFont typeface="Wingdings 2"/>
              <a:buNone/>
            </a:pPr>
            <a:r>
              <a:rPr lang="en-US" sz="1800" dirty="0" smtClean="0">
                <a:latin typeface="Arial" pitchFamily="34" charset="0"/>
                <a:cs typeface="Arial" pitchFamily="34" charset="0"/>
              </a:rPr>
              <a:t>	</a:t>
            </a:r>
            <a:r>
              <a:rPr lang="en-US" sz="1800" u="sng" dirty="0" smtClean="0">
                <a:solidFill>
                  <a:srgbClr val="66FFFF"/>
                </a:solidFill>
                <a:latin typeface="Arial" pitchFamily="34" charset="0"/>
                <a:cs typeface="Arial" pitchFamily="34" charset="0"/>
              </a:rPr>
              <a:t>Examples:</a:t>
            </a:r>
          </a:p>
          <a:p>
            <a:pPr marL="585216" lvl="1" indent="0" fontAlgn="auto">
              <a:spcAft>
                <a:spcPts val="0"/>
              </a:spcAft>
              <a:buFont typeface="Wingdings 2"/>
              <a:buNone/>
            </a:pPr>
            <a:r>
              <a:rPr lang="en-US" sz="1800" dirty="0" smtClean="0">
                <a:solidFill>
                  <a:srgbClr val="66FFFF"/>
                </a:solidFill>
                <a:latin typeface="Arial" pitchFamily="34" charset="0"/>
                <a:cs typeface="Arial" pitchFamily="34" charset="0"/>
              </a:rPr>
              <a:t>	- Late-onset Friedreich Ataxia (up to 25% of cases)</a:t>
            </a:r>
          </a:p>
          <a:p>
            <a:pPr marL="585216" lvl="1" indent="0" fontAlgn="auto">
              <a:spcAft>
                <a:spcPts val="0"/>
              </a:spcAft>
              <a:buFont typeface="Wingdings 2"/>
              <a:buNone/>
            </a:pPr>
            <a:r>
              <a:rPr lang="en-US" sz="1800" dirty="0" smtClean="0">
                <a:solidFill>
                  <a:srgbClr val="66FFFF"/>
                </a:solidFill>
                <a:latin typeface="Arial" pitchFamily="34" charset="0"/>
                <a:cs typeface="Arial" pitchFamily="34" charset="0"/>
              </a:rPr>
              <a:t>	- Fragile X-Syndrome &amp; Fragile X-Tremor/Ataxia Syndrome (premutation)</a:t>
            </a:r>
          </a:p>
          <a:p>
            <a:pPr marL="585216" lvl="1" indent="0" fontAlgn="auto">
              <a:spcAft>
                <a:spcPts val="0"/>
              </a:spcAft>
              <a:buFont typeface="Wingdings 2"/>
              <a:buNone/>
            </a:pPr>
            <a:r>
              <a:rPr lang="en-US" sz="1800" dirty="0" smtClean="0">
                <a:solidFill>
                  <a:srgbClr val="66FFFF"/>
                </a:solidFill>
                <a:latin typeface="Arial" pitchFamily="34" charset="0"/>
                <a:cs typeface="Arial" pitchFamily="34" charset="0"/>
              </a:rPr>
              <a:t>	- Adult Polyglucosan Body Disease &amp; Glycogen Storage Disease Type IV</a:t>
            </a:r>
          </a:p>
          <a:p>
            <a:pPr marL="585216" lvl="1" indent="0" fontAlgn="auto">
              <a:spcAft>
                <a:spcPts val="0"/>
              </a:spcAft>
              <a:buFont typeface="Wingdings 2"/>
              <a:buNone/>
            </a:pPr>
            <a:r>
              <a:rPr lang="en-US" sz="1800" dirty="0" smtClean="0">
                <a:solidFill>
                  <a:srgbClr val="66FFFF"/>
                </a:solidFill>
                <a:latin typeface="Arial" pitchFamily="34" charset="0"/>
                <a:cs typeface="Arial" pitchFamily="34" charset="0"/>
              </a:rPr>
              <a:t>	- X-linked Adrenoleukodystrophy &amp; Adrenomyeloneuropathy</a:t>
            </a:r>
          </a:p>
          <a:p>
            <a:pPr marL="585216" lvl="1" indent="0" fontAlgn="auto">
              <a:spcAft>
                <a:spcPts val="0"/>
              </a:spcAft>
              <a:buFont typeface="Wingdings 2"/>
              <a:buNone/>
            </a:pPr>
            <a:r>
              <a:rPr lang="en-US" sz="1800" dirty="0" smtClean="0">
                <a:solidFill>
                  <a:srgbClr val="66FFFF"/>
                </a:solidFill>
                <a:latin typeface="Arial" pitchFamily="34" charset="0"/>
                <a:cs typeface="Arial" pitchFamily="34" charset="0"/>
              </a:rPr>
              <a:t>     - AOA2 (ataxia &amp; polyneuropathy) vs. ALS4 (motor neuron) </a:t>
            </a:r>
          </a:p>
          <a:p>
            <a:pPr marL="585216" lvl="1" indent="0" fontAlgn="auto">
              <a:spcAft>
                <a:spcPts val="0"/>
              </a:spcAft>
              <a:buFont typeface="Wingdings 2"/>
              <a:buNone/>
            </a:pPr>
            <a:endParaRPr lang="en-US" sz="1000" dirty="0" smtClean="0">
              <a:latin typeface="Arial" pitchFamily="34" charset="0"/>
              <a:cs typeface="Arial" pitchFamily="34" charset="0"/>
            </a:endParaRPr>
          </a:p>
          <a:p>
            <a:pPr marL="137160" indent="0" fontAlgn="auto">
              <a:spcAft>
                <a:spcPts val="0"/>
              </a:spcAft>
              <a:buFont typeface="Wingdings 2"/>
              <a:buNone/>
            </a:pPr>
            <a:r>
              <a:rPr lang="en-US" dirty="0" smtClean="0">
                <a:solidFill>
                  <a:srgbClr val="FF66CC"/>
                </a:solidFill>
                <a:latin typeface="Arial" pitchFamily="34" charset="0"/>
                <a:cs typeface="Arial" pitchFamily="34" charset="0"/>
              </a:rPr>
              <a:t>How can one minimize such confounders                 and maximize genetic testing efficacy?</a:t>
            </a:r>
          </a:p>
        </p:txBody>
      </p:sp>
      <p:sp>
        <p:nvSpPr>
          <p:cNvPr id="9" name="Text Box 5"/>
          <p:cNvSpPr txBox="1">
            <a:spLocks noChangeArrowheads="1"/>
          </p:cNvSpPr>
          <p:nvPr/>
        </p:nvSpPr>
        <p:spPr bwMode="auto">
          <a:xfrm>
            <a:off x="798547" y="258601"/>
            <a:ext cx="7546907" cy="523220"/>
          </a:xfrm>
          <a:prstGeom prst="rect">
            <a:avLst/>
          </a:prstGeom>
          <a:noFill/>
          <a:ln w="9525">
            <a:noFill/>
            <a:miter lim="800000"/>
            <a:headEnd/>
            <a:tailEnd/>
          </a:ln>
          <a:effectLst/>
        </p:spPr>
        <p:txBody>
          <a:bodyPr wrap="square">
            <a:spAutoFit/>
          </a:bodyPr>
          <a:lstStyle/>
          <a:p>
            <a:pPr algn="ctr">
              <a:defRPr/>
            </a:pPr>
            <a:r>
              <a:rPr lang="en-US" sz="2800" u="sng" dirty="0" smtClean="0">
                <a:solidFill>
                  <a:srgbClr val="FFFF00"/>
                </a:solidFill>
                <a:latin typeface="Arial" pitchFamily="34" charset="0"/>
                <a:cs typeface="Arial" pitchFamily="34" charset="0"/>
              </a:rPr>
              <a:t>Classic Question: Single or Multi-Gene Panel?</a:t>
            </a:r>
            <a:endParaRPr lang="en-US" sz="2800" u="sng" dirty="0">
              <a:solidFill>
                <a:srgbClr val="FFFF00"/>
              </a:solidFill>
              <a:latin typeface="Arial" pitchFamily="34" charset="0"/>
              <a:cs typeface="Arial" pitchFamily="34" charset="0"/>
            </a:endParaRP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7746"/>
          <a:stretch/>
        </p:blipFill>
        <p:spPr>
          <a:xfrm>
            <a:off x="7319345" y="4495800"/>
            <a:ext cx="1824655" cy="2359805"/>
          </a:xfrm>
          <a:prstGeom prst="rect">
            <a:avLst/>
          </a:prstGeom>
        </p:spPr>
      </p:pic>
    </p:spTree>
    <p:custDataLst>
      <p:tags r:id="rId1"/>
    </p:custDataLst>
    <p:extLst>
      <p:ext uri="{BB962C8B-B14F-4D97-AF65-F5344CB8AC3E}">
        <p14:creationId xmlns:p14="http://schemas.microsoft.com/office/powerpoint/2010/main" val="290594862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8774"/>
            <a:ext cx="9144001" cy="68667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774"/>
            <a:ext cx="7716417" cy="6866774"/>
          </a:xfrm>
          <a:prstGeom prst="rect">
            <a:avLst/>
          </a:prstGeom>
        </p:spPr>
      </p:pic>
      <p:sp>
        <p:nvSpPr>
          <p:cNvPr id="5" name="Text Box 5"/>
          <p:cNvSpPr txBox="1">
            <a:spLocks noChangeArrowheads="1"/>
          </p:cNvSpPr>
          <p:nvPr/>
        </p:nvSpPr>
        <p:spPr bwMode="auto">
          <a:xfrm>
            <a:off x="380307" y="329578"/>
            <a:ext cx="8495852" cy="523220"/>
          </a:xfrm>
          <a:prstGeom prst="rect">
            <a:avLst/>
          </a:prstGeom>
          <a:noFill/>
          <a:ln w="9525">
            <a:noFill/>
            <a:miter lim="800000"/>
            <a:headEnd/>
            <a:tailEnd/>
          </a:ln>
          <a:effectLst/>
        </p:spPr>
        <p:txBody>
          <a:bodyPr wrap="none">
            <a:spAutoFit/>
          </a:bodyPr>
          <a:lstStyle/>
          <a:p>
            <a:pPr>
              <a:defRPr/>
            </a:pPr>
            <a:r>
              <a:rPr lang="en-US" sz="2800" u="sng" dirty="0" smtClean="0">
                <a:solidFill>
                  <a:srgbClr val="FFFF00"/>
                </a:solidFill>
                <a:effectLst>
                  <a:outerShdw blurRad="38100" dist="38100" dir="2700000" algn="tl">
                    <a:srgbClr val="000000"/>
                  </a:outerShdw>
                </a:effectLst>
              </a:rPr>
              <a:t>Exome Sequencing: An Unbiased Tool for Diagnosis</a:t>
            </a:r>
            <a:endParaRPr lang="en-US" sz="2800" u="sng" dirty="0">
              <a:solidFill>
                <a:srgbClr val="FFFF00"/>
              </a:solidFill>
              <a:effectLst>
                <a:outerShdw blurRad="38100" dist="38100" dir="2700000" algn="tl">
                  <a:srgbClr val="000000"/>
                </a:outerShdw>
              </a:effectLst>
            </a:endParaRPr>
          </a:p>
        </p:txBody>
      </p:sp>
      <p:sp>
        <p:nvSpPr>
          <p:cNvPr id="6" name="TextBox 5"/>
          <p:cNvSpPr txBox="1"/>
          <p:nvPr/>
        </p:nvSpPr>
        <p:spPr>
          <a:xfrm>
            <a:off x="6552230" y="788848"/>
            <a:ext cx="2591770" cy="5847755"/>
          </a:xfrm>
          <a:prstGeom prst="rect">
            <a:avLst/>
          </a:prstGeom>
          <a:noFill/>
        </p:spPr>
        <p:txBody>
          <a:bodyPr wrap="square" rtlCol="0">
            <a:spAutoFit/>
          </a:bodyPr>
          <a:lstStyle/>
          <a:p>
            <a:r>
              <a:rPr lang="en-US" sz="2000" b="1" u="sng" dirty="0" smtClean="0">
                <a:solidFill>
                  <a:prstClr val="white"/>
                </a:solidFill>
                <a:effectLst>
                  <a:outerShdw blurRad="38100" dist="38100" dir="2700000" algn="tl">
                    <a:srgbClr val="000000">
                      <a:alpha val="43137"/>
                    </a:srgbClr>
                  </a:outerShdw>
                </a:effectLst>
              </a:rPr>
              <a:t>Genome</a:t>
            </a:r>
          </a:p>
          <a:p>
            <a:r>
              <a:rPr lang="en-US" sz="2000" b="1" dirty="0" smtClean="0">
                <a:solidFill>
                  <a:prstClr val="white"/>
                </a:solidFill>
                <a:effectLst>
                  <a:outerShdw blurRad="38100" dist="38100" dir="2700000" algn="tl">
                    <a:srgbClr val="000000">
                      <a:alpha val="43137"/>
                    </a:srgbClr>
                  </a:outerShdw>
                </a:effectLst>
              </a:rPr>
              <a:t>3.3 x 10</a:t>
            </a:r>
            <a:r>
              <a:rPr lang="en-US" sz="2000" b="1" baseline="30000" dirty="0" smtClean="0">
                <a:solidFill>
                  <a:prstClr val="white"/>
                </a:solidFill>
                <a:effectLst>
                  <a:outerShdw blurRad="38100" dist="38100" dir="2700000" algn="tl">
                    <a:srgbClr val="000000">
                      <a:alpha val="43137"/>
                    </a:srgbClr>
                  </a:outerShdw>
                </a:effectLst>
              </a:rPr>
              <a:t>9 </a:t>
            </a:r>
            <a:r>
              <a:rPr lang="en-US" sz="2000" b="1" dirty="0" smtClean="0">
                <a:solidFill>
                  <a:prstClr val="white"/>
                </a:solidFill>
                <a:effectLst>
                  <a:outerShdw blurRad="38100" dist="38100" dir="2700000" algn="tl">
                    <a:srgbClr val="000000">
                      <a:alpha val="43137"/>
                    </a:srgbClr>
                  </a:outerShdw>
                </a:effectLst>
              </a:rPr>
              <a:t>base pairs</a:t>
            </a:r>
          </a:p>
          <a:p>
            <a:r>
              <a:rPr lang="en-US" sz="2000" b="1" dirty="0" smtClean="0">
                <a:solidFill>
                  <a:prstClr val="white"/>
                </a:solidFill>
                <a:effectLst>
                  <a:outerShdw blurRad="38100" dist="38100" dir="2700000" algn="tl">
                    <a:srgbClr val="000000">
                      <a:alpha val="43137"/>
                    </a:srgbClr>
                  </a:outerShdw>
                </a:effectLst>
              </a:rPr>
              <a:t>~20,000 genes</a:t>
            </a:r>
            <a:endParaRPr lang="en-US" sz="2000" b="1" dirty="0">
              <a:solidFill>
                <a:prstClr val="white"/>
              </a:solidFill>
              <a:effectLst>
                <a:outerShdw blurRad="38100" dist="38100" dir="2700000" algn="tl">
                  <a:srgbClr val="000000">
                    <a:alpha val="43137"/>
                  </a:srgbClr>
                </a:outerShdw>
              </a:effectLst>
            </a:endParaRPr>
          </a:p>
          <a:p>
            <a:endParaRPr lang="en-US" sz="2000" b="1" dirty="0" smtClean="0">
              <a:solidFill>
                <a:prstClr val="white"/>
              </a:solidFill>
              <a:effectLst>
                <a:outerShdw blurRad="38100" dist="38100" dir="2700000" algn="tl">
                  <a:srgbClr val="000000">
                    <a:alpha val="43137"/>
                  </a:srgbClr>
                </a:outerShdw>
              </a:effectLst>
            </a:endParaRPr>
          </a:p>
          <a:p>
            <a:r>
              <a:rPr lang="en-US" sz="2000" b="1" u="sng" dirty="0" smtClean="0">
                <a:solidFill>
                  <a:prstClr val="white"/>
                </a:solidFill>
                <a:effectLst>
                  <a:outerShdw blurRad="38100" dist="38100" dir="2700000" algn="tl">
                    <a:srgbClr val="000000">
                      <a:alpha val="43137"/>
                    </a:srgbClr>
                  </a:outerShdw>
                </a:effectLst>
              </a:rPr>
              <a:t>Exome</a:t>
            </a:r>
          </a:p>
          <a:p>
            <a:r>
              <a:rPr lang="en-US" sz="2000" b="1" dirty="0" smtClean="0">
                <a:solidFill>
                  <a:prstClr val="white"/>
                </a:solidFill>
                <a:effectLst>
                  <a:outerShdw blurRad="38100" dist="38100" dir="2700000" algn="tl">
                    <a:srgbClr val="000000">
                      <a:alpha val="43137"/>
                    </a:srgbClr>
                  </a:outerShdw>
                </a:effectLst>
              </a:rPr>
              <a:t>~1% of genome</a:t>
            </a:r>
          </a:p>
          <a:p>
            <a:r>
              <a:rPr lang="en-US" sz="2000" b="1" dirty="0" smtClean="0">
                <a:solidFill>
                  <a:prstClr val="white"/>
                </a:solidFill>
                <a:effectLst>
                  <a:outerShdw blurRad="38100" dist="38100" dir="2700000" algn="tl">
                    <a:srgbClr val="000000">
                      <a:alpha val="43137"/>
                    </a:srgbClr>
                  </a:outerShdw>
                </a:effectLst>
              </a:rPr>
              <a:t>~3 x 10</a:t>
            </a:r>
            <a:r>
              <a:rPr lang="en-US" sz="2000" b="1" baseline="30000" dirty="0" smtClean="0">
                <a:solidFill>
                  <a:prstClr val="white"/>
                </a:solidFill>
                <a:effectLst>
                  <a:outerShdw blurRad="38100" dist="38100" dir="2700000" algn="tl">
                    <a:srgbClr val="000000">
                      <a:alpha val="43137"/>
                    </a:srgbClr>
                  </a:outerShdw>
                </a:effectLst>
              </a:rPr>
              <a:t>7 </a:t>
            </a:r>
            <a:r>
              <a:rPr lang="en-US" sz="2000" b="1" dirty="0">
                <a:solidFill>
                  <a:prstClr val="white"/>
                </a:solidFill>
                <a:effectLst>
                  <a:outerShdw blurRad="38100" dist="38100" dir="2700000" algn="tl">
                    <a:srgbClr val="000000">
                      <a:alpha val="43137"/>
                    </a:srgbClr>
                  </a:outerShdw>
                </a:effectLst>
              </a:rPr>
              <a:t>base pairs</a:t>
            </a:r>
          </a:p>
          <a:p>
            <a:r>
              <a:rPr lang="en-US" sz="2000" b="1" dirty="0">
                <a:solidFill>
                  <a:prstClr val="white"/>
                </a:solidFill>
                <a:effectLst>
                  <a:outerShdw blurRad="38100" dist="38100" dir="2700000" algn="tl">
                    <a:srgbClr val="000000">
                      <a:alpha val="43137"/>
                    </a:srgbClr>
                  </a:outerShdw>
                </a:effectLst>
              </a:rPr>
              <a:t>~</a:t>
            </a:r>
            <a:r>
              <a:rPr lang="en-US" sz="2000" b="1" dirty="0" smtClean="0">
                <a:solidFill>
                  <a:prstClr val="white"/>
                </a:solidFill>
                <a:effectLst>
                  <a:outerShdw blurRad="38100" dist="38100" dir="2700000" algn="tl">
                    <a:srgbClr val="000000">
                      <a:alpha val="43137"/>
                    </a:srgbClr>
                  </a:outerShdw>
                </a:effectLst>
              </a:rPr>
              <a:t>20,000 genes</a:t>
            </a:r>
          </a:p>
          <a:p>
            <a:endParaRPr lang="en-US" sz="2000" b="1" dirty="0">
              <a:solidFill>
                <a:prstClr val="white"/>
              </a:solidFill>
              <a:effectLst>
                <a:outerShdw blurRad="38100" dist="38100" dir="2700000" algn="tl">
                  <a:srgbClr val="000000">
                    <a:alpha val="43137"/>
                  </a:srgbClr>
                </a:outerShdw>
              </a:effectLst>
            </a:endParaRPr>
          </a:p>
          <a:p>
            <a:r>
              <a:rPr lang="en-US" sz="2000" b="1" dirty="0" smtClean="0">
                <a:solidFill>
                  <a:prstClr val="white"/>
                </a:solidFill>
                <a:effectLst>
                  <a:outerShdw blurRad="38100" dist="38100" dir="2700000" algn="tl">
                    <a:srgbClr val="000000">
                      <a:alpha val="43137"/>
                    </a:srgbClr>
                  </a:outerShdw>
                </a:effectLst>
              </a:rPr>
              <a:t>Examination of  every gene simultaneously provides an</a:t>
            </a:r>
          </a:p>
          <a:p>
            <a:r>
              <a:rPr lang="en-US" sz="2000" b="1" u="sng" dirty="0">
                <a:solidFill>
                  <a:prstClr val="white"/>
                </a:solidFill>
                <a:effectLst>
                  <a:outerShdw blurRad="38100" dist="38100" dir="2700000" algn="tl">
                    <a:srgbClr val="000000">
                      <a:alpha val="43137"/>
                    </a:srgbClr>
                  </a:outerShdw>
                </a:effectLst>
              </a:rPr>
              <a:t>u</a:t>
            </a:r>
            <a:r>
              <a:rPr lang="en-US" sz="2000" b="1" u="sng" dirty="0" smtClean="0">
                <a:solidFill>
                  <a:prstClr val="white"/>
                </a:solidFill>
                <a:effectLst>
                  <a:outerShdw blurRad="38100" dist="38100" dir="2700000" algn="tl">
                    <a:srgbClr val="000000">
                      <a:alpha val="43137"/>
                    </a:srgbClr>
                  </a:outerShdw>
                </a:effectLst>
              </a:rPr>
              <a:t>nbiased</a:t>
            </a:r>
            <a:r>
              <a:rPr lang="en-US" sz="2000" b="1" dirty="0" smtClean="0">
                <a:solidFill>
                  <a:prstClr val="white"/>
                </a:solidFill>
                <a:effectLst>
                  <a:outerShdw blurRad="38100" dist="38100" dir="2700000" algn="tl">
                    <a:srgbClr val="000000">
                      <a:alpha val="43137"/>
                    </a:srgbClr>
                  </a:outerShdw>
                </a:effectLst>
              </a:rPr>
              <a:t> method  of</a:t>
            </a:r>
            <a:r>
              <a:rPr lang="en-US" sz="2000" b="1" dirty="0">
                <a:solidFill>
                  <a:prstClr val="white"/>
                </a:solidFill>
                <a:effectLst>
                  <a:outerShdw blurRad="38100" dist="38100" dir="2700000" algn="tl">
                    <a:srgbClr val="000000">
                      <a:alpha val="43137"/>
                    </a:srgbClr>
                  </a:outerShdw>
                </a:effectLst>
              </a:rPr>
              <a:t> </a:t>
            </a:r>
            <a:r>
              <a:rPr lang="en-US" sz="2000" b="1" dirty="0" smtClean="0">
                <a:solidFill>
                  <a:prstClr val="white"/>
                </a:solidFill>
                <a:effectLst>
                  <a:outerShdw blurRad="38100" dist="38100" dir="2700000" algn="tl">
                    <a:srgbClr val="000000">
                      <a:alpha val="43137"/>
                    </a:srgbClr>
                  </a:outerShdw>
                </a:effectLst>
              </a:rPr>
              <a:t>genetic testing</a:t>
            </a:r>
          </a:p>
          <a:p>
            <a:endParaRPr lang="en-US" sz="2000" b="1" dirty="0">
              <a:solidFill>
                <a:prstClr val="white"/>
              </a:solidFill>
              <a:effectLst>
                <a:outerShdw blurRad="38100" dist="38100" dir="2700000" algn="tl">
                  <a:srgbClr val="000000">
                    <a:alpha val="43137"/>
                  </a:srgbClr>
                </a:outerShdw>
              </a:effectLst>
            </a:endParaRPr>
          </a:p>
          <a:p>
            <a:r>
              <a:rPr lang="en-US" sz="2000" b="1" dirty="0" smtClean="0">
                <a:solidFill>
                  <a:prstClr val="white"/>
                </a:solidFill>
                <a:effectLst>
                  <a:outerShdw blurRad="38100" dist="38100" dir="2700000" algn="tl">
                    <a:srgbClr val="000000">
                      <a:alpha val="43137"/>
                    </a:srgbClr>
                  </a:outerShdw>
                </a:effectLst>
              </a:rPr>
              <a:t>~26% overall diagnostic rate</a:t>
            </a:r>
          </a:p>
          <a:p>
            <a:r>
              <a:rPr lang="en-US" sz="1500" b="1" dirty="0" smtClean="0">
                <a:solidFill>
                  <a:prstClr val="white"/>
                </a:solidFill>
                <a:effectLst>
                  <a:outerShdw blurRad="38100" dist="38100" dir="2700000" algn="tl">
                    <a:srgbClr val="000000">
                      <a:alpha val="43137"/>
                    </a:srgbClr>
                  </a:outerShdw>
                </a:effectLst>
              </a:rPr>
              <a:t>(~3,000 neurologic cases)</a:t>
            </a:r>
            <a:endParaRPr lang="en-US" sz="1500" b="1" dirty="0">
              <a:solidFill>
                <a:prstClr val="white"/>
              </a:solidFill>
              <a:effectLst>
                <a:outerShdw blurRad="38100" dist="38100" dir="2700000" algn="tl">
                  <a:srgbClr val="000000">
                    <a:alpha val="43137"/>
                  </a:srgbClr>
                </a:outerShdw>
              </a:effectLst>
            </a:endParaRPr>
          </a:p>
        </p:txBody>
      </p:sp>
      <p:sp>
        <p:nvSpPr>
          <p:cNvPr id="10" name="TextBox 9"/>
          <p:cNvSpPr txBox="1"/>
          <p:nvPr/>
        </p:nvSpPr>
        <p:spPr>
          <a:xfrm>
            <a:off x="5325733" y="6583786"/>
            <a:ext cx="3752950" cy="246221"/>
          </a:xfrm>
          <a:prstGeom prst="rect">
            <a:avLst/>
          </a:prstGeom>
          <a:noFill/>
        </p:spPr>
        <p:txBody>
          <a:bodyPr wrap="none" rtlCol="0">
            <a:spAutoFit/>
          </a:bodyPr>
          <a:lstStyle/>
          <a:p>
            <a:r>
              <a:rPr lang="en-US" sz="1000" dirty="0">
                <a:effectLst>
                  <a:outerShdw blurRad="38100" dist="38100" dir="2700000" algn="tl">
                    <a:srgbClr val="000000">
                      <a:alpha val="43137"/>
                    </a:srgbClr>
                  </a:outerShdw>
                </a:effectLst>
              </a:rPr>
              <a:t>http://www.genome.gov/dmd/index.cfm?node=Photos/Graphics</a:t>
            </a:r>
            <a:endParaRPr lang="en-US" sz="10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2615849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185" y="583501"/>
            <a:ext cx="4760785" cy="1185863"/>
          </a:xfrm>
        </p:spPr>
        <p:txBody>
          <a:bodyPr>
            <a:normAutofit/>
          </a:bodyPr>
          <a:lstStyle/>
          <a:p>
            <a:pPr algn="ctr"/>
            <a:r>
              <a:rPr lang="en-US" sz="3200" u="sng" dirty="0" smtClean="0">
                <a:solidFill>
                  <a:schemeClr val="accent2"/>
                </a:solidFill>
                <a:latin typeface="Arial" panose="020B0604020202020204" pitchFamily="34" charset="0"/>
                <a:cs typeface="Arial" panose="020B0604020202020204" pitchFamily="34" charset="0"/>
              </a:rPr>
              <a:t/>
            </a:r>
            <a:br>
              <a:rPr lang="en-US" sz="3200" u="sng" dirty="0" smtClean="0">
                <a:solidFill>
                  <a:schemeClr val="accent2"/>
                </a:solidFill>
                <a:latin typeface="Arial" panose="020B0604020202020204" pitchFamily="34" charset="0"/>
                <a:cs typeface="Arial" panose="020B0604020202020204" pitchFamily="34" charset="0"/>
              </a:rPr>
            </a:br>
            <a:r>
              <a:rPr lang="en-US" sz="3200" b="1" u="sng" dirty="0" smtClean="0">
                <a:solidFill>
                  <a:schemeClr val="accent6">
                    <a:lumMod val="50000"/>
                  </a:schemeClr>
                </a:solidFill>
                <a:latin typeface="Arial" panose="020B0604020202020204" pitchFamily="34" charset="0"/>
                <a:cs typeface="Arial" panose="020B0604020202020204" pitchFamily="34" charset="0"/>
              </a:rPr>
              <a:t>Disclaimer</a:t>
            </a:r>
            <a:endParaRPr lang="en-US" sz="3200" b="1" u="sng" dirty="0">
              <a:solidFill>
                <a:schemeClr val="accent6">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637920" y="1664494"/>
            <a:ext cx="5868161" cy="3529013"/>
          </a:xfrm>
        </p:spPr>
        <p:txBody>
          <a:bodyPr>
            <a:noAutofit/>
          </a:bodyPr>
          <a:lstStyle/>
          <a:p>
            <a:pPr algn="just">
              <a:buFont typeface="Wingdings" pitchFamily="2" charset="2"/>
              <a:buChar char="§"/>
            </a:pPr>
            <a:r>
              <a:rPr lang="en-US" sz="2000" dirty="0">
                <a:solidFill>
                  <a:schemeClr val="accent6">
                    <a:lumMod val="50000"/>
                  </a:schemeClr>
                </a:solidFill>
                <a:latin typeface="Arial" panose="020B0604020202020204" pitchFamily="34" charset="0"/>
                <a:cs typeface="Arial" panose="020B0604020202020204" pitchFamily="34" charset="0"/>
              </a:rPr>
              <a:t>The information provided by speakers in any presentation made as part of the 2017 NAF Annual Ataxia Conference is for informational use only.</a:t>
            </a:r>
          </a:p>
          <a:p>
            <a:pPr algn="just">
              <a:buFont typeface="Wingdings" pitchFamily="2" charset="2"/>
              <a:buChar char="§"/>
            </a:pPr>
            <a:r>
              <a:rPr lang="en-US" sz="2000" dirty="0">
                <a:solidFill>
                  <a:schemeClr val="accent6">
                    <a:lumMod val="50000"/>
                  </a:schemeClr>
                </a:solidFill>
                <a:latin typeface="Arial" panose="020B0604020202020204" pitchFamily="34" charset="0"/>
                <a:cs typeface="Arial" panose="020B0604020202020204" pitchFamily="34" charset="0"/>
              </a:rPr>
              <a:t>The NAF encourages all attendees to consult with their primary care provider, neurologist, or other health care provider about any advice, exercise,  therapies, medication, treatment, nutritional supplement, or regimen that may have been mentioned as part of any presentation.</a:t>
            </a:r>
          </a:p>
          <a:p>
            <a:pPr algn="just">
              <a:buFont typeface="Wingdings" pitchFamily="2" charset="2"/>
              <a:buChar char="§"/>
            </a:pPr>
            <a:r>
              <a:rPr lang="en-US" sz="2000" dirty="0">
                <a:solidFill>
                  <a:schemeClr val="accent6">
                    <a:lumMod val="50000"/>
                  </a:schemeClr>
                </a:solidFill>
                <a:latin typeface="Arial" panose="020B0604020202020204" pitchFamily="34" charset="0"/>
                <a:cs typeface="Arial" panose="020B0604020202020204" pitchFamily="34" charset="0"/>
              </a:rPr>
              <a:t>Products or services mentioned during these presentations does not imply endorsement by the NAF. </a:t>
            </a:r>
          </a:p>
        </p:txBody>
      </p:sp>
    </p:spTree>
    <p:extLst>
      <p:ext uri="{BB962C8B-B14F-4D97-AF65-F5344CB8AC3E}">
        <p14:creationId xmlns:p14="http://schemas.microsoft.com/office/powerpoint/2010/main" val="30742165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4154" y="870350"/>
            <a:ext cx="8455692" cy="5117300"/>
          </a:xfrm>
          <a:prstGeom prst="rect">
            <a:avLst/>
          </a:prstGeom>
        </p:spPr>
      </p:pic>
      <p:sp>
        <p:nvSpPr>
          <p:cNvPr id="5" name="Text Box 5"/>
          <p:cNvSpPr txBox="1">
            <a:spLocks noChangeArrowheads="1"/>
          </p:cNvSpPr>
          <p:nvPr/>
        </p:nvSpPr>
        <p:spPr bwMode="auto">
          <a:xfrm>
            <a:off x="190833" y="245752"/>
            <a:ext cx="8230779" cy="461665"/>
          </a:xfrm>
          <a:prstGeom prst="rect">
            <a:avLst/>
          </a:prstGeom>
          <a:noFill/>
          <a:ln w="9525">
            <a:noFill/>
            <a:miter lim="800000"/>
            <a:headEnd/>
            <a:tailEnd/>
          </a:ln>
          <a:effectLst/>
        </p:spPr>
        <p:txBody>
          <a:bodyPr wrap="none">
            <a:spAutoFit/>
          </a:bodyPr>
          <a:lstStyle/>
          <a:p>
            <a:pPr>
              <a:defRPr/>
            </a:pPr>
            <a:r>
              <a:rPr lang="en-US" sz="2400" u="sng" dirty="0" smtClean="0">
                <a:solidFill>
                  <a:srgbClr val="FFFF00"/>
                </a:solidFill>
                <a:effectLst>
                  <a:outerShdw blurRad="38100" dist="38100" dir="2700000" algn="tl">
                    <a:srgbClr val="000000"/>
                  </a:outerShdw>
                </a:effectLst>
              </a:rPr>
              <a:t>The Rise of Exome Sequencing in the Diagnosis of Ataxia</a:t>
            </a:r>
            <a:endParaRPr lang="en-US" sz="2400" u="sng" dirty="0">
              <a:solidFill>
                <a:srgbClr val="FFFF00"/>
              </a:solidFill>
              <a:effectLst>
                <a:outerShdw blurRad="38100" dist="38100" dir="2700000" algn="tl">
                  <a:srgbClr val="000000"/>
                </a:outerShdw>
              </a:effectLst>
            </a:endParaRPr>
          </a:p>
        </p:txBody>
      </p:sp>
      <p:cxnSp>
        <p:nvCxnSpPr>
          <p:cNvPr id="3" name="Straight Arrow Connector 2"/>
          <p:cNvCxnSpPr/>
          <p:nvPr/>
        </p:nvCxnSpPr>
        <p:spPr>
          <a:xfrm>
            <a:off x="4630997" y="3923071"/>
            <a:ext cx="255638" cy="737419"/>
          </a:xfrm>
          <a:prstGeom prst="straightConnector1">
            <a:avLst/>
          </a:prstGeom>
          <a:ln w="82550">
            <a:solidFill>
              <a:srgbClr val="00FF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195487" y="3188148"/>
            <a:ext cx="1774845" cy="1200329"/>
          </a:xfrm>
          <a:prstGeom prst="rect">
            <a:avLst/>
          </a:prstGeom>
          <a:noFill/>
        </p:spPr>
        <p:txBody>
          <a:bodyPr wrap="none" rtlCol="0">
            <a:spAutoFit/>
          </a:bodyPr>
          <a:lstStyle/>
          <a:p>
            <a:r>
              <a:rPr lang="en-US" dirty="0" smtClean="0">
                <a:effectLst>
                  <a:outerShdw blurRad="38100" dist="38100" dir="2700000" algn="tl">
                    <a:srgbClr val="000000">
                      <a:alpha val="43137"/>
                    </a:srgbClr>
                  </a:outerShdw>
                </a:effectLst>
              </a:rPr>
              <a:t>Introduction of </a:t>
            </a:r>
          </a:p>
          <a:p>
            <a:r>
              <a:rPr lang="en-US" dirty="0" smtClean="0">
                <a:effectLst>
                  <a:outerShdw blurRad="38100" dist="38100" dir="2700000" algn="tl">
                    <a:srgbClr val="000000">
                      <a:alpha val="43137"/>
                    </a:srgbClr>
                  </a:outerShdw>
                </a:effectLst>
              </a:rPr>
              <a:t>Clinical </a:t>
            </a:r>
            <a:r>
              <a:rPr lang="en-US" sz="1800" dirty="0" smtClean="0">
                <a:effectLst>
                  <a:outerShdw blurRad="38100" dist="38100" dir="2700000" algn="tl">
                    <a:srgbClr val="000000">
                      <a:alpha val="43137"/>
                    </a:srgbClr>
                  </a:outerShdw>
                </a:effectLst>
              </a:rPr>
              <a:t>Exome </a:t>
            </a:r>
          </a:p>
          <a:p>
            <a:r>
              <a:rPr lang="en-US" sz="1800" dirty="0" smtClean="0">
                <a:effectLst>
                  <a:outerShdw blurRad="38100" dist="38100" dir="2700000" algn="tl">
                    <a:srgbClr val="000000">
                      <a:alpha val="43137"/>
                    </a:srgbClr>
                  </a:outerShdw>
                </a:effectLst>
              </a:rPr>
              <a:t>Sequencing</a:t>
            </a:r>
          </a:p>
          <a:p>
            <a:endParaRPr lang="en-US" sz="18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329763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png"/>
          <p:cNvPicPr>
            <a:picLocks noChangeAspect="1"/>
          </p:cNvPicPr>
          <p:nvPr/>
        </p:nvPicPr>
        <p:blipFill>
          <a:blip r:embed="rId2" cstate="print">
            <a:lum bright="-30000" contrast="60000"/>
          </a:blip>
          <a:stretch>
            <a:fillRect/>
          </a:stretch>
        </p:blipFill>
        <p:spPr>
          <a:xfrm>
            <a:off x="2123769" y="946098"/>
            <a:ext cx="5253087" cy="5074248"/>
          </a:xfrm>
          <a:prstGeom prst="rect">
            <a:avLst/>
          </a:prstGeom>
        </p:spPr>
      </p:pic>
      <p:sp>
        <p:nvSpPr>
          <p:cNvPr id="7" name="TextBox 6"/>
          <p:cNvSpPr txBox="1"/>
          <p:nvPr/>
        </p:nvSpPr>
        <p:spPr>
          <a:xfrm>
            <a:off x="3190483" y="6011802"/>
            <a:ext cx="5300852" cy="338554"/>
          </a:xfrm>
          <a:prstGeom prst="rect">
            <a:avLst/>
          </a:prstGeom>
          <a:noFill/>
        </p:spPr>
        <p:txBody>
          <a:bodyPr wrap="square" rtlCol="0">
            <a:noAutofit/>
          </a:bodyPr>
          <a:lstStyle/>
          <a:p>
            <a:r>
              <a:rPr lang="en-US" sz="1600" dirty="0" smtClean="0">
                <a:solidFill>
                  <a:srgbClr val="EEECE1"/>
                </a:solidFill>
                <a:latin typeface="Times New Roman"/>
              </a:rPr>
              <a:t>Pritchard DJ &amp; Korf BR 2003 Medical Genetics at a Glance</a:t>
            </a:r>
            <a:endParaRPr lang="en-US" sz="1600" dirty="0">
              <a:solidFill>
                <a:srgbClr val="EEECE1"/>
              </a:solidFill>
              <a:latin typeface="Times New Roman"/>
            </a:endParaRPr>
          </a:p>
        </p:txBody>
      </p:sp>
      <p:grpSp>
        <p:nvGrpSpPr>
          <p:cNvPr id="13" name="Group 12"/>
          <p:cNvGrpSpPr/>
          <p:nvPr/>
        </p:nvGrpSpPr>
        <p:grpSpPr>
          <a:xfrm>
            <a:off x="2926080" y="2609195"/>
            <a:ext cx="4215641" cy="1574616"/>
            <a:chOff x="2926080" y="2609195"/>
            <a:chExt cx="4215641" cy="1574616"/>
          </a:xfrm>
        </p:grpSpPr>
        <p:cxnSp>
          <p:nvCxnSpPr>
            <p:cNvPr id="3" name="Straight Arrow Connector 2"/>
            <p:cNvCxnSpPr>
              <a:stCxn id="11" idx="2"/>
            </p:cNvCxnSpPr>
            <p:nvPr/>
          </p:nvCxnSpPr>
          <p:spPr>
            <a:xfrm>
              <a:off x="5033901" y="2978527"/>
              <a:ext cx="1151239" cy="1205284"/>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926080" y="2609195"/>
              <a:ext cx="4215641" cy="369332"/>
            </a:xfrm>
            <a:prstGeom prst="rect">
              <a:avLst/>
            </a:prstGeom>
            <a:noFill/>
          </p:spPr>
          <p:txBody>
            <a:bodyPr wrap="none" rtlCol="0">
              <a:spAutoFit/>
            </a:bodyPr>
            <a:lstStyle/>
            <a:p>
              <a:r>
                <a:rPr lang="en-US" b="1" dirty="0" smtClean="0">
                  <a:solidFill>
                    <a:srgbClr val="FF0000"/>
                  </a:solidFill>
                </a:rPr>
                <a:t>Most Ataxia Patients, Often Sporadic</a:t>
              </a:r>
            </a:p>
          </p:txBody>
        </p:sp>
      </p:grpSp>
      <p:sp>
        <p:nvSpPr>
          <p:cNvPr id="12" name="Text Box 5"/>
          <p:cNvSpPr txBox="1">
            <a:spLocks noChangeArrowheads="1"/>
          </p:cNvSpPr>
          <p:nvPr/>
        </p:nvSpPr>
        <p:spPr bwMode="auto">
          <a:xfrm>
            <a:off x="190833" y="245752"/>
            <a:ext cx="7139519" cy="523220"/>
          </a:xfrm>
          <a:prstGeom prst="rect">
            <a:avLst/>
          </a:prstGeom>
          <a:noFill/>
          <a:ln w="9525">
            <a:noFill/>
            <a:miter lim="800000"/>
            <a:headEnd/>
            <a:tailEnd/>
          </a:ln>
          <a:effectLst/>
        </p:spPr>
        <p:txBody>
          <a:bodyPr wrap="none">
            <a:spAutoFit/>
          </a:bodyPr>
          <a:lstStyle/>
          <a:p>
            <a:pPr>
              <a:defRPr/>
            </a:pPr>
            <a:r>
              <a:rPr lang="en-US" sz="2800" u="sng" dirty="0" smtClean="0">
                <a:solidFill>
                  <a:srgbClr val="FFFF00"/>
                </a:solidFill>
                <a:effectLst>
                  <a:outerShdw blurRad="38100" dist="38100" dir="2700000" algn="tl">
                    <a:srgbClr val="000000"/>
                  </a:outerShdw>
                </a:effectLst>
              </a:rPr>
              <a:t>When to Use Exome Sequencing in Ataxia?</a:t>
            </a:r>
            <a:endParaRPr lang="en-US" sz="2800" u="sng" dirty="0">
              <a:solidFill>
                <a:srgbClr val="FFFF00"/>
              </a:solidFill>
              <a:effectLst>
                <a:outerShdw blurRad="38100" dist="38100" dir="2700000" algn="tl">
                  <a:srgbClr val="000000"/>
                </a:outerShdw>
              </a:effectLst>
            </a:endParaRPr>
          </a:p>
        </p:txBody>
      </p:sp>
      <p:grpSp>
        <p:nvGrpSpPr>
          <p:cNvPr id="5" name="Group 4"/>
          <p:cNvGrpSpPr/>
          <p:nvPr/>
        </p:nvGrpSpPr>
        <p:grpSpPr>
          <a:xfrm>
            <a:off x="2941320" y="3163193"/>
            <a:ext cx="1710725" cy="1082029"/>
            <a:chOff x="2941320" y="3163193"/>
            <a:chExt cx="1710725" cy="1082029"/>
          </a:xfrm>
        </p:grpSpPr>
        <p:cxnSp>
          <p:nvCxnSpPr>
            <p:cNvPr id="10" name="Straight Arrow Connector 9"/>
            <p:cNvCxnSpPr/>
            <p:nvPr/>
          </p:nvCxnSpPr>
          <p:spPr>
            <a:xfrm>
              <a:off x="3916680" y="3483222"/>
              <a:ext cx="198120" cy="762000"/>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941320" y="3163193"/>
              <a:ext cx="1710725" cy="369332"/>
            </a:xfrm>
            <a:prstGeom prst="rect">
              <a:avLst/>
            </a:prstGeom>
            <a:noFill/>
          </p:spPr>
          <p:txBody>
            <a:bodyPr wrap="none" rtlCol="0">
              <a:spAutoFit/>
            </a:bodyPr>
            <a:lstStyle/>
            <a:p>
              <a:r>
                <a:rPr lang="en-US" b="1" dirty="0" smtClean="0">
                  <a:solidFill>
                    <a:srgbClr val="00B050"/>
                  </a:solidFill>
                </a:rPr>
                <a:t>Often Familial</a:t>
              </a:r>
            </a:p>
          </p:txBody>
        </p:sp>
      </p:grpSp>
      <p:sp>
        <p:nvSpPr>
          <p:cNvPr id="9" name="TextBox 8"/>
          <p:cNvSpPr txBox="1"/>
          <p:nvPr/>
        </p:nvSpPr>
        <p:spPr>
          <a:xfrm>
            <a:off x="5666423" y="3323526"/>
            <a:ext cx="1069524" cy="369332"/>
          </a:xfrm>
          <a:prstGeom prst="rect">
            <a:avLst/>
          </a:prstGeom>
          <a:noFill/>
        </p:spPr>
        <p:txBody>
          <a:bodyPr wrap="none" rtlCol="0">
            <a:spAutoFit/>
          </a:bodyPr>
          <a:lstStyle>
            <a:defPPr>
              <a:defRPr lang="en-US"/>
            </a:defPPr>
            <a:lvl1pPr>
              <a:defRPr b="1">
                <a:solidFill>
                  <a:schemeClr val="bg1"/>
                </a:solidFill>
              </a:defRPr>
            </a:lvl1pPr>
          </a:lstStyle>
          <a:p>
            <a:r>
              <a:rPr lang="en-US" dirty="0"/>
              <a:t>20-40</a:t>
            </a:r>
            <a:r>
              <a:rPr lang="en-US" dirty="0" smtClean="0"/>
              <a:t>%*</a:t>
            </a:r>
            <a:endParaRPr lang="en-US" dirty="0"/>
          </a:p>
        </p:txBody>
      </p:sp>
      <p:sp>
        <p:nvSpPr>
          <p:cNvPr id="15" name="TextBox 14"/>
          <p:cNvSpPr txBox="1"/>
          <p:nvPr/>
        </p:nvSpPr>
        <p:spPr>
          <a:xfrm>
            <a:off x="4058535" y="3618176"/>
            <a:ext cx="1069524" cy="369332"/>
          </a:xfrm>
          <a:prstGeom prst="rect">
            <a:avLst/>
          </a:prstGeom>
          <a:noFill/>
        </p:spPr>
        <p:txBody>
          <a:bodyPr wrap="none" rtlCol="0">
            <a:spAutoFit/>
          </a:bodyPr>
          <a:lstStyle/>
          <a:p>
            <a:r>
              <a:rPr lang="en-US" b="1" dirty="0" smtClean="0">
                <a:solidFill>
                  <a:schemeClr val="bg1"/>
                </a:solidFill>
              </a:rPr>
              <a:t>4</a:t>
            </a:r>
            <a:r>
              <a:rPr lang="en-US" sz="1800" b="1" dirty="0" smtClean="0">
                <a:solidFill>
                  <a:schemeClr val="bg1"/>
                </a:solidFill>
              </a:rPr>
              <a:t>0-50%*</a:t>
            </a:r>
          </a:p>
        </p:txBody>
      </p:sp>
      <p:sp>
        <p:nvSpPr>
          <p:cNvPr id="17" name="TextBox 16"/>
          <p:cNvSpPr txBox="1"/>
          <p:nvPr/>
        </p:nvSpPr>
        <p:spPr>
          <a:xfrm>
            <a:off x="189783" y="4887586"/>
            <a:ext cx="1821844" cy="1754326"/>
          </a:xfrm>
          <a:prstGeom prst="rect">
            <a:avLst/>
          </a:prstGeom>
          <a:noFill/>
        </p:spPr>
        <p:txBody>
          <a:bodyPr wrap="square" rtlCol="0">
            <a:spAutoFit/>
          </a:bodyPr>
          <a:lstStyle/>
          <a:p>
            <a:pPr marL="60325" indent="-60325"/>
            <a:r>
              <a:rPr lang="en-US" sz="1800" dirty="0" smtClean="0">
                <a:effectLst>
                  <a:outerShdw blurRad="38100" dist="38100" dir="2700000" algn="tl">
                    <a:srgbClr val="000000">
                      <a:alpha val="43137"/>
                    </a:srgbClr>
                  </a:outerShdw>
                </a:effectLst>
              </a:rPr>
              <a:t>*Patients with negative work-up for acquired causes and common genetic causes</a:t>
            </a:r>
          </a:p>
        </p:txBody>
      </p:sp>
    </p:spTree>
    <p:extLst>
      <p:ext uri="{BB962C8B-B14F-4D97-AF65-F5344CB8AC3E}">
        <p14:creationId xmlns:p14="http://schemas.microsoft.com/office/powerpoint/2010/main" val="29113074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50"/>
                                        <p:tgtEl>
                                          <p:spTgt spid="5"/>
                                        </p:tgtEl>
                                      </p:cBhvr>
                                    </p:animEffect>
                                  </p:childTnLst>
                                </p:cTn>
                              </p:par>
                            </p:childTnLst>
                          </p:cTn>
                        </p:par>
                        <p:par>
                          <p:cTn id="8" fill="hold">
                            <p:stCondLst>
                              <p:cond delay="3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85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5"/>
          <p:cNvSpPr>
            <a:spLocks noGrp="1"/>
          </p:cNvSpPr>
          <p:nvPr>
            <p:ph idx="1"/>
          </p:nvPr>
        </p:nvSpPr>
        <p:spPr>
          <a:xfrm>
            <a:off x="158010" y="881714"/>
            <a:ext cx="8788282" cy="4760134"/>
          </a:xfrm>
        </p:spPr>
        <p:txBody>
          <a:bodyPr>
            <a:noAutofit/>
          </a:bodyPr>
          <a:lstStyle/>
          <a:p>
            <a:pPr marL="137160" indent="0">
              <a:buNone/>
            </a:pPr>
            <a:r>
              <a:rPr lang="en-US" sz="2000" b="1" dirty="0" smtClean="0">
                <a:solidFill>
                  <a:srgbClr val="FFC000"/>
                </a:solidFill>
                <a:latin typeface="Arial" pitchFamily="34" charset="0"/>
                <a:cs typeface="Arial" pitchFamily="34" charset="0"/>
              </a:rPr>
              <a:t>Whole Exome (sometimes called a “Clinical Exome”)</a:t>
            </a:r>
          </a:p>
          <a:p>
            <a:pPr lvl="1"/>
            <a:r>
              <a:rPr lang="en-US" sz="2000" dirty="0" smtClean="0">
                <a:latin typeface="Arial" pitchFamily="34" charset="0"/>
                <a:cs typeface="Arial" pitchFamily="34" charset="0"/>
              </a:rPr>
              <a:t>Most complete test, covers all ~20,000 genes in the genome</a:t>
            </a:r>
          </a:p>
          <a:p>
            <a:pPr lvl="1"/>
            <a:r>
              <a:rPr lang="en-US" sz="2000" dirty="0">
                <a:latin typeface="Arial" pitchFamily="34" charset="0"/>
                <a:cs typeface="Arial" pitchFamily="34" charset="0"/>
              </a:rPr>
              <a:t>M</a:t>
            </a:r>
            <a:r>
              <a:rPr lang="en-US" sz="2000" dirty="0" smtClean="0">
                <a:latin typeface="Arial" pitchFamily="34" charset="0"/>
                <a:cs typeface="Arial" pitchFamily="34" charset="0"/>
              </a:rPr>
              <a:t>ost expensive overall (~$5-10K) but </a:t>
            </a:r>
            <a:r>
              <a:rPr lang="en-US" sz="2000" u="sng" dirty="0" smtClean="0">
                <a:latin typeface="Arial" pitchFamily="34" charset="0"/>
                <a:cs typeface="Arial" pitchFamily="34" charset="0"/>
              </a:rPr>
              <a:t>least expensive per gene</a:t>
            </a:r>
            <a:endParaRPr lang="en-US" sz="2000" dirty="0" smtClean="0">
              <a:latin typeface="Arial" pitchFamily="34" charset="0"/>
              <a:cs typeface="Arial" pitchFamily="34" charset="0"/>
            </a:endParaRPr>
          </a:p>
          <a:p>
            <a:pPr marL="585216" lvl="1" indent="0">
              <a:buNone/>
            </a:pPr>
            <a:endParaRPr lang="en-US" sz="1000" dirty="0" smtClean="0">
              <a:latin typeface="Arial" pitchFamily="34" charset="0"/>
              <a:cs typeface="Arial" pitchFamily="34" charset="0"/>
            </a:endParaRPr>
          </a:p>
          <a:p>
            <a:pPr marL="137160" indent="0">
              <a:buNone/>
            </a:pPr>
            <a:r>
              <a:rPr lang="en-US" sz="2000" b="1" dirty="0" smtClean="0">
                <a:solidFill>
                  <a:srgbClr val="FFC000"/>
                </a:solidFill>
                <a:latin typeface="Arial" pitchFamily="34" charset="0"/>
                <a:cs typeface="Arial" pitchFamily="34" charset="0"/>
              </a:rPr>
              <a:t>Next-Generation Panels </a:t>
            </a:r>
          </a:p>
          <a:p>
            <a:pPr marL="137160" indent="0">
              <a:buNone/>
            </a:pPr>
            <a:r>
              <a:rPr lang="en-US" sz="2000" b="1" dirty="0">
                <a:solidFill>
                  <a:srgbClr val="FFC000"/>
                </a:solidFill>
                <a:latin typeface="Arial" pitchFamily="34" charset="0"/>
                <a:cs typeface="Arial" pitchFamily="34" charset="0"/>
              </a:rPr>
              <a:t> </a:t>
            </a:r>
            <a:r>
              <a:rPr lang="en-US" sz="2000" b="1" dirty="0" smtClean="0">
                <a:solidFill>
                  <a:srgbClr val="FFC000"/>
                </a:solidFill>
                <a:latin typeface="Arial" pitchFamily="34" charset="0"/>
                <a:cs typeface="Arial" pitchFamily="34" charset="0"/>
              </a:rPr>
              <a:t>  (sometimes called “Exome Panels” or even a “Clinical Exome”)</a:t>
            </a:r>
            <a:endParaRPr lang="en-US" sz="2000" b="1" dirty="0">
              <a:solidFill>
                <a:srgbClr val="FFC000"/>
              </a:solidFill>
              <a:latin typeface="Arial" pitchFamily="34" charset="0"/>
              <a:cs typeface="Arial" pitchFamily="34" charset="0"/>
            </a:endParaRPr>
          </a:p>
          <a:p>
            <a:pPr lvl="1"/>
            <a:r>
              <a:rPr lang="en-US" sz="2000" dirty="0" smtClean="0">
                <a:latin typeface="Arial" pitchFamily="34" charset="0"/>
                <a:cs typeface="Arial" pitchFamily="34" charset="0"/>
              </a:rPr>
              <a:t>Less expensive per gene than </a:t>
            </a:r>
            <a:r>
              <a:rPr lang="en-US" sz="2000" dirty="0">
                <a:latin typeface="Arial" pitchFamily="34" charset="0"/>
                <a:cs typeface="Arial" pitchFamily="34" charset="0"/>
              </a:rPr>
              <a:t>t</a:t>
            </a:r>
            <a:r>
              <a:rPr lang="en-US" sz="2000" dirty="0" smtClean="0">
                <a:latin typeface="Arial" pitchFamily="34" charset="0"/>
                <a:cs typeface="Arial" pitchFamily="34" charset="0"/>
              </a:rPr>
              <a:t>raditional Sanger panels</a:t>
            </a:r>
          </a:p>
          <a:p>
            <a:pPr lvl="1"/>
            <a:r>
              <a:rPr lang="en-US" sz="2000" dirty="0" smtClean="0">
                <a:latin typeface="Arial" pitchFamily="34" charset="0"/>
                <a:cs typeface="Arial" pitchFamily="34" charset="0"/>
              </a:rPr>
              <a:t>Includes only a </a:t>
            </a:r>
            <a:r>
              <a:rPr lang="en-US" sz="2000" u="sng" dirty="0" smtClean="0">
                <a:latin typeface="Arial" pitchFamily="34" charset="0"/>
                <a:cs typeface="Arial" pitchFamily="34" charset="0"/>
              </a:rPr>
              <a:t>few to hundreds</a:t>
            </a:r>
            <a:r>
              <a:rPr lang="en-US" sz="2000" dirty="0" smtClean="0">
                <a:latin typeface="Arial" pitchFamily="34" charset="0"/>
                <a:cs typeface="Arial" pitchFamily="34" charset="0"/>
              </a:rPr>
              <a:t> of genes depending on the test</a:t>
            </a:r>
          </a:p>
          <a:p>
            <a:pPr lvl="1"/>
            <a:r>
              <a:rPr lang="en-US" sz="2000" dirty="0" smtClean="0">
                <a:latin typeface="Arial" pitchFamily="34" charset="0"/>
                <a:cs typeface="Arial" pitchFamily="34" charset="0"/>
              </a:rPr>
              <a:t>Some laboratories may offer reflex option to whole exome if negative</a:t>
            </a:r>
          </a:p>
          <a:p>
            <a:pPr marL="137160" indent="0">
              <a:buNone/>
            </a:pPr>
            <a:endParaRPr lang="en-US" sz="1000" dirty="0">
              <a:latin typeface="Arial" pitchFamily="34" charset="0"/>
              <a:cs typeface="Arial" pitchFamily="34" charset="0"/>
            </a:endParaRPr>
          </a:p>
          <a:p>
            <a:pPr marL="137160" indent="0">
              <a:buNone/>
            </a:pPr>
            <a:r>
              <a:rPr lang="en-US" sz="2000" b="1" dirty="0" smtClean="0">
                <a:solidFill>
                  <a:srgbClr val="00FF00"/>
                </a:solidFill>
                <a:latin typeface="Arial" pitchFamily="34" charset="0"/>
                <a:cs typeface="Arial" pitchFamily="34" charset="0"/>
              </a:rPr>
              <a:t>REMEMBER!</a:t>
            </a:r>
            <a:endParaRPr lang="en-US" sz="2000" dirty="0" smtClean="0">
              <a:solidFill>
                <a:srgbClr val="00FF00"/>
              </a:solidFill>
              <a:latin typeface="Arial" pitchFamily="34" charset="0"/>
              <a:cs typeface="Arial" pitchFamily="34" charset="0"/>
            </a:endParaRPr>
          </a:p>
          <a:p>
            <a:pPr lvl="1"/>
            <a:r>
              <a:rPr lang="en-US" sz="2000" u="sng" dirty="0" smtClean="0">
                <a:latin typeface="Arial" pitchFamily="34" charset="0"/>
                <a:cs typeface="Arial" pitchFamily="34" charset="0"/>
              </a:rPr>
              <a:t>Different </a:t>
            </a:r>
            <a:r>
              <a:rPr lang="en-US" sz="2000" u="sng" dirty="0">
                <a:latin typeface="Arial" pitchFamily="34" charset="0"/>
                <a:cs typeface="Arial" pitchFamily="34" charset="0"/>
              </a:rPr>
              <a:t>laboratories may analyze and/or report results differently</a:t>
            </a:r>
          </a:p>
          <a:p>
            <a:pPr lvl="1"/>
            <a:r>
              <a:rPr lang="en-US" sz="2000" dirty="0" smtClean="0">
                <a:latin typeface="Arial" pitchFamily="34" charset="0"/>
                <a:cs typeface="Arial" pitchFamily="34" charset="0"/>
              </a:rPr>
              <a:t>Method </a:t>
            </a:r>
            <a:r>
              <a:rPr lang="en-US" sz="2000" u="sng" dirty="0" smtClean="0">
                <a:latin typeface="Arial" pitchFamily="34" charset="0"/>
                <a:cs typeface="Arial" pitchFamily="34" charset="0"/>
              </a:rPr>
              <a:t>does not detect repeat expansion disorders</a:t>
            </a:r>
          </a:p>
          <a:p>
            <a:pPr lvl="1"/>
            <a:r>
              <a:rPr lang="en-US" sz="2000" u="sng" dirty="0">
                <a:latin typeface="Arial" pitchFamily="34" charset="0"/>
                <a:cs typeface="Arial" pitchFamily="34" charset="0"/>
              </a:rPr>
              <a:t>Not every sequence change causes </a:t>
            </a:r>
            <a:r>
              <a:rPr lang="en-US" sz="2000" u="sng" dirty="0" smtClean="0">
                <a:latin typeface="Arial" pitchFamily="34" charset="0"/>
                <a:cs typeface="Arial" pitchFamily="34" charset="0"/>
              </a:rPr>
              <a:t>disease</a:t>
            </a:r>
            <a:endParaRPr lang="en-US" sz="2000" u="sng" dirty="0">
              <a:latin typeface="Arial" pitchFamily="34" charset="0"/>
              <a:cs typeface="Arial" pitchFamily="34" charset="0"/>
            </a:endParaRPr>
          </a:p>
          <a:p>
            <a:pPr lvl="1"/>
            <a:endParaRPr lang="en-US" sz="2000" dirty="0" smtClean="0">
              <a:latin typeface="Arial" pitchFamily="34" charset="0"/>
              <a:cs typeface="Arial" pitchFamily="34" charset="0"/>
            </a:endParaRPr>
          </a:p>
          <a:p>
            <a:endParaRPr lang="en-US" sz="2000" dirty="0">
              <a:latin typeface="Arial" pitchFamily="34" charset="0"/>
              <a:cs typeface="Arial" pitchFamily="34" charset="0"/>
            </a:endParaRPr>
          </a:p>
        </p:txBody>
      </p:sp>
      <p:sp>
        <p:nvSpPr>
          <p:cNvPr id="11" name="Text Box 5"/>
          <p:cNvSpPr txBox="1">
            <a:spLocks noChangeArrowheads="1"/>
          </p:cNvSpPr>
          <p:nvPr/>
        </p:nvSpPr>
        <p:spPr bwMode="auto">
          <a:xfrm>
            <a:off x="630936" y="327609"/>
            <a:ext cx="7635240" cy="523220"/>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u="sng"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Types of Next-Generation Genetic Testing</a:t>
            </a:r>
            <a:endParaRPr kumimoji="0" lang="en-US" sz="2800" b="0"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Tree>
    <p:custDataLst>
      <p:tags r:id="rId1"/>
    </p:custDataLst>
    <p:extLst>
      <p:ext uri="{BB962C8B-B14F-4D97-AF65-F5344CB8AC3E}">
        <p14:creationId xmlns:p14="http://schemas.microsoft.com/office/powerpoint/2010/main" val="345622243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90833" y="245752"/>
            <a:ext cx="8436220" cy="461665"/>
          </a:xfrm>
          <a:prstGeom prst="rect">
            <a:avLst/>
          </a:prstGeom>
          <a:noFill/>
          <a:ln w="9525">
            <a:noFill/>
            <a:miter lim="800000"/>
            <a:headEnd/>
            <a:tailEnd/>
          </a:ln>
          <a:effectLst/>
        </p:spPr>
        <p:txBody>
          <a:bodyPr wrap="none">
            <a:spAutoFit/>
          </a:bodyPr>
          <a:lstStyle/>
          <a:p>
            <a:pPr>
              <a:defRPr/>
            </a:pPr>
            <a:r>
              <a:rPr lang="en-US" sz="2400" u="sng" dirty="0" smtClean="0">
                <a:solidFill>
                  <a:srgbClr val="FFFF00"/>
                </a:solidFill>
                <a:effectLst>
                  <a:outerShdw blurRad="38100" dist="38100" dir="2700000" algn="tl">
                    <a:srgbClr val="000000"/>
                  </a:outerShdw>
                </a:effectLst>
              </a:rPr>
              <a:t>Which Type of Next-Gen Sequencing Test is Best for Ataxia?</a:t>
            </a:r>
            <a:endParaRPr lang="en-US" sz="2400" u="sng" dirty="0">
              <a:solidFill>
                <a:srgbClr val="FFFF00"/>
              </a:solidFill>
              <a:effectLst>
                <a:outerShdw blurRad="38100" dist="38100" dir="2700000" algn="tl">
                  <a:srgbClr val="000000"/>
                </a:outerShdw>
              </a:effectLst>
            </a:endParaRPr>
          </a:p>
        </p:txBody>
      </p:sp>
      <p:pic>
        <p:nvPicPr>
          <p:cNvPr id="3" name="Picture 2"/>
          <p:cNvPicPr>
            <a:picLocks noChangeAspect="1"/>
          </p:cNvPicPr>
          <p:nvPr/>
        </p:nvPicPr>
        <p:blipFill rotWithShape="1">
          <a:blip r:embed="rId2"/>
          <a:srcRect b="74732"/>
          <a:stretch/>
        </p:blipFill>
        <p:spPr>
          <a:xfrm>
            <a:off x="27038" y="975148"/>
            <a:ext cx="9089924" cy="1240096"/>
          </a:xfrm>
          <a:prstGeom prst="rect">
            <a:avLst/>
          </a:prstGeom>
        </p:spPr>
      </p:pic>
      <p:pic>
        <p:nvPicPr>
          <p:cNvPr id="15" name="Picture 14"/>
          <p:cNvPicPr>
            <a:picLocks noChangeAspect="1"/>
          </p:cNvPicPr>
          <p:nvPr/>
        </p:nvPicPr>
        <p:blipFill rotWithShape="1">
          <a:blip r:embed="rId2"/>
          <a:srcRect b="62780"/>
          <a:stretch/>
        </p:blipFill>
        <p:spPr>
          <a:xfrm>
            <a:off x="27038" y="975148"/>
            <a:ext cx="9089924" cy="1826668"/>
          </a:xfrm>
          <a:prstGeom prst="rect">
            <a:avLst/>
          </a:prstGeom>
        </p:spPr>
      </p:pic>
      <p:pic>
        <p:nvPicPr>
          <p:cNvPr id="16" name="Picture 15"/>
          <p:cNvPicPr>
            <a:picLocks noChangeAspect="1"/>
          </p:cNvPicPr>
          <p:nvPr/>
        </p:nvPicPr>
        <p:blipFill rotWithShape="1">
          <a:blip r:embed="rId2"/>
          <a:srcRect b="50239"/>
          <a:stretch/>
        </p:blipFill>
        <p:spPr>
          <a:xfrm>
            <a:off x="27038" y="975148"/>
            <a:ext cx="9089924" cy="2442130"/>
          </a:xfrm>
          <a:prstGeom prst="rect">
            <a:avLst/>
          </a:prstGeom>
        </p:spPr>
      </p:pic>
      <p:pic>
        <p:nvPicPr>
          <p:cNvPr id="17" name="Picture 16"/>
          <p:cNvPicPr>
            <a:picLocks noChangeAspect="1"/>
          </p:cNvPicPr>
          <p:nvPr/>
        </p:nvPicPr>
        <p:blipFill rotWithShape="1">
          <a:blip r:embed="rId2"/>
          <a:srcRect b="14169"/>
          <a:stretch/>
        </p:blipFill>
        <p:spPr>
          <a:xfrm>
            <a:off x="27038" y="975147"/>
            <a:ext cx="9089924" cy="4212315"/>
          </a:xfrm>
          <a:prstGeom prst="rect">
            <a:avLst/>
          </a:prstGeom>
        </p:spPr>
      </p:pic>
      <p:pic>
        <p:nvPicPr>
          <p:cNvPr id="18" name="Picture 17"/>
          <p:cNvPicPr>
            <a:picLocks noChangeAspect="1"/>
          </p:cNvPicPr>
          <p:nvPr/>
        </p:nvPicPr>
        <p:blipFill>
          <a:blip r:embed="rId2"/>
          <a:stretch>
            <a:fillRect/>
          </a:stretch>
        </p:blipFill>
        <p:spPr>
          <a:xfrm>
            <a:off x="27038" y="975147"/>
            <a:ext cx="9089924" cy="4907705"/>
          </a:xfrm>
          <a:prstGeom prst="rect">
            <a:avLst/>
          </a:prstGeom>
        </p:spPr>
      </p:pic>
    </p:spTree>
    <p:extLst>
      <p:ext uri="{BB962C8B-B14F-4D97-AF65-F5344CB8AC3E}">
        <p14:creationId xmlns:p14="http://schemas.microsoft.com/office/powerpoint/2010/main" val="17505497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ChangeArrowheads="1"/>
          </p:cNvSpPr>
          <p:nvPr/>
        </p:nvSpPr>
        <p:spPr bwMode="auto">
          <a:xfrm>
            <a:off x="236018" y="931067"/>
            <a:ext cx="8311117"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106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106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106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106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10600">
                <a:solidFill>
                  <a:schemeClr val="tx2"/>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9pPr>
          </a:lstStyle>
          <a:p>
            <a:pPr marL="0" indent="0" algn="l" eaLnBrk="1" hangingPunct="1">
              <a:spcAft>
                <a:spcPts val="600"/>
              </a:spcAft>
            </a:pPr>
            <a:r>
              <a:rPr lang="en-US" altLang="en-US" sz="2000" u="sng" dirty="0" smtClean="0">
                <a:solidFill>
                  <a:schemeClr val="tx1"/>
                </a:solidFill>
              </a:rPr>
              <a:t>Hereditary Spastic Paraplegia (HSP) </a:t>
            </a:r>
            <a:endParaRPr lang="en-US" altLang="en-US" sz="2000" dirty="0">
              <a:solidFill>
                <a:schemeClr val="tx1"/>
              </a:solidFill>
            </a:endParaRPr>
          </a:p>
          <a:p>
            <a:pPr algn="l" eaLnBrk="1" hangingPunct="1">
              <a:spcAft>
                <a:spcPts val="600"/>
              </a:spcAft>
              <a:buFont typeface="Arial" panose="020B0604020202020204" pitchFamily="34" charset="0"/>
              <a:buChar char="•"/>
            </a:pPr>
            <a:r>
              <a:rPr lang="en-US" altLang="en-US" sz="2000" dirty="0">
                <a:solidFill>
                  <a:schemeClr val="tx1"/>
                </a:solidFill>
              </a:rPr>
              <a:t>C</a:t>
            </a:r>
            <a:r>
              <a:rPr lang="en-US" altLang="en-US" sz="2000" dirty="0" smtClean="0">
                <a:solidFill>
                  <a:schemeClr val="tx1"/>
                </a:solidFill>
              </a:rPr>
              <a:t>lass of disorders characterized </a:t>
            </a:r>
            <a:r>
              <a:rPr lang="en-US" altLang="en-US" sz="2000" dirty="0" smtClean="0">
                <a:solidFill>
                  <a:schemeClr val="tx1"/>
                </a:solidFill>
              </a:rPr>
              <a:t>by progressive </a:t>
            </a:r>
            <a:r>
              <a:rPr lang="en-US" altLang="en-US" sz="2000" dirty="0" smtClean="0">
                <a:solidFill>
                  <a:schemeClr val="tx1"/>
                </a:solidFill>
              </a:rPr>
              <a:t>weakness and spasticity of the legs</a:t>
            </a:r>
          </a:p>
          <a:p>
            <a:pPr algn="l" eaLnBrk="1" hangingPunct="1">
              <a:spcAft>
                <a:spcPts val="600"/>
              </a:spcAft>
              <a:buFont typeface="Arial" panose="020B0604020202020204" pitchFamily="34" charset="0"/>
              <a:buChar char="•"/>
            </a:pPr>
            <a:r>
              <a:rPr lang="en-US" altLang="en-US" sz="2000" dirty="0" smtClean="0">
                <a:solidFill>
                  <a:schemeClr val="tx1"/>
                </a:solidFill>
              </a:rPr>
              <a:t>Prevalence roughly equal to Spinocerebellar Ataxia worldwide</a:t>
            </a:r>
          </a:p>
          <a:p>
            <a:pPr algn="l" eaLnBrk="1" hangingPunct="1">
              <a:spcAft>
                <a:spcPts val="600"/>
              </a:spcAft>
              <a:buFont typeface="Arial" panose="020B0604020202020204" pitchFamily="34" charset="0"/>
              <a:buChar char="•"/>
            </a:pPr>
            <a:r>
              <a:rPr lang="en-US" altLang="en-US" sz="2000" dirty="0" smtClean="0">
                <a:solidFill>
                  <a:schemeClr val="tx1"/>
                </a:solidFill>
              </a:rPr>
              <a:t>Genes designated as Spastic Paraplegia (SPG), now up to SPG77</a:t>
            </a:r>
          </a:p>
        </p:txBody>
      </p:sp>
      <p:sp>
        <p:nvSpPr>
          <p:cNvPr id="10" name="Text Box 5"/>
          <p:cNvSpPr txBox="1">
            <a:spLocks noChangeArrowheads="1"/>
          </p:cNvSpPr>
          <p:nvPr/>
        </p:nvSpPr>
        <p:spPr bwMode="auto">
          <a:xfrm>
            <a:off x="166510" y="312742"/>
            <a:ext cx="7404591" cy="523220"/>
          </a:xfrm>
          <a:prstGeom prst="rect">
            <a:avLst/>
          </a:prstGeom>
          <a:noFill/>
          <a:ln w="9525">
            <a:noFill/>
            <a:miter lim="800000"/>
            <a:headEnd/>
            <a:tailEnd/>
          </a:ln>
          <a:effectLst/>
        </p:spPr>
        <p:txBody>
          <a:bodyPr wrap="none">
            <a:spAutoFit/>
          </a:bodyPr>
          <a:lstStyle/>
          <a:p>
            <a:pPr>
              <a:defRPr/>
            </a:pPr>
            <a:r>
              <a:rPr lang="en-US" sz="2800" u="sng" dirty="0" smtClean="0">
                <a:solidFill>
                  <a:srgbClr val="FFFF00"/>
                </a:solidFill>
                <a:effectLst>
                  <a:outerShdw blurRad="38100" dist="38100" dir="2700000" algn="tl">
                    <a:srgbClr val="000000"/>
                  </a:outerShdw>
                </a:effectLst>
              </a:rPr>
              <a:t>Redefining Phenotypes to Improve Diagnosis</a:t>
            </a:r>
            <a:endParaRPr lang="en-US" sz="2800" u="sng" dirty="0">
              <a:solidFill>
                <a:srgbClr val="FFFF00"/>
              </a:solidFill>
              <a:effectLst>
                <a:outerShdw blurRad="38100" dist="38100" dir="2700000" algn="tl">
                  <a:srgbClr val="000000"/>
                </a:outerShdw>
              </a:effectLst>
            </a:endParaRPr>
          </a:p>
        </p:txBody>
      </p:sp>
      <p:sp>
        <p:nvSpPr>
          <p:cNvPr id="2" name="TextBox 1"/>
          <p:cNvSpPr txBox="1"/>
          <p:nvPr/>
        </p:nvSpPr>
        <p:spPr>
          <a:xfrm>
            <a:off x="236018" y="2888220"/>
            <a:ext cx="8494992" cy="1431161"/>
          </a:xfrm>
          <a:prstGeom prst="rect">
            <a:avLst/>
          </a:prstGeom>
          <a:noFill/>
        </p:spPr>
        <p:txBody>
          <a:bodyPr wrap="square" rtlCol="0">
            <a:spAutoFit/>
          </a:bodyPr>
          <a:lstStyle/>
          <a:p>
            <a:pPr>
              <a:spcAft>
                <a:spcPts val="600"/>
              </a:spcAft>
            </a:pPr>
            <a:r>
              <a:rPr lang="en-US" sz="1800" u="sng" dirty="0" smtClean="0">
                <a:effectLst>
                  <a:outerShdw blurRad="38100" dist="38100" dir="2700000" algn="tl">
                    <a:srgbClr val="000000">
                      <a:alpha val="43137"/>
                    </a:srgbClr>
                  </a:outerShdw>
                </a:effectLst>
              </a:rPr>
              <a:t>SPG7</a:t>
            </a:r>
          </a:p>
          <a:p>
            <a:pPr marL="285750" indent="-285750">
              <a:spcAft>
                <a:spcPts val="600"/>
              </a:spcAft>
              <a:buFont typeface="Arial" panose="020B0604020202020204" pitchFamily="34" charset="0"/>
              <a:buChar char="•"/>
            </a:pPr>
            <a:r>
              <a:rPr lang="en-US" dirty="0" smtClean="0">
                <a:effectLst>
                  <a:outerShdw blurRad="38100" dist="38100" dir="2700000" algn="tl">
                    <a:srgbClr val="000000">
                      <a:alpha val="43137"/>
                    </a:srgbClr>
                  </a:outerShdw>
                </a:effectLst>
              </a:rPr>
              <a:t>Causes up to 12% of all recessive HSPs worldwide</a:t>
            </a:r>
          </a:p>
          <a:p>
            <a:pPr marL="285750" indent="-285750">
              <a:spcAft>
                <a:spcPts val="600"/>
              </a:spcAft>
              <a:buFont typeface="Arial" panose="020B0604020202020204" pitchFamily="34" charset="0"/>
              <a:buChar char="•"/>
            </a:pPr>
            <a:r>
              <a:rPr lang="en-US" dirty="0" smtClean="0">
                <a:effectLst>
                  <a:outerShdw blurRad="38100" dist="38100" dir="2700000" algn="tl">
                    <a:srgbClr val="000000">
                      <a:alpha val="43137"/>
                    </a:srgbClr>
                  </a:outerShdw>
                </a:effectLst>
              </a:rPr>
              <a:t>SPG7 has been identified in ataxia patients in several whole exome studies</a:t>
            </a:r>
          </a:p>
          <a:p>
            <a:pPr marL="285750" indent="-285750">
              <a:spcAft>
                <a:spcPts val="600"/>
              </a:spcAft>
              <a:buFont typeface="Arial" panose="020B0604020202020204" pitchFamily="34" charset="0"/>
              <a:buChar char="•"/>
            </a:pPr>
            <a:r>
              <a:rPr lang="en-US" dirty="0" smtClean="0">
                <a:effectLst>
                  <a:outerShdw blurRad="38100" dist="38100" dir="2700000" algn="tl">
                    <a:srgbClr val="000000">
                      <a:alpha val="43137"/>
                    </a:srgbClr>
                  </a:outerShdw>
                </a:effectLst>
              </a:rPr>
              <a:t>39% (12/31) families in study of spastic ataxia in Canada (Choquet et al. 2015)</a:t>
            </a:r>
          </a:p>
        </p:txBody>
      </p:sp>
      <p:sp>
        <p:nvSpPr>
          <p:cNvPr id="5" name="TextBox 4"/>
          <p:cNvSpPr txBox="1"/>
          <p:nvPr/>
        </p:nvSpPr>
        <p:spPr>
          <a:xfrm>
            <a:off x="236017" y="4414486"/>
            <a:ext cx="8898457" cy="2185214"/>
          </a:xfrm>
          <a:prstGeom prst="rect">
            <a:avLst/>
          </a:prstGeom>
          <a:noFill/>
        </p:spPr>
        <p:txBody>
          <a:bodyPr wrap="square" rtlCol="0">
            <a:spAutoFit/>
          </a:bodyPr>
          <a:lstStyle/>
          <a:p>
            <a:pPr>
              <a:spcAft>
                <a:spcPts val="600"/>
              </a:spcAft>
            </a:pPr>
            <a:r>
              <a:rPr lang="en-US" sz="1800" u="sng" dirty="0" smtClean="0">
                <a:effectLst>
                  <a:outerShdw blurRad="38100" dist="38100" dir="2700000" algn="tl">
                    <a:srgbClr val="000000">
                      <a:alpha val="43137"/>
                    </a:srgbClr>
                  </a:outerShdw>
                </a:effectLst>
              </a:rPr>
              <a:t>PNPLA6/SPG39</a:t>
            </a:r>
          </a:p>
          <a:p>
            <a:pPr marL="285750" indent="-285750">
              <a:spcAft>
                <a:spcPts val="600"/>
              </a:spcAft>
              <a:buFont typeface="Arial" panose="020B0604020202020204" pitchFamily="34" charset="0"/>
              <a:buChar char="•"/>
            </a:pPr>
            <a:r>
              <a:rPr lang="en-US" dirty="0" smtClean="0">
                <a:effectLst>
                  <a:outerShdw blurRad="38100" dist="38100" dir="2700000" algn="tl">
                    <a:srgbClr val="000000">
                      <a:alpha val="43137"/>
                    </a:srgbClr>
                  </a:outerShdw>
                </a:effectLst>
              </a:rPr>
              <a:t>Identified in 2008 in patients with spastic paraplegia</a:t>
            </a:r>
          </a:p>
          <a:p>
            <a:pPr lvl="0" eaLnBrk="0" hangingPunct="0">
              <a:buFontTx/>
              <a:buChar char="•"/>
            </a:pPr>
            <a:r>
              <a:rPr lang="en-US" dirty="0" smtClean="0">
                <a:effectLst>
                  <a:outerShdw blurRad="38100" dist="38100" dir="2700000" algn="tl">
                    <a:srgbClr val="000000">
                      <a:alpha val="43137"/>
                    </a:srgbClr>
                  </a:outerShdw>
                </a:effectLst>
              </a:rPr>
              <a:t>   In 2014 the SPG39 gene was found to cause forms of cerebellar ataxia     </a:t>
            </a:r>
          </a:p>
          <a:p>
            <a:pPr lvl="0" eaLnBrk="0" hangingPunct="0"/>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      including syndromes with visual and/or hormonal problems </a:t>
            </a:r>
            <a:r>
              <a:rPr lang="en-US" dirty="0">
                <a:effectLst>
                  <a:outerShdw blurRad="38100" dist="38100" dir="2700000" algn="tl">
                    <a:srgbClr val="000000">
                      <a:alpha val="43137"/>
                    </a:srgbClr>
                  </a:outerShdw>
                </a:effectLst>
              </a:rPr>
              <a:t>(Synofzik et </a:t>
            </a:r>
            <a:r>
              <a:rPr lang="en-US" dirty="0" smtClean="0">
                <a:effectLst>
                  <a:outerShdw blurRad="38100" dist="38100" dir="2700000" algn="tl">
                    <a:srgbClr val="000000">
                      <a:alpha val="43137"/>
                    </a:srgbClr>
                  </a:outerShdw>
                </a:effectLst>
              </a:rPr>
              <a:t>al. 2014) </a:t>
            </a:r>
          </a:p>
          <a:p>
            <a:pPr lvl="0" eaLnBrk="0" hangingPunct="0"/>
            <a:r>
              <a:rPr lang="en-US" altLang="en-US" dirty="0" smtClean="0">
                <a:effectLst>
                  <a:outerShdw blurRad="38100" dist="38100" dir="2700000" algn="tl">
                    <a:srgbClr val="000000">
                      <a:alpha val="43137"/>
                    </a:srgbClr>
                  </a:outerShdw>
                </a:effectLst>
                <a:latin typeface="Arial" panose="020B0604020202020204" pitchFamily="34" charset="0"/>
              </a:rPr>
              <a:t>	- </a:t>
            </a:r>
            <a:r>
              <a:rPr lang="en-US" altLang="en-US" dirty="0" smtClean="0">
                <a:latin typeface="Arial" panose="020B0604020202020204" pitchFamily="34" charset="0"/>
              </a:rPr>
              <a:t>Boucher-Neuhäuser </a:t>
            </a:r>
            <a:r>
              <a:rPr lang="en-US" altLang="en-US" dirty="0">
                <a:latin typeface="Arial" panose="020B0604020202020204" pitchFamily="34" charset="0"/>
              </a:rPr>
              <a:t>syndrome</a:t>
            </a:r>
          </a:p>
          <a:p>
            <a:pPr lvl="0" eaLnBrk="0" hangingPunct="0"/>
            <a:r>
              <a:rPr lang="en-US" altLang="en-US" i="1" dirty="0" smtClean="0">
                <a:latin typeface="Arial" panose="020B0604020202020204" pitchFamily="34" charset="0"/>
              </a:rPr>
              <a:t>	- </a:t>
            </a:r>
            <a:r>
              <a:rPr lang="en-US" altLang="en-US" dirty="0" smtClean="0">
                <a:latin typeface="Arial" panose="020B0604020202020204" pitchFamily="34" charset="0"/>
              </a:rPr>
              <a:t>Gordon </a:t>
            </a:r>
            <a:r>
              <a:rPr lang="en-US" altLang="en-US" dirty="0">
                <a:latin typeface="Arial" panose="020B0604020202020204" pitchFamily="34" charset="0"/>
              </a:rPr>
              <a:t>Holmes syndrome</a:t>
            </a:r>
          </a:p>
          <a:p>
            <a:pPr lvl="0" eaLnBrk="0" hangingPunct="0"/>
            <a:r>
              <a:rPr lang="en-US" altLang="en-US" dirty="0" smtClean="0">
                <a:latin typeface="Arial" panose="020B0604020202020204" pitchFamily="34" charset="0"/>
              </a:rPr>
              <a:t>	- Laurence-Moon syndrome</a:t>
            </a:r>
            <a:endParaRPr lang="en-US"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341504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ChangeArrowheads="1"/>
          </p:cNvSpPr>
          <p:nvPr/>
        </p:nvSpPr>
        <p:spPr bwMode="auto">
          <a:xfrm>
            <a:off x="591343" y="1064417"/>
            <a:ext cx="900985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106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106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106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106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10600">
                <a:solidFill>
                  <a:schemeClr val="tx2"/>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9pPr>
          </a:lstStyle>
          <a:p>
            <a:pPr algn="l" eaLnBrk="1" hangingPunct="1">
              <a:spcAft>
                <a:spcPts val="600"/>
              </a:spcAft>
              <a:buFont typeface="Arial" panose="020B0604020202020204" pitchFamily="34" charset="0"/>
              <a:buChar char="•"/>
            </a:pPr>
            <a:r>
              <a:rPr lang="en-US" altLang="en-US" sz="2000" dirty="0">
                <a:solidFill>
                  <a:schemeClr val="tx1"/>
                </a:solidFill>
              </a:rPr>
              <a:t>40 year old </a:t>
            </a:r>
            <a:r>
              <a:rPr lang="en-US" altLang="en-US" sz="2000" dirty="0" smtClean="0">
                <a:solidFill>
                  <a:schemeClr val="tx1"/>
                </a:solidFill>
              </a:rPr>
              <a:t>white man </a:t>
            </a:r>
            <a:r>
              <a:rPr lang="en-US" altLang="en-US" sz="2000" dirty="0">
                <a:solidFill>
                  <a:schemeClr val="tx1"/>
                </a:solidFill>
              </a:rPr>
              <a:t>of European ancestry</a:t>
            </a:r>
          </a:p>
          <a:p>
            <a:pPr algn="l" eaLnBrk="1" hangingPunct="1">
              <a:spcAft>
                <a:spcPts val="600"/>
              </a:spcAft>
              <a:buFont typeface="Arial" panose="020B0604020202020204" pitchFamily="34" charset="0"/>
              <a:buChar char="•"/>
            </a:pPr>
            <a:r>
              <a:rPr lang="en-US" altLang="en-US" sz="2000" dirty="0">
                <a:solidFill>
                  <a:schemeClr val="tx1"/>
                </a:solidFill>
              </a:rPr>
              <a:t>2 years progressive imbalance and ataxic gait</a:t>
            </a:r>
          </a:p>
          <a:p>
            <a:pPr algn="l" eaLnBrk="1" hangingPunct="1">
              <a:spcAft>
                <a:spcPts val="600"/>
              </a:spcAft>
              <a:buFont typeface="Arial" panose="020B0604020202020204" pitchFamily="34" charset="0"/>
              <a:buChar char="•"/>
            </a:pPr>
            <a:r>
              <a:rPr lang="en-US" altLang="en-US" sz="2000" dirty="0">
                <a:solidFill>
                  <a:schemeClr val="tx1"/>
                </a:solidFill>
              </a:rPr>
              <a:t>Negative evaluation for acquired causes of ataxia</a:t>
            </a:r>
          </a:p>
          <a:p>
            <a:pPr algn="l" eaLnBrk="1" hangingPunct="1">
              <a:spcAft>
                <a:spcPts val="600"/>
              </a:spcAft>
              <a:buFont typeface="Arial" panose="020B0604020202020204" pitchFamily="34" charset="0"/>
              <a:buChar char="•"/>
            </a:pPr>
            <a:r>
              <a:rPr lang="en-US" altLang="en-US" sz="2000" dirty="0">
                <a:solidFill>
                  <a:schemeClr val="tx1"/>
                </a:solidFill>
              </a:rPr>
              <a:t>MRI with mild cerebellar vermian </a:t>
            </a:r>
            <a:r>
              <a:rPr lang="en-US" altLang="en-US" sz="2000" dirty="0" smtClean="0">
                <a:solidFill>
                  <a:schemeClr val="tx1"/>
                </a:solidFill>
              </a:rPr>
              <a:t>atrophy</a:t>
            </a:r>
            <a:endParaRPr lang="en-US" altLang="en-US" sz="2000" dirty="0">
              <a:solidFill>
                <a:schemeClr val="tx1"/>
              </a:solidFill>
            </a:endParaRPr>
          </a:p>
          <a:p>
            <a:pPr algn="l" eaLnBrk="1" hangingPunct="1">
              <a:spcAft>
                <a:spcPts val="600"/>
              </a:spcAft>
              <a:buFont typeface="Arial" panose="020B0604020202020204" pitchFamily="34" charset="0"/>
              <a:buChar char="•"/>
            </a:pPr>
            <a:r>
              <a:rPr lang="en-US" altLang="en-US" sz="2000" dirty="0" smtClean="0">
                <a:solidFill>
                  <a:schemeClr val="tx1"/>
                </a:solidFill>
              </a:rPr>
              <a:t>No family history but estranged from paternal side</a:t>
            </a:r>
            <a:endParaRPr lang="en-US" altLang="en-US" sz="2000" dirty="0">
              <a:solidFill>
                <a:schemeClr val="tx1"/>
              </a:solidFill>
            </a:endParaRPr>
          </a:p>
        </p:txBody>
      </p:sp>
      <p:grpSp>
        <p:nvGrpSpPr>
          <p:cNvPr id="4" name="Group 1"/>
          <p:cNvGrpSpPr>
            <a:grpSpLocks/>
          </p:cNvGrpSpPr>
          <p:nvPr/>
        </p:nvGrpSpPr>
        <p:grpSpPr bwMode="auto">
          <a:xfrm>
            <a:off x="1005136" y="3170457"/>
            <a:ext cx="3755291" cy="3262430"/>
            <a:chOff x="1962860" y="10286301"/>
            <a:chExt cx="2463800" cy="2140525"/>
          </a:xfrm>
        </p:grpSpPr>
        <p:pic>
          <p:nvPicPr>
            <p:cNvPr id="5" name="Picture 5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2860" y="10286301"/>
              <a:ext cx="2463800" cy="21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flipH="1">
              <a:off x="3879873" y="10988112"/>
              <a:ext cx="377825" cy="339738"/>
            </a:xfrm>
            <a:prstGeom prst="straightConnector1">
              <a:avLst/>
            </a:prstGeom>
            <a:ln w="5715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grpSp>
      <p:sp>
        <p:nvSpPr>
          <p:cNvPr id="7" name="TextBox 4"/>
          <p:cNvSpPr txBox="1">
            <a:spLocks noChangeArrowheads="1"/>
          </p:cNvSpPr>
          <p:nvPr/>
        </p:nvSpPr>
        <p:spPr bwMode="auto">
          <a:xfrm>
            <a:off x="4760427" y="4863227"/>
            <a:ext cx="343876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6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106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106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106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10600">
                <a:solidFill>
                  <a:schemeClr val="tx2"/>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9pPr>
          </a:lstStyle>
          <a:p>
            <a:pPr algn="l" eaLnBrk="1" hangingPunct="1"/>
            <a:r>
              <a:rPr lang="en-US" altLang="en-US" sz="1600" dirty="0" smtClean="0">
                <a:solidFill>
                  <a:schemeClr val="tx1"/>
                </a:solidFill>
              </a:rPr>
              <a:t>Sagittal </a:t>
            </a:r>
            <a:r>
              <a:rPr lang="en-US" altLang="en-US" sz="1600" dirty="0">
                <a:solidFill>
                  <a:schemeClr val="tx1"/>
                </a:solidFill>
              </a:rPr>
              <a:t>T1 magnetic resonance imaging of the brain shows very mild atrophy of the cerebellar vermis (arrow) with no brainstem involvement</a:t>
            </a:r>
            <a:r>
              <a:rPr lang="en-US" altLang="en-US" sz="1600" dirty="0" smtClean="0">
                <a:solidFill>
                  <a:schemeClr val="tx1"/>
                </a:solidFill>
              </a:rPr>
              <a:t>.</a:t>
            </a:r>
            <a:endParaRPr lang="en-US" altLang="en-US" sz="1600" dirty="0">
              <a:solidFill>
                <a:schemeClr val="tx1"/>
              </a:solidFill>
            </a:endParaRPr>
          </a:p>
        </p:txBody>
      </p:sp>
      <p:sp>
        <p:nvSpPr>
          <p:cNvPr id="8" name="Text Box 5"/>
          <p:cNvSpPr txBox="1">
            <a:spLocks noChangeArrowheads="1"/>
          </p:cNvSpPr>
          <p:nvPr/>
        </p:nvSpPr>
        <p:spPr bwMode="auto">
          <a:xfrm>
            <a:off x="166510" y="312742"/>
            <a:ext cx="5862502" cy="523220"/>
          </a:xfrm>
          <a:prstGeom prst="rect">
            <a:avLst/>
          </a:prstGeom>
          <a:noFill/>
          <a:ln w="9525">
            <a:noFill/>
            <a:miter lim="800000"/>
            <a:headEnd/>
            <a:tailEnd/>
          </a:ln>
          <a:effectLst/>
        </p:spPr>
        <p:txBody>
          <a:bodyPr wrap="none">
            <a:spAutoFit/>
          </a:bodyPr>
          <a:lstStyle/>
          <a:p>
            <a:pPr>
              <a:defRPr/>
            </a:pPr>
            <a:r>
              <a:rPr lang="en-US" sz="2800" u="sng" dirty="0" smtClean="0">
                <a:solidFill>
                  <a:srgbClr val="FFFF00"/>
                </a:solidFill>
                <a:effectLst>
                  <a:outerShdw blurRad="38100" dist="38100" dir="2700000" algn="tl">
                    <a:srgbClr val="000000"/>
                  </a:outerShdw>
                </a:effectLst>
              </a:rPr>
              <a:t>Discovering New Genetic Disorders</a:t>
            </a:r>
            <a:endParaRPr lang="en-US" sz="2800" u="sng" dirty="0">
              <a:solidFill>
                <a:srgbClr val="FFFF00"/>
              </a:solidFill>
              <a:effectLst>
                <a:outerShdw blurRad="38100" dist="38100" dir="2700000" algn="tl">
                  <a:srgbClr val="000000"/>
                </a:outerShdw>
              </a:effectLst>
            </a:endParaRPr>
          </a:p>
        </p:txBody>
      </p:sp>
    </p:spTree>
    <p:extLst>
      <p:ext uri="{BB962C8B-B14F-4D97-AF65-F5344CB8AC3E}">
        <p14:creationId xmlns:p14="http://schemas.microsoft.com/office/powerpoint/2010/main" val="101726471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28618" y="204966"/>
            <a:ext cx="8886765" cy="1184184"/>
            <a:chOff x="121326" y="264788"/>
            <a:chExt cx="8886765" cy="1184184"/>
          </a:xfrm>
        </p:grpSpPr>
        <p:sp>
          <p:nvSpPr>
            <p:cNvPr id="2" name="TextBox 3"/>
            <p:cNvSpPr txBox="1">
              <a:spLocks noChangeArrowheads="1"/>
            </p:cNvSpPr>
            <p:nvPr/>
          </p:nvSpPr>
          <p:spPr bwMode="auto">
            <a:xfrm>
              <a:off x="121326" y="741086"/>
              <a:ext cx="888676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106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106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106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106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10600">
                  <a:solidFill>
                    <a:schemeClr val="tx2"/>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9pPr>
            </a:lstStyle>
            <a:p>
              <a:pPr algn="l" eaLnBrk="1" hangingPunct="1">
                <a:spcAft>
                  <a:spcPts val="600"/>
                </a:spcAft>
                <a:buFont typeface="Arial" panose="020B0604020202020204" pitchFamily="34" charset="0"/>
                <a:buChar char="•"/>
              </a:pPr>
              <a:r>
                <a:rPr lang="en-US" altLang="en-US" sz="2000" dirty="0">
                  <a:solidFill>
                    <a:schemeClr val="tx1"/>
                  </a:solidFill>
                </a:rPr>
                <a:t>TRPC3 is a non-selective cation channel linked to key signaling </a:t>
              </a:r>
              <a:r>
                <a:rPr lang="en-US" altLang="en-US" sz="2000" dirty="0" smtClean="0">
                  <a:solidFill>
                    <a:schemeClr val="tx1"/>
                  </a:solidFill>
                </a:rPr>
                <a:t>pathways affected </a:t>
              </a:r>
              <a:r>
                <a:rPr lang="en-US" altLang="en-US" sz="2000" dirty="0">
                  <a:solidFill>
                    <a:schemeClr val="tx1"/>
                  </a:solidFill>
                </a:rPr>
                <a:t>in cerebellar </a:t>
              </a:r>
              <a:r>
                <a:rPr lang="en-US" altLang="en-US" sz="2000" dirty="0" smtClean="0">
                  <a:solidFill>
                    <a:schemeClr val="tx1"/>
                  </a:solidFill>
                </a:rPr>
                <a:t>ataxia</a:t>
              </a:r>
              <a:endParaRPr lang="en-US" altLang="en-US" sz="1050" dirty="0">
                <a:solidFill>
                  <a:schemeClr val="tx1"/>
                </a:solidFill>
              </a:endParaRPr>
            </a:p>
          </p:txBody>
        </p:sp>
        <p:sp>
          <p:nvSpPr>
            <p:cNvPr id="3" name="Text Box 2"/>
            <p:cNvSpPr txBox="1">
              <a:spLocks noChangeArrowheads="1"/>
            </p:cNvSpPr>
            <p:nvPr/>
          </p:nvSpPr>
          <p:spPr bwMode="auto">
            <a:xfrm>
              <a:off x="121327" y="264788"/>
              <a:ext cx="1194558" cy="461665"/>
            </a:xfrm>
            <a:prstGeom prst="rect">
              <a:avLst/>
            </a:prstGeom>
            <a:noFill/>
            <a:ln w="9525">
              <a:noFill/>
              <a:miter lim="800000"/>
              <a:headEnd/>
              <a:tailEnd/>
            </a:ln>
            <a:effectLst/>
          </p:spPr>
          <p:txBody>
            <a:bodyPr wrap="none">
              <a:spAutoFit/>
            </a:bodyPr>
            <a:lstStyle/>
            <a:p>
              <a:pPr>
                <a:defRPr/>
              </a:pPr>
              <a:r>
                <a:rPr lang="en-US" sz="2400" u="sng" dirty="0" smtClean="0">
                  <a:solidFill>
                    <a:srgbClr val="FFFF00"/>
                  </a:solidFill>
                  <a:effectLst>
                    <a:outerShdw blurRad="38100" dist="38100" dir="2700000" algn="tl">
                      <a:srgbClr val="000000"/>
                    </a:outerShdw>
                  </a:effectLst>
                  <a:cs typeface="+mn-cs"/>
                </a:rPr>
                <a:t>TRPC3</a:t>
              </a:r>
              <a:endParaRPr lang="en-US" sz="2400" u="sng" dirty="0">
                <a:solidFill>
                  <a:srgbClr val="FFFF00"/>
                </a:solidFill>
                <a:effectLst>
                  <a:outerShdw blurRad="38100" dist="38100" dir="2700000" algn="tl">
                    <a:srgbClr val="000000"/>
                  </a:outerShdw>
                </a:effectLst>
                <a:cs typeface="+mn-cs"/>
              </a:endParaRPr>
            </a:p>
          </p:txBody>
        </p:sp>
      </p:grpSp>
      <p:sp>
        <p:nvSpPr>
          <p:cNvPr id="4" name="TextBox 71"/>
          <p:cNvSpPr txBox="1">
            <a:spLocks noChangeArrowheads="1"/>
          </p:cNvSpPr>
          <p:nvPr/>
        </p:nvSpPr>
        <p:spPr bwMode="auto">
          <a:xfrm>
            <a:off x="398404" y="5258577"/>
            <a:ext cx="834719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6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106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106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106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10600">
                <a:solidFill>
                  <a:schemeClr val="tx2"/>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9pPr>
          </a:lstStyle>
          <a:p>
            <a:pPr algn="l" eaLnBrk="1" hangingPunct="1"/>
            <a:r>
              <a:rPr lang="en-US" altLang="en-US" sz="1600" b="1" dirty="0" smtClean="0">
                <a:solidFill>
                  <a:schemeClr val="tx1"/>
                </a:solidFill>
              </a:rPr>
              <a:t>Role </a:t>
            </a:r>
            <a:r>
              <a:rPr lang="en-US" altLang="en-US" sz="1600" b="1" dirty="0">
                <a:solidFill>
                  <a:schemeClr val="tx1"/>
                </a:solidFill>
              </a:rPr>
              <a:t>of TRPC3 in the mGluR1 signaling pathway essential for Purkinje cell function.</a:t>
            </a:r>
            <a:r>
              <a:rPr lang="en-US" altLang="en-US" sz="1600" dirty="0">
                <a:solidFill>
                  <a:schemeClr val="tx1"/>
                </a:solidFill>
              </a:rPr>
              <a:t> </a:t>
            </a:r>
            <a:endParaRPr lang="en-US" altLang="en-US" sz="1600" dirty="0" smtClean="0">
              <a:solidFill>
                <a:schemeClr val="tx1"/>
              </a:solidFill>
            </a:endParaRPr>
          </a:p>
          <a:p>
            <a:pPr algn="l" eaLnBrk="1" hangingPunct="1"/>
            <a:r>
              <a:rPr lang="en-US" altLang="en-US" sz="1600" dirty="0" smtClean="0">
                <a:solidFill>
                  <a:schemeClr val="tx1"/>
                </a:solidFill>
              </a:rPr>
              <a:t>Loss </a:t>
            </a:r>
            <a:r>
              <a:rPr lang="en-US" altLang="en-US" sz="1600" dirty="0">
                <a:solidFill>
                  <a:schemeClr val="tx1"/>
                </a:solidFill>
              </a:rPr>
              <a:t>of any component in the depicted signaling cascade results in cerebellar ataxia in humans and/or mice. </a:t>
            </a:r>
            <a:endParaRPr lang="en-US" altLang="en-US" sz="1600" dirty="0" smtClean="0">
              <a:solidFill>
                <a:schemeClr val="tx1"/>
              </a:solidFill>
            </a:endParaRPr>
          </a:p>
          <a:p>
            <a:pPr algn="l" eaLnBrk="1" hangingPunct="1"/>
            <a:r>
              <a:rPr lang="en-US" altLang="en-US" sz="1400" dirty="0" smtClean="0">
                <a:solidFill>
                  <a:schemeClr val="tx1"/>
                </a:solidFill>
              </a:rPr>
              <a:t>Figure </a:t>
            </a:r>
            <a:r>
              <a:rPr lang="en-US" altLang="en-US" sz="1400" dirty="0">
                <a:solidFill>
                  <a:schemeClr val="tx1"/>
                </a:solidFill>
              </a:rPr>
              <a:t>reproduced from Becker EB. </a:t>
            </a:r>
            <a:r>
              <a:rPr lang="en-US" altLang="en-US" sz="1400" dirty="0" smtClean="0">
                <a:solidFill>
                  <a:schemeClr val="tx1"/>
                </a:solidFill>
              </a:rPr>
              <a:t>Cerebellum 2015. </a:t>
            </a:r>
            <a:endParaRPr lang="en-US" altLang="en-US" sz="1400" dirty="0">
              <a:solidFill>
                <a:schemeClr val="tx1"/>
              </a:solidFill>
            </a:endParaRPr>
          </a:p>
        </p:txBody>
      </p:sp>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86759" y="1403783"/>
            <a:ext cx="6188075" cy="384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1642913" y="2312438"/>
            <a:ext cx="804283" cy="3818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1709588" y="3369712"/>
            <a:ext cx="804283" cy="2177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1240771" y="3640191"/>
            <a:ext cx="2225600" cy="6820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2961546" y="4224753"/>
            <a:ext cx="933450" cy="40225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4150875" y="2431845"/>
            <a:ext cx="1020471" cy="3005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6453833" y="2283861"/>
            <a:ext cx="1358105" cy="5905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rot="1330191">
            <a:off x="4654562" y="1760650"/>
            <a:ext cx="638175" cy="2857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5206312" y="1492695"/>
            <a:ext cx="915635" cy="369332"/>
          </a:xfrm>
          <a:prstGeom prst="rect">
            <a:avLst/>
          </a:prstGeom>
          <a:noFill/>
        </p:spPr>
        <p:txBody>
          <a:bodyPr wrap="none" rtlCol="0">
            <a:spAutoFit/>
          </a:bodyPr>
          <a:lstStyle/>
          <a:p>
            <a:r>
              <a:rPr lang="en-US" sz="1800" dirty="0" smtClean="0">
                <a:solidFill>
                  <a:srgbClr val="FF0000"/>
                </a:solidFill>
                <a:effectLst>
                  <a:outerShdw blurRad="38100" dist="38100" dir="2700000" algn="tl">
                    <a:srgbClr val="000000">
                      <a:alpha val="43137"/>
                    </a:srgbClr>
                  </a:outerShdw>
                </a:effectLst>
              </a:rPr>
              <a:t>SCA41</a:t>
            </a:r>
          </a:p>
        </p:txBody>
      </p:sp>
    </p:spTree>
    <p:extLst>
      <p:ext uri="{BB962C8B-B14F-4D97-AF65-F5344CB8AC3E}">
        <p14:creationId xmlns:p14="http://schemas.microsoft.com/office/powerpoint/2010/main" val="27643365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2000"/>
                                        <p:tgtEl>
                                          <p:spTgt spid="9"/>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1800"/>
                                        <p:tgtEl>
                                          <p:spTgt spid="10"/>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066800"/>
            <a:ext cx="8464378" cy="5105400"/>
          </a:xfrm>
          <a:prstGeom prst="rect">
            <a:avLst/>
          </a:prstGeom>
        </p:spPr>
        <p:txBody>
          <a:bodyPr vert="horz" wrap="square" lIns="91440" tIns="45720" rIns="91440" bIns="45720" numCol="1" rtlCol="0" anchor="t" anchorCtr="0" compatLnSpc="1">
            <a:prstTxWarp prst="textNoShape">
              <a:avLst/>
            </a:prstTxWarp>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1200"/>
              </a:spcAft>
              <a:buClr>
                <a:srgbClr val="F0AD00"/>
              </a:buClr>
              <a:buSzPct val="85000"/>
              <a:buFont typeface="Arial" pitchFamily="34" charset="0"/>
              <a:buNone/>
              <a:tabLst/>
              <a:defRPr/>
            </a:pPr>
            <a:r>
              <a:rPr kumimoji="0" lang="en-US" altLang="en-US" sz="2400" b="1" i="0" u="sng" strike="noStrike" kern="1200" cap="none" spc="0" normalizeH="0" baseline="0" noProof="0" dirty="0" smtClean="0">
                <a:ln>
                  <a:noFill/>
                </a:ln>
                <a:solidFill>
                  <a:srgbClr val="FFFF00"/>
                </a:solidFill>
                <a:effectLst/>
                <a:uLnTx/>
                <a:uFillTx/>
                <a:latin typeface="Calibri"/>
                <a:ea typeface="+mn-ea"/>
                <a:cs typeface="Times" pitchFamily="18" charset="0"/>
              </a:rPr>
              <a:t>Clinical History</a:t>
            </a:r>
            <a:endParaRPr kumimoji="0" lang="en-US" altLang="en-US" sz="2000" b="1" i="0" u="sng" strike="noStrike" kern="1200" cap="none" spc="0" normalizeH="0" baseline="0" noProof="0" dirty="0" smtClean="0">
              <a:ln>
                <a:noFill/>
              </a:ln>
              <a:solidFill>
                <a:srgbClr val="FFFF00"/>
              </a:solidFill>
              <a:effectLst/>
              <a:uLnTx/>
              <a:uFillTx/>
              <a:latin typeface="Calibri"/>
              <a:ea typeface="+mn-ea"/>
              <a:cs typeface="Times" pitchFamily="18" charset="0"/>
            </a:endParaRPr>
          </a:p>
          <a:p>
            <a:pPr marL="285750" marR="0" lvl="0" indent="-285750" algn="l" defTabSz="914400" rtl="0" eaLnBrk="1" fontAlgn="auto" latinLnBrk="0" hangingPunct="1">
              <a:lnSpc>
                <a:spcPct val="100000"/>
              </a:lnSpc>
              <a:spcBef>
                <a:spcPts val="0"/>
              </a:spcBef>
              <a:spcAft>
                <a:spcPts val="1200"/>
              </a:spcAft>
              <a:buClr>
                <a:srgbClr val="F0AD00"/>
              </a:buClr>
              <a:buSzPct val="85000"/>
              <a:buFont typeface="Arial" pitchFamily="34" charset="0"/>
              <a:buChar char="•"/>
              <a:tabLst/>
              <a:defRPr/>
            </a:pPr>
            <a:r>
              <a:rPr kumimoji="0" lang="en-US" sz="2000" b="0" i="0" u="none" strike="noStrike" kern="1200" cap="none" spc="0" normalizeH="0" baseline="0" noProof="0" dirty="0" smtClean="0">
                <a:ln>
                  <a:noFill/>
                </a:ln>
                <a:effectLst/>
                <a:uLnTx/>
                <a:uFillTx/>
                <a:latin typeface="Calibri"/>
                <a:ea typeface="+mn-ea"/>
                <a:cs typeface="+mn-cs"/>
              </a:rPr>
              <a:t>9 year old Lebanese girl</a:t>
            </a:r>
            <a:r>
              <a:rPr lang="en-US" sz="2000" dirty="0">
                <a:latin typeface="Calibri"/>
              </a:rPr>
              <a:t> </a:t>
            </a:r>
            <a:r>
              <a:rPr lang="en-US" sz="2000" dirty="0" smtClean="0">
                <a:latin typeface="Calibri"/>
              </a:rPr>
              <a:t>with </a:t>
            </a:r>
            <a:r>
              <a:rPr kumimoji="0" lang="en-US" sz="2000" b="0" i="0" u="none" strike="noStrike" kern="1200" cap="none" spc="0" normalizeH="0" baseline="0" noProof="0" dirty="0" smtClean="0">
                <a:ln>
                  <a:noFill/>
                </a:ln>
                <a:effectLst/>
                <a:uLnTx/>
                <a:uFillTx/>
                <a:latin typeface="Calibri"/>
                <a:ea typeface="+mn-ea"/>
                <a:cs typeface="+mn-cs"/>
              </a:rPr>
              <a:t>progressive balance problem </a:t>
            </a:r>
            <a:r>
              <a:rPr lang="en-US" sz="2000" noProof="0" dirty="0" smtClean="0">
                <a:latin typeface="Calibri"/>
              </a:rPr>
              <a:t>since</a:t>
            </a:r>
            <a:r>
              <a:rPr lang="en-US" sz="2000" dirty="0" smtClean="0">
                <a:latin typeface="Calibri"/>
              </a:rPr>
              <a:t> </a:t>
            </a:r>
            <a:r>
              <a:rPr kumimoji="0" lang="en-US" sz="2000" b="0" i="0" u="none" strike="noStrike" kern="1200" cap="none" spc="0" normalizeH="0" baseline="0" noProof="0" dirty="0" smtClean="0">
                <a:ln>
                  <a:noFill/>
                </a:ln>
                <a:effectLst/>
                <a:uLnTx/>
                <a:uFillTx/>
                <a:latin typeface="Calibri"/>
                <a:ea typeface="+mn-ea"/>
                <a:cs typeface="+mn-cs"/>
              </a:rPr>
              <a:t>age 2 years</a:t>
            </a:r>
          </a:p>
          <a:p>
            <a:pPr marL="285750" marR="0" lvl="0" indent="-285750" algn="l" defTabSz="914400" rtl="0" eaLnBrk="1" fontAlgn="auto" latinLnBrk="0" hangingPunct="1">
              <a:lnSpc>
                <a:spcPct val="100000"/>
              </a:lnSpc>
              <a:spcBef>
                <a:spcPts val="0"/>
              </a:spcBef>
              <a:spcAft>
                <a:spcPts val="1200"/>
              </a:spcAft>
              <a:buClr>
                <a:srgbClr val="F0AD00"/>
              </a:buClr>
              <a:buSzPct val="85000"/>
              <a:buFont typeface="Arial" pitchFamily="34" charset="0"/>
              <a:buChar char="•"/>
              <a:tabLst/>
              <a:defRPr/>
            </a:pPr>
            <a:r>
              <a:rPr kumimoji="0" lang="en-US" sz="2000" b="0" i="0" u="none" strike="noStrike" kern="1200" cap="none" spc="0" normalizeH="0" baseline="0" noProof="0" dirty="0" smtClean="0">
                <a:ln>
                  <a:noFill/>
                </a:ln>
                <a:effectLst/>
                <a:uLnTx/>
                <a:uFillTx/>
                <a:latin typeface="Calibri"/>
                <a:ea typeface="+mn-ea"/>
                <a:cs typeface="+mn-cs"/>
              </a:rPr>
              <a:t>Gait &amp; limb ataxia,</a:t>
            </a:r>
            <a:r>
              <a:rPr kumimoji="0" lang="en-US" sz="2000" b="0" i="0" u="none" strike="noStrike" kern="1200" cap="none" spc="0" normalizeH="0" noProof="0" dirty="0" smtClean="0">
                <a:ln>
                  <a:noFill/>
                </a:ln>
                <a:effectLst/>
                <a:uLnTx/>
                <a:uFillTx/>
                <a:latin typeface="Calibri"/>
                <a:ea typeface="+mn-ea"/>
                <a:cs typeface="+mn-cs"/>
              </a:rPr>
              <a:t> </a:t>
            </a:r>
            <a:r>
              <a:rPr kumimoji="0" lang="en-US" sz="2000" b="0" i="0" u="none" strike="noStrike" kern="1200" cap="none" spc="0" normalizeH="0" baseline="0" noProof="0" dirty="0" smtClean="0">
                <a:ln>
                  <a:noFill/>
                </a:ln>
                <a:effectLst/>
                <a:uLnTx/>
                <a:uFillTx/>
                <a:latin typeface="Calibri"/>
                <a:ea typeface="+mn-ea"/>
                <a:cs typeface="+mn-cs"/>
              </a:rPr>
              <a:t>sensory neuropathy,</a:t>
            </a:r>
            <a:r>
              <a:rPr kumimoji="0" lang="en-US" sz="2000" b="0" i="0" u="none" strike="noStrike" kern="1200" cap="none" spc="0" normalizeH="0" noProof="0" dirty="0" smtClean="0">
                <a:ln>
                  <a:noFill/>
                </a:ln>
                <a:effectLst/>
                <a:uLnTx/>
                <a:uFillTx/>
                <a:latin typeface="Calibri"/>
                <a:ea typeface="+mn-ea"/>
                <a:cs typeface="+mn-cs"/>
              </a:rPr>
              <a:t> </a:t>
            </a:r>
            <a:r>
              <a:rPr lang="en-US" sz="2000" dirty="0">
                <a:latin typeface="Calibri"/>
              </a:rPr>
              <a:t>a</a:t>
            </a:r>
            <a:r>
              <a:rPr kumimoji="0" lang="en-US" sz="2000" b="0" i="0" u="none" strike="noStrike" kern="1200" cap="none" spc="0" normalizeH="0" baseline="0" noProof="0" dirty="0" smtClean="0">
                <a:ln>
                  <a:noFill/>
                </a:ln>
                <a:effectLst/>
                <a:uLnTx/>
                <a:uFillTx/>
                <a:latin typeface="Calibri"/>
                <a:ea typeface="+mn-ea"/>
                <a:cs typeface="+mn-cs"/>
              </a:rPr>
              <a:t>reflexia and upgoing toes</a:t>
            </a:r>
          </a:p>
          <a:p>
            <a:pPr marL="285750" marR="0" lvl="0" indent="-285750" algn="l" defTabSz="914400" rtl="0" eaLnBrk="1" fontAlgn="auto" latinLnBrk="0" hangingPunct="1">
              <a:lnSpc>
                <a:spcPct val="100000"/>
              </a:lnSpc>
              <a:spcBef>
                <a:spcPts val="0"/>
              </a:spcBef>
              <a:spcAft>
                <a:spcPts val="1200"/>
              </a:spcAft>
              <a:buClr>
                <a:srgbClr val="F0AD00"/>
              </a:buClr>
              <a:buSzPct val="85000"/>
              <a:buFont typeface="Arial" pitchFamily="34" charset="0"/>
              <a:buChar char="•"/>
              <a:tabLst/>
              <a:defRPr/>
            </a:pPr>
            <a:r>
              <a:rPr kumimoji="0" lang="en-US" sz="2000" b="0" i="0" u="none" strike="noStrike" kern="1200" cap="none" spc="0" normalizeH="0" baseline="0" noProof="0" dirty="0" smtClean="0">
                <a:ln>
                  <a:noFill/>
                </a:ln>
                <a:effectLst/>
                <a:uLnTx/>
                <a:uFillTx/>
                <a:latin typeface="Calibri"/>
                <a:ea typeface="+mn-ea"/>
                <a:cs typeface="+mn-cs"/>
              </a:rPr>
              <a:t>Scoliosis</a:t>
            </a:r>
            <a:r>
              <a:rPr kumimoji="0" lang="en-US" sz="2000" b="0" i="0" u="none" strike="noStrike" kern="1200" cap="none" spc="0" normalizeH="0" noProof="0" dirty="0" smtClean="0">
                <a:ln>
                  <a:noFill/>
                </a:ln>
                <a:effectLst/>
                <a:uLnTx/>
                <a:uFillTx/>
                <a:latin typeface="Calibri"/>
                <a:ea typeface="+mn-ea"/>
                <a:cs typeface="+mn-cs"/>
              </a:rPr>
              <a:t> but n</a:t>
            </a:r>
            <a:r>
              <a:rPr kumimoji="0" lang="en-US" sz="2000" b="0" i="0" u="none" strike="noStrike" kern="1200" cap="none" spc="0" normalizeH="0" baseline="0" noProof="0" dirty="0" smtClean="0">
                <a:ln>
                  <a:noFill/>
                </a:ln>
                <a:effectLst/>
                <a:uLnTx/>
                <a:uFillTx/>
                <a:latin typeface="Calibri"/>
                <a:ea typeface="+mn-ea"/>
                <a:cs typeface="+mn-cs"/>
              </a:rPr>
              <a:t>o skin, cardiac, or muscle involvement</a:t>
            </a:r>
          </a:p>
          <a:p>
            <a:pPr marL="285750" marR="0" lvl="0" indent="-285750" algn="l" defTabSz="914400" rtl="0" eaLnBrk="1" fontAlgn="auto" latinLnBrk="0" hangingPunct="1">
              <a:lnSpc>
                <a:spcPct val="100000"/>
              </a:lnSpc>
              <a:spcBef>
                <a:spcPts val="0"/>
              </a:spcBef>
              <a:spcAft>
                <a:spcPts val="1200"/>
              </a:spcAft>
              <a:buClr>
                <a:srgbClr val="F0AD00"/>
              </a:buClr>
              <a:buSzPct val="85000"/>
              <a:buFont typeface="Arial" pitchFamily="34" charset="0"/>
              <a:buChar char="•"/>
              <a:tabLst/>
              <a:defRPr/>
            </a:pPr>
            <a:r>
              <a:rPr kumimoji="0" lang="en-US" sz="2000" b="0" i="0" u="none" strike="noStrike" kern="1200" cap="none" spc="0" normalizeH="0" baseline="0" noProof="0" dirty="0" smtClean="0">
                <a:ln>
                  <a:noFill/>
                </a:ln>
                <a:effectLst/>
                <a:uLnTx/>
                <a:uFillTx/>
                <a:latin typeface="Calibri"/>
                <a:ea typeface="+mn-ea"/>
                <a:cs typeface="+mn-cs"/>
              </a:rPr>
              <a:t>Detailed genetic testing negative</a:t>
            </a:r>
          </a:p>
          <a:p>
            <a:pPr lvl="0" fontAlgn="auto">
              <a:spcBef>
                <a:spcPts val="0"/>
              </a:spcBef>
              <a:spcAft>
                <a:spcPts val="1200"/>
              </a:spcAft>
              <a:buClr>
                <a:srgbClr val="F0AD00"/>
              </a:buClr>
              <a:defRPr/>
            </a:pPr>
            <a:r>
              <a:rPr lang="en-US" sz="2000" dirty="0">
                <a:solidFill>
                  <a:srgbClr val="FFC000"/>
                </a:solidFill>
                <a:latin typeface="Calibri"/>
              </a:rPr>
              <a:t>Exome sequencing identified homozygous </a:t>
            </a:r>
            <a:r>
              <a:rPr lang="en-US" sz="2000" dirty="0" smtClean="0">
                <a:solidFill>
                  <a:srgbClr val="FFC000"/>
                </a:solidFill>
                <a:latin typeface="Calibri"/>
              </a:rPr>
              <a:t>mutations </a:t>
            </a:r>
            <a:r>
              <a:rPr lang="en-US" sz="2000" dirty="0">
                <a:solidFill>
                  <a:srgbClr val="FFC000"/>
                </a:solidFill>
                <a:latin typeface="Calibri"/>
              </a:rPr>
              <a:t>in </a:t>
            </a:r>
            <a:r>
              <a:rPr lang="en-US" sz="2000" i="1" dirty="0">
                <a:solidFill>
                  <a:srgbClr val="FFC000"/>
                </a:solidFill>
                <a:latin typeface="Calibri"/>
              </a:rPr>
              <a:t>SLC52A2</a:t>
            </a:r>
            <a:endParaRPr lang="en-US" sz="2000" dirty="0">
              <a:solidFill>
                <a:srgbClr val="FFC000"/>
              </a:solidFill>
              <a:latin typeface="Calibri"/>
            </a:endParaRPr>
          </a:p>
          <a:p>
            <a:pPr lvl="0" fontAlgn="auto">
              <a:spcBef>
                <a:spcPts val="0"/>
              </a:spcBef>
              <a:spcAft>
                <a:spcPts val="1200"/>
              </a:spcAft>
              <a:buClr>
                <a:srgbClr val="F0AD00"/>
              </a:buClr>
              <a:defRPr/>
            </a:pPr>
            <a:r>
              <a:rPr lang="en-US" sz="2000" i="1" dirty="0">
                <a:latin typeface="Calibri"/>
              </a:rPr>
              <a:t>SLC52A2</a:t>
            </a:r>
            <a:r>
              <a:rPr lang="en-US" sz="2000" dirty="0">
                <a:latin typeface="Calibri"/>
              </a:rPr>
              <a:t> encodes a membrane-bound riboflavin transport protein</a:t>
            </a:r>
          </a:p>
          <a:p>
            <a:pPr lvl="0" fontAlgn="auto">
              <a:spcBef>
                <a:spcPts val="0"/>
              </a:spcBef>
              <a:spcAft>
                <a:spcPts val="1200"/>
              </a:spcAft>
              <a:buClr>
                <a:srgbClr val="F0AD00"/>
              </a:buClr>
              <a:defRPr/>
            </a:pPr>
            <a:r>
              <a:rPr lang="en-US" sz="2000" dirty="0">
                <a:latin typeface="Calibri"/>
              </a:rPr>
              <a:t>Mutation of </a:t>
            </a:r>
            <a:r>
              <a:rPr lang="en-US" sz="2000" i="1" dirty="0">
                <a:latin typeface="Calibri"/>
              </a:rPr>
              <a:t>SLC52A2</a:t>
            </a:r>
            <a:r>
              <a:rPr lang="en-US" sz="2000" dirty="0">
                <a:latin typeface="Calibri"/>
              </a:rPr>
              <a:t> causes Brown-Vialetto-Van Laere syndrome                                    (juvenile-onset motor neuron disease, deafness, ataxia</a:t>
            </a:r>
            <a:r>
              <a:rPr lang="en-US" sz="2000" dirty="0" smtClean="0">
                <a:latin typeface="Calibri"/>
              </a:rPr>
              <a:t>)</a:t>
            </a:r>
          </a:p>
          <a:p>
            <a:pPr lvl="0" fontAlgn="auto">
              <a:spcBef>
                <a:spcPts val="0"/>
              </a:spcBef>
              <a:spcAft>
                <a:spcPts val="1200"/>
              </a:spcAft>
              <a:buClr>
                <a:srgbClr val="F0AD00"/>
              </a:buClr>
              <a:defRPr/>
            </a:pPr>
            <a:r>
              <a:rPr lang="en-US" sz="2000" dirty="0" smtClean="0">
                <a:latin typeface="Calibri"/>
              </a:rPr>
              <a:t>Disease is typically fatal in 1</a:t>
            </a:r>
            <a:r>
              <a:rPr lang="en-US" sz="2000" baseline="30000" dirty="0" smtClean="0">
                <a:latin typeface="Calibri"/>
              </a:rPr>
              <a:t>st</a:t>
            </a:r>
            <a:r>
              <a:rPr lang="en-US" sz="2000" dirty="0" smtClean="0">
                <a:latin typeface="Calibri"/>
              </a:rPr>
              <a:t> decade of life</a:t>
            </a:r>
            <a:endParaRPr lang="en-US" sz="2000" dirty="0">
              <a:latin typeface="Calibri"/>
            </a:endParaRPr>
          </a:p>
          <a:p>
            <a:pPr lvl="0" fontAlgn="auto">
              <a:spcBef>
                <a:spcPts val="0"/>
              </a:spcBef>
              <a:spcAft>
                <a:spcPts val="1200"/>
              </a:spcAft>
              <a:buClr>
                <a:srgbClr val="F0AD00"/>
              </a:buClr>
              <a:defRPr/>
            </a:pPr>
            <a:r>
              <a:rPr lang="en-US" sz="2000" dirty="0">
                <a:latin typeface="Calibri"/>
              </a:rPr>
              <a:t>Identical mutation reported  in classic BVVLS in 2 families (one from Lebanon</a:t>
            </a:r>
            <a:r>
              <a:rPr lang="en-US" sz="2000" dirty="0" smtClean="0">
                <a:latin typeface="Calibri"/>
              </a:rPr>
              <a:t>)</a:t>
            </a:r>
            <a:endParaRPr lang="en-US" sz="2000" dirty="0">
              <a:latin typeface="Calibri"/>
            </a:endParaRPr>
          </a:p>
        </p:txBody>
      </p:sp>
      <p:sp>
        <p:nvSpPr>
          <p:cNvPr id="4" name="Text Box 5"/>
          <p:cNvSpPr txBox="1">
            <a:spLocks noChangeArrowheads="1"/>
          </p:cNvSpPr>
          <p:nvPr/>
        </p:nvSpPr>
        <p:spPr bwMode="auto">
          <a:xfrm>
            <a:off x="166510" y="312742"/>
            <a:ext cx="6642588" cy="523220"/>
          </a:xfrm>
          <a:prstGeom prst="rect">
            <a:avLst/>
          </a:prstGeom>
          <a:noFill/>
          <a:ln w="9525">
            <a:noFill/>
            <a:miter lim="800000"/>
            <a:headEnd/>
            <a:tailEnd/>
          </a:ln>
          <a:effectLst/>
        </p:spPr>
        <p:txBody>
          <a:bodyPr wrap="none">
            <a:spAutoFit/>
          </a:bodyPr>
          <a:lstStyle/>
          <a:p>
            <a:pPr>
              <a:defRPr/>
            </a:pPr>
            <a:r>
              <a:rPr lang="en-US" sz="2800" u="sng" dirty="0" smtClean="0">
                <a:solidFill>
                  <a:srgbClr val="FFFF00"/>
                </a:solidFill>
                <a:effectLst>
                  <a:outerShdw blurRad="38100" dist="38100" dir="2700000" algn="tl">
                    <a:srgbClr val="000000"/>
                  </a:outerShdw>
                </a:effectLst>
              </a:rPr>
              <a:t>Rapid Identification of Treatable Patients</a:t>
            </a:r>
            <a:endParaRPr lang="en-US" sz="2800" u="sng" dirty="0">
              <a:solidFill>
                <a:srgbClr val="FFFF00"/>
              </a:solidFill>
              <a:effectLst>
                <a:outerShdw blurRad="38100" dist="38100" dir="2700000" algn="tl">
                  <a:srgbClr val="000000"/>
                </a:outerShdw>
              </a:effectLst>
            </a:endParaRPr>
          </a:p>
        </p:txBody>
      </p:sp>
    </p:spTree>
    <p:extLst>
      <p:ext uri="{BB962C8B-B14F-4D97-AF65-F5344CB8AC3E}">
        <p14:creationId xmlns:p14="http://schemas.microsoft.com/office/powerpoint/2010/main" val="27730559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190454"/>
            <a:ext cx="8547100" cy="51054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
                <a:srgbClr val="F0AD00"/>
              </a:buClr>
              <a:buSzPct val="85000"/>
              <a:buFont typeface="Arial" pitchFamily="34" charset="0"/>
              <a:buNone/>
              <a:tabLst/>
              <a:defRPr/>
            </a:pPr>
            <a:r>
              <a:rPr kumimoji="0" lang="en-US" sz="2400" b="1" i="0" u="sng" strike="noStrike" kern="1200" cap="none" spc="0" normalizeH="0" baseline="0" noProof="0" dirty="0" smtClean="0">
                <a:ln>
                  <a:noFill/>
                </a:ln>
                <a:solidFill>
                  <a:srgbClr val="FFFF00"/>
                </a:solidFill>
                <a:effectLst/>
                <a:uLnTx/>
                <a:uFillTx/>
                <a:latin typeface="Calibri"/>
                <a:ea typeface="+mn-ea"/>
                <a:cs typeface="+mn-cs"/>
              </a:rPr>
              <a:t>Follow-Up</a:t>
            </a:r>
          </a:p>
          <a:p>
            <a:pPr marL="182880" marR="0" lvl="0" indent="-182880" algn="l" defTabSz="914400" rtl="0" eaLnBrk="1" fontAlgn="auto" latinLnBrk="0" hangingPunct="1">
              <a:lnSpc>
                <a:spcPct val="100000"/>
              </a:lnSpc>
              <a:spcBef>
                <a:spcPts val="0"/>
              </a:spcBef>
              <a:spcAft>
                <a:spcPts val="1200"/>
              </a:spcAft>
              <a:buClr>
                <a:srgbClr val="F0AD00"/>
              </a:buClr>
              <a:buSzPct val="85000"/>
              <a:buFont typeface="Arial" pitchFamily="34" charset="0"/>
              <a:buChar char="•"/>
              <a:tabLst/>
              <a:defRPr/>
            </a:pPr>
            <a:r>
              <a:rPr kumimoji="0" lang="en-US" sz="2000" b="1" i="0" u="none" strike="noStrike" kern="1200" cap="none" spc="0" normalizeH="0" baseline="0" noProof="0" dirty="0" smtClean="0">
                <a:ln>
                  <a:noFill/>
                </a:ln>
                <a:effectLst/>
                <a:uLnTx/>
                <a:uFillTx/>
                <a:latin typeface="Calibri"/>
                <a:ea typeface="+mn-ea"/>
                <a:cs typeface="+mn-cs"/>
              </a:rPr>
              <a:t>Patient diagnosed with Brown-Vialetto-Van Laere syndrome</a:t>
            </a:r>
          </a:p>
          <a:p>
            <a:pPr marL="182880" marR="0" lvl="0" indent="-182880" algn="l" defTabSz="914400" rtl="0" eaLnBrk="1" fontAlgn="auto" latinLnBrk="0" hangingPunct="1">
              <a:lnSpc>
                <a:spcPct val="100000"/>
              </a:lnSpc>
              <a:spcBef>
                <a:spcPts val="0"/>
              </a:spcBef>
              <a:spcAft>
                <a:spcPts val="1200"/>
              </a:spcAft>
              <a:buClr>
                <a:srgbClr val="F0AD00"/>
              </a:buClr>
              <a:buSzPct val="85000"/>
              <a:buFont typeface="Arial" pitchFamily="34" charset="0"/>
              <a:buChar char="•"/>
              <a:tabLst/>
              <a:defRPr/>
            </a:pPr>
            <a:r>
              <a:rPr kumimoji="0" lang="en-US" sz="2000" b="0" i="0" u="none" strike="noStrike" kern="1200" cap="none" spc="0" normalizeH="0" baseline="0" noProof="0" dirty="0" smtClean="0">
                <a:ln>
                  <a:noFill/>
                </a:ln>
                <a:effectLst/>
                <a:uLnTx/>
                <a:uFillTx/>
                <a:latin typeface="Calibri"/>
                <a:ea typeface="+mn-ea"/>
                <a:cs typeface="+mn-cs"/>
              </a:rPr>
              <a:t>Riboflavin transporter is </a:t>
            </a:r>
            <a:r>
              <a:rPr kumimoji="0" lang="en-US" sz="2000" b="0" i="0" u="sng" strike="noStrike" kern="1200" cap="none" spc="0" normalizeH="0" baseline="0" noProof="0" dirty="0" smtClean="0">
                <a:ln>
                  <a:noFill/>
                </a:ln>
                <a:effectLst/>
                <a:uLnTx/>
                <a:uFillTx/>
                <a:latin typeface="Calibri"/>
                <a:ea typeface="+mn-ea"/>
                <a:cs typeface="+mn-cs"/>
              </a:rPr>
              <a:t>defective</a:t>
            </a:r>
            <a:r>
              <a:rPr kumimoji="0" lang="en-US" sz="2000" b="0" i="0" u="none" strike="noStrike" kern="1200" cap="none" spc="0" normalizeH="0" baseline="0" noProof="0" dirty="0" smtClean="0">
                <a:ln>
                  <a:noFill/>
                </a:ln>
                <a:effectLst/>
                <a:uLnTx/>
                <a:uFillTx/>
                <a:latin typeface="Calibri"/>
                <a:ea typeface="+mn-ea"/>
                <a:cs typeface="+mn-cs"/>
              </a:rPr>
              <a:t> but not absent, therefore could potentially drive uptake with high dose intake of riboflavin</a:t>
            </a:r>
          </a:p>
        </p:txBody>
      </p:sp>
      <p:sp>
        <p:nvSpPr>
          <p:cNvPr id="4" name="TextBox 3"/>
          <p:cNvSpPr txBox="1"/>
          <p:nvPr/>
        </p:nvSpPr>
        <p:spPr>
          <a:xfrm>
            <a:off x="615466" y="3045386"/>
            <a:ext cx="8007833" cy="3170099"/>
          </a:xfrm>
          <a:prstGeom prst="rect">
            <a:avLst/>
          </a:prstGeom>
          <a:solidFill>
            <a:sysClr val="windowText" lastClr="00000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white"/>
                </a:solidFill>
                <a:effectLst/>
                <a:uLnTx/>
                <a:uFillTx/>
              </a:rPr>
              <a:t>Treatment started immediately and symptoms stabilized.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white"/>
                </a:solidFill>
                <a:effectLst/>
                <a:uLnTx/>
                <a:uFillTx/>
              </a:rPr>
              <a:t>Exercise and physical therapy led to marked improvements.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white"/>
                </a:solidFill>
                <a:effectLst/>
                <a:uLnTx/>
                <a:uFillTx/>
              </a:rPr>
              <a:t>Now stabile for over </a:t>
            </a:r>
            <a:r>
              <a:rPr lang="en-US" sz="2000" b="1" kern="0" noProof="0" dirty="0">
                <a:solidFill>
                  <a:prstClr val="white"/>
                </a:solidFill>
              </a:rPr>
              <a:t>4</a:t>
            </a:r>
            <a:r>
              <a:rPr kumimoji="0" lang="en-US" sz="2000" b="1" i="0" u="none" strike="noStrike" kern="0" cap="none" spc="0" normalizeH="0" baseline="0" noProof="0" dirty="0" smtClean="0">
                <a:ln>
                  <a:noFill/>
                </a:ln>
                <a:solidFill>
                  <a:prstClr val="white"/>
                </a:solidFill>
                <a:effectLst/>
                <a:uLnTx/>
                <a:uFillTx/>
              </a:rPr>
              <a:t> years.</a:t>
            </a:r>
          </a:p>
          <a:p>
            <a:pPr marL="0" marR="0" lvl="0" indent="0" defTabSz="914400" eaLnBrk="1" fontAlgn="auto" latinLnBrk="0" hangingPunct="1">
              <a:lnSpc>
                <a:spcPct val="100000"/>
              </a:lnSpc>
              <a:spcBef>
                <a:spcPts val="0"/>
              </a:spcBef>
              <a:spcAft>
                <a:spcPts val="0"/>
              </a:spcAft>
              <a:buClrTx/>
              <a:buSzTx/>
              <a:buFontTx/>
              <a:buNone/>
              <a:tabLst/>
              <a:defRPr/>
            </a:pPr>
            <a:endParaRPr lang="en-US" sz="2000" b="1" kern="0" dirty="0">
              <a:solidFill>
                <a:prstClr val="white"/>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white"/>
                </a:solidFill>
                <a:effectLst/>
                <a:uLnTx/>
                <a:uFillTx/>
              </a:rPr>
              <a:t>Mildly clumsy but playing volleyball, dancing, karate, running long distance.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white"/>
                </a:solidFill>
                <a:effectLst/>
                <a:uLnTx/>
                <a:uFillTx/>
              </a:rPr>
              <a:t>SHE IS ESSENTIALLY CURED.</a:t>
            </a:r>
          </a:p>
        </p:txBody>
      </p:sp>
      <p:sp>
        <p:nvSpPr>
          <p:cNvPr id="5" name="Text Box 5"/>
          <p:cNvSpPr txBox="1">
            <a:spLocks noChangeArrowheads="1"/>
          </p:cNvSpPr>
          <p:nvPr/>
        </p:nvSpPr>
        <p:spPr bwMode="auto">
          <a:xfrm>
            <a:off x="166510" y="312742"/>
            <a:ext cx="6642588" cy="523220"/>
          </a:xfrm>
          <a:prstGeom prst="rect">
            <a:avLst/>
          </a:prstGeom>
          <a:noFill/>
          <a:ln w="9525">
            <a:noFill/>
            <a:miter lim="800000"/>
            <a:headEnd/>
            <a:tailEnd/>
          </a:ln>
          <a:effectLst/>
        </p:spPr>
        <p:txBody>
          <a:bodyPr wrap="none">
            <a:spAutoFit/>
          </a:bodyPr>
          <a:lstStyle/>
          <a:p>
            <a:pPr>
              <a:defRPr/>
            </a:pPr>
            <a:r>
              <a:rPr lang="en-US" sz="2800" u="sng" dirty="0" smtClean="0">
                <a:solidFill>
                  <a:srgbClr val="FFFF00"/>
                </a:solidFill>
                <a:effectLst>
                  <a:outerShdw blurRad="38100" dist="38100" dir="2700000" algn="tl">
                    <a:srgbClr val="000000"/>
                  </a:outerShdw>
                </a:effectLst>
              </a:rPr>
              <a:t>Rapid Identification of Treatable Patients</a:t>
            </a:r>
            <a:endParaRPr lang="en-US" sz="2800" u="sng" dirty="0">
              <a:solidFill>
                <a:srgbClr val="FFFF00"/>
              </a:solidFill>
              <a:effectLst>
                <a:outerShdw blurRad="38100" dist="38100" dir="2700000" algn="tl">
                  <a:srgbClr val="000000"/>
                </a:outerShdw>
              </a:effectLst>
            </a:endParaRPr>
          </a:p>
        </p:txBody>
      </p:sp>
    </p:spTree>
    <p:extLst>
      <p:ext uri="{BB962C8B-B14F-4D97-AF65-F5344CB8AC3E}">
        <p14:creationId xmlns:p14="http://schemas.microsoft.com/office/powerpoint/2010/main" val="26533931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3" name="Group 2"/>
          <p:cNvGrpSpPr/>
          <p:nvPr/>
        </p:nvGrpSpPr>
        <p:grpSpPr>
          <a:xfrm>
            <a:off x="636324" y="102323"/>
            <a:ext cx="8183340" cy="6653354"/>
            <a:chOff x="636324" y="102323"/>
            <a:chExt cx="8183340" cy="6653354"/>
          </a:xfrm>
        </p:grpSpPr>
        <p:grpSp>
          <p:nvGrpSpPr>
            <p:cNvPr id="4" name="Group 3"/>
            <p:cNvGrpSpPr/>
            <p:nvPr/>
          </p:nvGrpSpPr>
          <p:grpSpPr>
            <a:xfrm>
              <a:off x="636324" y="102323"/>
              <a:ext cx="3045386" cy="2910196"/>
              <a:chOff x="726849" y="3664448"/>
              <a:chExt cx="1981019" cy="1893078"/>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849" y="3664448"/>
                <a:ext cx="1971956" cy="1893078"/>
              </a:xfrm>
              <a:prstGeom prst="rect">
                <a:avLst/>
              </a:prstGeom>
            </p:spPr>
          </p:pic>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l="55479" t="55828" r="4292" b="10781"/>
              <a:stretch/>
            </p:blipFill>
            <p:spPr>
              <a:xfrm>
                <a:off x="2009928" y="4798274"/>
                <a:ext cx="497055" cy="396064"/>
              </a:xfrm>
              <a:prstGeom prst="cloud">
                <a:avLst/>
              </a:prstGeom>
            </p:spPr>
          </p:pic>
          <p:sp>
            <p:nvSpPr>
              <p:cNvPr id="19" name="Oval 18"/>
              <p:cNvSpPr/>
              <p:nvPr/>
            </p:nvSpPr>
            <p:spPr>
              <a:xfrm>
                <a:off x="1827171" y="4588608"/>
                <a:ext cx="880697" cy="770638"/>
              </a:xfrm>
              <a:prstGeom prst="ellipse">
                <a:avLst/>
              </a:prstGeom>
              <a:noFill/>
              <a:ln w="34925" cap="flat" cmpd="sng" algn="ctr">
                <a:solidFill>
                  <a:sysClr val="windowText" lastClr="000000"/>
                </a:solidFill>
                <a:prstDash val="solid"/>
              </a:ln>
              <a:effectLst/>
            </p:spPr>
            <p:txBody>
              <a:bodyPr rtlCol="0" anchor="ctr"/>
              <a:lstStyle/>
              <a:p>
                <a:pPr algn="ctr" fontAlgn="auto">
                  <a:spcBef>
                    <a:spcPts val="0"/>
                  </a:spcBef>
                  <a:spcAft>
                    <a:spcPts val="0"/>
                  </a:spcAft>
                  <a:defRPr/>
                </a:pPr>
                <a:endParaRPr lang="en-US" kern="0" dirty="0" smtClean="0">
                  <a:solidFill>
                    <a:prstClr val="white"/>
                  </a:solidFill>
                  <a:latin typeface="Calibri"/>
                </a:endParaRPr>
              </a:p>
            </p:txBody>
          </p:sp>
        </p:grpSp>
        <p:cxnSp>
          <p:nvCxnSpPr>
            <p:cNvPr id="5" name="Straight Arrow Connector 4"/>
            <p:cNvCxnSpPr>
              <a:stCxn id="6" idx="2"/>
              <a:endCxn id="7" idx="0"/>
            </p:cNvCxnSpPr>
            <p:nvPr/>
          </p:nvCxnSpPr>
          <p:spPr>
            <a:xfrm flipH="1">
              <a:off x="6529633" y="1771239"/>
              <a:ext cx="530575" cy="594520"/>
            </a:xfrm>
            <a:prstGeom prst="straightConnector1">
              <a:avLst/>
            </a:prstGeom>
            <a:noFill/>
            <a:ln w="57150" cap="flat" cmpd="sng" algn="ctr">
              <a:solidFill>
                <a:schemeClr val="bg1"/>
              </a:solidFill>
              <a:prstDash val="solid"/>
              <a:tailEnd type="arrow"/>
            </a:ln>
            <a:effectLst/>
            <a:scene3d>
              <a:camera prst="orthographicFront"/>
              <a:lightRig rig="threePt" dir="t"/>
            </a:scene3d>
            <a:sp3d>
              <a:bevelT prst="angle"/>
            </a:sp3d>
          </p:spPr>
        </p:cxnSp>
        <p:sp>
          <p:nvSpPr>
            <p:cNvPr id="6" name="Rectangle 5"/>
            <p:cNvSpPr/>
            <p:nvPr/>
          </p:nvSpPr>
          <p:spPr>
            <a:xfrm>
              <a:off x="5300752" y="478577"/>
              <a:ext cx="3518912" cy="1292662"/>
            </a:xfrm>
            <a:prstGeom prst="rect">
              <a:avLst/>
            </a:prstGeom>
            <a:solidFill>
              <a:srgbClr val="0070C0"/>
            </a:solidFill>
            <a:ln w="19050">
              <a:solidFill>
                <a:schemeClr val="bg1"/>
              </a:solidFill>
              <a:miter lim="800000"/>
              <a:headEnd/>
              <a:tailEnd/>
            </a:ln>
            <a:effectLst/>
            <a:extLst/>
          </p:spPr>
          <p:txBody>
            <a:bodyPr wrap="none" anchor="ctr">
              <a:spAutoFit/>
            </a:bodyPr>
            <a:lstStyle/>
            <a:p>
              <a:pPr fontAlgn="auto">
                <a:spcBef>
                  <a:spcPts val="0"/>
                </a:spcBef>
                <a:spcAft>
                  <a:spcPts val="0"/>
                </a:spcAft>
                <a:defRPr/>
              </a:pPr>
              <a:r>
                <a:rPr lang="en-US" sz="1600" u="sng" kern="0" dirty="0" smtClean="0">
                  <a:solidFill>
                    <a:prstClr val="white"/>
                  </a:solidFill>
                  <a:latin typeface="Arial" pitchFamily="34" charset="0"/>
                  <a:cs typeface="Arial" pitchFamily="34" charset="0"/>
                </a:rPr>
                <a:t>Clinical Evaluation</a:t>
              </a:r>
            </a:p>
            <a:p>
              <a:pPr fontAlgn="auto">
                <a:spcBef>
                  <a:spcPts val="0"/>
                </a:spcBef>
                <a:spcAft>
                  <a:spcPts val="0"/>
                </a:spcAft>
                <a:defRPr/>
              </a:pPr>
              <a:endParaRPr lang="en-US" sz="600" kern="0" dirty="0" smtClean="0">
                <a:solidFill>
                  <a:prstClr val="white"/>
                </a:solidFill>
                <a:latin typeface="Arial" pitchFamily="34" charset="0"/>
                <a:cs typeface="Arial" pitchFamily="34" charset="0"/>
              </a:endParaRPr>
            </a:p>
            <a:p>
              <a:pPr fontAlgn="auto">
                <a:spcBef>
                  <a:spcPts val="0"/>
                </a:spcBef>
                <a:spcAft>
                  <a:spcPts val="0"/>
                </a:spcAft>
                <a:defRPr/>
              </a:pPr>
              <a:r>
                <a:rPr lang="en-US" sz="1400" kern="0" dirty="0" smtClean="0">
                  <a:solidFill>
                    <a:prstClr val="white"/>
                  </a:solidFill>
                  <a:latin typeface="Arial" pitchFamily="34" charset="0"/>
                  <a:cs typeface="Arial" pitchFamily="34" charset="0"/>
                </a:rPr>
                <a:t>Detailed History of Symptoms</a:t>
              </a:r>
            </a:p>
            <a:p>
              <a:pPr fontAlgn="auto">
                <a:spcBef>
                  <a:spcPts val="0"/>
                </a:spcBef>
                <a:spcAft>
                  <a:spcPts val="0"/>
                </a:spcAft>
                <a:defRPr/>
              </a:pPr>
              <a:r>
                <a:rPr lang="en-US" sz="1400" kern="0" dirty="0" smtClean="0">
                  <a:solidFill>
                    <a:prstClr val="white"/>
                  </a:solidFill>
                  <a:latin typeface="Arial" pitchFamily="34" charset="0"/>
                  <a:cs typeface="Arial" pitchFamily="34" charset="0"/>
                </a:rPr>
                <a:t>Comprehensive Neurological Examination</a:t>
              </a:r>
            </a:p>
            <a:p>
              <a:pPr fontAlgn="auto">
                <a:spcBef>
                  <a:spcPts val="0"/>
                </a:spcBef>
                <a:spcAft>
                  <a:spcPts val="0"/>
                </a:spcAft>
                <a:defRPr/>
              </a:pPr>
              <a:r>
                <a:rPr lang="en-US" sz="1400" kern="0" dirty="0" smtClean="0">
                  <a:solidFill>
                    <a:prstClr val="white"/>
                  </a:solidFill>
                  <a:latin typeface="Arial" pitchFamily="34" charset="0"/>
                  <a:cs typeface="Arial" pitchFamily="34" charset="0"/>
                </a:rPr>
                <a:t>Complete Family History</a:t>
              </a:r>
              <a:endParaRPr lang="en-US" sz="1200" kern="0" dirty="0" smtClean="0">
                <a:solidFill>
                  <a:prstClr val="white"/>
                </a:solidFill>
                <a:latin typeface="Arial" pitchFamily="34" charset="0"/>
                <a:cs typeface="Arial" pitchFamily="34" charset="0"/>
              </a:endParaRPr>
            </a:p>
            <a:p>
              <a:pPr fontAlgn="auto">
                <a:spcBef>
                  <a:spcPts val="0"/>
                </a:spcBef>
                <a:spcAft>
                  <a:spcPts val="0"/>
                </a:spcAft>
                <a:defRPr/>
              </a:pPr>
              <a:r>
                <a:rPr lang="en-US" sz="1400" kern="0" dirty="0" smtClean="0">
                  <a:solidFill>
                    <a:prstClr val="white"/>
                  </a:solidFill>
                  <a:latin typeface="Arial" pitchFamily="34" charset="0"/>
                  <a:cs typeface="Arial" pitchFamily="34" charset="0"/>
                </a:rPr>
                <a:t>MRI of the Brain</a:t>
              </a:r>
            </a:p>
          </p:txBody>
        </p:sp>
        <p:sp>
          <p:nvSpPr>
            <p:cNvPr id="7" name="Rectangle 6"/>
            <p:cNvSpPr/>
            <p:nvPr/>
          </p:nvSpPr>
          <p:spPr>
            <a:xfrm>
              <a:off x="4953977" y="2365759"/>
              <a:ext cx="3151312" cy="646331"/>
            </a:xfrm>
            <a:prstGeom prst="rect">
              <a:avLst/>
            </a:prstGeom>
            <a:solidFill>
              <a:srgbClr val="0070C0"/>
            </a:solidFill>
            <a:ln w="19050">
              <a:solidFill>
                <a:schemeClr val="bg1"/>
              </a:solidFill>
              <a:miter lim="800000"/>
              <a:headEnd/>
              <a:tailEnd/>
            </a:ln>
            <a:effectLst/>
            <a:extLst/>
          </p:spPr>
          <p:txBody>
            <a:bodyPr wrap="none" anchor="ctr">
              <a:spAutoFit/>
            </a:bodyPr>
            <a:lstStyle/>
            <a:p>
              <a:pPr fontAlgn="auto">
                <a:spcBef>
                  <a:spcPts val="0"/>
                </a:spcBef>
                <a:spcAft>
                  <a:spcPts val="0"/>
                </a:spcAft>
                <a:defRPr/>
              </a:pPr>
              <a:r>
                <a:rPr lang="en-US" sz="1600" u="sng" kern="0" dirty="0" smtClean="0">
                  <a:solidFill>
                    <a:prstClr val="white"/>
                  </a:solidFill>
                  <a:latin typeface="Arial" pitchFamily="34" charset="0"/>
                  <a:cs typeface="Arial" pitchFamily="34" charset="0"/>
                </a:rPr>
                <a:t>Diagnostic Evaluation</a:t>
              </a:r>
            </a:p>
            <a:p>
              <a:pPr fontAlgn="auto">
                <a:spcBef>
                  <a:spcPts val="0"/>
                </a:spcBef>
                <a:spcAft>
                  <a:spcPts val="0"/>
                </a:spcAft>
                <a:defRPr/>
              </a:pPr>
              <a:endParaRPr lang="en-US" sz="600" kern="0" dirty="0" smtClean="0">
                <a:solidFill>
                  <a:prstClr val="white"/>
                </a:solidFill>
                <a:latin typeface="Arial" pitchFamily="34" charset="0"/>
                <a:cs typeface="Arial" pitchFamily="34" charset="0"/>
              </a:endParaRPr>
            </a:p>
            <a:p>
              <a:pPr fontAlgn="auto">
                <a:spcBef>
                  <a:spcPts val="0"/>
                </a:spcBef>
                <a:spcAft>
                  <a:spcPts val="0"/>
                </a:spcAft>
                <a:defRPr/>
              </a:pPr>
              <a:r>
                <a:rPr lang="en-US" sz="1400" kern="0" dirty="0" smtClean="0">
                  <a:solidFill>
                    <a:prstClr val="white"/>
                  </a:solidFill>
                  <a:latin typeface="Arial" pitchFamily="34" charset="0"/>
                  <a:cs typeface="Arial" pitchFamily="34" charset="0"/>
                </a:rPr>
                <a:t>Screen for Acquired Causes of Ataxia</a:t>
              </a:r>
            </a:p>
          </p:txBody>
        </p:sp>
        <p:sp>
          <p:nvSpPr>
            <p:cNvPr id="8" name="TextBox 7"/>
            <p:cNvSpPr txBox="1"/>
            <p:nvPr/>
          </p:nvSpPr>
          <p:spPr>
            <a:xfrm>
              <a:off x="3978838" y="3606610"/>
              <a:ext cx="4126451" cy="1631216"/>
            </a:xfrm>
            <a:prstGeom prst="rect">
              <a:avLst/>
            </a:prstGeom>
            <a:solidFill>
              <a:srgbClr val="0070C0"/>
            </a:solidFill>
            <a:ln w="19050">
              <a:solidFill>
                <a:schemeClr val="bg1"/>
              </a:solidFill>
            </a:ln>
          </p:spPr>
          <p:txBody>
            <a:bodyPr wrap="none" rtlCol="0">
              <a:spAutoFit/>
            </a:bodyPr>
            <a:lstStyle/>
            <a:p>
              <a:pPr fontAlgn="auto">
                <a:spcBef>
                  <a:spcPts val="0"/>
                </a:spcBef>
                <a:spcAft>
                  <a:spcPts val="0"/>
                </a:spcAft>
                <a:tabLst>
                  <a:tab pos="3200400" algn="l"/>
                </a:tabLst>
                <a:defRPr/>
              </a:pPr>
              <a:r>
                <a:rPr lang="en-US" sz="1600" u="sng" kern="0" dirty="0" smtClean="0">
                  <a:solidFill>
                    <a:prstClr val="white"/>
                  </a:solidFill>
                </a:rPr>
                <a:t>Basic Diagnostic: Initial Genetic Screening</a:t>
              </a:r>
              <a:endParaRPr lang="en-US" sz="1600" kern="0" dirty="0" smtClean="0">
                <a:solidFill>
                  <a:prstClr val="white"/>
                </a:solidFill>
              </a:endParaRPr>
            </a:p>
            <a:p>
              <a:pPr fontAlgn="auto">
                <a:spcBef>
                  <a:spcPts val="0"/>
                </a:spcBef>
                <a:spcAft>
                  <a:spcPts val="0"/>
                </a:spcAft>
                <a:tabLst>
                  <a:tab pos="3200400" algn="l"/>
                </a:tabLst>
                <a:defRPr/>
              </a:pPr>
              <a:r>
                <a:rPr lang="en-US" sz="1600" kern="0" dirty="0" smtClean="0">
                  <a:solidFill>
                    <a:prstClr val="white"/>
                  </a:solidFill>
                </a:rPr>
                <a:t>Single Gene Testing</a:t>
              </a:r>
              <a:r>
                <a:rPr lang="en-US" sz="2400" kern="0" dirty="0" smtClean="0">
                  <a:solidFill>
                    <a:prstClr val="white"/>
                  </a:solidFill>
                </a:rPr>
                <a:t>*</a:t>
              </a:r>
            </a:p>
            <a:p>
              <a:pPr fontAlgn="auto">
                <a:spcBef>
                  <a:spcPts val="0"/>
                </a:spcBef>
                <a:spcAft>
                  <a:spcPts val="0"/>
                </a:spcAft>
                <a:tabLst>
                  <a:tab pos="3200400" algn="l"/>
                </a:tabLst>
                <a:defRPr/>
              </a:pPr>
              <a:endParaRPr lang="en-US" sz="600" b="1" i="1" kern="0" dirty="0" smtClean="0">
                <a:solidFill>
                  <a:prstClr val="white"/>
                </a:solidFill>
              </a:endParaRPr>
            </a:p>
            <a:p>
              <a:pPr fontAlgn="auto">
                <a:spcBef>
                  <a:spcPts val="0"/>
                </a:spcBef>
                <a:spcAft>
                  <a:spcPts val="600"/>
                </a:spcAft>
                <a:tabLst>
                  <a:tab pos="3200400" algn="l"/>
                </a:tabLst>
                <a:defRPr/>
              </a:pPr>
              <a:r>
                <a:rPr lang="en-US" sz="1600" i="1" kern="0" dirty="0" smtClean="0">
                  <a:solidFill>
                    <a:prstClr val="white"/>
                  </a:solidFill>
                </a:rPr>
                <a:t>Repeat Expansion Disorders</a:t>
              </a:r>
            </a:p>
            <a:p>
              <a:pPr fontAlgn="auto">
                <a:spcBef>
                  <a:spcPts val="0"/>
                </a:spcBef>
                <a:spcAft>
                  <a:spcPts val="600"/>
                </a:spcAft>
                <a:tabLst>
                  <a:tab pos="228600" algn="l"/>
                  <a:tab pos="3200400" algn="l"/>
                </a:tabLst>
                <a:defRPr/>
              </a:pPr>
              <a:r>
                <a:rPr lang="en-US" sz="1400" kern="0" dirty="0" smtClean="0">
                  <a:solidFill>
                    <a:prstClr val="white"/>
                  </a:solidFill>
                </a:rPr>
                <a:t>	Dominant:  SCA1, SCA2, SCA3, SCA6, SCA7 </a:t>
              </a:r>
            </a:p>
            <a:p>
              <a:pPr fontAlgn="auto">
                <a:spcBef>
                  <a:spcPts val="0"/>
                </a:spcBef>
                <a:spcAft>
                  <a:spcPts val="600"/>
                </a:spcAft>
                <a:tabLst>
                  <a:tab pos="228600" algn="l"/>
                  <a:tab pos="3200400" algn="l"/>
                </a:tabLst>
                <a:defRPr/>
              </a:pPr>
              <a:r>
                <a:rPr lang="en-US" sz="1400" kern="0" dirty="0" smtClean="0">
                  <a:solidFill>
                    <a:prstClr val="white"/>
                  </a:solidFill>
                </a:rPr>
                <a:t>	Recessive: FRDA </a:t>
              </a:r>
            </a:p>
          </p:txBody>
        </p:sp>
        <p:cxnSp>
          <p:nvCxnSpPr>
            <p:cNvPr id="9" name="Straight Arrow Connector 8"/>
            <p:cNvCxnSpPr>
              <a:stCxn id="7" idx="2"/>
              <a:endCxn id="8" idx="0"/>
            </p:cNvCxnSpPr>
            <p:nvPr/>
          </p:nvCxnSpPr>
          <p:spPr>
            <a:xfrm flipH="1">
              <a:off x="6042064" y="3012090"/>
              <a:ext cx="487569" cy="594520"/>
            </a:xfrm>
            <a:prstGeom prst="straightConnector1">
              <a:avLst/>
            </a:prstGeom>
            <a:noFill/>
            <a:ln w="57150" cap="flat" cmpd="sng" algn="ctr">
              <a:solidFill>
                <a:schemeClr val="bg1"/>
              </a:solidFill>
              <a:prstDash val="solid"/>
              <a:tailEnd type="arrow"/>
            </a:ln>
            <a:effectLst/>
            <a:scene3d>
              <a:camera prst="orthographicFront"/>
              <a:lightRig rig="threePt" dir="t"/>
            </a:scene3d>
            <a:sp3d>
              <a:bevelT prst="angle"/>
            </a:sp3d>
          </p:spPr>
        </p:cxnSp>
        <p:sp>
          <p:nvSpPr>
            <p:cNvPr id="10" name="TextBox 9"/>
            <p:cNvSpPr txBox="1"/>
            <p:nvPr/>
          </p:nvSpPr>
          <p:spPr>
            <a:xfrm>
              <a:off x="3199801" y="5832347"/>
              <a:ext cx="4750018" cy="923330"/>
            </a:xfrm>
            <a:prstGeom prst="rect">
              <a:avLst/>
            </a:prstGeom>
            <a:solidFill>
              <a:srgbClr val="0070C0"/>
            </a:solidFill>
            <a:ln w="19050">
              <a:solidFill>
                <a:schemeClr val="bg1"/>
              </a:solidFill>
            </a:ln>
          </p:spPr>
          <p:txBody>
            <a:bodyPr wrap="none" rtlCol="0">
              <a:spAutoFit/>
            </a:bodyPr>
            <a:lstStyle/>
            <a:p>
              <a:pPr fontAlgn="auto">
                <a:spcBef>
                  <a:spcPts val="0"/>
                </a:spcBef>
                <a:spcAft>
                  <a:spcPts val="600"/>
                </a:spcAft>
                <a:tabLst>
                  <a:tab pos="3200400" algn="l"/>
                </a:tabLst>
                <a:defRPr/>
              </a:pPr>
              <a:r>
                <a:rPr lang="en-US" sz="1600" u="sng" kern="0" dirty="0" smtClean="0">
                  <a:solidFill>
                    <a:prstClr val="white"/>
                  </a:solidFill>
                </a:rPr>
                <a:t>Advanced Diagnostic: Clinical Exome Sequencing</a:t>
              </a:r>
              <a:r>
                <a:rPr lang="en-US" sz="1600" kern="0" dirty="0" smtClean="0">
                  <a:solidFill>
                    <a:prstClr val="white"/>
                  </a:solidFill>
                </a:rPr>
                <a:t> </a:t>
              </a:r>
              <a:endParaRPr lang="en-US" sz="1600" i="1" kern="0" dirty="0" smtClean="0">
                <a:solidFill>
                  <a:prstClr val="white"/>
                </a:solidFill>
              </a:endParaRPr>
            </a:p>
            <a:p>
              <a:pPr fontAlgn="auto">
                <a:spcBef>
                  <a:spcPts val="0"/>
                </a:spcBef>
                <a:spcAft>
                  <a:spcPts val="600"/>
                </a:spcAft>
                <a:tabLst>
                  <a:tab pos="3200400" algn="l"/>
                </a:tabLst>
                <a:defRPr/>
              </a:pPr>
              <a:r>
                <a:rPr lang="en-US" sz="1400" kern="0" dirty="0" smtClean="0">
                  <a:solidFill>
                    <a:prstClr val="white"/>
                  </a:solidFill>
                </a:rPr>
                <a:t>If onset prior to age 20 years or suspected recessive</a:t>
              </a:r>
            </a:p>
            <a:p>
              <a:pPr fontAlgn="auto">
                <a:spcBef>
                  <a:spcPts val="0"/>
                </a:spcBef>
                <a:spcAft>
                  <a:spcPts val="600"/>
                </a:spcAft>
                <a:tabLst>
                  <a:tab pos="3200400" algn="l"/>
                </a:tabLst>
                <a:defRPr/>
              </a:pPr>
              <a:r>
                <a:rPr lang="en-US" sz="1400" kern="0" dirty="0" smtClean="0">
                  <a:solidFill>
                    <a:prstClr val="white"/>
                  </a:solidFill>
                </a:rPr>
                <a:t>  inheritance consider simultaneous evaluation of parents.</a:t>
              </a:r>
              <a:endParaRPr lang="en-US" sz="2000" kern="0" dirty="0" smtClean="0">
                <a:solidFill>
                  <a:prstClr val="white"/>
                </a:solidFill>
              </a:endParaRPr>
            </a:p>
          </p:txBody>
        </p:sp>
        <p:cxnSp>
          <p:nvCxnSpPr>
            <p:cNvPr id="11" name="Straight Arrow Connector 10"/>
            <p:cNvCxnSpPr>
              <a:stCxn id="8" idx="2"/>
              <a:endCxn id="10" idx="0"/>
            </p:cNvCxnSpPr>
            <p:nvPr/>
          </p:nvCxnSpPr>
          <p:spPr>
            <a:xfrm flipH="1">
              <a:off x="5574810" y="5237826"/>
              <a:ext cx="467254" cy="594521"/>
            </a:xfrm>
            <a:prstGeom prst="straightConnector1">
              <a:avLst/>
            </a:prstGeom>
            <a:noFill/>
            <a:ln w="57150" cap="flat" cmpd="sng" algn="ctr">
              <a:solidFill>
                <a:schemeClr val="bg1"/>
              </a:solidFill>
              <a:prstDash val="solid"/>
              <a:tailEnd type="arrow"/>
            </a:ln>
            <a:effectLst/>
            <a:scene3d>
              <a:camera prst="orthographicFront"/>
              <a:lightRig rig="threePt" dir="t"/>
            </a:scene3d>
            <a:sp3d>
              <a:bevelT prst="angle"/>
            </a:sp3d>
          </p:spPr>
        </p:cxnSp>
        <p:sp>
          <p:nvSpPr>
            <p:cNvPr id="12" name="TextBox 11"/>
            <p:cNvSpPr txBox="1"/>
            <p:nvPr/>
          </p:nvSpPr>
          <p:spPr>
            <a:xfrm>
              <a:off x="3758034" y="1878242"/>
              <a:ext cx="2672526" cy="369332"/>
            </a:xfrm>
            <a:prstGeom prst="rect">
              <a:avLst/>
            </a:prstGeom>
            <a:noFill/>
          </p:spPr>
          <p:txBody>
            <a:bodyPr wrap="none" rtlCol="0">
              <a:spAutoFit/>
            </a:bodyPr>
            <a:lstStyle/>
            <a:p>
              <a:pPr fontAlgn="auto">
                <a:spcBef>
                  <a:spcPts val="0"/>
                </a:spcBef>
                <a:spcAft>
                  <a:spcPts val="0"/>
                </a:spcAft>
                <a:defRPr/>
              </a:pPr>
              <a:r>
                <a:rPr lang="en-US" kern="0" dirty="0" smtClean="0">
                  <a:solidFill>
                    <a:prstClr val="black"/>
                  </a:solidFill>
                </a:rPr>
                <a:t>Most common etiologies</a:t>
              </a:r>
            </a:p>
          </p:txBody>
        </p:sp>
        <p:sp>
          <p:nvSpPr>
            <p:cNvPr id="13" name="TextBox 12"/>
            <p:cNvSpPr txBox="1"/>
            <p:nvPr/>
          </p:nvSpPr>
          <p:spPr>
            <a:xfrm>
              <a:off x="1687733" y="3606613"/>
              <a:ext cx="2262158" cy="923330"/>
            </a:xfrm>
            <a:prstGeom prst="rect">
              <a:avLst/>
            </a:prstGeom>
            <a:noFill/>
          </p:spPr>
          <p:txBody>
            <a:bodyPr wrap="none" rtlCol="0">
              <a:spAutoFit/>
            </a:bodyPr>
            <a:lstStyle/>
            <a:p>
              <a:pPr fontAlgn="auto">
                <a:spcBef>
                  <a:spcPts val="0"/>
                </a:spcBef>
                <a:spcAft>
                  <a:spcPts val="0"/>
                </a:spcAft>
                <a:defRPr/>
              </a:pPr>
              <a:r>
                <a:rPr lang="en-US" kern="0" dirty="0" smtClean="0">
                  <a:solidFill>
                    <a:prstClr val="black"/>
                  </a:solidFill>
                </a:rPr>
                <a:t>Common Genes: </a:t>
              </a:r>
            </a:p>
            <a:p>
              <a:pPr fontAlgn="auto">
                <a:spcBef>
                  <a:spcPts val="0"/>
                </a:spcBef>
                <a:spcAft>
                  <a:spcPts val="0"/>
                </a:spcAft>
                <a:defRPr/>
              </a:pPr>
              <a:r>
                <a:rPr lang="en-US" kern="0" dirty="0" smtClean="0">
                  <a:solidFill>
                    <a:prstClr val="black"/>
                  </a:solidFill>
                </a:rPr>
                <a:t>   Estimated 40-50%</a:t>
              </a:r>
            </a:p>
            <a:p>
              <a:pPr fontAlgn="auto">
                <a:spcBef>
                  <a:spcPts val="0"/>
                </a:spcBef>
                <a:spcAft>
                  <a:spcPts val="0"/>
                </a:spcAft>
                <a:defRPr/>
              </a:pPr>
              <a:r>
                <a:rPr lang="en-US" kern="0" dirty="0" smtClean="0">
                  <a:solidFill>
                    <a:prstClr val="black"/>
                  </a:solidFill>
                </a:rPr>
                <a:t>   of Genetic Ataxia</a:t>
              </a:r>
            </a:p>
          </p:txBody>
        </p:sp>
        <p:sp>
          <p:nvSpPr>
            <p:cNvPr id="14" name="TextBox 13"/>
            <p:cNvSpPr txBox="1"/>
            <p:nvPr/>
          </p:nvSpPr>
          <p:spPr>
            <a:xfrm>
              <a:off x="1076811" y="5832347"/>
              <a:ext cx="2121158" cy="923330"/>
            </a:xfrm>
            <a:prstGeom prst="rect">
              <a:avLst/>
            </a:prstGeom>
            <a:noFill/>
          </p:spPr>
          <p:txBody>
            <a:bodyPr wrap="none" rtlCol="0">
              <a:spAutoFit/>
            </a:bodyPr>
            <a:lstStyle/>
            <a:p>
              <a:pPr fontAlgn="auto">
                <a:spcBef>
                  <a:spcPts val="0"/>
                </a:spcBef>
                <a:spcAft>
                  <a:spcPts val="0"/>
                </a:spcAft>
                <a:defRPr/>
              </a:pPr>
              <a:r>
                <a:rPr lang="en-US" kern="0" dirty="0" smtClean="0">
                  <a:solidFill>
                    <a:prstClr val="black"/>
                  </a:solidFill>
                </a:rPr>
                <a:t>Rare Genes: </a:t>
              </a:r>
            </a:p>
            <a:p>
              <a:pPr fontAlgn="auto">
                <a:spcBef>
                  <a:spcPts val="0"/>
                </a:spcBef>
                <a:spcAft>
                  <a:spcPts val="0"/>
                </a:spcAft>
                <a:defRPr/>
              </a:pPr>
              <a:r>
                <a:rPr lang="en-US" kern="0" dirty="0" smtClean="0">
                  <a:solidFill>
                    <a:prstClr val="black"/>
                  </a:solidFill>
                </a:rPr>
                <a:t>   Estimated &lt;1%</a:t>
              </a:r>
            </a:p>
            <a:p>
              <a:pPr fontAlgn="auto">
                <a:spcBef>
                  <a:spcPts val="0"/>
                </a:spcBef>
                <a:spcAft>
                  <a:spcPts val="0"/>
                </a:spcAft>
                <a:defRPr/>
              </a:pPr>
              <a:r>
                <a:rPr lang="en-US" kern="0" dirty="0" smtClean="0">
                  <a:solidFill>
                    <a:prstClr val="black"/>
                  </a:solidFill>
                </a:rPr>
                <a:t>   of Genetic Ataxia</a:t>
              </a:r>
            </a:p>
          </p:txBody>
        </p:sp>
        <p:sp>
          <p:nvSpPr>
            <p:cNvPr id="15" name="TextBox 14"/>
            <p:cNvSpPr txBox="1"/>
            <p:nvPr/>
          </p:nvSpPr>
          <p:spPr>
            <a:xfrm>
              <a:off x="4091409" y="3124684"/>
              <a:ext cx="2018501" cy="369332"/>
            </a:xfrm>
            <a:prstGeom prst="rect">
              <a:avLst/>
            </a:prstGeom>
            <a:noFill/>
          </p:spPr>
          <p:txBody>
            <a:bodyPr wrap="none" rtlCol="0">
              <a:spAutoFit/>
            </a:bodyPr>
            <a:lstStyle/>
            <a:p>
              <a:pPr fontAlgn="auto">
                <a:spcBef>
                  <a:spcPts val="0"/>
                </a:spcBef>
                <a:spcAft>
                  <a:spcPts val="0"/>
                </a:spcAft>
                <a:defRPr/>
              </a:pPr>
              <a:r>
                <a:rPr lang="en-US" kern="0" dirty="0" smtClean="0">
                  <a:solidFill>
                    <a:prstClr val="black"/>
                  </a:solidFill>
                </a:rPr>
                <a:t>Genetic etiologies</a:t>
              </a:r>
            </a:p>
          </p:txBody>
        </p:sp>
        <p:sp>
          <p:nvSpPr>
            <p:cNvPr id="16" name="TextBox 15"/>
            <p:cNvSpPr txBox="1"/>
            <p:nvPr/>
          </p:nvSpPr>
          <p:spPr>
            <a:xfrm>
              <a:off x="4310484" y="5350420"/>
              <a:ext cx="1249060" cy="369332"/>
            </a:xfrm>
            <a:prstGeom prst="rect">
              <a:avLst/>
            </a:prstGeom>
            <a:noFill/>
          </p:spPr>
          <p:txBody>
            <a:bodyPr wrap="none" rtlCol="0">
              <a:spAutoFit/>
            </a:bodyPr>
            <a:lstStyle/>
            <a:p>
              <a:pPr fontAlgn="auto">
                <a:spcBef>
                  <a:spcPts val="0"/>
                </a:spcBef>
                <a:spcAft>
                  <a:spcPts val="0"/>
                </a:spcAft>
                <a:defRPr/>
              </a:pPr>
              <a:r>
                <a:rPr lang="en-US" kern="0" dirty="0" smtClean="0">
                  <a:solidFill>
                    <a:prstClr val="black"/>
                  </a:solidFill>
                </a:rPr>
                <a:t>If negative</a:t>
              </a:r>
            </a:p>
          </p:txBody>
        </p:sp>
      </p:grpSp>
    </p:spTree>
    <p:extLst>
      <p:ext uri="{BB962C8B-B14F-4D97-AF65-F5344CB8AC3E}">
        <p14:creationId xmlns:p14="http://schemas.microsoft.com/office/powerpoint/2010/main" val="16625965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065" y="583501"/>
            <a:ext cx="4760785" cy="1185863"/>
          </a:xfrm>
        </p:spPr>
        <p:txBody>
          <a:bodyPr>
            <a:normAutofit/>
          </a:bodyPr>
          <a:lstStyle/>
          <a:p>
            <a:pPr algn="ctr"/>
            <a:r>
              <a:rPr lang="en-US" sz="3200" u="sng" dirty="0" smtClean="0">
                <a:solidFill>
                  <a:schemeClr val="accent2"/>
                </a:solidFill>
                <a:latin typeface="Arial" panose="020B0604020202020204" pitchFamily="34" charset="0"/>
                <a:cs typeface="Arial" panose="020B0604020202020204" pitchFamily="34" charset="0"/>
              </a:rPr>
              <a:t/>
            </a:r>
            <a:br>
              <a:rPr lang="en-US" sz="3200" u="sng" dirty="0" smtClean="0">
                <a:solidFill>
                  <a:schemeClr val="accent2"/>
                </a:solidFill>
                <a:latin typeface="Arial" panose="020B0604020202020204" pitchFamily="34" charset="0"/>
                <a:cs typeface="Arial" panose="020B0604020202020204" pitchFamily="34" charset="0"/>
              </a:rPr>
            </a:br>
            <a:r>
              <a:rPr lang="en-US" sz="3200" b="1" u="sng" dirty="0" smtClean="0">
                <a:solidFill>
                  <a:schemeClr val="accent6">
                    <a:lumMod val="50000"/>
                  </a:schemeClr>
                </a:solidFill>
                <a:latin typeface="Arial" panose="020B0604020202020204" pitchFamily="34" charset="0"/>
                <a:cs typeface="Arial" panose="020B0604020202020204" pitchFamily="34" charset="0"/>
              </a:rPr>
              <a:t>Disclosures</a:t>
            </a:r>
            <a:endParaRPr lang="en-US" sz="3200" b="1" u="sng" dirty="0">
              <a:solidFill>
                <a:schemeClr val="accent6">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86957" y="1664494"/>
            <a:ext cx="7570087" cy="3529013"/>
          </a:xfrm>
        </p:spPr>
        <p:txBody>
          <a:bodyPr>
            <a:noAutofit/>
          </a:bodyPr>
          <a:lstStyle/>
          <a:p>
            <a:pPr algn="just">
              <a:buFont typeface="Wingdings" pitchFamily="2" charset="2"/>
              <a:buChar char="§"/>
            </a:pPr>
            <a:r>
              <a:rPr lang="en-US" sz="2000" dirty="0" smtClean="0">
                <a:solidFill>
                  <a:schemeClr val="accent6">
                    <a:lumMod val="50000"/>
                  </a:schemeClr>
                </a:solidFill>
                <a:latin typeface="Arial" panose="020B0604020202020204" pitchFamily="34" charset="0"/>
                <a:cs typeface="Arial" panose="020B0604020202020204" pitchFamily="34" charset="0"/>
              </a:rPr>
              <a:t>Dr. Fogel receives funding from the National Institutes of Health.</a:t>
            </a:r>
          </a:p>
          <a:p>
            <a:pPr algn="just">
              <a:buFont typeface="Wingdings" pitchFamily="2" charset="2"/>
              <a:buChar char="§"/>
            </a:pPr>
            <a:r>
              <a:rPr lang="en-US" sz="2000" dirty="0" smtClean="0">
                <a:solidFill>
                  <a:schemeClr val="accent6">
                    <a:lumMod val="50000"/>
                  </a:schemeClr>
                </a:solidFill>
                <a:latin typeface="Arial" panose="020B0604020202020204" pitchFamily="34" charset="0"/>
                <a:cs typeface="Arial" panose="020B0604020202020204" pitchFamily="34" charset="0"/>
              </a:rPr>
              <a:t>Dr. Fogel is employed at an academic medical institution that offers diagnostic clinical exome sequencing. Dr. Fogel has no financial relationships related to this testing. </a:t>
            </a:r>
            <a:endParaRPr lang="en-US" sz="2000" dirty="0">
              <a:solidFill>
                <a:schemeClr val="accent6">
                  <a:lumMod val="50000"/>
                </a:schemeClr>
              </a:solidFill>
              <a:latin typeface="Arial" panose="020B0604020202020204" pitchFamily="34" charset="0"/>
              <a:cs typeface="Arial" panose="020B0604020202020204" pitchFamily="34" charset="0"/>
            </a:endParaRPr>
          </a:p>
          <a:p>
            <a:pPr algn="just">
              <a:buFont typeface="Wingdings" pitchFamily="2" charset="2"/>
              <a:buChar char="§"/>
            </a:pPr>
            <a:r>
              <a:rPr lang="en-US" sz="2000" dirty="0" smtClean="0">
                <a:solidFill>
                  <a:schemeClr val="accent6">
                    <a:lumMod val="50000"/>
                  </a:schemeClr>
                </a:solidFill>
                <a:latin typeface="Arial" panose="020B0604020202020204" pitchFamily="34" charset="0"/>
                <a:cs typeface="Arial" panose="020B0604020202020204" pitchFamily="34" charset="0"/>
              </a:rPr>
              <a:t>Dr. Fogel has no personal </a:t>
            </a:r>
            <a:r>
              <a:rPr lang="en-US" sz="2000" dirty="0">
                <a:solidFill>
                  <a:schemeClr val="accent6">
                    <a:lumMod val="50000"/>
                  </a:schemeClr>
                </a:solidFill>
                <a:latin typeface="Arial" panose="020B0604020202020204" pitchFamily="34" charset="0"/>
                <a:cs typeface="Arial" panose="020B0604020202020204" pitchFamily="34" charset="0"/>
              </a:rPr>
              <a:t>financial relationships with commercial interests relevant to this </a:t>
            </a:r>
            <a:r>
              <a:rPr lang="en-US" sz="2000" dirty="0" smtClean="0">
                <a:solidFill>
                  <a:schemeClr val="accent6">
                    <a:lumMod val="50000"/>
                  </a:schemeClr>
                </a:solidFill>
                <a:latin typeface="Arial" panose="020B0604020202020204" pitchFamily="34" charset="0"/>
                <a:cs typeface="Arial" panose="020B0604020202020204" pitchFamily="34" charset="0"/>
              </a:rPr>
              <a:t>presentation during </a:t>
            </a:r>
            <a:r>
              <a:rPr lang="en-US" sz="2000" dirty="0">
                <a:solidFill>
                  <a:schemeClr val="accent6">
                    <a:lumMod val="50000"/>
                  </a:schemeClr>
                </a:solidFill>
                <a:latin typeface="Arial" panose="020B0604020202020204" pitchFamily="34" charset="0"/>
                <a:cs typeface="Arial" panose="020B0604020202020204" pitchFamily="34" charset="0"/>
              </a:rPr>
              <a:t>the past 12 </a:t>
            </a:r>
            <a:r>
              <a:rPr lang="en-US" sz="2000" dirty="0" smtClean="0">
                <a:solidFill>
                  <a:schemeClr val="accent6">
                    <a:lumMod val="50000"/>
                  </a:schemeClr>
                </a:solidFill>
                <a:latin typeface="Arial" panose="020B0604020202020204" pitchFamily="34" charset="0"/>
                <a:cs typeface="Arial" panose="020B0604020202020204" pitchFamily="34" charset="0"/>
              </a:rPr>
              <a:t>months</a:t>
            </a:r>
            <a:r>
              <a:rPr lang="en-US" sz="2000" dirty="0">
                <a:solidFill>
                  <a:schemeClr val="accent6">
                    <a:lumMod val="50000"/>
                  </a:schemeClr>
                </a:solidFill>
                <a:latin typeface="Arial" panose="020B0604020202020204" pitchFamily="34" charset="0"/>
                <a:cs typeface="Arial" panose="020B0604020202020204" pitchFamily="34" charset="0"/>
              </a:rPr>
              <a:t> </a:t>
            </a:r>
            <a:r>
              <a:rPr lang="en-US" sz="2000" dirty="0" smtClean="0">
                <a:solidFill>
                  <a:schemeClr val="accent6">
                    <a:lumMod val="50000"/>
                  </a:schemeClr>
                </a:solidFill>
                <a:latin typeface="Arial" panose="020B0604020202020204" pitchFamily="34" charset="0"/>
                <a:cs typeface="Arial" panose="020B0604020202020204" pitchFamily="34" charset="0"/>
              </a:rPr>
              <a:t>to disclose or list.</a:t>
            </a:r>
            <a:endParaRPr lang="en-US" sz="2000" dirty="0">
              <a:solidFill>
                <a:schemeClr val="accent6">
                  <a:lumMod val="50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2979" b="5612"/>
          <a:stretch/>
        </p:blipFill>
        <p:spPr>
          <a:xfrm>
            <a:off x="5536692" y="3770428"/>
            <a:ext cx="2571750" cy="2504072"/>
          </a:xfrm>
          <a:prstGeom prst="rect">
            <a:avLst/>
          </a:prstGeom>
          <a:ln>
            <a:noFill/>
          </a:ln>
          <a:effectLst>
            <a:softEdge rad="112500"/>
          </a:effectLst>
        </p:spPr>
      </p:pic>
    </p:spTree>
    <p:extLst>
      <p:ext uri="{BB962C8B-B14F-4D97-AF65-F5344CB8AC3E}">
        <p14:creationId xmlns:p14="http://schemas.microsoft.com/office/powerpoint/2010/main" val="16753311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
          <p:cNvSpPr txBox="1">
            <a:spLocks noChangeArrowheads="1"/>
          </p:cNvSpPr>
          <p:nvPr/>
        </p:nvSpPr>
        <p:spPr bwMode="auto">
          <a:xfrm>
            <a:off x="709646" y="250322"/>
            <a:ext cx="7724709" cy="615553"/>
          </a:xfrm>
          <a:prstGeom prst="rect">
            <a:avLst/>
          </a:prstGeom>
          <a:noFill/>
          <a:ln w="9525">
            <a:noFill/>
            <a:miter lim="800000"/>
            <a:headEnd/>
            <a:tailEnd/>
          </a:ln>
          <a:effectLst/>
        </p:spPr>
        <p:txBody>
          <a:bodyPr wrap="square">
            <a:spAutoFit/>
          </a:bodyPr>
          <a:lstStyle/>
          <a:p>
            <a:pPr>
              <a:defRPr/>
            </a:pPr>
            <a:r>
              <a:rPr lang="en-US" sz="3400" dirty="0" smtClean="0">
                <a:solidFill>
                  <a:srgbClr val="FFFF00"/>
                </a:solidFill>
                <a:latin typeface="+mj-lt"/>
                <a:cs typeface="+mn-cs"/>
              </a:rPr>
              <a:t>Reasons to Diagnose Neurogenetic Disease</a:t>
            </a:r>
            <a:endParaRPr lang="en-US" sz="3400" dirty="0">
              <a:solidFill>
                <a:srgbClr val="FFFF00"/>
              </a:solidFill>
              <a:latin typeface="+mj-lt"/>
              <a:cs typeface="+mn-cs"/>
            </a:endParaRPr>
          </a:p>
        </p:txBody>
      </p:sp>
      <p:sp>
        <p:nvSpPr>
          <p:cNvPr id="15" name="Rectangle 14"/>
          <p:cNvSpPr>
            <a:spLocks/>
          </p:cNvSpPr>
          <p:nvPr/>
        </p:nvSpPr>
        <p:spPr bwMode="auto">
          <a:xfrm>
            <a:off x="1601077" y="6547107"/>
            <a:ext cx="7337905" cy="246221"/>
          </a:xfrm>
          <a:prstGeom prst="rect">
            <a:avLst/>
          </a:prstGeom>
          <a:noFill/>
          <a:ln w="12700">
            <a:noFill/>
            <a:miter lim="800000"/>
            <a:headEnd/>
            <a:tailEnd/>
          </a:ln>
        </p:spPr>
        <p:txBody>
          <a:bodyPr wrap="none" lIns="0" tIns="0" rIns="40639" bIns="0">
            <a:spAutoFit/>
          </a:bodyPr>
          <a:lstStyle/>
          <a:p>
            <a:pPr marL="39688"/>
            <a:r>
              <a:rPr lang="en-US" sz="1600" dirty="0" smtClean="0">
                <a:solidFill>
                  <a:schemeClr val="tx2"/>
                </a:solidFill>
                <a:latin typeface="+mj-lt"/>
              </a:rPr>
              <a:t>Modified from Nelson</a:t>
            </a:r>
            <a:r>
              <a:rPr lang="en-US" sz="1600" dirty="0" smtClean="0">
                <a:solidFill>
                  <a:schemeClr val="tx2"/>
                </a:solidFill>
                <a:latin typeface="+mj-lt"/>
                <a:cs typeface="Arial" charset="0"/>
              </a:rPr>
              <a:t>, Tanner, Van Den Eeden, McGuire </a:t>
            </a:r>
            <a:r>
              <a:rPr lang="en-US" sz="1600" dirty="0">
                <a:solidFill>
                  <a:schemeClr val="tx2"/>
                </a:solidFill>
                <a:latin typeface="+mj-lt"/>
                <a:cs typeface="Arial" charset="0"/>
              </a:rPr>
              <a:t>eds: </a:t>
            </a:r>
            <a:r>
              <a:rPr lang="en-US" sz="1600" dirty="0" smtClean="0">
                <a:solidFill>
                  <a:schemeClr val="tx2"/>
                </a:solidFill>
                <a:latin typeface="+mj-lt"/>
                <a:cs typeface="Arial" charset="0"/>
              </a:rPr>
              <a:t>Neuroepidemiology, 2004</a:t>
            </a:r>
            <a:endParaRPr lang="en-US" sz="1600" dirty="0">
              <a:solidFill>
                <a:schemeClr val="tx2"/>
              </a:solidFill>
              <a:latin typeface="+mj-lt"/>
              <a:cs typeface="Arial" charset="0"/>
            </a:endParaRPr>
          </a:p>
        </p:txBody>
      </p:sp>
      <p:pic>
        <p:nvPicPr>
          <p:cNvPr id="17" name="Picture 16"/>
          <p:cNvPicPr>
            <a:picLocks noChangeAspect="1"/>
          </p:cNvPicPr>
          <p:nvPr/>
        </p:nvPicPr>
        <p:blipFill>
          <a:blip r:embed="rId3" cstate="print">
            <a:extLst>
              <a:ext uri="{BEBA8EAE-BF5A-486C-A8C5-ECC9F3942E4B}">
                <a14:imgProps xmlns:a14="http://schemas.microsoft.com/office/drawing/2010/main">
                  <a14:imgLayer r:embed="rId4">
                    <a14:imgEffect>
                      <a14:sharpenSoften amount="63000"/>
                    </a14:imgEffect>
                  </a14:imgLayer>
                </a14:imgProps>
              </a:ext>
              <a:ext uri="{28A0092B-C50C-407E-A947-70E740481C1C}">
                <a14:useLocalDpi xmlns:a14="http://schemas.microsoft.com/office/drawing/2010/main" val="0"/>
              </a:ext>
            </a:extLst>
          </a:blip>
          <a:stretch>
            <a:fillRect/>
          </a:stretch>
        </p:blipFill>
        <p:spPr>
          <a:xfrm>
            <a:off x="922789" y="1626633"/>
            <a:ext cx="7247620" cy="3647619"/>
          </a:xfrm>
          <a:prstGeom prst="rect">
            <a:avLst/>
          </a:prstGeom>
        </p:spPr>
      </p:pic>
      <p:grpSp>
        <p:nvGrpSpPr>
          <p:cNvPr id="4" name="Group 3"/>
          <p:cNvGrpSpPr/>
          <p:nvPr/>
        </p:nvGrpSpPr>
        <p:grpSpPr>
          <a:xfrm>
            <a:off x="43297" y="3907662"/>
            <a:ext cx="4932761" cy="2497368"/>
            <a:chOff x="43297" y="3907662"/>
            <a:chExt cx="4932761" cy="2497368"/>
          </a:xfrm>
        </p:grpSpPr>
        <p:cxnSp>
          <p:nvCxnSpPr>
            <p:cNvPr id="18" name="Straight Arrow Connector 17"/>
            <p:cNvCxnSpPr/>
            <p:nvPr/>
          </p:nvCxnSpPr>
          <p:spPr>
            <a:xfrm flipH="1">
              <a:off x="1016000" y="3907662"/>
              <a:ext cx="524934" cy="1710267"/>
            </a:xfrm>
            <a:prstGeom prst="straightConnector1">
              <a:avLst/>
            </a:prstGeom>
            <a:ln w="47625">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3297" y="5574033"/>
              <a:ext cx="4932761" cy="830997"/>
            </a:xfrm>
            <a:prstGeom prst="rect">
              <a:avLst/>
            </a:prstGeom>
            <a:noFill/>
          </p:spPr>
          <p:txBody>
            <a:bodyPr wrap="none" rtlCol="0">
              <a:spAutoFit/>
            </a:bodyPr>
            <a:lstStyle/>
            <a:p>
              <a:r>
                <a:rPr lang="en-US" sz="2400" dirty="0" smtClean="0">
                  <a:effectLst>
                    <a:outerShdw blurRad="38100" dist="38100" dir="2700000" algn="tl">
                      <a:srgbClr val="000000">
                        <a:alpha val="43137"/>
                      </a:srgbClr>
                    </a:outerShdw>
                  </a:effectLst>
                  <a:latin typeface="+mj-lt"/>
                </a:rPr>
                <a:t>Establishing a genetic cause stops </a:t>
              </a:r>
            </a:p>
            <a:p>
              <a:r>
                <a:rPr lang="en-US" sz="2400" dirty="0" smtClean="0">
                  <a:effectLst>
                    <a:outerShdw blurRad="38100" dist="38100" dir="2700000" algn="tl">
                      <a:srgbClr val="000000">
                        <a:alpha val="43137"/>
                      </a:srgbClr>
                    </a:outerShdw>
                  </a:effectLst>
                  <a:latin typeface="+mj-lt"/>
                </a:rPr>
                <a:t>nonproductive search for other causes</a:t>
              </a:r>
              <a:endParaRPr lang="en-US" sz="2400" dirty="0">
                <a:effectLst>
                  <a:outerShdw blurRad="38100" dist="38100" dir="2700000" algn="tl">
                    <a:srgbClr val="000000">
                      <a:alpha val="43137"/>
                    </a:srgbClr>
                  </a:outerShdw>
                </a:effectLst>
                <a:latin typeface="+mj-lt"/>
              </a:endParaRPr>
            </a:p>
          </p:txBody>
        </p:sp>
      </p:grpSp>
      <p:grpSp>
        <p:nvGrpSpPr>
          <p:cNvPr id="5" name="Group 4"/>
          <p:cNvGrpSpPr/>
          <p:nvPr/>
        </p:nvGrpSpPr>
        <p:grpSpPr>
          <a:xfrm>
            <a:off x="4987126" y="4424129"/>
            <a:ext cx="4108817" cy="2129326"/>
            <a:chOff x="4987126" y="4424129"/>
            <a:chExt cx="4108817" cy="2129326"/>
          </a:xfrm>
        </p:grpSpPr>
        <p:cxnSp>
          <p:nvCxnSpPr>
            <p:cNvPr id="20" name="Straight Arrow Connector 19"/>
            <p:cNvCxnSpPr/>
            <p:nvPr/>
          </p:nvCxnSpPr>
          <p:spPr>
            <a:xfrm>
              <a:off x="6384939" y="4424129"/>
              <a:ext cx="1006461" cy="982869"/>
            </a:xfrm>
            <a:prstGeom prst="straightConnector1">
              <a:avLst/>
            </a:prstGeom>
            <a:ln w="47625">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987126" y="5291571"/>
              <a:ext cx="4108817" cy="1261884"/>
            </a:xfrm>
            <a:prstGeom prst="rect">
              <a:avLst/>
            </a:prstGeom>
            <a:noFill/>
          </p:spPr>
          <p:txBody>
            <a:bodyPr wrap="none" rtlCol="0">
              <a:spAutoFit/>
            </a:bodyPr>
            <a:lstStyle/>
            <a:p>
              <a:pPr marL="342900" indent="-342900">
                <a:buFont typeface="Arial" panose="020B0604020202020204" pitchFamily="34" charset="0"/>
                <a:buChar char="•"/>
              </a:pPr>
              <a:r>
                <a:rPr lang="en-US" sz="2400" dirty="0" smtClean="0">
                  <a:effectLst>
                    <a:outerShdw blurRad="38100" dist="38100" dir="2700000" algn="tl">
                      <a:srgbClr val="000000">
                        <a:alpha val="43137"/>
                      </a:srgbClr>
                    </a:outerShdw>
                  </a:effectLst>
                  <a:latin typeface="+mj-lt"/>
                </a:rPr>
                <a:t>Disease or its comorbidities </a:t>
              </a:r>
            </a:p>
            <a:p>
              <a:r>
                <a:rPr lang="en-US" sz="2400" dirty="0">
                  <a:effectLst>
                    <a:outerShdw blurRad="38100" dist="38100" dir="2700000" algn="tl">
                      <a:srgbClr val="000000">
                        <a:alpha val="43137"/>
                      </a:srgbClr>
                    </a:outerShdw>
                  </a:effectLst>
                  <a:latin typeface="+mj-lt"/>
                </a:rPr>
                <a:t> </a:t>
              </a:r>
              <a:r>
                <a:rPr lang="en-US" sz="2400" dirty="0" smtClean="0">
                  <a:effectLst>
                    <a:outerShdw blurRad="38100" dist="38100" dir="2700000" algn="tl">
                      <a:srgbClr val="000000">
                        <a:alpha val="43137"/>
                      </a:srgbClr>
                    </a:outerShdw>
                  </a:effectLst>
                  <a:latin typeface="+mj-lt"/>
                </a:rPr>
                <a:t>     may be </a:t>
              </a:r>
              <a:r>
                <a:rPr lang="en-US" sz="2400" u="sng" dirty="0" smtClean="0">
                  <a:effectLst>
                    <a:outerShdw blurRad="38100" dist="38100" dir="2700000" algn="tl">
                      <a:srgbClr val="000000">
                        <a:alpha val="43137"/>
                      </a:srgbClr>
                    </a:outerShdw>
                  </a:effectLst>
                  <a:latin typeface="+mj-lt"/>
                </a:rPr>
                <a:t>modifiable</a:t>
              </a:r>
            </a:p>
            <a:p>
              <a:pPr marL="171450" indent="-171450">
                <a:buFont typeface="Arial" panose="020B0604020202020204" pitchFamily="34" charset="0"/>
                <a:buChar char="•"/>
              </a:pPr>
              <a:endParaRPr lang="en-US" sz="400" u="sng" dirty="0" smtClean="0">
                <a:effectLst>
                  <a:outerShdw blurRad="38100" dist="38100" dir="2700000" algn="tl">
                    <a:srgbClr val="000000">
                      <a:alpha val="43137"/>
                    </a:srgbClr>
                  </a:outerShdw>
                </a:effectLst>
                <a:latin typeface="+mj-lt"/>
              </a:endParaRPr>
            </a:p>
            <a:p>
              <a:pPr marL="342900" indent="-342900">
                <a:buFont typeface="Arial" panose="020B0604020202020204" pitchFamily="34" charset="0"/>
                <a:buChar char="•"/>
              </a:pPr>
              <a:r>
                <a:rPr lang="en-US" sz="2400" dirty="0" smtClean="0">
                  <a:effectLst>
                    <a:outerShdw blurRad="38100" dist="38100" dir="2700000" algn="tl">
                      <a:srgbClr val="000000">
                        <a:alpha val="43137"/>
                      </a:srgbClr>
                    </a:outerShdw>
                  </a:effectLst>
                  <a:latin typeface="+mj-lt"/>
                </a:rPr>
                <a:t>Genetic counseling</a:t>
              </a:r>
              <a:endParaRPr lang="en-US" sz="2400" dirty="0">
                <a:effectLst>
                  <a:outerShdw blurRad="38100" dist="38100" dir="2700000" algn="tl">
                    <a:srgbClr val="000000">
                      <a:alpha val="43137"/>
                    </a:srgbClr>
                  </a:outerShdw>
                </a:effectLst>
                <a:latin typeface="+mj-lt"/>
              </a:endParaRPr>
            </a:p>
          </p:txBody>
        </p:sp>
      </p:grpSp>
      <p:sp>
        <p:nvSpPr>
          <p:cNvPr id="23" name="Right Brace 22"/>
          <p:cNvSpPr/>
          <p:nvPr/>
        </p:nvSpPr>
        <p:spPr>
          <a:xfrm rot="16200000">
            <a:off x="5123398" y="2525276"/>
            <a:ext cx="207844" cy="275536"/>
          </a:xfrm>
          <a:prstGeom prst="rightBrac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TextBox 23"/>
          <p:cNvSpPr txBox="1"/>
          <p:nvPr/>
        </p:nvSpPr>
        <p:spPr>
          <a:xfrm>
            <a:off x="4058553" y="2311694"/>
            <a:ext cx="1398140" cy="261610"/>
          </a:xfrm>
          <a:prstGeom prst="rect">
            <a:avLst/>
          </a:prstGeom>
          <a:noFill/>
        </p:spPr>
        <p:txBody>
          <a:bodyPr wrap="none" rtlCol="0">
            <a:spAutoFit/>
          </a:bodyPr>
          <a:lstStyle/>
          <a:p>
            <a:r>
              <a:rPr lang="en-US" sz="1100" b="1" dirty="0">
                <a:solidFill>
                  <a:schemeClr val="bg1"/>
                </a:solidFill>
              </a:rPr>
              <a:t>T</a:t>
            </a:r>
            <a:r>
              <a:rPr lang="en-US" sz="1100" b="1" dirty="0" smtClean="0">
                <a:solidFill>
                  <a:schemeClr val="bg1"/>
                </a:solidFill>
              </a:rPr>
              <a:t>ime to Diagnosis</a:t>
            </a:r>
          </a:p>
        </p:txBody>
      </p:sp>
      <p:grpSp>
        <p:nvGrpSpPr>
          <p:cNvPr id="6" name="Group 5"/>
          <p:cNvGrpSpPr/>
          <p:nvPr/>
        </p:nvGrpSpPr>
        <p:grpSpPr>
          <a:xfrm>
            <a:off x="3672630" y="944154"/>
            <a:ext cx="5471370" cy="1667064"/>
            <a:chOff x="3672630" y="944154"/>
            <a:chExt cx="5471370" cy="1667064"/>
          </a:xfrm>
        </p:grpSpPr>
        <p:cxnSp>
          <p:nvCxnSpPr>
            <p:cNvPr id="22" name="Straight Arrow Connector 21"/>
            <p:cNvCxnSpPr/>
            <p:nvPr/>
          </p:nvCxnSpPr>
          <p:spPr>
            <a:xfrm flipV="1">
              <a:off x="5365088" y="1405819"/>
              <a:ext cx="1538632" cy="1205399"/>
            </a:xfrm>
            <a:prstGeom prst="straightConnector1">
              <a:avLst/>
            </a:prstGeom>
            <a:ln w="47625">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672630" y="944154"/>
              <a:ext cx="5471370" cy="461665"/>
            </a:xfrm>
            <a:prstGeom prst="rect">
              <a:avLst/>
            </a:prstGeom>
            <a:noFill/>
          </p:spPr>
          <p:txBody>
            <a:bodyPr wrap="none" rtlCol="0">
              <a:spAutoFit/>
            </a:bodyPr>
            <a:lstStyle/>
            <a:p>
              <a:r>
                <a:rPr lang="en-US" sz="2400" dirty="0" smtClean="0">
                  <a:effectLst>
                    <a:outerShdw blurRad="38100" dist="38100" dir="2700000" algn="tl">
                      <a:srgbClr val="000000">
                        <a:alpha val="43137"/>
                      </a:srgbClr>
                    </a:outerShdw>
                  </a:effectLst>
                  <a:latin typeface="+mj-lt"/>
                </a:rPr>
                <a:t>Can be </a:t>
              </a:r>
              <a:r>
                <a:rPr lang="en-US" sz="2400" u="sng" dirty="0" smtClean="0">
                  <a:effectLst>
                    <a:outerShdw blurRad="38100" dist="38100" dir="2700000" algn="tl">
                      <a:srgbClr val="000000">
                        <a:alpha val="43137"/>
                      </a:srgbClr>
                    </a:outerShdw>
                  </a:effectLst>
                  <a:latin typeface="+mj-lt"/>
                </a:rPr>
                <a:t>decades (or never)</a:t>
              </a:r>
              <a:r>
                <a:rPr lang="en-US" sz="2400" dirty="0" smtClean="0">
                  <a:effectLst>
                    <a:outerShdw blurRad="38100" dist="38100" dir="2700000" algn="tl">
                      <a:srgbClr val="000000">
                        <a:alpha val="43137"/>
                      </a:srgbClr>
                    </a:outerShdw>
                  </a:effectLst>
                  <a:latin typeface="+mj-lt"/>
                </a:rPr>
                <a:t> for rare diseases</a:t>
              </a:r>
              <a:endParaRPr lang="en-US" sz="2400" dirty="0">
                <a:effectLst>
                  <a:outerShdw blurRad="38100" dist="38100" dir="2700000" algn="tl">
                    <a:srgbClr val="000000">
                      <a:alpha val="43137"/>
                    </a:srgbClr>
                  </a:outerShdw>
                </a:effectLst>
                <a:latin typeface="+mj-lt"/>
              </a:endParaRPr>
            </a:p>
          </p:txBody>
        </p:sp>
      </p:grpSp>
      <p:sp>
        <p:nvSpPr>
          <p:cNvPr id="3" name="Rectangle 2"/>
          <p:cNvSpPr/>
          <p:nvPr/>
        </p:nvSpPr>
        <p:spPr>
          <a:xfrm>
            <a:off x="1870063" y="1797803"/>
            <a:ext cx="1843830" cy="674177"/>
          </a:xfrm>
          <a:prstGeom prst="rect">
            <a:avLst/>
          </a:prstGeom>
          <a:solidFill>
            <a:schemeClr val="tx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1954249" y="1919448"/>
            <a:ext cx="1675459" cy="430887"/>
          </a:xfrm>
          <a:prstGeom prst="rect">
            <a:avLst/>
          </a:prstGeom>
          <a:noFill/>
        </p:spPr>
        <p:txBody>
          <a:bodyPr wrap="none" rtlCol="0">
            <a:spAutoFit/>
          </a:bodyPr>
          <a:lstStyle/>
          <a:p>
            <a:pPr algn="ctr"/>
            <a:r>
              <a:rPr lang="en-US" sz="1100" b="1" dirty="0" smtClean="0">
                <a:solidFill>
                  <a:schemeClr val="bg1"/>
                </a:solidFill>
              </a:rPr>
              <a:t>Disease Pathogenesis</a:t>
            </a:r>
          </a:p>
          <a:p>
            <a:pPr algn="ctr"/>
            <a:r>
              <a:rPr lang="en-US" sz="1100" b="1" dirty="0" smtClean="0">
                <a:solidFill>
                  <a:schemeClr val="bg1"/>
                </a:solidFill>
              </a:rPr>
              <a:t> Begins</a:t>
            </a:r>
          </a:p>
        </p:txBody>
      </p:sp>
      <p:sp>
        <p:nvSpPr>
          <p:cNvPr id="27" name="Rectangle 26"/>
          <p:cNvSpPr/>
          <p:nvPr/>
        </p:nvSpPr>
        <p:spPr>
          <a:xfrm>
            <a:off x="1208802" y="3182446"/>
            <a:ext cx="860222" cy="674177"/>
          </a:xfrm>
          <a:prstGeom prst="rect">
            <a:avLst/>
          </a:prstGeom>
          <a:solidFill>
            <a:schemeClr val="tx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1295710" y="3304091"/>
            <a:ext cx="686406" cy="430887"/>
          </a:xfrm>
          <a:prstGeom prst="rect">
            <a:avLst/>
          </a:prstGeom>
          <a:noFill/>
        </p:spPr>
        <p:txBody>
          <a:bodyPr wrap="none" rtlCol="0">
            <a:spAutoFit/>
          </a:bodyPr>
          <a:lstStyle/>
          <a:p>
            <a:pPr algn="ctr"/>
            <a:r>
              <a:rPr lang="en-US" sz="1100" b="1" dirty="0" smtClean="0">
                <a:solidFill>
                  <a:schemeClr val="bg1"/>
                </a:solidFill>
              </a:rPr>
              <a:t>Causal </a:t>
            </a:r>
          </a:p>
          <a:p>
            <a:pPr algn="ctr"/>
            <a:r>
              <a:rPr lang="en-US" sz="1100" b="1" dirty="0" smtClean="0">
                <a:solidFill>
                  <a:schemeClr val="bg1"/>
                </a:solidFill>
              </a:rPr>
              <a:t>Agent</a:t>
            </a:r>
          </a:p>
        </p:txBody>
      </p:sp>
      <p:sp>
        <p:nvSpPr>
          <p:cNvPr id="29" name="Rectangle 28"/>
          <p:cNvSpPr/>
          <p:nvPr/>
        </p:nvSpPr>
        <p:spPr>
          <a:xfrm>
            <a:off x="2966506" y="3254644"/>
            <a:ext cx="1265761" cy="474267"/>
          </a:xfrm>
          <a:prstGeom prst="rect">
            <a:avLst/>
          </a:prstGeom>
          <a:solidFill>
            <a:schemeClr val="tx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4354245" y="3254644"/>
            <a:ext cx="1449870" cy="474267"/>
          </a:xfrm>
          <a:prstGeom prst="rect">
            <a:avLst/>
          </a:prstGeom>
          <a:solidFill>
            <a:schemeClr val="tx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2933178" y="3276334"/>
            <a:ext cx="1332416" cy="430887"/>
          </a:xfrm>
          <a:prstGeom prst="rect">
            <a:avLst/>
          </a:prstGeom>
          <a:noFill/>
        </p:spPr>
        <p:txBody>
          <a:bodyPr wrap="none" rtlCol="0">
            <a:spAutoFit/>
          </a:bodyPr>
          <a:lstStyle/>
          <a:p>
            <a:pPr algn="ctr"/>
            <a:r>
              <a:rPr lang="en-US" sz="1100" b="1" dirty="0" smtClean="0">
                <a:solidFill>
                  <a:schemeClr val="bg1"/>
                </a:solidFill>
              </a:rPr>
              <a:t>Clinical Onset of </a:t>
            </a:r>
          </a:p>
          <a:p>
            <a:pPr algn="ctr"/>
            <a:r>
              <a:rPr lang="en-US" sz="1100" b="1" dirty="0" smtClean="0">
                <a:solidFill>
                  <a:schemeClr val="bg1"/>
                </a:solidFill>
              </a:rPr>
              <a:t>Symptoms</a:t>
            </a:r>
          </a:p>
        </p:txBody>
      </p:sp>
      <p:sp>
        <p:nvSpPr>
          <p:cNvPr id="33" name="TextBox 32"/>
          <p:cNvSpPr txBox="1"/>
          <p:nvPr/>
        </p:nvSpPr>
        <p:spPr>
          <a:xfrm>
            <a:off x="4368890" y="3276334"/>
            <a:ext cx="1420581" cy="430887"/>
          </a:xfrm>
          <a:prstGeom prst="rect">
            <a:avLst/>
          </a:prstGeom>
          <a:noFill/>
        </p:spPr>
        <p:txBody>
          <a:bodyPr wrap="none" rtlCol="0">
            <a:spAutoFit/>
          </a:bodyPr>
          <a:lstStyle/>
          <a:p>
            <a:pPr algn="ctr"/>
            <a:r>
              <a:rPr lang="en-US" sz="1100" b="1" dirty="0" smtClean="0">
                <a:solidFill>
                  <a:schemeClr val="bg1"/>
                </a:solidFill>
              </a:rPr>
              <a:t>Comes to Medical </a:t>
            </a:r>
          </a:p>
          <a:p>
            <a:pPr algn="ctr"/>
            <a:r>
              <a:rPr lang="en-US" sz="1100" b="1" dirty="0" smtClean="0">
                <a:solidFill>
                  <a:schemeClr val="bg1"/>
                </a:solidFill>
              </a:rPr>
              <a:t>Attention</a:t>
            </a:r>
          </a:p>
        </p:txBody>
      </p:sp>
      <p:sp>
        <p:nvSpPr>
          <p:cNvPr id="7" name="Rounded Rectangle 6"/>
          <p:cNvSpPr/>
          <p:nvPr/>
        </p:nvSpPr>
        <p:spPr>
          <a:xfrm>
            <a:off x="4944045" y="1821050"/>
            <a:ext cx="906651" cy="337088"/>
          </a:xfrm>
          <a:prstGeom prst="roundRect">
            <a:avLst/>
          </a:prstGeom>
          <a:solidFill>
            <a:schemeClr val="tx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ounded Rectangle 33"/>
          <p:cNvSpPr/>
          <p:nvPr/>
        </p:nvSpPr>
        <p:spPr>
          <a:xfrm>
            <a:off x="6725930" y="2407996"/>
            <a:ext cx="1271195" cy="903843"/>
          </a:xfrm>
          <a:prstGeom prst="roundRect">
            <a:avLst/>
          </a:prstGeom>
          <a:solidFill>
            <a:schemeClr val="tx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6822758" y="2559835"/>
            <a:ext cx="1077539" cy="600164"/>
          </a:xfrm>
          <a:prstGeom prst="rect">
            <a:avLst/>
          </a:prstGeom>
          <a:noFill/>
        </p:spPr>
        <p:txBody>
          <a:bodyPr wrap="none" rtlCol="0">
            <a:spAutoFit/>
          </a:bodyPr>
          <a:lstStyle/>
          <a:p>
            <a:pPr algn="ctr"/>
            <a:r>
              <a:rPr lang="en-US" sz="1100" b="1" dirty="0" smtClean="0">
                <a:solidFill>
                  <a:schemeClr val="bg1"/>
                </a:solidFill>
              </a:rPr>
              <a:t>Neurological </a:t>
            </a:r>
          </a:p>
          <a:p>
            <a:pPr algn="ctr"/>
            <a:r>
              <a:rPr lang="en-US" sz="1100" b="1" dirty="0" smtClean="0">
                <a:solidFill>
                  <a:schemeClr val="bg1"/>
                </a:solidFill>
              </a:rPr>
              <a:t>Disability</a:t>
            </a:r>
          </a:p>
          <a:p>
            <a:pPr algn="ctr"/>
            <a:r>
              <a:rPr lang="en-US" sz="1100" b="1" dirty="0" smtClean="0">
                <a:solidFill>
                  <a:schemeClr val="bg1"/>
                </a:solidFill>
              </a:rPr>
              <a:t> or Death</a:t>
            </a:r>
          </a:p>
        </p:txBody>
      </p:sp>
      <p:sp>
        <p:nvSpPr>
          <p:cNvPr id="36" name="TextBox 35"/>
          <p:cNvSpPr txBox="1"/>
          <p:nvPr/>
        </p:nvSpPr>
        <p:spPr>
          <a:xfrm>
            <a:off x="4967605" y="1858789"/>
            <a:ext cx="859531" cy="261610"/>
          </a:xfrm>
          <a:prstGeom prst="rect">
            <a:avLst/>
          </a:prstGeom>
          <a:noFill/>
        </p:spPr>
        <p:txBody>
          <a:bodyPr wrap="none" rtlCol="0">
            <a:spAutoFit/>
          </a:bodyPr>
          <a:lstStyle/>
          <a:p>
            <a:pPr algn="ctr"/>
            <a:r>
              <a:rPr lang="en-US" sz="1100" b="1" dirty="0" smtClean="0">
                <a:solidFill>
                  <a:schemeClr val="bg1"/>
                </a:solidFill>
              </a:rPr>
              <a:t>Diagnosis</a:t>
            </a:r>
          </a:p>
        </p:txBody>
      </p:sp>
      <p:sp>
        <p:nvSpPr>
          <p:cNvPr id="37" name="TextBox 36"/>
          <p:cNvSpPr txBox="1"/>
          <p:nvPr/>
        </p:nvSpPr>
        <p:spPr>
          <a:xfrm>
            <a:off x="1792573" y="4229126"/>
            <a:ext cx="1297150" cy="261610"/>
          </a:xfrm>
          <a:prstGeom prst="rect">
            <a:avLst/>
          </a:prstGeom>
          <a:solidFill>
            <a:schemeClr val="tx1"/>
          </a:solidFill>
        </p:spPr>
        <p:txBody>
          <a:bodyPr wrap="none" rtlCol="0">
            <a:spAutoFit/>
          </a:bodyPr>
          <a:lstStyle/>
          <a:p>
            <a:r>
              <a:rPr lang="en-US" sz="1100" b="1" dirty="0" smtClean="0">
                <a:solidFill>
                  <a:schemeClr val="bg1"/>
                </a:solidFill>
              </a:rPr>
              <a:t>Induction Period</a:t>
            </a:r>
          </a:p>
        </p:txBody>
      </p:sp>
      <p:sp>
        <p:nvSpPr>
          <p:cNvPr id="38" name="TextBox 37"/>
          <p:cNvSpPr txBox="1"/>
          <p:nvPr/>
        </p:nvSpPr>
        <p:spPr>
          <a:xfrm>
            <a:off x="2298384" y="5005150"/>
            <a:ext cx="1085554" cy="261610"/>
          </a:xfrm>
          <a:prstGeom prst="rect">
            <a:avLst/>
          </a:prstGeom>
          <a:solidFill>
            <a:schemeClr val="tx1"/>
          </a:solidFill>
        </p:spPr>
        <p:txBody>
          <a:bodyPr wrap="none" rtlCol="0">
            <a:spAutoFit/>
          </a:bodyPr>
          <a:lstStyle/>
          <a:p>
            <a:r>
              <a:rPr lang="en-US" sz="1100" b="1" dirty="0" smtClean="0">
                <a:solidFill>
                  <a:schemeClr val="bg1"/>
                </a:solidFill>
              </a:rPr>
              <a:t>Latent Period</a:t>
            </a:r>
          </a:p>
        </p:txBody>
      </p:sp>
      <p:sp>
        <p:nvSpPr>
          <p:cNvPr id="39" name="TextBox 38"/>
          <p:cNvSpPr txBox="1"/>
          <p:nvPr/>
        </p:nvSpPr>
        <p:spPr>
          <a:xfrm>
            <a:off x="3637101" y="4109166"/>
            <a:ext cx="1366080" cy="261610"/>
          </a:xfrm>
          <a:prstGeom prst="rect">
            <a:avLst/>
          </a:prstGeom>
          <a:solidFill>
            <a:schemeClr val="tx1"/>
          </a:solidFill>
        </p:spPr>
        <p:txBody>
          <a:bodyPr wrap="none" rtlCol="0">
            <a:spAutoFit/>
          </a:bodyPr>
          <a:lstStyle/>
          <a:p>
            <a:r>
              <a:rPr lang="en-US" sz="1100" b="1" dirty="0" smtClean="0">
                <a:solidFill>
                  <a:schemeClr val="bg1"/>
                </a:solidFill>
              </a:rPr>
              <a:t>Preclinical Period</a:t>
            </a:r>
          </a:p>
        </p:txBody>
      </p:sp>
      <p:sp>
        <p:nvSpPr>
          <p:cNvPr id="40" name="TextBox 39"/>
          <p:cNvSpPr txBox="1"/>
          <p:nvPr/>
        </p:nvSpPr>
        <p:spPr>
          <a:xfrm>
            <a:off x="5450131" y="4141484"/>
            <a:ext cx="1580882" cy="261610"/>
          </a:xfrm>
          <a:prstGeom prst="rect">
            <a:avLst/>
          </a:prstGeom>
          <a:solidFill>
            <a:schemeClr val="tx1"/>
          </a:solidFill>
        </p:spPr>
        <p:txBody>
          <a:bodyPr wrap="none" rtlCol="0">
            <a:spAutoFit/>
          </a:bodyPr>
          <a:lstStyle/>
          <a:p>
            <a:r>
              <a:rPr lang="en-US" sz="1100" b="1" dirty="0" smtClean="0">
                <a:solidFill>
                  <a:schemeClr val="bg1"/>
                </a:solidFill>
              </a:rPr>
              <a:t>Disease Progression</a:t>
            </a:r>
          </a:p>
        </p:txBody>
      </p:sp>
      <p:sp>
        <p:nvSpPr>
          <p:cNvPr id="41" name="TextBox 40"/>
          <p:cNvSpPr txBox="1"/>
          <p:nvPr/>
        </p:nvSpPr>
        <p:spPr>
          <a:xfrm>
            <a:off x="1275430" y="2756287"/>
            <a:ext cx="513282" cy="261610"/>
          </a:xfrm>
          <a:prstGeom prst="rect">
            <a:avLst/>
          </a:prstGeom>
          <a:solidFill>
            <a:schemeClr val="tx1"/>
          </a:solidFill>
        </p:spPr>
        <p:txBody>
          <a:bodyPr wrap="none" rtlCol="0">
            <a:spAutoFit/>
          </a:bodyPr>
          <a:lstStyle/>
          <a:p>
            <a:r>
              <a:rPr lang="en-US" sz="1100" b="1" dirty="0" smtClean="0">
                <a:solidFill>
                  <a:schemeClr val="bg1"/>
                </a:solidFill>
              </a:rPr>
              <a:t>Time</a:t>
            </a:r>
          </a:p>
        </p:txBody>
      </p:sp>
    </p:spTree>
    <p:custDataLst>
      <p:tags r:id="rId1"/>
    </p:custDataLst>
    <p:extLst>
      <p:ext uri="{BB962C8B-B14F-4D97-AF65-F5344CB8AC3E}">
        <p14:creationId xmlns:p14="http://schemas.microsoft.com/office/powerpoint/2010/main" val="23174619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1991" y="3586162"/>
            <a:ext cx="4362450" cy="3800475"/>
          </a:xfrm>
          <a:prstGeom prst="rect">
            <a:avLst/>
          </a:prstGeom>
        </p:spPr>
      </p:pic>
      <p:sp>
        <p:nvSpPr>
          <p:cNvPr id="2" name="Title 1"/>
          <p:cNvSpPr txBox="1">
            <a:spLocks/>
          </p:cNvSpPr>
          <p:nvPr/>
        </p:nvSpPr>
        <p:spPr>
          <a:xfrm>
            <a:off x="1770741" y="149136"/>
            <a:ext cx="1923143" cy="609600"/>
          </a:xfrm>
          <a:prstGeom prst="rect">
            <a:avLst/>
          </a:prstGeom>
        </p:spPr>
        <p:txBody>
          <a:bodyP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fontAlgn="auto">
              <a:spcAft>
                <a:spcPts val="0"/>
              </a:spcAft>
            </a:pPr>
            <a:r>
              <a:rPr lang="en-US" sz="4800" b="1" baseline="30000" dirty="0" smtClean="0">
                <a:solidFill>
                  <a:srgbClr val="FFFF00"/>
                </a:solidFill>
                <a:latin typeface="Calibri"/>
              </a:rPr>
              <a:t> </a:t>
            </a:r>
            <a:r>
              <a:rPr lang="en-US" sz="4400" b="1" baseline="30000" dirty="0" smtClean="0">
                <a:solidFill>
                  <a:srgbClr val="FFFF00"/>
                </a:solidFill>
                <a:latin typeface="Freestyle Script" panose="030804020302050B0404" pitchFamily="66" charset="0"/>
              </a:rPr>
              <a:t>Present</a:t>
            </a:r>
            <a:r>
              <a:rPr lang="en-US" sz="4800" b="1" baseline="30000" dirty="0" smtClean="0">
                <a:solidFill>
                  <a:srgbClr val="FFFF00"/>
                </a:solidFill>
                <a:latin typeface="Calibri"/>
              </a:rPr>
              <a:t> </a:t>
            </a:r>
            <a:r>
              <a:rPr lang="en-US" sz="2800" b="1" dirty="0" smtClean="0">
                <a:solidFill>
                  <a:srgbClr val="FFFF00"/>
                </a:solidFill>
                <a:latin typeface="Calibri"/>
              </a:rPr>
              <a:t> </a:t>
            </a:r>
            <a:endParaRPr lang="en-US" sz="2800" b="1" dirty="0">
              <a:solidFill>
                <a:srgbClr val="FFFF00"/>
              </a:solidFill>
              <a:latin typeface="Calibri"/>
            </a:endParaRPr>
          </a:p>
        </p:txBody>
      </p:sp>
      <p:sp>
        <p:nvSpPr>
          <p:cNvPr id="3" name="Content Placeholder 2"/>
          <p:cNvSpPr txBox="1">
            <a:spLocks/>
          </p:cNvSpPr>
          <p:nvPr/>
        </p:nvSpPr>
        <p:spPr>
          <a:xfrm>
            <a:off x="457200" y="845820"/>
            <a:ext cx="8549640" cy="5888194"/>
          </a:xfrm>
          <a:prstGeom prst="rect">
            <a:avLst/>
          </a:prstGeom>
        </p:spPr>
        <p:txBody>
          <a:bodyP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fontAlgn="auto">
              <a:spcBef>
                <a:spcPts val="0"/>
              </a:spcBef>
              <a:spcAft>
                <a:spcPts val="1200"/>
              </a:spcAft>
              <a:buClr>
                <a:srgbClr val="F0AD00"/>
              </a:buClr>
              <a:buFont typeface="Arial"/>
              <a:buChar char="•"/>
              <a:defRPr/>
            </a:pPr>
            <a:r>
              <a:rPr lang="en-US" sz="2000" b="1" dirty="0">
                <a:latin typeface="Calibri"/>
              </a:rPr>
              <a:t>Clinical Exome Sequencing is an unbiased form of genomic testing that assesses all </a:t>
            </a:r>
            <a:r>
              <a:rPr lang="en-US" sz="2000" b="1" dirty="0" smtClean="0">
                <a:latin typeface="Calibri"/>
              </a:rPr>
              <a:t>20,000 </a:t>
            </a:r>
            <a:r>
              <a:rPr lang="en-US" sz="2000" b="1" dirty="0">
                <a:latin typeface="Calibri"/>
              </a:rPr>
              <a:t>genes in the human genome </a:t>
            </a:r>
            <a:r>
              <a:rPr lang="en-US" sz="2000" b="1" dirty="0" smtClean="0">
                <a:latin typeface="Calibri"/>
              </a:rPr>
              <a:t>simultaneously                 (cheap and efficient)</a:t>
            </a:r>
          </a:p>
          <a:p>
            <a:pPr fontAlgn="auto">
              <a:spcBef>
                <a:spcPts val="0"/>
              </a:spcBef>
              <a:spcAft>
                <a:spcPts val="1200"/>
              </a:spcAft>
              <a:buClr>
                <a:srgbClr val="F0AD00"/>
              </a:buClr>
              <a:buFont typeface="Arial"/>
              <a:buChar char="•"/>
              <a:defRPr/>
            </a:pPr>
            <a:r>
              <a:rPr lang="en-US" sz="2000" b="1" dirty="0" smtClean="0">
                <a:latin typeface="Calibri"/>
              </a:rPr>
              <a:t>Clinical Exome Sequencing improves diagnosis of clinically heterogeneous neurogenetic phenotypes (broad application)</a:t>
            </a:r>
          </a:p>
          <a:p>
            <a:pPr fontAlgn="auto">
              <a:spcBef>
                <a:spcPts val="0"/>
              </a:spcBef>
              <a:spcAft>
                <a:spcPts val="1200"/>
              </a:spcAft>
              <a:buClr>
                <a:srgbClr val="F0AD00"/>
              </a:buClr>
              <a:buFont typeface="Arial"/>
              <a:buChar char="•"/>
              <a:defRPr/>
            </a:pPr>
            <a:r>
              <a:rPr lang="en-US" sz="2000" b="1" dirty="0" smtClean="0">
                <a:latin typeface="Calibri"/>
              </a:rPr>
              <a:t>Clinical Exome Sequencing can lead to diagnoses that directly affect and improve patient management (clinically meaningful)</a:t>
            </a:r>
            <a:endParaRPr lang="en-US" dirty="0" smtClean="0">
              <a:latin typeface="Calibri"/>
            </a:endParaRPr>
          </a:p>
          <a:p>
            <a:pPr fontAlgn="auto">
              <a:spcBef>
                <a:spcPts val="0"/>
              </a:spcBef>
              <a:spcAft>
                <a:spcPts val="1200"/>
              </a:spcAft>
              <a:buClr>
                <a:srgbClr val="F0AD00"/>
              </a:buClr>
              <a:buFont typeface="Arial"/>
              <a:buChar char="•"/>
              <a:defRPr/>
            </a:pPr>
            <a:r>
              <a:rPr lang="en-US" sz="2000" b="1" dirty="0" smtClean="0">
                <a:latin typeface="Calibri"/>
              </a:rPr>
              <a:t>Clinical Exome Sequencing reduces time to diagnosis sparing patients an extensive diagnostic odyssey (and sparing payers the subsequent costs)</a:t>
            </a:r>
            <a:endParaRPr lang="en-US" dirty="0" smtClean="0">
              <a:latin typeface="Calibri"/>
            </a:endParaRPr>
          </a:p>
          <a:p>
            <a:pPr fontAlgn="auto">
              <a:spcBef>
                <a:spcPts val="0"/>
              </a:spcBef>
              <a:spcAft>
                <a:spcPts val="0"/>
              </a:spcAft>
              <a:buClr>
                <a:srgbClr val="F0AD00"/>
              </a:buClr>
              <a:buFont typeface="Arial"/>
              <a:buChar char="•"/>
              <a:defRPr/>
            </a:pPr>
            <a:r>
              <a:rPr lang="en-US" sz="2000" b="1" dirty="0" smtClean="0">
                <a:latin typeface="Calibri"/>
              </a:rPr>
              <a:t>Clinical Exome Sequencing should compliment, not </a:t>
            </a:r>
          </a:p>
          <a:p>
            <a:pPr marL="0" indent="0" fontAlgn="auto">
              <a:spcBef>
                <a:spcPts val="0"/>
              </a:spcBef>
              <a:spcAft>
                <a:spcPts val="0"/>
              </a:spcAft>
              <a:buClr>
                <a:srgbClr val="F0AD00"/>
              </a:buClr>
              <a:buNone/>
              <a:defRPr/>
            </a:pPr>
            <a:r>
              <a:rPr lang="en-US" sz="2000" b="1" dirty="0">
                <a:latin typeface="Calibri"/>
              </a:rPr>
              <a:t> </a:t>
            </a:r>
            <a:r>
              <a:rPr lang="en-US" sz="2000" b="1" dirty="0" smtClean="0">
                <a:latin typeface="Calibri"/>
              </a:rPr>
              <a:t>   replace, a systematic patient evaluation (including </a:t>
            </a:r>
          </a:p>
          <a:p>
            <a:pPr marL="0" indent="0" fontAlgn="auto">
              <a:spcBef>
                <a:spcPts val="0"/>
              </a:spcBef>
              <a:spcAft>
                <a:spcPts val="1200"/>
              </a:spcAft>
              <a:buClr>
                <a:srgbClr val="F0AD00"/>
              </a:buClr>
              <a:buNone/>
              <a:defRPr/>
            </a:pPr>
            <a:r>
              <a:rPr lang="en-US" sz="2000" b="1" dirty="0">
                <a:latin typeface="Calibri"/>
              </a:rPr>
              <a:t> </a:t>
            </a:r>
            <a:r>
              <a:rPr lang="en-US" sz="2000" b="1" dirty="0" smtClean="0">
                <a:latin typeface="Calibri"/>
              </a:rPr>
              <a:t>   high yield genetic testing if appropriate)</a:t>
            </a:r>
          </a:p>
          <a:p>
            <a:pPr fontAlgn="auto">
              <a:spcBef>
                <a:spcPts val="0"/>
              </a:spcBef>
              <a:spcAft>
                <a:spcPts val="0"/>
              </a:spcAft>
              <a:buClr>
                <a:srgbClr val="F0AD00"/>
              </a:buClr>
              <a:buFont typeface="Arial"/>
              <a:buChar char="•"/>
              <a:defRPr/>
            </a:pPr>
            <a:r>
              <a:rPr lang="en-US" sz="2000" b="1" dirty="0" smtClean="0">
                <a:latin typeface="Calibri"/>
              </a:rPr>
              <a:t>Because results are not typically “positive” or “negative” </a:t>
            </a:r>
          </a:p>
          <a:p>
            <a:pPr marL="0" indent="0" fontAlgn="auto">
              <a:spcBef>
                <a:spcPts val="0"/>
              </a:spcBef>
              <a:spcAft>
                <a:spcPts val="0"/>
              </a:spcAft>
              <a:buClr>
                <a:srgbClr val="F0AD00"/>
              </a:buClr>
              <a:buNone/>
              <a:defRPr/>
            </a:pPr>
            <a:r>
              <a:rPr lang="en-US" sz="2000" b="1" dirty="0">
                <a:latin typeface="Calibri"/>
              </a:rPr>
              <a:t> </a:t>
            </a:r>
            <a:r>
              <a:rPr lang="en-US" sz="2000" b="1" dirty="0" smtClean="0">
                <a:latin typeface="Calibri"/>
              </a:rPr>
              <a:t>  physicians must receive training in the proper use and </a:t>
            </a:r>
          </a:p>
          <a:p>
            <a:pPr marL="0" indent="0" fontAlgn="auto">
              <a:spcBef>
                <a:spcPts val="0"/>
              </a:spcBef>
              <a:spcAft>
                <a:spcPts val="0"/>
              </a:spcAft>
              <a:buClr>
                <a:srgbClr val="F0AD00"/>
              </a:buClr>
              <a:buNone/>
              <a:defRPr/>
            </a:pPr>
            <a:r>
              <a:rPr lang="en-US" sz="2000" b="1" dirty="0">
                <a:latin typeface="Calibri"/>
              </a:rPr>
              <a:t> </a:t>
            </a:r>
            <a:r>
              <a:rPr lang="en-US" sz="2000" b="1" dirty="0" smtClean="0">
                <a:latin typeface="Calibri"/>
              </a:rPr>
              <a:t>  interpretation of clinical exome sequencing </a:t>
            </a:r>
          </a:p>
          <a:p>
            <a:pPr marL="0" indent="0" fontAlgn="auto">
              <a:spcBef>
                <a:spcPts val="0"/>
              </a:spcBef>
              <a:spcAft>
                <a:spcPts val="0"/>
              </a:spcAft>
              <a:buClr>
                <a:srgbClr val="F0AD00"/>
              </a:buClr>
              <a:buNone/>
              <a:defRPr/>
            </a:pPr>
            <a:r>
              <a:rPr lang="en-US" sz="2000" b="1" dirty="0">
                <a:latin typeface="Calibri"/>
              </a:rPr>
              <a:t> </a:t>
            </a:r>
            <a:r>
              <a:rPr lang="en-US" sz="2000" b="1" dirty="0" smtClean="0">
                <a:latin typeface="Calibri"/>
              </a:rPr>
              <a:t>  (disease-specific interpretation)</a:t>
            </a:r>
            <a:endParaRPr lang="en-US" dirty="0" smtClean="0">
              <a:latin typeface="Calibri"/>
            </a:endParaRPr>
          </a:p>
        </p:txBody>
      </p:sp>
      <p:sp>
        <p:nvSpPr>
          <p:cNvPr id="6" name="Title 1"/>
          <p:cNvSpPr txBox="1">
            <a:spLocks/>
          </p:cNvSpPr>
          <p:nvPr/>
        </p:nvSpPr>
        <p:spPr>
          <a:xfrm>
            <a:off x="58056" y="310968"/>
            <a:ext cx="8229600" cy="609600"/>
          </a:xfrm>
          <a:prstGeom prst="rect">
            <a:avLst/>
          </a:prstGeom>
        </p:spPr>
        <p:txBody>
          <a:bodyP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fontAlgn="auto">
              <a:spcAft>
                <a:spcPts val="0"/>
              </a:spcAft>
            </a:pPr>
            <a:r>
              <a:rPr lang="en-US" sz="2800" b="1" dirty="0" smtClean="0">
                <a:solidFill>
                  <a:srgbClr val="FFFF00"/>
                </a:solidFill>
                <a:latin typeface="Calibri"/>
              </a:rPr>
              <a:t>The Future of Clinical Genetic Testing</a:t>
            </a:r>
            <a:endParaRPr lang="en-US" sz="2800" b="1" dirty="0">
              <a:solidFill>
                <a:srgbClr val="FFFF00"/>
              </a:solidFill>
              <a:latin typeface="Calibri"/>
            </a:endParaRPr>
          </a:p>
        </p:txBody>
      </p:sp>
      <p:sp>
        <p:nvSpPr>
          <p:cNvPr id="7" name="Freeform 6"/>
          <p:cNvSpPr/>
          <p:nvPr/>
        </p:nvSpPr>
        <p:spPr>
          <a:xfrm>
            <a:off x="2264229" y="580571"/>
            <a:ext cx="972457" cy="43543"/>
          </a:xfrm>
          <a:custGeom>
            <a:avLst/>
            <a:gdLst>
              <a:gd name="connsiteX0" fmla="*/ 0 w 972457"/>
              <a:gd name="connsiteY0" fmla="*/ 43543 h 43543"/>
              <a:gd name="connsiteX1" fmla="*/ 72571 w 972457"/>
              <a:gd name="connsiteY1" fmla="*/ 29029 h 43543"/>
              <a:gd name="connsiteX2" fmla="*/ 159657 w 972457"/>
              <a:gd name="connsiteY2" fmla="*/ 0 h 43543"/>
              <a:gd name="connsiteX3" fmla="*/ 769257 w 972457"/>
              <a:gd name="connsiteY3" fmla="*/ 14515 h 43543"/>
              <a:gd name="connsiteX4" fmla="*/ 841828 w 972457"/>
              <a:gd name="connsiteY4" fmla="*/ 29029 h 43543"/>
              <a:gd name="connsiteX5" fmla="*/ 972457 w 972457"/>
              <a:gd name="connsiteY5" fmla="*/ 29029 h 4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457" h="43543">
                <a:moveTo>
                  <a:pt x="0" y="43543"/>
                </a:moveTo>
                <a:cubicBezTo>
                  <a:pt x="24190" y="38705"/>
                  <a:pt x="48771" y="35520"/>
                  <a:pt x="72571" y="29029"/>
                </a:cubicBezTo>
                <a:cubicBezTo>
                  <a:pt x="102092" y="20978"/>
                  <a:pt x="159657" y="0"/>
                  <a:pt x="159657" y="0"/>
                </a:cubicBezTo>
                <a:lnTo>
                  <a:pt x="769257" y="14515"/>
                </a:lnTo>
                <a:cubicBezTo>
                  <a:pt x="793904" y="15564"/>
                  <a:pt x="817221" y="27271"/>
                  <a:pt x="841828" y="29029"/>
                </a:cubicBezTo>
                <a:cubicBezTo>
                  <a:pt x="885260" y="32131"/>
                  <a:pt x="928914" y="29029"/>
                  <a:pt x="972457" y="29029"/>
                </a:cubicBez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31695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500"/>
                                        <p:tgtEl>
                                          <p:spTgt spid="3">
                                            <p:txEl>
                                              <p:pRg st="8" end="8"/>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fade">
                                      <p:cBhvr>
                                        <p:cTn id="5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289419"/>
          </a:xfrm>
          <a:prstGeom prst="rect">
            <a:avLst/>
          </a:prstGeom>
        </p:spPr>
      </p:pic>
      <p:grpSp>
        <p:nvGrpSpPr>
          <p:cNvPr id="3" name="Group 2"/>
          <p:cNvGrpSpPr/>
          <p:nvPr/>
        </p:nvGrpSpPr>
        <p:grpSpPr>
          <a:xfrm>
            <a:off x="4830174" y="2512810"/>
            <a:ext cx="4280720" cy="4280720"/>
            <a:chOff x="4830174" y="2512810"/>
            <a:chExt cx="4280720" cy="428072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0175" y="2512811"/>
              <a:ext cx="4280719" cy="4280719"/>
            </a:xfrm>
            <a:prstGeom prst="rect">
              <a:avLst/>
            </a:prstGeom>
          </p:spPr>
        </p:pic>
        <p:sp>
          <p:nvSpPr>
            <p:cNvPr id="5" name="Rectangle 4"/>
            <p:cNvSpPr/>
            <p:nvPr/>
          </p:nvSpPr>
          <p:spPr>
            <a:xfrm>
              <a:off x="4830175" y="2512810"/>
              <a:ext cx="4280719" cy="6685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6" name="Rectangle 5"/>
            <p:cNvSpPr/>
            <p:nvPr/>
          </p:nvSpPr>
          <p:spPr>
            <a:xfrm>
              <a:off x="4830174" y="2554778"/>
              <a:ext cx="970551" cy="42387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7" name="Rectangle 6"/>
            <p:cNvSpPr/>
            <p:nvPr/>
          </p:nvSpPr>
          <p:spPr>
            <a:xfrm>
              <a:off x="8181974" y="2554779"/>
              <a:ext cx="928919" cy="42387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8" name="Rectangle 7"/>
            <p:cNvSpPr/>
            <p:nvPr/>
          </p:nvSpPr>
          <p:spPr>
            <a:xfrm>
              <a:off x="4830174" y="6248400"/>
              <a:ext cx="4280719" cy="545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ook Antiqua"/>
                <a:ea typeface="+mn-ea"/>
                <a:cs typeface="+mn-cs"/>
              </a:endParaRPr>
            </a:p>
          </p:txBody>
        </p:sp>
      </p:grpSp>
      <p:sp>
        <p:nvSpPr>
          <p:cNvPr id="9" name="TextBox 8"/>
          <p:cNvSpPr txBox="1"/>
          <p:nvPr/>
        </p:nvSpPr>
        <p:spPr>
          <a:xfrm>
            <a:off x="4828253" y="6364846"/>
            <a:ext cx="4522392"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1" u="none" strike="noStrike" kern="1200" cap="none" spc="0" normalizeH="0" baseline="0" noProof="0" dirty="0" smtClean="0">
                <a:ln>
                  <a:noFill/>
                </a:ln>
                <a:solidFill>
                  <a:prstClr val="white"/>
                </a:solidFill>
                <a:effectLst/>
                <a:uLnTx/>
                <a:uFillTx/>
                <a:latin typeface="Arial" charset="0"/>
                <a:ea typeface="+mn-ea"/>
                <a:cs typeface="Arial" charset="0"/>
              </a:rPr>
              <a:t>Image </a:t>
            </a:r>
            <a:r>
              <a:rPr kumimoji="0" lang="en-US" sz="1000" b="0" i="1" u="none" strike="noStrike" kern="1200" cap="none" spc="0" normalizeH="0" baseline="0" noProof="0" dirty="0">
                <a:ln>
                  <a:noFill/>
                </a:ln>
                <a:solidFill>
                  <a:prstClr val="white"/>
                </a:solidFill>
                <a:effectLst/>
                <a:uLnTx/>
                <a:uFillTx/>
                <a:latin typeface="Arial" charset="0"/>
                <a:ea typeface="+mn-ea"/>
                <a:cs typeface="Arial" charset="0"/>
              </a:rPr>
              <a:t>from </a:t>
            </a:r>
            <a:r>
              <a:rPr kumimoji="0" lang="en-US" sz="1000" b="0" i="1" u="none" strike="noStrike" kern="1200" cap="none" spc="0" normalizeH="0" baseline="0" noProof="0" dirty="0" smtClean="0">
                <a:ln>
                  <a:noFill/>
                </a:ln>
                <a:solidFill>
                  <a:prstClr val="white"/>
                </a:solidFill>
                <a:effectLst/>
                <a:uLnTx/>
                <a:uFillTx/>
                <a:latin typeface="Arial" charset="0"/>
                <a:ea typeface="+mn-ea"/>
                <a:cs typeface="Arial" charset="0"/>
              </a:rPr>
              <a:t>Anatomography maintained </a:t>
            </a:r>
            <a:r>
              <a:rPr kumimoji="0" lang="en-US" sz="1000" b="0" i="1" u="none" strike="noStrike" kern="1200" cap="none" spc="0" normalizeH="0" baseline="0" noProof="0" dirty="0">
                <a:ln>
                  <a:noFill/>
                </a:ln>
                <a:solidFill>
                  <a:prstClr val="white"/>
                </a:solidFill>
                <a:effectLst/>
                <a:uLnTx/>
                <a:uFillTx/>
                <a:latin typeface="Arial" charset="0"/>
                <a:ea typeface="+mn-ea"/>
                <a:cs typeface="Arial" charset="0"/>
              </a:rPr>
              <a:t>by Life Science Databases(LSDB</a:t>
            </a:r>
            <a:r>
              <a:rPr kumimoji="0" lang="en-US" sz="1000" b="0" i="1" u="none" strike="noStrike" kern="1200" cap="none" spc="0" normalizeH="0" baseline="0" noProof="0" dirty="0" smtClean="0">
                <a:ln>
                  <a:noFill/>
                </a:ln>
                <a:solidFill>
                  <a:prstClr val="white"/>
                </a:solidFill>
                <a:effectLst/>
                <a:uLnTx/>
                <a:uFillTx/>
                <a:latin typeface="Arial" charset="0"/>
                <a:ea typeface="+mn-ea"/>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prstClr val="white"/>
                </a:solidFill>
                <a:effectLst/>
                <a:uLnTx/>
                <a:uFillTx/>
                <a:latin typeface="Arial" charset="0"/>
                <a:ea typeface="+mn-ea"/>
                <a:cs typeface="Arial" charset="0"/>
              </a:rPr>
              <a:t>From http://commons.wikimedia.org/wiki/File:Cerebellum_small.gif</a:t>
            </a:r>
          </a:p>
        </p:txBody>
      </p:sp>
      <p:sp>
        <p:nvSpPr>
          <p:cNvPr id="10" name="Text Box 2"/>
          <p:cNvSpPr txBox="1">
            <a:spLocks noChangeArrowheads="1"/>
          </p:cNvSpPr>
          <p:nvPr/>
        </p:nvSpPr>
        <p:spPr bwMode="auto">
          <a:xfrm>
            <a:off x="4806513" y="2454056"/>
            <a:ext cx="4228593" cy="6463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outerShdw>
                </a:effectLst>
                <a:uLnTx/>
                <a:uFillTx/>
                <a:latin typeface="Arial" charset="0"/>
                <a:ea typeface="+mn-ea"/>
                <a:cs typeface="Arial" charset="0"/>
              </a:rPr>
              <a:t>Web: http</a:t>
            </a:r>
            <a:r>
              <a:rPr kumimoji="0" lang="en-US"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Arial" charset="0"/>
              </a:rPr>
              <a:t>://fogellab.neurology.ucla.edu</a:t>
            </a:r>
            <a:r>
              <a:rPr kumimoji="0" lang="en-US" sz="1800" b="0" i="0" u="none" strike="noStrike" kern="1200" cap="none" spc="0" normalizeH="0" baseline="0" noProof="0" dirty="0" smtClean="0">
                <a:ln>
                  <a:noFill/>
                </a:ln>
                <a:solidFill>
                  <a:prstClr val="white"/>
                </a:solidFill>
                <a:effectLst>
                  <a:outerShdw blurRad="38100" dist="38100" dir="2700000" algn="tl">
                    <a:srgbClr val="000000"/>
                  </a:outerShdw>
                </a:effectLst>
                <a:uLnTx/>
                <a:uFillTx/>
                <a:latin typeface="Arial" charset="0"/>
                <a:ea typeface="+mn-ea"/>
                <a:cs typeface="Arial" charset="0"/>
              </a:rPr>
              <a:t>/</a:t>
            </a:r>
            <a:endParaRPr kumimoji="0" lang="en-US"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outerShdw>
                </a:effectLst>
                <a:uLnTx/>
                <a:uFillTx/>
                <a:latin typeface="Arial" charset="0"/>
                <a:ea typeface="+mn-ea"/>
                <a:cs typeface="Arial" charset="0"/>
              </a:rPr>
              <a:t>Twitter: @</a:t>
            </a:r>
            <a:r>
              <a:rPr kumimoji="0" lang="en-US"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Arial" charset="0"/>
              </a:rPr>
              <a:t>f</a:t>
            </a:r>
            <a:r>
              <a:rPr kumimoji="0" lang="en-US" sz="1800" b="0" i="0" u="none" strike="noStrike" kern="1200" cap="none" spc="0" normalizeH="0" baseline="0" noProof="0" dirty="0" smtClean="0">
                <a:ln>
                  <a:noFill/>
                </a:ln>
                <a:solidFill>
                  <a:prstClr val="white"/>
                </a:solidFill>
                <a:effectLst>
                  <a:outerShdw blurRad="38100" dist="38100" dir="2700000" algn="tl">
                    <a:srgbClr val="000000"/>
                  </a:outerShdw>
                </a:effectLst>
                <a:uLnTx/>
                <a:uFillTx/>
                <a:latin typeface="Arial" charset="0"/>
                <a:ea typeface="+mn-ea"/>
                <a:cs typeface="Arial" charset="0"/>
              </a:rPr>
              <a:t>ogellab</a:t>
            </a:r>
            <a:endParaRPr kumimoji="0" lang="en-US"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Arial" charset="0"/>
            </a:endParaRPr>
          </a:p>
        </p:txBody>
      </p:sp>
      <p:sp>
        <p:nvSpPr>
          <p:cNvPr id="11" name="Text Box 2"/>
          <p:cNvSpPr txBox="1">
            <a:spLocks noChangeArrowheads="1"/>
          </p:cNvSpPr>
          <p:nvPr/>
        </p:nvSpPr>
        <p:spPr bwMode="auto">
          <a:xfrm>
            <a:off x="712550" y="1894716"/>
            <a:ext cx="2914650" cy="457200"/>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sng"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Arial" charset="0"/>
              </a:rPr>
              <a:t>Acknowledgements </a:t>
            </a:r>
          </a:p>
        </p:txBody>
      </p:sp>
      <p:sp>
        <p:nvSpPr>
          <p:cNvPr id="12" name="Text Box 36"/>
          <p:cNvSpPr txBox="1">
            <a:spLocks noChangeArrowheads="1"/>
          </p:cNvSpPr>
          <p:nvPr/>
        </p:nvSpPr>
        <p:spPr bwMode="auto">
          <a:xfrm>
            <a:off x="70335" y="2396362"/>
            <a:ext cx="5533292" cy="3431709"/>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lang="en-US" sz="2000" i="1" dirty="0">
                <a:solidFill>
                  <a:srgbClr val="FFFFFF"/>
                </a:solidFill>
                <a:effectLst>
                  <a:outerShdw blurRad="38100" dist="38100" dir="2700000" algn="tl">
                    <a:srgbClr val="000000"/>
                  </a:outerShdw>
                </a:effectLst>
              </a:rPr>
              <a:t>O</a:t>
            </a:r>
            <a:r>
              <a:rPr kumimoji="0" lang="en-US" sz="2000" b="0" i="1"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mn-ea"/>
                <a:cs typeface="Arial" charset="0"/>
              </a:rPr>
              <a:t>ur </a:t>
            </a:r>
            <a:r>
              <a:rPr lang="en-US" sz="2000" i="1" dirty="0">
                <a:solidFill>
                  <a:srgbClr val="FFFFFF"/>
                </a:solidFill>
                <a:effectLst>
                  <a:outerShdw blurRad="38100" dist="38100" dir="2700000" algn="tl">
                    <a:srgbClr val="000000"/>
                  </a:outerShdw>
                </a:effectLst>
              </a:rPr>
              <a:t>P</a:t>
            </a:r>
            <a:r>
              <a:rPr kumimoji="0" lang="en-US" sz="2000" b="0" i="1"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mn-ea"/>
                <a:cs typeface="Arial" charset="0"/>
              </a:rPr>
              <a:t>atients </a:t>
            </a:r>
            <a:r>
              <a:rPr kumimoji="0" lang="en-US" sz="20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Arial" charset="0"/>
              </a:rPr>
              <a:t>and their </a:t>
            </a:r>
            <a:r>
              <a:rPr kumimoji="0" lang="en-US" sz="2000" b="0" i="1"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mn-ea"/>
                <a:cs typeface="Arial" charset="0"/>
              </a:rPr>
              <a:t>Families</a:t>
            </a: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sz="800" b="0" i="1"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2000" b="0" i="1"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mn-ea"/>
                <a:cs typeface="Arial" charset="0"/>
              </a:rPr>
              <a:t>UCLA Neurology</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2000" b="0" i="1"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mn-ea"/>
                <a:cs typeface="Arial" charset="0"/>
              </a:rPr>
              <a:t>UCLA Neurogenetics</a:t>
            </a:r>
            <a:endParaRPr kumimoji="0" lang="en-US" sz="20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2000" b="0" i="1"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mn-ea"/>
                <a:cs typeface="Arial" charset="0"/>
              </a:rPr>
              <a:t>UCLA </a:t>
            </a:r>
            <a:r>
              <a:rPr kumimoji="0" lang="en-US" sz="20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Arial" charset="0"/>
              </a:rPr>
              <a:t>Molecular </a:t>
            </a:r>
            <a:r>
              <a:rPr kumimoji="0" lang="en-US" sz="2000" b="0" i="1"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mn-ea"/>
                <a:cs typeface="Arial" charset="0"/>
              </a:rPr>
              <a:t>Diagnostics Laboratory</a:t>
            </a:r>
            <a:endParaRPr kumimoji="0" lang="en-US" sz="20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20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Arial" charset="0"/>
              </a:rPr>
              <a:t>National Institutes of Health</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20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Arial" charset="0"/>
              </a:rPr>
              <a:t>National Ataxia </a:t>
            </a:r>
            <a:r>
              <a:rPr kumimoji="0" lang="en-US" sz="2000" b="0" i="1"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mn-ea"/>
                <a:cs typeface="Arial" charset="0"/>
              </a:rPr>
              <a:t>Foundation</a:t>
            </a: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sz="1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4800" b="1" i="1"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mn-ea"/>
                <a:cs typeface="Arial" charset="0"/>
              </a:rPr>
              <a:t>Questions?</a:t>
            </a:r>
            <a:endParaRPr kumimoji="0" lang="en-US" sz="13800" b="1"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mn-ea"/>
              <a:cs typeface="Arial" charset="0"/>
            </a:endParaRPr>
          </a:p>
        </p:txBody>
      </p:sp>
    </p:spTree>
    <p:extLst>
      <p:ext uri="{BB962C8B-B14F-4D97-AF65-F5344CB8AC3E}">
        <p14:creationId xmlns:p14="http://schemas.microsoft.com/office/powerpoint/2010/main" val="19624154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7"/>
          <p:cNvSpPr txBox="1">
            <a:spLocks noChangeArrowheads="1"/>
          </p:cNvSpPr>
          <p:nvPr/>
        </p:nvSpPr>
        <p:spPr bwMode="auto">
          <a:xfrm>
            <a:off x="284192" y="478000"/>
            <a:ext cx="8622873" cy="1485022"/>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FF66CC"/>
                </a:solidFill>
                <a:effectLst>
                  <a:outerShdw blurRad="38100" dist="38100" dir="2700000" algn="tl">
                    <a:srgbClr val="000000"/>
                  </a:outerShdw>
                </a:effectLst>
                <a:uLnTx/>
                <a:uFillTx/>
              </a:rPr>
              <a:t>Ataxia is a </a:t>
            </a:r>
            <a:r>
              <a:rPr kumimoji="0" lang="en-US" sz="2800" b="0" i="0" u="sng" strike="noStrike" kern="0" cap="none" spc="0" normalizeH="0" baseline="0" noProof="0" dirty="0" smtClean="0">
                <a:ln>
                  <a:noFill/>
                </a:ln>
                <a:solidFill>
                  <a:srgbClr val="FF66CC"/>
                </a:solidFill>
                <a:effectLst>
                  <a:outerShdw blurRad="38100" dist="38100" dir="2700000" algn="tl">
                    <a:srgbClr val="000000"/>
                  </a:outerShdw>
                </a:effectLst>
                <a:uLnTx/>
                <a:uFillTx/>
              </a:rPr>
              <a:t>symptom</a:t>
            </a:r>
            <a:r>
              <a:rPr kumimoji="0" lang="en-US" sz="2800" b="0" i="0" u="none" strike="noStrike" kern="0" cap="none" spc="0" normalizeH="0" baseline="0" noProof="0" dirty="0" smtClean="0">
                <a:ln>
                  <a:noFill/>
                </a:ln>
                <a:solidFill>
                  <a:srgbClr val="FF66CC"/>
                </a:solidFill>
                <a:effectLst>
                  <a:outerShdw blurRad="38100" dist="38100" dir="2700000" algn="tl">
                    <a:srgbClr val="000000"/>
                  </a:outerShdw>
                </a:effectLst>
                <a:uLnTx/>
                <a:uFillTx/>
              </a:rPr>
              <a:t>…NOT a disease!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66CC"/>
              </a:solidFill>
              <a:effectLst>
                <a:outerShdw blurRad="38100" dist="38100" dir="2700000" algn="tl">
                  <a:srgbClr val="000000"/>
                </a:outerShdw>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00"/>
              </a:solidFill>
              <a:effectLst>
                <a:outerShdw blurRad="38100" dist="38100" dir="2700000" algn="tl">
                  <a:srgbClr val="000000"/>
                </a:outerShdw>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FFC000"/>
                </a:solidFill>
                <a:effectLst>
                  <a:outerShdw blurRad="38100" dist="38100" dir="2700000" algn="tl">
                    <a:srgbClr val="000000"/>
                  </a:outerShdw>
                </a:effectLst>
                <a:uLnTx/>
                <a:uFillTx/>
              </a:rPr>
              <a:t>Term provides no information on </a:t>
            </a:r>
            <a:r>
              <a:rPr lang="en-US" sz="2400" u="sng" kern="0" dirty="0" smtClean="0">
                <a:solidFill>
                  <a:srgbClr val="FFC000"/>
                </a:solidFill>
                <a:effectLst>
                  <a:outerShdw blurRad="38100" dist="38100" dir="2700000" algn="tl">
                    <a:srgbClr val="000000"/>
                  </a:outerShdw>
                </a:effectLst>
              </a:rPr>
              <a:t>cause</a:t>
            </a:r>
            <a:r>
              <a:rPr kumimoji="0" lang="en-US" sz="2400" b="0" i="0" u="none" strike="noStrike" kern="0" cap="none" spc="0" normalizeH="0" baseline="0" noProof="0" dirty="0" smtClean="0">
                <a:ln>
                  <a:noFill/>
                </a:ln>
                <a:solidFill>
                  <a:srgbClr val="FFC000"/>
                </a:solidFill>
                <a:effectLst>
                  <a:outerShdw blurRad="38100" dist="38100" dir="2700000" algn="tl">
                    <a:srgbClr val="000000"/>
                  </a:outerShdw>
                </a:effectLst>
                <a:uLnTx/>
                <a:uFillTx/>
              </a:rPr>
              <a:t>, </a:t>
            </a:r>
            <a:r>
              <a:rPr kumimoji="0" lang="en-US" sz="2400" b="0" i="0" u="sng" strike="noStrike" kern="0" cap="none" spc="0" normalizeH="0" baseline="0" noProof="0" dirty="0" smtClean="0">
                <a:ln>
                  <a:noFill/>
                </a:ln>
                <a:solidFill>
                  <a:srgbClr val="FFC000"/>
                </a:solidFill>
                <a:effectLst>
                  <a:outerShdw blurRad="38100" dist="38100" dir="2700000" algn="tl">
                    <a:srgbClr val="000000"/>
                  </a:outerShdw>
                </a:effectLst>
                <a:uLnTx/>
                <a:uFillTx/>
              </a:rPr>
              <a:t>severity</a:t>
            </a:r>
            <a:r>
              <a:rPr kumimoji="0" lang="en-US" sz="2400" b="0" i="0" u="none" strike="noStrike" kern="0" cap="none" spc="0" normalizeH="0" baseline="0" noProof="0" dirty="0" smtClean="0">
                <a:ln>
                  <a:noFill/>
                </a:ln>
                <a:solidFill>
                  <a:srgbClr val="FFC000"/>
                </a:solidFill>
                <a:effectLst>
                  <a:outerShdw blurRad="38100" dist="38100" dir="2700000" algn="tl">
                    <a:srgbClr val="000000"/>
                  </a:outerShdw>
                </a:effectLst>
                <a:uLnTx/>
                <a:uFillTx/>
              </a:rPr>
              <a:t>, or </a:t>
            </a:r>
            <a:r>
              <a:rPr kumimoji="0" lang="en-US" sz="2400" b="0" i="0" u="sng" strike="noStrike" kern="0" cap="none" spc="0" normalizeH="0" baseline="0" noProof="0" dirty="0" smtClean="0">
                <a:ln>
                  <a:noFill/>
                </a:ln>
                <a:solidFill>
                  <a:srgbClr val="FFC000"/>
                </a:solidFill>
                <a:effectLst>
                  <a:outerShdw blurRad="38100" dist="38100" dir="2700000" algn="tl">
                    <a:srgbClr val="000000"/>
                  </a:outerShdw>
                </a:effectLst>
                <a:uLnTx/>
                <a:uFillTx/>
              </a:rPr>
              <a:t>prognosis</a:t>
            </a:r>
            <a:endParaRPr kumimoji="0" lang="en-US" sz="2800" b="0" i="0" u="none" strike="noStrike" kern="0" cap="none" spc="0" normalizeH="0" baseline="0" noProof="0" dirty="0" smtClean="0">
              <a:ln>
                <a:noFill/>
              </a:ln>
              <a:solidFill>
                <a:srgbClr val="FFC000"/>
              </a:solidFill>
              <a:effectLst>
                <a:outerShdw blurRad="38100" dist="38100" dir="2700000" algn="tl">
                  <a:srgbClr val="000000"/>
                </a:outerShdw>
              </a:effectLst>
              <a:uLnTx/>
              <a:uFillTx/>
            </a:endParaRPr>
          </a:p>
        </p:txBody>
      </p:sp>
      <p:grpSp>
        <p:nvGrpSpPr>
          <p:cNvPr id="4" name="Group 3"/>
          <p:cNvGrpSpPr/>
          <p:nvPr/>
        </p:nvGrpSpPr>
        <p:grpSpPr>
          <a:xfrm>
            <a:off x="185737" y="2409437"/>
            <a:ext cx="2377440" cy="3648463"/>
            <a:chOff x="185737" y="2409437"/>
            <a:chExt cx="2377440" cy="3648463"/>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737" y="2957597"/>
              <a:ext cx="2377440" cy="3100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113945" y="2409437"/>
              <a:ext cx="1140056"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solidFill>
                  <a:effectLst/>
                  <a:uLnTx/>
                  <a:uFillTx/>
                </a:rPr>
                <a:t>COUGH</a:t>
              </a:r>
            </a:p>
          </p:txBody>
        </p:sp>
      </p:grpSp>
      <p:grpSp>
        <p:nvGrpSpPr>
          <p:cNvPr id="7" name="Group 6"/>
          <p:cNvGrpSpPr/>
          <p:nvPr/>
        </p:nvGrpSpPr>
        <p:grpSpPr>
          <a:xfrm>
            <a:off x="2314576" y="2238166"/>
            <a:ext cx="6758565" cy="3785652"/>
            <a:chOff x="2314576" y="2238166"/>
            <a:chExt cx="6895854" cy="3785652"/>
          </a:xfrm>
        </p:grpSpPr>
        <p:cxnSp>
          <p:nvCxnSpPr>
            <p:cNvPr id="8" name="Straight Connector 7"/>
            <p:cNvCxnSpPr/>
            <p:nvPr/>
          </p:nvCxnSpPr>
          <p:spPr>
            <a:xfrm flipV="1">
              <a:off x="2323607" y="2466975"/>
              <a:ext cx="2600819" cy="1047750"/>
            </a:xfrm>
            <a:prstGeom prst="line">
              <a:avLst/>
            </a:prstGeom>
            <a:noFill/>
            <a:ln w="38100" cap="flat" cmpd="sng" algn="ctr">
              <a:solidFill>
                <a:srgbClr val="FFFFFF"/>
              </a:solidFill>
              <a:prstDash val="sysDash"/>
            </a:ln>
            <a:effectLst/>
          </p:spPr>
        </p:cxnSp>
        <p:cxnSp>
          <p:nvCxnSpPr>
            <p:cNvPr id="9" name="Straight Connector 8"/>
            <p:cNvCxnSpPr/>
            <p:nvPr/>
          </p:nvCxnSpPr>
          <p:spPr>
            <a:xfrm flipV="1">
              <a:off x="2314576" y="3076575"/>
              <a:ext cx="2609850" cy="457200"/>
            </a:xfrm>
            <a:prstGeom prst="line">
              <a:avLst/>
            </a:prstGeom>
            <a:noFill/>
            <a:ln w="38100" cap="flat" cmpd="sng" algn="ctr">
              <a:solidFill>
                <a:srgbClr val="FFFFFF"/>
              </a:solidFill>
              <a:prstDash val="sysDash"/>
            </a:ln>
            <a:effectLst/>
          </p:spPr>
        </p:cxnSp>
        <p:cxnSp>
          <p:nvCxnSpPr>
            <p:cNvPr id="10" name="Straight Connector 9"/>
            <p:cNvCxnSpPr/>
            <p:nvPr/>
          </p:nvCxnSpPr>
          <p:spPr>
            <a:xfrm>
              <a:off x="2323607" y="3533775"/>
              <a:ext cx="2532888" cy="285750"/>
            </a:xfrm>
            <a:prstGeom prst="line">
              <a:avLst/>
            </a:prstGeom>
            <a:noFill/>
            <a:ln w="38100" cap="flat" cmpd="sng" algn="ctr">
              <a:solidFill>
                <a:srgbClr val="FFFFFF"/>
              </a:solidFill>
              <a:prstDash val="sysDash"/>
            </a:ln>
            <a:effectLst/>
          </p:spPr>
        </p:cxnSp>
        <p:cxnSp>
          <p:nvCxnSpPr>
            <p:cNvPr id="11" name="Straight Connector 10"/>
            <p:cNvCxnSpPr/>
            <p:nvPr/>
          </p:nvCxnSpPr>
          <p:spPr>
            <a:xfrm>
              <a:off x="2323607" y="3529012"/>
              <a:ext cx="2610343" cy="2249381"/>
            </a:xfrm>
            <a:prstGeom prst="line">
              <a:avLst/>
            </a:prstGeom>
            <a:noFill/>
            <a:ln w="38100" cap="flat" cmpd="sng" algn="ctr">
              <a:solidFill>
                <a:srgbClr val="FFFFFF"/>
              </a:solidFill>
              <a:prstDash val="sysDash"/>
            </a:ln>
            <a:effectLst/>
          </p:spPr>
        </p:cxnSp>
        <p:cxnSp>
          <p:nvCxnSpPr>
            <p:cNvPr id="12" name="Straight Connector 11"/>
            <p:cNvCxnSpPr/>
            <p:nvPr/>
          </p:nvCxnSpPr>
          <p:spPr>
            <a:xfrm>
              <a:off x="2323607" y="3533775"/>
              <a:ext cx="2532888" cy="973973"/>
            </a:xfrm>
            <a:prstGeom prst="line">
              <a:avLst/>
            </a:prstGeom>
            <a:noFill/>
            <a:ln w="38100" cap="flat" cmpd="sng" algn="ctr">
              <a:solidFill>
                <a:srgbClr val="FFFFFF"/>
              </a:solidFill>
              <a:prstDash val="sysDash"/>
            </a:ln>
            <a:effectLst/>
          </p:spPr>
        </p:cxnSp>
        <p:cxnSp>
          <p:nvCxnSpPr>
            <p:cNvPr id="13" name="Straight Connector 12"/>
            <p:cNvCxnSpPr/>
            <p:nvPr/>
          </p:nvCxnSpPr>
          <p:spPr>
            <a:xfrm>
              <a:off x="2341668" y="3524250"/>
              <a:ext cx="2544657" cy="1647825"/>
            </a:xfrm>
            <a:prstGeom prst="line">
              <a:avLst/>
            </a:prstGeom>
            <a:noFill/>
            <a:ln w="38100" cap="flat" cmpd="sng" algn="ctr">
              <a:solidFill>
                <a:srgbClr val="FFFFFF"/>
              </a:solidFill>
              <a:prstDash val="sysDash"/>
            </a:ln>
            <a:effectLst/>
          </p:spPr>
        </p:cxnSp>
        <p:sp>
          <p:nvSpPr>
            <p:cNvPr id="14" name="TextBox 13"/>
            <p:cNvSpPr txBox="1"/>
            <p:nvPr/>
          </p:nvSpPr>
          <p:spPr>
            <a:xfrm>
              <a:off x="4933950" y="2238166"/>
              <a:ext cx="4276480" cy="378565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rPr>
                <a:t>Upper respiratory Infection (viral) (“a cold”)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rPr>
                <a:t>Influenza (viral) (“the flu”)</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rPr>
                <a:t>Pneumonia (bacterial or viral)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rPr>
                <a:t>Tuberculosis (mycobacterial)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rPr>
                <a:t>Coccidioidomycosis (fungal) (“Valley Fever”)</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rPr>
                <a:t>Ebola (viral)</a:t>
              </a:r>
            </a:p>
          </p:txBody>
        </p:sp>
      </p:grpSp>
    </p:spTree>
    <p:extLst>
      <p:ext uri="{BB962C8B-B14F-4D97-AF65-F5344CB8AC3E}">
        <p14:creationId xmlns:p14="http://schemas.microsoft.com/office/powerpoint/2010/main" val="388520095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5"/>
          <p:cNvSpPr txBox="1">
            <a:spLocks noChangeArrowheads="1"/>
          </p:cNvSpPr>
          <p:nvPr/>
        </p:nvSpPr>
        <p:spPr bwMode="auto">
          <a:xfrm>
            <a:off x="1598654" y="320675"/>
            <a:ext cx="7094443" cy="830997"/>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sng" strike="noStrike" kern="1200" cap="none" spc="0" normalizeH="0" baseline="0" noProof="0" dirty="0" smtClean="0">
                <a:ln>
                  <a:noFill/>
                </a:ln>
                <a:solidFill>
                  <a:srgbClr val="FFFF00"/>
                </a:solidFill>
                <a:effectLst>
                  <a:outerShdw blurRad="38100" dist="38100" dir="2700000" algn="tl">
                    <a:srgbClr val="000000"/>
                  </a:outerShdw>
                </a:effectLst>
                <a:uLnTx/>
                <a:uFillTx/>
                <a:latin typeface="Arial" charset="0"/>
                <a:ea typeface="+mn-ea"/>
                <a:cs typeface="Arial" charset="0"/>
              </a:rPr>
              <a:t>The Importance of a Thorough Medical Evaluation: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FFFF00"/>
                </a:solidFill>
                <a:effectLst>
                  <a:outerShdw blurRad="38100" dist="38100" dir="2700000" algn="tl">
                    <a:srgbClr val="000000"/>
                  </a:outerShdw>
                </a:effectLst>
                <a:uLnTx/>
                <a:uFillTx/>
                <a:latin typeface="Arial" charset="0"/>
                <a:ea typeface="+mn-ea"/>
                <a:cs typeface="Arial" charset="0"/>
              </a:rPr>
              <a:t>	     </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Arial" charset="0"/>
              </a:rPr>
              <a:t> </a:t>
            </a:r>
            <a:r>
              <a:rPr kumimoji="0" lang="en-US" sz="2400" b="0" i="0" u="none" strike="noStrike" kern="1200" cap="none" spc="0" normalizeH="0" baseline="0" noProof="0" dirty="0" smtClean="0">
                <a:ln>
                  <a:noFill/>
                </a:ln>
                <a:solidFill>
                  <a:srgbClr val="FFFF00"/>
                </a:solidFill>
                <a:effectLst>
                  <a:outerShdw blurRad="38100" dist="38100" dir="2700000" algn="tl">
                    <a:srgbClr val="000000"/>
                  </a:outerShdw>
                </a:effectLst>
                <a:uLnTx/>
                <a:uFillTx/>
                <a:latin typeface="Arial" charset="0"/>
                <a:ea typeface="+mn-ea"/>
                <a:cs typeface="Arial" charset="0"/>
              </a:rPr>
              <a:t>      </a:t>
            </a:r>
            <a:r>
              <a:rPr kumimoji="0" lang="en-US" sz="2400" b="0" i="0" u="sng" strike="noStrike" kern="1200" cap="none" spc="0" normalizeH="0" baseline="0" noProof="0" dirty="0" smtClean="0">
                <a:ln>
                  <a:noFill/>
                </a:ln>
                <a:solidFill>
                  <a:srgbClr val="FFFF00"/>
                </a:solidFill>
                <a:effectLst>
                  <a:outerShdw blurRad="38100" dist="38100" dir="2700000" algn="tl">
                    <a:srgbClr val="000000"/>
                  </a:outerShdw>
                </a:effectLst>
                <a:uLnTx/>
                <a:uFillTx/>
                <a:latin typeface="Arial" charset="0"/>
                <a:ea typeface="+mn-ea"/>
                <a:cs typeface="Arial" charset="0"/>
              </a:rPr>
              <a:t>Many Causes of Cerebellar Ataxia!</a:t>
            </a:r>
            <a:endParaRPr kumimoji="0" lang="en-US" sz="2400" b="0" i="0" u="sng"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Arial" charset="0"/>
            </a:endParaRPr>
          </a:p>
        </p:txBody>
      </p:sp>
      <p:sp>
        <p:nvSpPr>
          <p:cNvPr id="30" name="Oval 29"/>
          <p:cNvSpPr/>
          <p:nvPr/>
        </p:nvSpPr>
        <p:spPr>
          <a:xfrm>
            <a:off x="4342481" y="1404938"/>
            <a:ext cx="3019425" cy="3019425"/>
          </a:xfrm>
          <a:prstGeom prst="ellipse">
            <a:avLst/>
          </a:prstGeom>
          <a:solidFill>
            <a:srgbClr val="00B0F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Book Antiqua"/>
              <a:ea typeface="+mn-ea"/>
              <a:cs typeface="+mn-cs"/>
            </a:endParaRPr>
          </a:p>
        </p:txBody>
      </p:sp>
      <p:sp>
        <p:nvSpPr>
          <p:cNvPr id="31" name="Oval 30"/>
          <p:cNvSpPr/>
          <p:nvPr/>
        </p:nvSpPr>
        <p:spPr>
          <a:xfrm>
            <a:off x="2967760" y="3512124"/>
            <a:ext cx="3213726" cy="3019425"/>
          </a:xfrm>
          <a:prstGeom prst="ellipse">
            <a:avLst/>
          </a:prstGeom>
          <a:solidFill>
            <a:srgbClr val="00FF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Book Antiqua"/>
              <a:ea typeface="+mn-ea"/>
              <a:cs typeface="+mn-cs"/>
            </a:endParaRPr>
          </a:p>
        </p:txBody>
      </p:sp>
      <p:sp>
        <p:nvSpPr>
          <p:cNvPr id="32" name="Oval 31"/>
          <p:cNvSpPr/>
          <p:nvPr/>
        </p:nvSpPr>
        <p:spPr>
          <a:xfrm>
            <a:off x="1865981" y="1404938"/>
            <a:ext cx="3019425" cy="3019425"/>
          </a:xfrm>
          <a:prstGeom prst="ellipse">
            <a:avLst/>
          </a:prstGeom>
          <a:solidFill>
            <a:srgbClr val="FF2D2D"/>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Book Antiqua"/>
              <a:ea typeface="+mn-ea"/>
              <a:cs typeface="+mn-cs"/>
            </a:endParaRPr>
          </a:p>
        </p:txBody>
      </p:sp>
      <p:sp>
        <p:nvSpPr>
          <p:cNvPr id="40" name="TextBox 39"/>
          <p:cNvSpPr txBox="1"/>
          <p:nvPr/>
        </p:nvSpPr>
        <p:spPr>
          <a:xfrm>
            <a:off x="702228" y="2209107"/>
            <a:ext cx="127470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Arial" charset="0"/>
                <a:ea typeface="+mn-ea"/>
                <a:cs typeface="Arial" charset="0"/>
              </a:rPr>
              <a:t>Infectious</a:t>
            </a:r>
            <a:endParaRPr kumimoji="0" lang="en-US" sz="1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41" name="TextBox 40"/>
          <p:cNvSpPr txBox="1"/>
          <p:nvPr/>
        </p:nvSpPr>
        <p:spPr>
          <a:xfrm>
            <a:off x="562122" y="3027795"/>
            <a:ext cx="1351652"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Arial" charset="0"/>
                <a:ea typeface="+mn-ea"/>
                <a:cs typeface="Arial" charset="0"/>
              </a:rPr>
              <a:t>Neoplastic</a:t>
            </a:r>
          </a:p>
        </p:txBody>
      </p:sp>
      <p:sp>
        <p:nvSpPr>
          <p:cNvPr id="42" name="TextBox 41"/>
          <p:cNvSpPr txBox="1"/>
          <p:nvPr/>
        </p:nvSpPr>
        <p:spPr>
          <a:xfrm>
            <a:off x="1188912" y="1390419"/>
            <a:ext cx="1313180"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Arial" charset="0"/>
                <a:ea typeface="+mn-ea"/>
                <a:cs typeface="Arial" charset="0"/>
              </a:rPr>
              <a:t>Endocrine</a:t>
            </a:r>
          </a:p>
        </p:txBody>
      </p:sp>
      <p:sp>
        <p:nvSpPr>
          <p:cNvPr id="43" name="TextBox 42"/>
          <p:cNvSpPr txBox="1"/>
          <p:nvPr/>
        </p:nvSpPr>
        <p:spPr>
          <a:xfrm>
            <a:off x="1896816" y="981075"/>
            <a:ext cx="133882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Arial" charset="0"/>
                <a:ea typeface="+mn-ea"/>
                <a:cs typeface="Arial" charset="0"/>
              </a:rPr>
              <a:t>Nutritional</a:t>
            </a:r>
          </a:p>
        </p:txBody>
      </p:sp>
      <p:sp>
        <p:nvSpPr>
          <p:cNvPr id="44" name="TextBox 43"/>
          <p:cNvSpPr txBox="1"/>
          <p:nvPr/>
        </p:nvSpPr>
        <p:spPr>
          <a:xfrm>
            <a:off x="775968" y="3846483"/>
            <a:ext cx="1595309"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Arial" charset="0"/>
                <a:ea typeface="+mn-ea"/>
                <a:cs typeface="Arial" charset="0"/>
              </a:rPr>
              <a:t>Autoimmune</a:t>
            </a:r>
          </a:p>
        </p:txBody>
      </p:sp>
      <p:sp>
        <p:nvSpPr>
          <p:cNvPr id="65" name="TextBox 64"/>
          <p:cNvSpPr txBox="1"/>
          <p:nvPr/>
        </p:nvSpPr>
        <p:spPr>
          <a:xfrm>
            <a:off x="259788" y="2618451"/>
            <a:ext cx="163378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Arial" charset="0"/>
                <a:ea typeface="+mn-ea"/>
                <a:cs typeface="Arial" charset="0"/>
              </a:rPr>
              <a:t>Inflammatory</a:t>
            </a:r>
          </a:p>
        </p:txBody>
      </p:sp>
      <p:sp>
        <p:nvSpPr>
          <p:cNvPr id="66" name="TextBox 65"/>
          <p:cNvSpPr txBox="1"/>
          <p:nvPr/>
        </p:nvSpPr>
        <p:spPr>
          <a:xfrm>
            <a:off x="930822" y="1799763"/>
            <a:ext cx="1249060"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Arial" charset="0"/>
                <a:ea typeface="+mn-ea"/>
                <a:cs typeface="Arial" charset="0"/>
              </a:rPr>
              <a:t>Metabolic</a:t>
            </a:r>
          </a:p>
        </p:txBody>
      </p:sp>
      <p:sp>
        <p:nvSpPr>
          <p:cNvPr id="67" name="TextBox 66"/>
          <p:cNvSpPr txBox="1"/>
          <p:nvPr/>
        </p:nvSpPr>
        <p:spPr>
          <a:xfrm>
            <a:off x="1985304" y="4255830"/>
            <a:ext cx="77027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Arial" charset="0"/>
                <a:ea typeface="+mn-ea"/>
                <a:cs typeface="Arial" charset="0"/>
              </a:rPr>
              <a:t>Toxic</a:t>
            </a:r>
          </a:p>
        </p:txBody>
      </p:sp>
      <p:sp>
        <p:nvSpPr>
          <p:cNvPr id="68" name="TextBox 67"/>
          <p:cNvSpPr txBox="1"/>
          <p:nvPr/>
        </p:nvSpPr>
        <p:spPr>
          <a:xfrm>
            <a:off x="6750924" y="1352550"/>
            <a:ext cx="1249060"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Arial" charset="0"/>
                <a:ea typeface="+mn-ea"/>
                <a:cs typeface="Arial" charset="0"/>
              </a:rPr>
              <a:t>Dominant</a:t>
            </a:r>
            <a:endParaRPr kumimoji="0" lang="en-US" sz="1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69" name="TextBox 68"/>
          <p:cNvSpPr txBox="1"/>
          <p:nvPr/>
        </p:nvSpPr>
        <p:spPr>
          <a:xfrm>
            <a:off x="7181391" y="1899285"/>
            <a:ext cx="1313180"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Arial" charset="0"/>
                <a:ea typeface="+mn-ea"/>
                <a:cs typeface="Arial" charset="0"/>
              </a:rPr>
              <a:t>Recessive</a:t>
            </a:r>
            <a:endParaRPr kumimoji="0" lang="en-US" sz="1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70" name="TextBox 69"/>
          <p:cNvSpPr txBox="1"/>
          <p:nvPr/>
        </p:nvSpPr>
        <p:spPr>
          <a:xfrm>
            <a:off x="7119018" y="3539490"/>
            <a:ext cx="108234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Arial" charset="0"/>
                <a:ea typeface="+mn-ea"/>
                <a:cs typeface="Arial" charset="0"/>
              </a:rPr>
              <a:t>X-linked</a:t>
            </a:r>
          </a:p>
        </p:txBody>
      </p:sp>
      <p:sp>
        <p:nvSpPr>
          <p:cNvPr id="71" name="TextBox 70"/>
          <p:cNvSpPr txBox="1"/>
          <p:nvPr/>
        </p:nvSpPr>
        <p:spPr>
          <a:xfrm>
            <a:off x="7319043" y="2446020"/>
            <a:ext cx="169790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Arial" charset="0"/>
                <a:ea typeface="+mn-ea"/>
                <a:cs typeface="Arial" charset="0"/>
              </a:rPr>
              <a:t>Mitochondrial</a:t>
            </a:r>
          </a:p>
        </p:txBody>
      </p:sp>
      <p:sp>
        <p:nvSpPr>
          <p:cNvPr id="72" name="TextBox 71"/>
          <p:cNvSpPr txBox="1"/>
          <p:nvPr/>
        </p:nvSpPr>
        <p:spPr>
          <a:xfrm>
            <a:off x="7323739" y="2992755"/>
            <a:ext cx="1249060"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Arial" charset="0"/>
                <a:ea typeface="+mn-ea"/>
                <a:cs typeface="Arial" charset="0"/>
              </a:rPr>
              <a:t>Metabolic</a:t>
            </a:r>
          </a:p>
        </p:txBody>
      </p:sp>
      <p:sp>
        <p:nvSpPr>
          <p:cNvPr id="73" name="TextBox 72"/>
          <p:cNvSpPr txBox="1"/>
          <p:nvPr/>
        </p:nvSpPr>
        <p:spPr>
          <a:xfrm>
            <a:off x="6684643" y="4086225"/>
            <a:ext cx="800219"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Arial" charset="0"/>
                <a:ea typeface="+mn-ea"/>
                <a:cs typeface="Arial" charset="0"/>
              </a:rPr>
              <a:t>Other</a:t>
            </a:r>
          </a:p>
        </p:txBody>
      </p:sp>
      <p:sp>
        <p:nvSpPr>
          <p:cNvPr id="74" name="TextBox 73"/>
          <p:cNvSpPr txBox="1"/>
          <p:nvPr/>
        </p:nvSpPr>
        <p:spPr>
          <a:xfrm>
            <a:off x="5626147" y="6062283"/>
            <a:ext cx="2300630"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Arial" charset="0"/>
                <a:ea typeface="+mn-ea"/>
                <a:cs typeface="Arial" charset="0"/>
              </a:rPr>
              <a:t>Neurodegeneration</a:t>
            </a:r>
          </a:p>
        </p:txBody>
      </p:sp>
      <p:sp>
        <p:nvSpPr>
          <p:cNvPr id="75" name="TextBox 74"/>
          <p:cNvSpPr txBox="1"/>
          <p:nvPr/>
        </p:nvSpPr>
        <p:spPr>
          <a:xfrm>
            <a:off x="245040" y="3437139"/>
            <a:ext cx="182614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Arial" charset="0"/>
                <a:ea typeface="+mn-ea"/>
                <a:cs typeface="Arial" charset="0"/>
              </a:rPr>
              <a:t>Paraneoplastic</a:t>
            </a:r>
          </a:p>
        </p:txBody>
      </p:sp>
      <p:sp>
        <p:nvSpPr>
          <p:cNvPr id="76" name="Oval 75"/>
          <p:cNvSpPr/>
          <p:nvPr/>
        </p:nvSpPr>
        <p:spPr>
          <a:xfrm>
            <a:off x="1865981" y="1404938"/>
            <a:ext cx="3019425" cy="3019425"/>
          </a:xfrm>
          <a:prstGeom prst="ellipse">
            <a:avLst/>
          </a:prstGeom>
          <a:solidFill>
            <a:schemeClr val="accent2">
              <a:lumMod val="60000"/>
              <a:lumOff val="40000"/>
              <a:alpha val="35000"/>
            </a:schemeClr>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Book Antiqua"/>
              <a:ea typeface="+mn-ea"/>
              <a:cs typeface="+mn-cs"/>
            </a:endParaRPr>
          </a:p>
        </p:txBody>
      </p:sp>
      <p:sp>
        <p:nvSpPr>
          <p:cNvPr id="77" name="Oval 76"/>
          <p:cNvSpPr/>
          <p:nvPr/>
        </p:nvSpPr>
        <p:spPr>
          <a:xfrm>
            <a:off x="4356029" y="1404938"/>
            <a:ext cx="3019425" cy="3019425"/>
          </a:xfrm>
          <a:prstGeom prst="ellipse">
            <a:avLst/>
          </a:prstGeom>
          <a:solidFill>
            <a:schemeClr val="bg2">
              <a:lumMod val="40000"/>
              <a:lumOff val="60000"/>
              <a:alpha val="35000"/>
            </a:schemeClr>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Book Antiqua"/>
              <a:ea typeface="+mn-ea"/>
              <a:cs typeface="+mn-cs"/>
            </a:endParaRPr>
          </a:p>
        </p:txBody>
      </p:sp>
      <p:sp>
        <p:nvSpPr>
          <p:cNvPr id="78" name="Oval 77"/>
          <p:cNvSpPr/>
          <p:nvPr/>
        </p:nvSpPr>
        <p:spPr>
          <a:xfrm>
            <a:off x="2967760" y="3512123"/>
            <a:ext cx="3213726" cy="3019425"/>
          </a:xfrm>
          <a:prstGeom prst="ellipse">
            <a:avLst/>
          </a:prstGeom>
          <a:solidFill>
            <a:schemeClr val="accent3">
              <a:lumMod val="60000"/>
              <a:lumOff val="40000"/>
              <a:alpha val="35000"/>
            </a:schemeClr>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Book Antiqua"/>
              <a:ea typeface="+mn-ea"/>
              <a:cs typeface="+mn-cs"/>
            </a:endParaRPr>
          </a:p>
        </p:txBody>
      </p:sp>
      <p:sp>
        <p:nvSpPr>
          <p:cNvPr id="79" name="TextBox 78"/>
          <p:cNvSpPr txBox="1"/>
          <p:nvPr/>
        </p:nvSpPr>
        <p:spPr>
          <a:xfrm>
            <a:off x="2573230" y="2381830"/>
            <a:ext cx="1604927" cy="95410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Arial" charset="0"/>
                <a:ea typeface="+mn-ea"/>
                <a:cs typeface="Arial" charset="0"/>
              </a:rPr>
              <a:t>Acquired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Arial" charset="0"/>
                <a:ea typeface="+mn-ea"/>
                <a:cs typeface="Arial" charset="0"/>
              </a:rPr>
              <a:t>Causes</a:t>
            </a:r>
          </a:p>
        </p:txBody>
      </p:sp>
      <p:sp>
        <p:nvSpPr>
          <p:cNvPr id="80" name="TextBox 79"/>
          <p:cNvSpPr txBox="1"/>
          <p:nvPr/>
        </p:nvSpPr>
        <p:spPr>
          <a:xfrm>
            <a:off x="4824374" y="2381830"/>
            <a:ext cx="2360454" cy="150810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Arial" charset="0"/>
                <a:ea typeface="+mn-ea"/>
                <a:cs typeface="Arial" charset="0"/>
              </a:rPr>
              <a:t>Genetic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Arial" charset="0"/>
                <a:ea typeface="+mn-ea"/>
                <a:cs typeface="Arial" charset="0"/>
              </a:rPr>
              <a:t>Causes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charset="0"/>
                <a:ea typeface="+mn-ea"/>
                <a:cs typeface="Arial" charset="0"/>
              </a:rPr>
              <a:t>“Familial, Hereditary,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charset="0"/>
                <a:ea typeface="+mn-ea"/>
                <a:cs typeface="Arial" charset="0"/>
              </a:rPr>
              <a:t>etc.”</a:t>
            </a:r>
          </a:p>
        </p:txBody>
      </p:sp>
      <p:sp>
        <p:nvSpPr>
          <p:cNvPr id="81" name="TextBox 80"/>
          <p:cNvSpPr txBox="1"/>
          <p:nvPr/>
        </p:nvSpPr>
        <p:spPr>
          <a:xfrm>
            <a:off x="3712047" y="4544782"/>
            <a:ext cx="1725152" cy="95410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Arial" charset="0"/>
                <a:ea typeface="+mn-ea"/>
                <a:cs typeface="Arial" charset="0"/>
              </a:rPr>
              <a:t>Idiopathic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Arial" charset="0"/>
                <a:ea typeface="+mn-ea"/>
                <a:cs typeface="Arial" charset="0"/>
              </a:rPr>
              <a:t>Causes</a:t>
            </a:r>
          </a:p>
        </p:txBody>
      </p:sp>
      <p:sp>
        <p:nvSpPr>
          <p:cNvPr id="82" name="Rectangle 81"/>
          <p:cNvSpPr/>
          <p:nvPr/>
        </p:nvSpPr>
        <p:spPr>
          <a:xfrm>
            <a:off x="182375" y="4937604"/>
            <a:ext cx="2917193" cy="170816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800" b="0" i="0" u="sng" strike="noStrike" kern="1200" cap="none" spc="0" normalizeH="0" baseline="0" noProof="0" dirty="0">
                <a:ln>
                  <a:noFill/>
                </a:ln>
                <a:solidFill>
                  <a:srgbClr val="FF00FF"/>
                </a:solidFill>
                <a:effectLst>
                  <a:outerShdw blurRad="38100" dist="38100" dir="2700000" algn="tl">
                    <a:srgbClr val="000000"/>
                  </a:outerShdw>
                </a:effectLst>
                <a:uLnTx/>
                <a:uFillTx/>
                <a:latin typeface="Arial" charset="0"/>
                <a:ea typeface="+mn-ea"/>
                <a:cs typeface="Arial" charset="0"/>
              </a:rPr>
              <a:t>“</a:t>
            </a:r>
            <a:r>
              <a:rPr kumimoji="0" lang="en-US" sz="1800" b="0" i="0" u="sng" strike="noStrike" kern="1200" cap="none" spc="0" normalizeH="0" baseline="0" noProof="0" dirty="0" smtClean="0">
                <a:ln>
                  <a:noFill/>
                </a:ln>
                <a:solidFill>
                  <a:srgbClr val="FF00FF"/>
                </a:solidFill>
                <a:effectLst>
                  <a:outerShdw blurRad="38100" dist="38100" dir="2700000" algn="tl">
                    <a:srgbClr val="000000"/>
                  </a:outerShdw>
                </a:effectLst>
                <a:uLnTx/>
                <a:uFillTx/>
                <a:latin typeface="Arial" charset="0"/>
                <a:ea typeface="+mn-ea"/>
                <a:cs typeface="Arial" charset="0"/>
              </a:rPr>
              <a:t>Sporadic Ataxia”</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mn-ea"/>
                <a:cs typeface="Arial" charset="0"/>
              </a:rPr>
              <a:t>Unexpected</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Arial" charset="0"/>
              </a:rPr>
              <a:t>N</a:t>
            </a:r>
            <a:r>
              <a:rPr kumimoji="0" lang="en-US" sz="1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mn-ea"/>
                <a:cs typeface="Arial" charset="0"/>
              </a:rPr>
              <a:t>o clear family history </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800" b="0" i="0" u="none" strike="noStrike" kern="1200" cap="none" spc="0" normalizeH="0" baseline="0" noProof="0" dirty="0" smtClean="0">
                <a:ln>
                  <a:noFill/>
                </a:ln>
                <a:solidFill>
                  <a:srgbClr val="FFFF00"/>
                </a:solidFill>
                <a:effectLst>
                  <a:outerShdw blurRad="38100" dist="38100" dir="2700000" algn="tl">
                    <a:srgbClr val="000000"/>
                  </a:outerShdw>
                </a:effectLst>
                <a:uLnTx/>
                <a:uFillTx/>
                <a:latin typeface="Arial" charset="0"/>
                <a:ea typeface="+mn-ea"/>
                <a:cs typeface="Arial" charset="0"/>
              </a:rPr>
              <a:t>…but can </a:t>
            </a:r>
            <a:r>
              <a:rPr kumimoji="0" lang="en-US" sz="18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Arial" charset="0"/>
              </a:rPr>
              <a:t>be acquired, genetic, </a:t>
            </a:r>
            <a:r>
              <a:rPr kumimoji="0" lang="en-US" sz="1800" b="0" i="0" u="none" strike="noStrike" kern="1200" cap="none" spc="0" normalizeH="0" baseline="0" noProof="0" dirty="0" smtClean="0">
                <a:ln>
                  <a:noFill/>
                </a:ln>
                <a:solidFill>
                  <a:srgbClr val="FFFF00"/>
                </a:solidFill>
                <a:effectLst>
                  <a:outerShdw blurRad="38100" dist="38100" dir="2700000" algn="tl">
                    <a:srgbClr val="000000"/>
                  </a:outerShdw>
                </a:effectLst>
                <a:uLnTx/>
                <a:uFillTx/>
                <a:latin typeface="Arial" charset="0"/>
                <a:ea typeface="+mn-ea"/>
                <a:cs typeface="Arial" charset="0"/>
              </a:rPr>
              <a:t>or idiopathic!</a:t>
            </a:r>
            <a:endParaRPr kumimoji="0" lang="en-US" sz="18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Arial" charset="0"/>
            </a:endParaRPr>
          </a:p>
        </p:txBody>
      </p:sp>
      <p:sp>
        <p:nvSpPr>
          <p:cNvPr id="33" name="Text Box 5"/>
          <p:cNvSpPr txBox="1">
            <a:spLocks noChangeArrowheads="1"/>
          </p:cNvSpPr>
          <p:nvPr/>
        </p:nvSpPr>
        <p:spPr bwMode="auto">
          <a:xfrm>
            <a:off x="6432123" y="4523205"/>
            <a:ext cx="2709396" cy="1477328"/>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strike="noStrike" kern="1200" cap="none" spc="0" normalizeH="0" baseline="0" noProof="0" dirty="0" smtClean="0">
                <a:ln>
                  <a:noFill/>
                </a:ln>
                <a:solidFill>
                  <a:srgbClr val="FFFF00"/>
                </a:solidFill>
                <a:effectLst>
                  <a:outerShdw blurRad="38100" dist="38100" dir="2700000" algn="tl">
                    <a:srgbClr val="000000"/>
                  </a:outerShdw>
                </a:effectLst>
                <a:uLnTx/>
                <a:uFillTx/>
                <a:latin typeface="Arial" charset="0"/>
                <a:ea typeface="+mn-ea"/>
                <a:cs typeface="Arial" charset="0"/>
              </a:rPr>
              <a:t>1</a:t>
            </a:r>
            <a:r>
              <a:rPr kumimoji="0" lang="en-US" sz="2000" b="0" i="0" strike="noStrike" kern="1200" cap="none" spc="0" normalizeH="0" noProof="0" dirty="0" smtClean="0">
                <a:ln>
                  <a:noFill/>
                </a:ln>
                <a:solidFill>
                  <a:srgbClr val="FFFF00"/>
                </a:solidFill>
                <a:effectLst>
                  <a:outerShdw blurRad="38100" dist="38100" dir="2700000" algn="tl">
                    <a:srgbClr val="000000"/>
                  </a:outerShdw>
                </a:effectLst>
                <a:uLnTx/>
                <a:uFillTx/>
                <a:latin typeface="Arial" charset="0"/>
                <a:ea typeface="+mn-ea"/>
                <a:cs typeface="Arial" charset="0"/>
              </a:rPr>
              <a:t> in </a:t>
            </a:r>
            <a:r>
              <a:rPr kumimoji="0" lang="en-US" sz="2000" b="0" i="0" strike="noStrike" kern="1200" cap="none" spc="0" normalizeH="0" baseline="0" noProof="0" dirty="0" smtClean="0">
                <a:ln>
                  <a:noFill/>
                </a:ln>
                <a:solidFill>
                  <a:srgbClr val="FFFF00"/>
                </a:solidFill>
                <a:effectLst>
                  <a:outerShdw blurRad="38100" dist="38100" dir="2700000" algn="tl">
                    <a:srgbClr val="000000"/>
                  </a:outerShdw>
                </a:effectLst>
                <a:uLnTx/>
                <a:uFillTx/>
                <a:latin typeface="Arial" charset="0"/>
                <a:ea typeface="+mn-ea"/>
                <a:cs typeface="Arial" charset="0"/>
              </a:rPr>
              <a:t>5,000 persons</a:t>
            </a:r>
            <a:endParaRPr lang="en-US" sz="2000" dirty="0">
              <a:solidFill>
                <a:srgbClr val="FFFF00"/>
              </a:solidFill>
              <a:effectLst>
                <a:outerShdw blurRad="38100" dist="38100" dir="2700000" algn="tl">
                  <a:srgbClr val="000000"/>
                </a:outerShdw>
              </a:effectLst>
            </a:endParaRPr>
          </a:p>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sz="2000" b="0" i="0" strike="noStrike" kern="1200" cap="none" spc="0" normalizeH="0" noProof="0" dirty="0" smtClean="0">
                <a:ln>
                  <a:noFill/>
                </a:ln>
                <a:solidFill>
                  <a:srgbClr val="FFFF00"/>
                </a:solidFill>
                <a:effectLst>
                  <a:outerShdw blurRad="38100" dist="38100" dir="2700000" algn="tl">
                    <a:srgbClr val="000000"/>
                  </a:outerShdw>
                </a:effectLst>
                <a:uLnTx/>
                <a:uFillTx/>
                <a:latin typeface="Arial" charset="0"/>
                <a:ea typeface="+mn-ea"/>
                <a:cs typeface="Arial" charset="0"/>
              </a:rPr>
              <a:t>worldwide </a:t>
            </a:r>
            <a:r>
              <a:rPr lang="en-US" sz="2000" dirty="0" smtClean="0">
                <a:solidFill>
                  <a:srgbClr val="FFFF00"/>
                </a:solidFill>
                <a:effectLst>
                  <a:outerShdw blurRad="38100" dist="38100" dir="2700000" algn="tl">
                    <a:srgbClr val="000000"/>
                  </a:outerShdw>
                </a:effectLst>
              </a:rPr>
              <a:t>have</a:t>
            </a:r>
            <a:r>
              <a:rPr kumimoji="0" lang="en-US" sz="2000" b="0" i="0" strike="noStrike" kern="1200" cap="none" spc="0" normalizeH="0" noProof="0" dirty="0" smtClean="0">
                <a:ln>
                  <a:noFill/>
                </a:ln>
                <a:solidFill>
                  <a:srgbClr val="FFFF00"/>
                </a:solidFill>
                <a:effectLst>
                  <a:outerShdw blurRad="38100" dist="38100" dir="2700000" algn="tl">
                    <a:srgbClr val="000000"/>
                  </a:outerShdw>
                </a:effectLst>
                <a:uLnTx/>
                <a:uFillTx/>
                <a:latin typeface="Arial" charset="0"/>
                <a:ea typeface="+mn-ea"/>
                <a:cs typeface="Arial" charset="0"/>
              </a:rPr>
              <a:t> ataxia</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2000" baseline="0" dirty="0" smtClean="0">
                <a:solidFill>
                  <a:srgbClr val="FFFF00"/>
                </a:solidFill>
                <a:effectLst>
                  <a:outerShdw blurRad="38100" dist="38100" dir="2700000" algn="tl">
                    <a:srgbClr val="000000"/>
                  </a:outerShdw>
                </a:effectLst>
              </a:rPr>
              <a:t>1</a:t>
            </a:r>
            <a:r>
              <a:rPr lang="en-US" sz="2000" dirty="0" smtClean="0">
                <a:solidFill>
                  <a:srgbClr val="FFFF00"/>
                </a:solidFill>
                <a:effectLst>
                  <a:outerShdw blurRad="38100" dist="38100" dir="2700000" algn="tl">
                    <a:srgbClr val="000000"/>
                  </a:outerShdw>
                </a:effectLst>
              </a:rPr>
              <a:t> in 10,000 persons</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2000" dirty="0" smtClean="0">
                <a:solidFill>
                  <a:srgbClr val="FFFF00"/>
                </a:solidFill>
                <a:effectLst>
                  <a:outerShdw blurRad="38100" dist="38100" dir="2700000" algn="tl">
                    <a:srgbClr val="000000"/>
                  </a:outerShdw>
                </a:effectLst>
              </a:rPr>
              <a:t>have a genetic ataxia</a:t>
            </a:r>
            <a:endParaRPr kumimoji="0" lang="en-US" sz="2000" b="0" i="0"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Arial" charset="0"/>
            </a:endParaRPr>
          </a:p>
        </p:txBody>
      </p:sp>
    </p:spTree>
    <p:extLst>
      <p:ext uri="{BB962C8B-B14F-4D97-AF65-F5344CB8AC3E}">
        <p14:creationId xmlns:p14="http://schemas.microsoft.com/office/powerpoint/2010/main" val="180678991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Straight Arrow Connector 69"/>
          <p:cNvCxnSpPr/>
          <p:nvPr/>
        </p:nvCxnSpPr>
        <p:spPr>
          <a:xfrm>
            <a:off x="7073419" y="2961937"/>
            <a:ext cx="1" cy="873599"/>
          </a:xfrm>
          <a:prstGeom prst="straightConnector1">
            <a:avLst/>
          </a:prstGeom>
          <a:ln w="1143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5" name="Group 14"/>
          <p:cNvGrpSpPr>
            <a:grpSpLocks noChangeAspect="1"/>
          </p:cNvGrpSpPr>
          <p:nvPr/>
        </p:nvGrpSpPr>
        <p:grpSpPr>
          <a:xfrm>
            <a:off x="776115" y="2140903"/>
            <a:ext cx="476695" cy="1692118"/>
            <a:chOff x="3124227" y="800102"/>
            <a:chExt cx="366690" cy="1301629"/>
          </a:xfrm>
          <a:solidFill>
            <a:srgbClr val="00FFCC"/>
          </a:solidFill>
          <a:effectLst>
            <a:outerShdw blurRad="76200" dir="13500000" sy="23000" kx="1200000" algn="br" rotWithShape="0">
              <a:prstClr val="black">
                <a:alpha val="20000"/>
              </a:prstClr>
            </a:outerShdw>
          </a:effectLst>
        </p:grpSpPr>
        <p:sp>
          <p:nvSpPr>
            <p:cNvPr id="16" name="Oval 15"/>
            <p:cNvSpPr/>
            <p:nvPr/>
          </p:nvSpPr>
          <p:spPr>
            <a:xfrm>
              <a:off x="3145647" y="800102"/>
              <a:ext cx="304800" cy="381000"/>
            </a:xfrm>
            <a:prstGeom prst="ellipse">
              <a:avLst/>
            </a:prstGeom>
            <a:grpFill/>
            <a:ln>
              <a:solidFill>
                <a:srgbClr val="00FFCC"/>
              </a:solidFill>
            </a:ln>
            <a:scene3d>
              <a:camera prst="orthographicFront"/>
              <a:lightRig rig="threePt" dir="t"/>
            </a:scene3d>
            <a:sp3d prstMaterial="translucentPowder">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ook Antiqua"/>
                <a:ea typeface="+mn-ea"/>
                <a:cs typeface="+mn-cs"/>
              </a:endParaRPr>
            </a:p>
          </p:txBody>
        </p:sp>
        <p:grpSp>
          <p:nvGrpSpPr>
            <p:cNvPr id="17" name="Group 19"/>
            <p:cNvGrpSpPr/>
            <p:nvPr/>
          </p:nvGrpSpPr>
          <p:grpSpPr>
            <a:xfrm>
              <a:off x="3124227" y="1185865"/>
              <a:ext cx="366690" cy="915866"/>
              <a:chOff x="3124227" y="1185865"/>
              <a:chExt cx="366690" cy="915866"/>
            </a:xfrm>
            <a:grpFill/>
          </p:grpSpPr>
          <p:sp>
            <p:nvSpPr>
              <p:cNvPr id="18" name="Arc 17"/>
              <p:cNvSpPr/>
              <p:nvPr/>
            </p:nvSpPr>
            <p:spPr>
              <a:xfrm rot="370366">
                <a:off x="3186117" y="1207301"/>
                <a:ext cx="304800" cy="762000"/>
              </a:xfrm>
              <a:prstGeom prst="arc">
                <a:avLst/>
              </a:prstGeom>
              <a:grpFill/>
              <a:ln w="47625">
                <a:solidFill>
                  <a:srgbClr val="00FFCC"/>
                </a:solidFill>
                <a:tailEnd type="none"/>
              </a:ln>
              <a:scene3d>
                <a:camera prst="orthographicFront"/>
                <a:lightRig rig="threePt" dir="t"/>
              </a:scene3d>
              <a:sp3d prstMaterial="translucentPowder">
                <a:bevelT/>
                <a:bevelB/>
              </a:sp3d>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19" name="Arc 18"/>
              <p:cNvSpPr/>
              <p:nvPr/>
            </p:nvSpPr>
            <p:spPr>
              <a:xfrm rot="21229634" flipH="1">
                <a:off x="3124227" y="1207301"/>
                <a:ext cx="304800" cy="762000"/>
              </a:xfrm>
              <a:prstGeom prst="arc">
                <a:avLst/>
              </a:prstGeom>
              <a:grpFill/>
              <a:ln w="47625">
                <a:solidFill>
                  <a:srgbClr val="00FFCC"/>
                </a:solidFill>
                <a:tailEnd type="none"/>
              </a:ln>
              <a:scene3d>
                <a:camera prst="orthographicFront"/>
                <a:lightRig rig="threePt" dir="t"/>
              </a:scene3d>
              <a:sp3d prstMaterial="translucentPowder">
                <a:bevelT/>
                <a:bevelB/>
              </a:sp3d>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ook Antiqua"/>
                  <a:ea typeface="+mn-ea"/>
                  <a:cs typeface="+mn-cs"/>
                </a:endParaRPr>
              </a:p>
            </p:txBody>
          </p:sp>
          <p:cxnSp>
            <p:nvCxnSpPr>
              <p:cNvPr id="20" name="Straight Connector 19"/>
              <p:cNvCxnSpPr/>
              <p:nvPr/>
            </p:nvCxnSpPr>
            <p:spPr>
              <a:xfrm rot="5400000">
                <a:off x="3078956" y="1414465"/>
                <a:ext cx="457200" cy="0"/>
              </a:xfrm>
              <a:prstGeom prst="line">
                <a:avLst/>
              </a:prstGeom>
              <a:grpFill/>
              <a:ln w="155575">
                <a:solidFill>
                  <a:srgbClr val="00FFCC"/>
                </a:solidFill>
                <a:headEnd type="none" w="sm" len="sm"/>
                <a:tailEnd type="none"/>
              </a:ln>
              <a:scene3d>
                <a:camera prst="orthographicFront"/>
                <a:lightRig rig="threePt" dir="t"/>
              </a:scene3d>
              <a:sp3d prstMaterial="translucentPowder">
                <a:bevelT/>
                <a:bevelB/>
              </a:sp3d>
            </p:spPr>
            <p:style>
              <a:lnRef idx="1">
                <a:schemeClr val="accent1"/>
              </a:lnRef>
              <a:fillRef idx="0">
                <a:schemeClr val="accent1"/>
              </a:fillRef>
              <a:effectRef idx="0">
                <a:schemeClr val="accent1"/>
              </a:effectRef>
              <a:fontRef idx="minor">
                <a:schemeClr val="tx1"/>
              </a:fontRef>
            </p:style>
          </p:cxnSp>
          <p:grpSp>
            <p:nvGrpSpPr>
              <p:cNvPr id="21" name="Group 12"/>
              <p:cNvGrpSpPr/>
              <p:nvPr/>
            </p:nvGrpSpPr>
            <p:grpSpPr>
              <a:xfrm>
                <a:off x="3151269" y="1546425"/>
                <a:ext cx="178596" cy="555306"/>
                <a:chOff x="4313319" y="1458297"/>
                <a:chExt cx="178596" cy="555306"/>
              </a:xfrm>
              <a:grpFill/>
            </p:grpSpPr>
            <p:cxnSp>
              <p:nvCxnSpPr>
                <p:cNvPr id="25" name="Straight Connector 24"/>
                <p:cNvCxnSpPr/>
                <p:nvPr/>
              </p:nvCxnSpPr>
              <p:spPr>
                <a:xfrm rot="3960000" flipH="1" flipV="1">
                  <a:off x="4278555" y="1519257"/>
                  <a:ext cx="274320" cy="152400"/>
                </a:xfrm>
                <a:prstGeom prst="line">
                  <a:avLst/>
                </a:prstGeom>
                <a:grpFill/>
                <a:ln w="73025">
                  <a:solidFill>
                    <a:srgbClr val="00FFCC"/>
                  </a:solidFill>
                </a:ln>
                <a:scene3d>
                  <a:camera prst="orthographicFront"/>
                  <a:lightRig rig="threePt" dir="t"/>
                </a:scene3d>
                <a:sp3d prstMaterial="translucentPowder">
                  <a:bevelT/>
                  <a:bevelB/>
                </a:sp3d>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3900000" flipH="1" flipV="1">
                  <a:off x="4252359" y="1800243"/>
                  <a:ext cx="274320" cy="152400"/>
                </a:xfrm>
                <a:prstGeom prst="line">
                  <a:avLst/>
                </a:prstGeom>
                <a:grpFill/>
                <a:ln w="73025">
                  <a:solidFill>
                    <a:srgbClr val="00FFCC"/>
                  </a:solidFill>
                </a:ln>
                <a:scene3d>
                  <a:camera prst="orthographicFront"/>
                  <a:lightRig rig="threePt" dir="t"/>
                </a:scene3d>
                <a:sp3d prstMaterial="translucentPowder">
                  <a:bevelT/>
                  <a:bevelB/>
                </a:sp3d>
              </p:spPr>
              <p:style>
                <a:lnRef idx="1">
                  <a:schemeClr val="accent1"/>
                </a:lnRef>
                <a:fillRef idx="0">
                  <a:schemeClr val="accent1"/>
                </a:fillRef>
                <a:effectRef idx="0">
                  <a:schemeClr val="accent1"/>
                </a:effectRef>
                <a:fontRef idx="minor">
                  <a:schemeClr val="tx1"/>
                </a:fontRef>
              </p:style>
            </p:cxnSp>
          </p:grpSp>
          <p:grpSp>
            <p:nvGrpSpPr>
              <p:cNvPr id="22" name="Group 13"/>
              <p:cNvGrpSpPr/>
              <p:nvPr/>
            </p:nvGrpSpPr>
            <p:grpSpPr>
              <a:xfrm flipH="1">
                <a:off x="3279859" y="1546425"/>
                <a:ext cx="178596" cy="555306"/>
                <a:chOff x="4313319" y="1458297"/>
                <a:chExt cx="178596" cy="555306"/>
              </a:xfrm>
              <a:grpFill/>
            </p:grpSpPr>
            <p:cxnSp>
              <p:nvCxnSpPr>
                <p:cNvPr id="23" name="Straight Connector 22"/>
                <p:cNvCxnSpPr/>
                <p:nvPr/>
              </p:nvCxnSpPr>
              <p:spPr>
                <a:xfrm rot="3960000" flipH="1" flipV="1">
                  <a:off x="4278555" y="1519257"/>
                  <a:ext cx="274320" cy="152400"/>
                </a:xfrm>
                <a:prstGeom prst="line">
                  <a:avLst/>
                </a:prstGeom>
                <a:grpFill/>
                <a:ln w="73025">
                  <a:solidFill>
                    <a:srgbClr val="00FFCC"/>
                  </a:solidFill>
                </a:ln>
                <a:scene3d>
                  <a:camera prst="orthographicFront"/>
                  <a:lightRig rig="threePt" dir="t"/>
                </a:scene3d>
                <a:sp3d prstMaterial="translucentPowder">
                  <a:bevelT/>
                  <a:bevelB/>
                </a:sp3d>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3900000" flipH="1" flipV="1">
                  <a:off x="4252359" y="1800243"/>
                  <a:ext cx="274320" cy="152400"/>
                </a:xfrm>
                <a:prstGeom prst="line">
                  <a:avLst/>
                </a:prstGeom>
                <a:grpFill/>
                <a:ln w="73025">
                  <a:solidFill>
                    <a:srgbClr val="00FFCC"/>
                  </a:solidFill>
                </a:ln>
                <a:scene3d>
                  <a:camera prst="orthographicFront"/>
                  <a:lightRig rig="threePt" dir="t"/>
                </a:scene3d>
                <a:sp3d prstMaterial="translucentPowder">
                  <a:bevelT/>
                  <a:bevelB/>
                </a:sp3d>
              </p:spPr>
              <p:style>
                <a:lnRef idx="1">
                  <a:schemeClr val="accent1"/>
                </a:lnRef>
                <a:fillRef idx="0">
                  <a:schemeClr val="accent1"/>
                </a:fillRef>
                <a:effectRef idx="0">
                  <a:schemeClr val="accent1"/>
                </a:effectRef>
                <a:fontRef idx="minor">
                  <a:schemeClr val="tx1"/>
                </a:fontRef>
              </p:style>
            </p:cxnSp>
          </p:grpSp>
        </p:grpSp>
      </p:grpSp>
      <p:grpSp>
        <p:nvGrpSpPr>
          <p:cNvPr id="31" name="Group 30"/>
          <p:cNvGrpSpPr>
            <a:grpSpLocks noChangeAspect="1"/>
          </p:cNvGrpSpPr>
          <p:nvPr/>
        </p:nvGrpSpPr>
        <p:grpSpPr>
          <a:xfrm>
            <a:off x="1384537" y="1562784"/>
            <a:ext cx="476695" cy="1692118"/>
            <a:chOff x="3124227" y="800102"/>
            <a:chExt cx="366690" cy="1301629"/>
          </a:xfrm>
          <a:solidFill>
            <a:srgbClr val="00FFCC"/>
          </a:solidFill>
          <a:effectLst>
            <a:outerShdw blurRad="76200" dir="13500000" sy="23000" kx="1200000" algn="br" rotWithShape="0">
              <a:prstClr val="black">
                <a:alpha val="20000"/>
              </a:prstClr>
            </a:outerShdw>
          </a:effectLst>
        </p:grpSpPr>
        <p:sp>
          <p:nvSpPr>
            <p:cNvPr id="32" name="Oval 31"/>
            <p:cNvSpPr/>
            <p:nvPr/>
          </p:nvSpPr>
          <p:spPr>
            <a:xfrm>
              <a:off x="3145647" y="800102"/>
              <a:ext cx="304800" cy="381000"/>
            </a:xfrm>
            <a:prstGeom prst="ellipse">
              <a:avLst/>
            </a:prstGeom>
            <a:grpFill/>
            <a:ln>
              <a:solidFill>
                <a:srgbClr val="00FFCC"/>
              </a:solidFill>
            </a:ln>
            <a:scene3d>
              <a:camera prst="orthographicFront"/>
              <a:lightRig rig="threePt" dir="t"/>
            </a:scene3d>
            <a:sp3d prstMaterial="translucentPowder">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ook Antiqua"/>
                <a:ea typeface="+mn-ea"/>
                <a:cs typeface="+mn-cs"/>
              </a:endParaRPr>
            </a:p>
          </p:txBody>
        </p:sp>
        <p:grpSp>
          <p:nvGrpSpPr>
            <p:cNvPr id="33" name="Group 19"/>
            <p:cNvGrpSpPr/>
            <p:nvPr/>
          </p:nvGrpSpPr>
          <p:grpSpPr>
            <a:xfrm>
              <a:off x="3124227" y="1185865"/>
              <a:ext cx="366690" cy="915866"/>
              <a:chOff x="3124227" y="1185865"/>
              <a:chExt cx="366690" cy="915866"/>
            </a:xfrm>
            <a:grpFill/>
          </p:grpSpPr>
          <p:sp>
            <p:nvSpPr>
              <p:cNvPr id="34" name="Arc 33"/>
              <p:cNvSpPr/>
              <p:nvPr/>
            </p:nvSpPr>
            <p:spPr>
              <a:xfrm rot="370366">
                <a:off x="3186117" y="1207301"/>
                <a:ext cx="304800" cy="762000"/>
              </a:xfrm>
              <a:prstGeom prst="arc">
                <a:avLst/>
              </a:prstGeom>
              <a:grpFill/>
              <a:ln w="47625">
                <a:solidFill>
                  <a:srgbClr val="00FFCC"/>
                </a:solidFill>
                <a:tailEnd type="none"/>
              </a:ln>
              <a:scene3d>
                <a:camera prst="orthographicFront"/>
                <a:lightRig rig="threePt" dir="t"/>
              </a:scene3d>
              <a:sp3d prstMaterial="translucentPowder">
                <a:bevelT/>
                <a:bevelB/>
              </a:sp3d>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35" name="Arc 34"/>
              <p:cNvSpPr/>
              <p:nvPr/>
            </p:nvSpPr>
            <p:spPr>
              <a:xfrm rot="21229634" flipH="1">
                <a:off x="3124227" y="1207301"/>
                <a:ext cx="304800" cy="762000"/>
              </a:xfrm>
              <a:prstGeom prst="arc">
                <a:avLst/>
              </a:prstGeom>
              <a:grpFill/>
              <a:ln w="47625">
                <a:solidFill>
                  <a:srgbClr val="00FFCC"/>
                </a:solidFill>
                <a:tailEnd type="none"/>
              </a:ln>
              <a:scene3d>
                <a:camera prst="orthographicFront"/>
                <a:lightRig rig="threePt" dir="t"/>
              </a:scene3d>
              <a:sp3d prstMaterial="translucentPowder">
                <a:bevelT/>
                <a:bevelB/>
              </a:sp3d>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ook Antiqua"/>
                  <a:ea typeface="+mn-ea"/>
                  <a:cs typeface="+mn-cs"/>
                </a:endParaRPr>
              </a:p>
            </p:txBody>
          </p:sp>
          <p:cxnSp>
            <p:nvCxnSpPr>
              <p:cNvPr id="36" name="Straight Connector 35"/>
              <p:cNvCxnSpPr/>
              <p:nvPr/>
            </p:nvCxnSpPr>
            <p:spPr>
              <a:xfrm rot="5400000">
                <a:off x="3078956" y="1414465"/>
                <a:ext cx="457200" cy="0"/>
              </a:xfrm>
              <a:prstGeom prst="line">
                <a:avLst/>
              </a:prstGeom>
              <a:grpFill/>
              <a:ln w="155575">
                <a:solidFill>
                  <a:srgbClr val="00FFCC"/>
                </a:solidFill>
                <a:headEnd type="none" w="sm" len="sm"/>
                <a:tailEnd type="none"/>
              </a:ln>
              <a:scene3d>
                <a:camera prst="orthographicFront"/>
                <a:lightRig rig="threePt" dir="t"/>
              </a:scene3d>
              <a:sp3d prstMaterial="translucentPowder">
                <a:bevelT/>
                <a:bevelB/>
              </a:sp3d>
            </p:spPr>
            <p:style>
              <a:lnRef idx="1">
                <a:schemeClr val="accent1"/>
              </a:lnRef>
              <a:fillRef idx="0">
                <a:schemeClr val="accent1"/>
              </a:fillRef>
              <a:effectRef idx="0">
                <a:schemeClr val="accent1"/>
              </a:effectRef>
              <a:fontRef idx="minor">
                <a:schemeClr val="tx1"/>
              </a:fontRef>
            </p:style>
          </p:cxnSp>
          <p:grpSp>
            <p:nvGrpSpPr>
              <p:cNvPr id="37" name="Group 12"/>
              <p:cNvGrpSpPr/>
              <p:nvPr/>
            </p:nvGrpSpPr>
            <p:grpSpPr>
              <a:xfrm>
                <a:off x="3151269" y="1546425"/>
                <a:ext cx="178596" cy="555306"/>
                <a:chOff x="4313319" y="1458297"/>
                <a:chExt cx="178596" cy="555306"/>
              </a:xfrm>
              <a:grpFill/>
            </p:grpSpPr>
            <p:cxnSp>
              <p:nvCxnSpPr>
                <p:cNvPr id="41" name="Straight Connector 40"/>
                <p:cNvCxnSpPr/>
                <p:nvPr/>
              </p:nvCxnSpPr>
              <p:spPr>
                <a:xfrm rot="3960000" flipH="1" flipV="1">
                  <a:off x="4278555" y="1519257"/>
                  <a:ext cx="274320" cy="152400"/>
                </a:xfrm>
                <a:prstGeom prst="line">
                  <a:avLst/>
                </a:prstGeom>
                <a:grpFill/>
                <a:ln w="73025">
                  <a:solidFill>
                    <a:srgbClr val="00FFCC"/>
                  </a:solidFill>
                </a:ln>
                <a:scene3d>
                  <a:camera prst="orthographicFront"/>
                  <a:lightRig rig="threePt" dir="t"/>
                </a:scene3d>
                <a:sp3d prstMaterial="translucentPowder">
                  <a:bevelT/>
                  <a:bevelB/>
                </a:sp3d>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3900000" flipH="1" flipV="1">
                  <a:off x="4252359" y="1800243"/>
                  <a:ext cx="274320" cy="152400"/>
                </a:xfrm>
                <a:prstGeom prst="line">
                  <a:avLst/>
                </a:prstGeom>
                <a:grpFill/>
                <a:ln w="73025">
                  <a:solidFill>
                    <a:srgbClr val="00FFCC"/>
                  </a:solidFill>
                </a:ln>
                <a:scene3d>
                  <a:camera prst="orthographicFront"/>
                  <a:lightRig rig="threePt" dir="t"/>
                </a:scene3d>
                <a:sp3d prstMaterial="translucentPowder">
                  <a:bevelT/>
                  <a:bevelB/>
                </a:sp3d>
              </p:spPr>
              <p:style>
                <a:lnRef idx="1">
                  <a:schemeClr val="accent1"/>
                </a:lnRef>
                <a:fillRef idx="0">
                  <a:schemeClr val="accent1"/>
                </a:fillRef>
                <a:effectRef idx="0">
                  <a:schemeClr val="accent1"/>
                </a:effectRef>
                <a:fontRef idx="minor">
                  <a:schemeClr val="tx1"/>
                </a:fontRef>
              </p:style>
            </p:cxnSp>
          </p:grpSp>
          <p:grpSp>
            <p:nvGrpSpPr>
              <p:cNvPr id="38" name="Group 13"/>
              <p:cNvGrpSpPr/>
              <p:nvPr/>
            </p:nvGrpSpPr>
            <p:grpSpPr>
              <a:xfrm flipH="1">
                <a:off x="3279859" y="1546425"/>
                <a:ext cx="178596" cy="555306"/>
                <a:chOff x="4313319" y="1458297"/>
                <a:chExt cx="178596" cy="555306"/>
              </a:xfrm>
              <a:grpFill/>
            </p:grpSpPr>
            <p:cxnSp>
              <p:nvCxnSpPr>
                <p:cNvPr id="39" name="Straight Connector 38"/>
                <p:cNvCxnSpPr/>
                <p:nvPr/>
              </p:nvCxnSpPr>
              <p:spPr>
                <a:xfrm rot="3960000" flipH="1" flipV="1">
                  <a:off x="4278555" y="1519257"/>
                  <a:ext cx="274320" cy="152400"/>
                </a:xfrm>
                <a:prstGeom prst="line">
                  <a:avLst/>
                </a:prstGeom>
                <a:grpFill/>
                <a:ln w="73025">
                  <a:solidFill>
                    <a:srgbClr val="00FFCC"/>
                  </a:solidFill>
                </a:ln>
                <a:scene3d>
                  <a:camera prst="orthographicFront"/>
                  <a:lightRig rig="threePt" dir="t"/>
                </a:scene3d>
                <a:sp3d prstMaterial="translucentPowder">
                  <a:bevelT/>
                  <a:bevelB/>
                </a:sp3d>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3900000" flipH="1" flipV="1">
                  <a:off x="4252359" y="1800243"/>
                  <a:ext cx="274320" cy="152400"/>
                </a:xfrm>
                <a:prstGeom prst="line">
                  <a:avLst/>
                </a:prstGeom>
                <a:grpFill/>
                <a:ln w="73025">
                  <a:solidFill>
                    <a:srgbClr val="00FFCC"/>
                  </a:solidFill>
                </a:ln>
                <a:scene3d>
                  <a:camera prst="orthographicFront"/>
                  <a:lightRig rig="threePt" dir="t"/>
                </a:scene3d>
                <a:sp3d prstMaterial="translucentPowder">
                  <a:bevelT/>
                  <a:bevelB/>
                </a:sp3d>
              </p:spPr>
              <p:style>
                <a:lnRef idx="1">
                  <a:schemeClr val="accent1"/>
                </a:lnRef>
                <a:fillRef idx="0">
                  <a:schemeClr val="accent1"/>
                </a:fillRef>
                <a:effectRef idx="0">
                  <a:schemeClr val="accent1"/>
                </a:effectRef>
                <a:fontRef idx="minor">
                  <a:schemeClr val="tx1"/>
                </a:fontRef>
              </p:style>
            </p:cxnSp>
          </p:grpSp>
        </p:grpSp>
      </p:grpSp>
      <p:grpSp>
        <p:nvGrpSpPr>
          <p:cNvPr id="43" name="Group 42"/>
          <p:cNvGrpSpPr>
            <a:grpSpLocks noChangeAspect="1"/>
          </p:cNvGrpSpPr>
          <p:nvPr/>
        </p:nvGrpSpPr>
        <p:grpSpPr>
          <a:xfrm>
            <a:off x="1992959" y="984664"/>
            <a:ext cx="476695" cy="1692118"/>
            <a:chOff x="3124227" y="800102"/>
            <a:chExt cx="366690" cy="1301629"/>
          </a:xfrm>
          <a:solidFill>
            <a:srgbClr val="00FFCC"/>
          </a:solidFill>
          <a:effectLst>
            <a:outerShdw blurRad="76200" dir="13500000" sy="23000" kx="1200000" algn="br" rotWithShape="0">
              <a:prstClr val="black">
                <a:alpha val="20000"/>
              </a:prstClr>
            </a:outerShdw>
          </a:effectLst>
        </p:grpSpPr>
        <p:sp>
          <p:nvSpPr>
            <p:cNvPr id="44" name="Oval 43"/>
            <p:cNvSpPr/>
            <p:nvPr/>
          </p:nvSpPr>
          <p:spPr>
            <a:xfrm>
              <a:off x="3145647" y="800102"/>
              <a:ext cx="304800" cy="381000"/>
            </a:xfrm>
            <a:prstGeom prst="ellipse">
              <a:avLst/>
            </a:prstGeom>
            <a:grpFill/>
            <a:ln>
              <a:solidFill>
                <a:srgbClr val="00FFCC"/>
              </a:solidFill>
            </a:ln>
            <a:scene3d>
              <a:camera prst="orthographicFront"/>
              <a:lightRig rig="threePt" dir="t"/>
            </a:scene3d>
            <a:sp3d prstMaterial="translucentPowder">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ook Antiqua"/>
                <a:ea typeface="+mn-ea"/>
                <a:cs typeface="+mn-cs"/>
              </a:endParaRPr>
            </a:p>
          </p:txBody>
        </p:sp>
        <p:grpSp>
          <p:nvGrpSpPr>
            <p:cNvPr id="45" name="Group 19"/>
            <p:cNvGrpSpPr/>
            <p:nvPr/>
          </p:nvGrpSpPr>
          <p:grpSpPr>
            <a:xfrm>
              <a:off x="3124227" y="1185865"/>
              <a:ext cx="366690" cy="915866"/>
              <a:chOff x="3124227" y="1185865"/>
              <a:chExt cx="366690" cy="915866"/>
            </a:xfrm>
            <a:grpFill/>
          </p:grpSpPr>
          <p:sp>
            <p:nvSpPr>
              <p:cNvPr id="46" name="Arc 45"/>
              <p:cNvSpPr/>
              <p:nvPr/>
            </p:nvSpPr>
            <p:spPr>
              <a:xfrm rot="370366">
                <a:off x="3186117" y="1207301"/>
                <a:ext cx="304800" cy="762000"/>
              </a:xfrm>
              <a:prstGeom prst="arc">
                <a:avLst/>
              </a:prstGeom>
              <a:grpFill/>
              <a:ln w="47625">
                <a:solidFill>
                  <a:srgbClr val="00FFCC"/>
                </a:solidFill>
                <a:tailEnd type="none"/>
              </a:ln>
              <a:scene3d>
                <a:camera prst="orthographicFront"/>
                <a:lightRig rig="threePt" dir="t"/>
              </a:scene3d>
              <a:sp3d prstMaterial="translucentPowder">
                <a:bevelT/>
                <a:bevelB/>
              </a:sp3d>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47" name="Arc 46"/>
              <p:cNvSpPr/>
              <p:nvPr/>
            </p:nvSpPr>
            <p:spPr>
              <a:xfrm rot="21229634" flipH="1">
                <a:off x="3124227" y="1207301"/>
                <a:ext cx="304800" cy="762000"/>
              </a:xfrm>
              <a:prstGeom prst="arc">
                <a:avLst/>
              </a:prstGeom>
              <a:grpFill/>
              <a:ln w="47625">
                <a:solidFill>
                  <a:srgbClr val="00FFCC"/>
                </a:solidFill>
                <a:tailEnd type="none"/>
              </a:ln>
              <a:scene3d>
                <a:camera prst="orthographicFront"/>
                <a:lightRig rig="threePt" dir="t"/>
              </a:scene3d>
              <a:sp3d prstMaterial="translucentPowder">
                <a:bevelT/>
                <a:bevelB/>
              </a:sp3d>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ook Antiqua"/>
                  <a:ea typeface="+mn-ea"/>
                  <a:cs typeface="+mn-cs"/>
                </a:endParaRPr>
              </a:p>
            </p:txBody>
          </p:sp>
          <p:cxnSp>
            <p:nvCxnSpPr>
              <p:cNvPr id="48" name="Straight Connector 47"/>
              <p:cNvCxnSpPr/>
              <p:nvPr/>
            </p:nvCxnSpPr>
            <p:spPr>
              <a:xfrm rot="5400000">
                <a:off x="3078956" y="1414465"/>
                <a:ext cx="457200" cy="0"/>
              </a:xfrm>
              <a:prstGeom prst="line">
                <a:avLst/>
              </a:prstGeom>
              <a:grpFill/>
              <a:ln w="155575">
                <a:solidFill>
                  <a:srgbClr val="00FFCC"/>
                </a:solidFill>
                <a:headEnd type="none" w="sm" len="sm"/>
                <a:tailEnd type="none"/>
              </a:ln>
              <a:scene3d>
                <a:camera prst="orthographicFront"/>
                <a:lightRig rig="threePt" dir="t"/>
              </a:scene3d>
              <a:sp3d prstMaterial="translucentPowder">
                <a:bevelT/>
                <a:bevelB/>
              </a:sp3d>
            </p:spPr>
            <p:style>
              <a:lnRef idx="1">
                <a:schemeClr val="accent1"/>
              </a:lnRef>
              <a:fillRef idx="0">
                <a:schemeClr val="accent1"/>
              </a:fillRef>
              <a:effectRef idx="0">
                <a:schemeClr val="accent1"/>
              </a:effectRef>
              <a:fontRef idx="minor">
                <a:schemeClr val="tx1"/>
              </a:fontRef>
            </p:style>
          </p:cxnSp>
          <p:grpSp>
            <p:nvGrpSpPr>
              <p:cNvPr id="49" name="Group 12"/>
              <p:cNvGrpSpPr/>
              <p:nvPr/>
            </p:nvGrpSpPr>
            <p:grpSpPr>
              <a:xfrm>
                <a:off x="3151269" y="1546425"/>
                <a:ext cx="178596" cy="555306"/>
                <a:chOff x="4313319" y="1458297"/>
                <a:chExt cx="178596" cy="555306"/>
              </a:xfrm>
              <a:grpFill/>
            </p:grpSpPr>
            <p:cxnSp>
              <p:nvCxnSpPr>
                <p:cNvPr id="53" name="Straight Connector 52"/>
                <p:cNvCxnSpPr/>
                <p:nvPr/>
              </p:nvCxnSpPr>
              <p:spPr>
                <a:xfrm rot="3960000" flipH="1" flipV="1">
                  <a:off x="4278555" y="1519257"/>
                  <a:ext cx="274320" cy="152400"/>
                </a:xfrm>
                <a:prstGeom prst="line">
                  <a:avLst/>
                </a:prstGeom>
                <a:grpFill/>
                <a:ln w="73025">
                  <a:solidFill>
                    <a:srgbClr val="00FFCC"/>
                  </a:solidFill>
                </a:ln>
                <a:scene3d>
                  <a:camera prst="orthographicFront"/>
                  <a:lightRig rig="threePt" dir="t"/>
                </a:scene3d>
                <a:sp3d prstMaterial="translucentPowder">
                  <a:bevelT/>
                  <a:bevelB/>
                </a:sp3d>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3900000" flipH="1" flipV="1">
                  <a:off x="4252359" y="1800243"/>
                  <a:ext cx="274320" cy="152400"/>
                </a:xfrm>
                <a:prstGeom prst="line">
                  <a:avLst/>
                </a:prstGeom>
                <a:grpFill/>
                <a:ln w="73025">
                  <a:solidFill>
                    <a:srgbClr val="00FFCC"/>
                  </a:solidFill>
                </a:ln>
                <a:scene3d>
                  <a:camera prst="orthographicFront"/>
                  <a:lightRig rig="threePt" dir="t"/>
                </a:scene3d>
                <a:sp3d prstMaterial="translucentPowder">
                  <a:bevelT/>
                  <a:bevelB/>
                </a:sp3d>
              </p:spPr>
              <p:style>
                <a:lnRef idx="1">
                  <a:schemeClr val="accent1"/>
                </a:lnRef>
                <a:fillRef idx="0">
                  <a:schemeClr val="accent1"/>
                </a:fillRef>
                <a:effectRef idx="0">
                  <a:schemeClr val="accent1"/>
                </a:effectRef>
                <a:fontRef idx="minor">
                  <a:schemeClr val="tx1"/>
                </a:fontRef>
              </p:style>
            </p:cxnSp>
          </p:grpSp>
          <p:grpSp>
            <p:nvGrpSpPr>
              <p:cNvPr id="50" name="Group 13"/>
              <p:cNvGrpSpPr/>
              <p:nvPr/>
            </p:nvGrpSpPr>
            <p:grpSpPr>
              <a:xfrm flipH="1">
                <a:off x="3279859" y="1546425"/>
                <a:ext cx="178596" cy="555306"/>
                <a:chOff x="4313319" y="1458297"/>
                <a:chExt cx="178596" cy="555306"/>
              </a:xfrm>
              <a:grpFill/>
            </p:grpSpPr>
            <p:cxnSp>
              <p:nvCxnSpPr>
                <p:cNvPr id="51" name="Straight Connector 50"/>
                <p:cNvCxnSpPr/>
                <p:nvPr/>
              </p:nvCxnSpPr>
              <p:spPr>
                <a:xfrm rot="3960000" flipH="1" flipV="1">
                  <a:off x="4278555" y="1519257"/>
                  <a:ext cx="274320" cy="152400"/>
                </a:xfrm>
                <a:prstGeom prst="line">
                  <a:avLst/>
                </a:prstGeom>
                <a:grpFill/>
                <a:ln w="73025">
                  <a:solidFill>
                    <a:srgbClr val="00FFCC"/>
                  </a:solidFill>
                </a:ln>
                <a:scene3d>
                  <a:camera prst="orthographicFront"/>
                  <a:lightRig rig="threePt" dir="t"/>
                </a:scene3d>
                <a:sp3d prstMaterial="translucentPowder">
                  <a:bevelT/>
                  <a:bevelB/>
                </a:sp3d>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3900000" flipH="1" flipV="1">
                  <a:off x="4252359" y="1800243"/>
                  <a:ext cx="274320" cy="152400"/>
                </a:xfrm>
                <a:prstGeom prst="line">
                  <a:avLst/>
                </a:prstGeom>
                <a:grpFill/>
                <a:ln w="73025">
                  <a:solidFill>
                    <a:srgbClr val="00FFCC"/>
                  </a:solidFill>
                </a:ln>
                <a:scene3d>
                  <a:camera prst="orthographicFront"/>
                  <a:lightRig rig="threePt" dir="t"/>
                </a:scene3d>
                <a:sp3d prstMaterial="translucentPowder">
                  <a:bevelT/>
                  <a:bevelB/>
                </a:sp3d>
              </p:spPr>
              <p:style>
                <a:lnRef idx="1">
                  <a:schemeClr val="accent1"/>
                </a:lnRef>
                <a:fillRef idx="0">
                  <a:schemeClr val="accent1"/>
                </a:fillRef>
                <a:effectRef idx="0">
                  <a:schemeClr val="accent1"/>
                </a:effectRef>
                <a:fontRef idx="minor">
                  <a:schemeClr val="tx1"/>
                </a:fontRef>
              </p:style>
            </p:cxnSp>
          </p:grpSp>
        </p:grpSp>
      </p:grpSp>
      <p:grpSp>
        <p:nvGrpSpPr>
          <p:cNvPr id="74" name="Group 73"/>
          <p:cNvGrpSpPr/>
          <p:nvPr/>
        </p:nvGrpSpPr>
        <p:grpSpPr>
          <a:xfrm>
            <a:off x="1169602" y="1433626"/>
            <a:ext cx="4187443" cy="2082134"/>
            <a:chOff x="1169602" y="1433626"/>
            <a:chExt cx="4187443" cy="2082134"/>
          </a:xfrm>
        </p:grpSpPr>
        <p:cxnSp>
          <p:nvCxnSpPr>
            <p:cNvPr id="56" name="Straight Arrow Connector 55"/>
            <p:cNvCxnSpPr/>
            <p:nvPr/>
          </p:nvCxnSpPr>
          <p:spPr>
            <a:xfrm>
              <a:off x="2473246" y="1433626"/>
              <a:ext cx="2883799" cy="535298"/>
            </a:xfrm>
            <a:prstGeom prst="straightConnector1">
              <a:avLst/>
            </a:prstGeom>
            <a:ln w="1143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1169602" y="2841720"/>
              <a:ext cx="4187443" cy="674040"/>
            </a:xfrm>
            <a:prstGeom prst="straightConnector1">
              <a:avLst/>
            </a:prstGeom>
            <a:ln w="1143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913302" y="2392376"/>
              <a:ext cx="3443743" cy="7736"/>
            </a:xfrm>
            <a:prstGeom prst="straightConnector1">
              <a:avLst/>
            </a:prstGeom>
            <a:ln w="1143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9" name="Rectangle 68"/>
          <p:cNvSpPr/>
          <p:nvPr/>
        </p:nvSpPr>
        <p:spPr>
          <a:xfrm>
            <a:off x="5483222" y="1730245"/>
            <a:ext cx="2858345" cy="1257981"/>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chemeClr val="bg1"/>
                </a:solidFill>
              </a:rPr>
              <a:t>Diagnosis</a:t>
            </a:r>
            <a:endParaRPr lang="en-US" sz="4800" dirty="0">
              <a:solidFill>
                <a:schemeClr val="bg1"/>
              </a:solidFill>
            </a:endParaRPr>
          </a:p>
        </p:txBody>
      </p:sp>
      <p:sp>
        <p:nvSpPr>
          <p:cNvPr id="72" name="TextBox 71"/>
          <p:cNvSpPr txBox="1"/>
          <p:nvPr/>
        </p:nvSpPr>
        <p:spPr>
          <a:xfrm>
            <a:off x="5386034" y="3850585"/>
            <a:ext cx="3379451" cy="1938992"/>
          </a:xfrm>
          <a:prstGeom prst="rect">
            <a:avLst/>
          </a:prstGeom>
          <a:noFill/>
        </p:spPr>
        <p:txBody>
          <a:bodyPr wrap="none" rtlCol="0">
            <a:spAutoFit/>
          </a:bodyPr>
          <a:lstStyle/>
          <a:p>
            <a:pPr algn="ctr"/>
            <a:r>
              <a:rPr lang="en-US" sz="4000" dirty="0" smtClean="0">
                <a:solidFill>
                  <a:srgbClr val="FFFF00"/>
                </a:solidFill>
                <a:effectLst>
                  <a:outerShdw blurRad="38100" dist="38100" dir="2700000" algn="tl">
                    <a:srgbClr val="000000">
                      <a:alpha val="43137"/>
                    </a:srgbClr>
                  </a:outerShdw>
                </a:effectLst>
              </a:rPr>
              <a:t>Same</a:t>
            </a:r>
          </a:p>
          <a:p>
            <a:pPr algn="ctr"/>
            <a:r>
              <a:rPr lang="en-US" sz="4000" dirty="0" smtClean="0">
                <a:solidFill>
                  <a:srgbClr val="FFFF00"/>
                </a:solidFill>
                <a:effectLst>
                  <a:outerShdw blurRad="38100" dist="38100" dir="2700000" algn="tl">
                    <a:srgbClr val="000000">
                      <a:alpha val="43137"/>
                    </a:srgbClr>
                  </a:outerShdw>
                </a:effectLst>
              </a:rPr>
              <a:t>Management</a:t>
            </a:r>
          </a:p>
          <a:p>
            <a:pPr algn="ctr"/>
            <a:r>
              <a:rPr lang="en-US" sz="4000" dirty="0" smtClean="0">
                <a:solidFill>
                  <a:srgbClr val="FFFF00"/>
                </a:solidFill>
                <a:effectLst>
                  <a:outerShdw blurRad="38100" dist="38100" dir="2700000" algn="tl">
                    <a:srgbClr val="000000">
                      <a:alpha val="43137"/>
                    </a:srgbClr>
                  </a:outerShdw>
                </a:effectLst>
              </a:rPr>
              <a:t>for Everyone?</a:t>
            </a:r>
          </a:p>
        </p:txBody>
      </p:sp>
      <p:sp>
        <p:nvSpPr>
          <p:cNvPr id="76" name="TextBox 75"/>
          <p:cNvSpPr txBox="1"/>
          <p:nvPr/>
        </p:nvSpPr>
        <p:spPr>
          <a:xfrm>
            <a:off x="268560" y="5131831"/>
            <a:ext cx="3607847" cy="1077218"/>
          </a:xfrm>
          <a:prstGeom prst="rect">
            <a:avLst/>
          </a:prstGeom>
          <a:solidFill>
            <a:schemeClr val="tx1"/>
          </a:solidFill>
        </p:spPr>
        <p:txBody>
          <a:bodyPr wrap="none" rtlCol="0">
            <a:spAutoFit/>
          </a:bodyPr>
          <a:lstStyle/>
          <a:p>
            <a:pPr algn="ctr"/>
            <a:r>
              <a:rPr lang="en-US" sz="3200" dirty="0" smtClean="0">
                <a:solidFill>
                  <a:schemeClr val="bg1"/>
                </a:solidFill>
                <a:effectLst>
                  <a:outerShdw blurRad="38100" dist="38100" dir="2700000" algn="tl">
                    <a:srgbClr val="000000">
                      <a:alpha val="43137"/>
                    </a:srgbClr>
                  </a:outerShdw>
                </a:effectLst>
              </a:rPr>
              <a:t>Traditional Medical</a:t>
            </a:r>
          </a:p>
          <a:p>
            <a:pPr algn="ctr"/>
            <a:r>
              <a:rPr lang="en-US" sz="3200" dirty="0" smtClean="0">
                <a:solidFill>
                  <a:schemeClr val="bg1"/>
                </a:solidFill>
                <a:effectLst>
                  <a:outerShdw blurRad="38100" dist="38100" dir="2700000" algn="tl">
                    <a:srgbClr val="000000">
                      <a:alpha val="43137"/>
                    </a:srgbClr>
                  </a:outerShdw>
                </a:effectLst>
              </a:rPr>
              <a:t>Approach</a:t>
            </a:r>
          </a:p>
        </p:txBody>
      </p:sp>
      <p:sp>
        <p:nvSpPr>
          <p:cNvPr id="83" name="TextBox 82"/>
          <p:cNvSpPr txBox="1"/>
          <p:nvPr/>
        </p:nvSpPr>
        <p:spPr>
          <a:xfrm>
            <a:off x="511043" y="487650"/>
            <a:ext cx="1497526" cy="1015663"/>
          </a:xfrm>
          <a:prstGeom prst="rect">
            <a:avLst/>
          </a:prstGeom>
          <a:noFill/>
        </p:spPr>
        <p:txBody>
          <a:bodyPr wrap="none" rtlCol="0">
            <a:spAutoFit/>
          </a:bodyPr>
          <a:lstStyle/>
          <a:p>
            <a:r>
              <a:rPr lang="en-US" sz="2000" b="1" dirty="0" smtClean="0">
                <a:solidFill>
                  <a:srgbClr val="FFC000"/>
                </a:solidFill>
                <a:effectLst>
                  <a:outerShdw blurRad="38100" dist="38100" dir="2700000" algn="tl">
                    <a:srgbClr val="000000">
                      <a:alpha val="43137"/>
                    </a:srgbClr>
                  </a:outerShdw>
                </a:effectLst>
              </a:rPr>
              <a:t>Shared </a:t>
            </a:r>
          </a:p>
          <a:p>
            <a:r>
              <a:rPr lang="en-US" sz="2000" b="1" dirty="0" smtClean="0">
                <a:solidFill>
                  <a:srgbClr val="FFC000"/>
                </a:solidFill>
                <a:effectLst>
                  <a:outerShdw blurRad="38100" dist="38100" dir="2700000" algn="tl">
                    <a:srgbClr val="000000">
                      <a:alpha val="43137"/>
                    </a:srgbClr>
                  </a:outerShdw>
                </a:effectLst>
              </a:rPr>
              <a:t>Clinical </a:t>
            </a:r>
          </a:p>
          <a:p>
            <a:r>
              <a:rPr lang="en-US" sz="2000" b="1" dirty="0" smtClean="0">
                <a:solidFill>
                  <a:srgbClr val="FFC000"/>
                </a:solidFill>
                <a:effectLst>
                  <a:outerShdw blurRad="38100" dist="38100" dir="2700000" algn="tl">
                    <a:srgbClr val="000000">
                      <a:alpha val="43137"/>
                    </a:srgbClr>
                  </a:outerShdw>
                </a:effectLst>
              </a:rPr>
              <a:t>Phenotype</a:t>
            </a:r>
          </a:p>
        </p:txBody>
      </p:sp>
      <p:sp>
        <p:nvSpPr>
          <p:cNvPr id="55" name="TextBox 54"/>
          <p:cNvSpPr txBox="1"/>
          <p:nvPr/>
        </p:nvSpPr>
        <p:spPr>
          <a:xfrm>
            <a:off x="363505" y="3939071"/>
            <a:ext cx="4554452" cy="400110"/>
          </a:xfrm>
          <a:prstGeom prst="rect">
            <a:avLst/>
          </a:prstGeom>
          <a:noFill/>
        </p:spPr>
        <p:txBody>
          <a:bodyPr wrap="none" rtlCol="0">
            <a:spAutoFit/>
          </a:bodyPr>
          <a:lstStyle/>
          <a:p>
            <a:r>
              <a:rPr lang="en-US" sz="2000" b="1" dirty="0" smtClean="0">
                <a:solidFill>
                  <a:srgbClr val="FF00FF"/>
                </a:solidFill>
                <a:effectLst>
                  <a:outerShdw blurRad="38100" dist="38100" dir="2700000" algn="tl">
                    <a:srgbClr val="000000">
                      <a:alpha val="43137"/>
                    </a:srgbClr>
                  </a:outerShdw>
                </a:effectLst>
              </a:rPr>
              <a:t>Presumed identical or similar cause</a:t>
            </a:r>
          </a:p>
        </p:txBody>
      </p:sp>
      <p:grpSp>
        <p:nvGrpSpPr>
          <p:cNvPr id="59" name="Group 58"/>
          <p:cNvGrpSpPr/>
          <p:nvPr/>
        </p:nvGrpSpPr>
        <p:grpSpPr>
          <a:xfrm>
            <a:off x="3871113" y="86333"/>
            <a:ext cx="5089615" cy="1484579"/>
            <a:chOff x="4086738" y="4834041"/>
            <a:chExt cx="5089615" cy="1484579"/>
          </a:xfrm>
        </p:grpSpPr>
        <p:sp>
          <p:nvSpPr>
            <p:cNvPr id="60" name="Content Placeholder 12"/>
            <p:cNvSpPr txBox="1">
              <a:spLocks/>
            </p:cNvSpPr>
            <p:nvPr/>
          </p:nvSpPr>
          <p:spPr>
            <a:xfrm>
              <a:off x="4086738" y="5226983"/>
              <a:ext cx="2466600" cy="1091637"/>
            </a:xfrm>
            <a:prstGeom prst="rect">
              <a:avLst/>
            </a:prstGeom>
          </p:spPr>
          <p:txBody>
            <a:bodyPr>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fontAlgn="auto">
                <a:spcBef>
                  <a:spcPts val="0"/>
                </a:spcBef>
                <a:spcAft>
                  <a:spcPts val="0"/>
                </a:spcAft>
                <a:buFont typeface="Wingdings" pitchFamily="2" charset="2"/>
                <a:buChar char="§"/>
              </a:pPr>
              <a:r>
                <a:rPr lang="en-US" sz="1600" dirty="0" smtClean="0"/>
                <a:t>Cerebral palsy</a:t>
              </a:r>
            </a:p>
            <a:p>
              <a:pPr fontAlgn="auto">
                <a:spcBef>
                  <a:spcPts val="0"/>
                </a:spcBef>
                <a:spcAft>
                  <a:spcPts val="0"/>
                </a:spcAft>
                <a:buFont typeface="Wingdings" pitchFamily="2" charset="2"/>
                <a:buChar char="§"/>
              </a:pPr>
              <a:r>
                <a:rPr lang="en-US" sz="1600" dirty="0" smtClean="0"/>
                <a:t>Intellectual disability</a:t>
              </a:r>
            </a:p>
            <a:p>
              <a:pPr fontAlgn="auto">
                <a:spcBef>
                  <a:spcPts val="0"/>
                </a:spcBef>
                <a:spcAft>
                  <a:spcPts val="0"/>
                </a:spcAft>
                <a:buFont typeface="Wingdings" pitchFamily="2" charset="2"/>
                <a:buChar char="§"/>
              </a:pPr>
              <a:r>
                <a:rPr lang="en-US" sz="1600" dirty="0" smtClean="0"/>
                <a:t>Epilepsy</a:t>
              </a:r>
            </a:p>
            <a:p>
              <a:pPr fontAlgn="auto">
                <a:spcBef>
                  <a:spcPts val="0"/>
                </a:spcBef>
                <a:spcAft>
                  <a:spcPts val="0"/>
                </a:spcAft>
                <a:buFont typeface="Wingdings" pitchFamily="2" charset="2"/>
                <a:buChar char="§"/>
              </a:pPr>
              <a:r>
                <a:rPr lang="en-US" sz="1600" dirty="0" smtClean="0"/>
                <a:t>Movement disorders</a:t>
              </a:r>
            </a:p>
          </p:txBody>
        </p:sp>
        <p:sp>
          <p:nvSpPr>
            <p:cNvPr id="61" name="TextBox 60"/>
            <p:cNvSpPr txBox="1"/>
            <p:nvPr/>
          </p:nvSpPr>
          <p:spPr>
            <a:xfrm>
              <a:off x="4169854" y="4834041"/>
              <a:ext cx="5006499" cy="369332"/>
            </a:xfrm>
            <a:prstGeom prst="rect">
              <a:avLst/>
            </a:prstGeom>
            <a:noFill/>
          </p:spPr>
          <p:txBody>
            <a:bodyPr wrap="none" rtlCol="0">
              <a:spAutoFit/>
            </a:bodyPr>
            <a:lstStyle/>
            <a:p>
              <a:r>
                <a:rPr lang="en-US" u="sng" dirty="0" smtClean="0">
                  <a:solidFill>
                    <a:srgbClr val="FFFF00"/>
                  </a:solidFill>
                  <a:effectLst>
                    <a:outerShdw blurRad="38100" dist="38100" dir="2700000" algn="tl">
                      <a:srgbClr val="000000">
                        <a:alpha val="43137"/>
                      </a:srgbClr>
                    </a:outerShdw>
                  </a:effectLst>
                  <a:latin typeface="+mn-lt"/>
                </a:rPr>
                <a:t>Diagnostic </a:t>
              </a:r>
              <a:r>
                <a:rPr lang="en-US" u="sng" dirty="0">
                  <a:solidFill>
                    <a:srgbClr val="FFFF00"/>
                  </a:solidFill>
                  <a:effectLst>
                    <a:outerShdw blurRad="38100" dist="38100" dir="2700000" algn="tl">
                      <a:srgbClr val="000000">
                        <a:alpha val="43137"/>
                      </a:srgbClr>
                    </a:outerShdw>
                  </a:effectLst>
                  <a:latin typeface="+mn-lt"/>
                </a:rPr>
                <a:t>Reservoirs </a:t>
              </a:r>
              <a:r>
                <a:rPr lang="en-US" u="sng" dirty="0" smtClean="0">
                  <a:solidFill>
                    <a:srgbClr val="FFFF00"/>
                  </a:solidFill>
                  <a:effectLst>
                    <a:outerShdw blurRad="38100" dist="38100" dir="2700000" algn="tl">
                      <a:srgbClr val="000000">
                        <a:alpha val="43137"/>
                      </a:srgbClr>
                    </a:outerShdw>
                  </a:effectLst>
                  <a:latin typeface="+mn-lt"/>
                </a:rPr>
                <a:t>Hiding </a:t>
              </a:r>
              <a:r>
                <a:rPr lang="en-US" u="sng" dirty="0">
                  <a:solidFill>
                    <a:srgbClr val="FFFF00"/>
                  </a:solidFill>
                  <a:effectLst>
                    <a:outerShdw blurRad="38100" dist="38100" dir="2700000" algn="tl">
                      <a:srgbClr val="000000">
                        <a:alpha val="43137"/>
                      </a:srgbClr>
                    </a:outerShdw>
                  </a:effectLst>
                  <a:latin typeface="+mn-lt"/>
                </a:rPr>
                <a:t>Neurogenetic Disease</a:t>
              </a:r>
              <a:endParaRPr lang="en-US" u="sng" dirty="0" smtClean="0">
                <a:effectLst>
                  <a:outerShdw blurRad="38100" dist="38100" dir="2700000" algn="tl">
                    <a:srgbClr val="000000">
                      <a:alpha val="43137"/>
                    </a:srgbClr>
                  </a:outerShdw>
                </a:effectLst>
                <a:latin typeface="+mn-lt"/>
              </a:endParaRPr>
            </a:p>
          </p:txBody>
        </p:sp>
        <p:sp>
          <p:nvSpPr>
            <p:cNvPr id="62" name="Content Placeholder 12"/>
            <p:cNvSpPr txBox="1">
              <a:spLocks/>
            </p:cNvSpPr>
            <p:nvPr/>
          </p:nvSpPr>
          <p:spPr>
            <a:xfrm>
              <a:off x="6415497" y="5233082"/>
              <a:ext cx="2601781" cy="1079438"/>
            </a:xfrm>
            <a:prstGeom prst="rect">
              <a:avLst/>
            </a:prstGeom>
          </p:spPr>
          <p:txBody>
            <a:bodyPr>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fontAlgn="auto">
                <a:spcBef>
                  <a:spcPts val="0"/>
                </a:spcBef>
                <a:spcAft>
                  <a:spcPts val="0"/>
                </a:spcAft>
                <a:buFont typeface="Wingdings" pitchFamily="2" charset="2"/>
                <a:buChar char="§"/>
              </a:pPr>
              <a:r>
                <a:rPr lang="en-US" sz="1600" b="1" dirty="0" smtClean="0"/>
                <a:t>Ataxia</a:t>
              </a:r>
            </a:p>
            <a:p>
              <a:pPr fontAlgn="auto">
                <a:spcBef>
                  <a:spcPts val="0"/>
                </a:spcBef>
                <a:spcAft>
                  <a:spcPts val="0"/>
                </a:spcAft>
                <a:buFont typeface="Wingdings" pitchFamily="2" charset="2"/>
                <a:buChar char="§"/>
              </a:pPr>
              <a:r>
                <a:rPr lang="en-US" sz="1600" dirty="0" smtClean="0"/>
                <a:t>Dementia</a:t>
              </a:r>
            </a:p>
            <a:p>
              <a:pPr fontAlgn="auto">
                <a:spcBef>
                  <a:spcPts val="0"/>
                </a:spcBef>
                <a:spcAft>
                  <a:spcPts val="0"/>
                </a:spcAft>
                <a:buFont typeface="Wingdings" pitchFamily="2" charset="2"/>
                <a:buChar char="§"/>
              </a:pPr>
              <a:r>
                <a:rPr lang="en-US" sz="1600" dirty="0" smtClean="0"/>
                <a:t>Multiple sclerosis</a:t>
              </a:r>
            </a:p>
            <a:p>
              <a:pPr fontAlgn="auto">
                <a:spcBef>
                  <a:spcPts val="0"/>
                </a:spcBef>
                <a:spcAft>
                  <a:spcPts val="0"/>
                </a:spcAft>
                <a:buFont typeface="Wingdings" pitchFamily="2" charset="2"/>
                <a:buChar char="§"/>
              </a:pPr>
              <a:r>
                <a:rPr lang="en-US" sz="1600" dirty="0" smtClean="0"/>
                <a:t>Peripheral neuropathy</a:t>
              </a:r>
              <a:endParaRPr lang="en-US" sz="1600" dirty="0"/>
            </a:p>
          </p:txBody>
        </p:sp>
      </p:grpSp>
    </p:spTree>
    <p:extLst>
      <p:ext uri="{BB962C8B-B14F-4D97-AF65-F5344CB8AC3E}">
        <p14:creationId xmlns:p14="http://schemas.microsoft.com/office/powerpoint/2010/main" val="18325573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9"/>
                                        </p:tgtEl>
                                        <p:attrNameLst>
                                          <p:attrName>style.visibility</p:attrName>
                                        </p:attrNameLst>
                                      </p:cBhvr>
                                      <p:to>
                                        <p:strVal val="visible"/>
                                      </p:to>
                                    </p:set>
                                    <p:animEffect transition="in" filter="fade">
                                      <p:cBhvr>
                                        <p:cTn id="14" dur="500"/>
                                        <p:tgtEl>
                                          <p:spTgt spid="6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wipe(up)">
                                      <p:cBhvr>
                                        <p:cTn id="19" dur="500"/>
                                        <p:tgtEl>
                                          <p:spTgt spid="70"/>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fade">
                                      <p:cBhvr>
                                        <p:cTn id="23" dur="500"/>
                                        <p:tgtEl>
                                          <p:spTgt spid="7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2"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76115" y="2140903"/>
            <a:ext cx="476695" cy="1692118"/>
            <a:chOff x="3124227" y="800102"/>
            <a:chExt cx="366690" cy="1301629"/>
          </a:xfrm>
          <a:solidFill>
            <a:srgbClr val="00FFCC"/>
          </a:solidFill>
          <a:effectLst>
            <a:outerShdw blurRad="76200" dir="13500000" sy="23000" kx="1200000" algn="br" rotWithShape="0">
              <a:prstClr val="black">
                <a:alpha val="20000"/>
              </a:prstClr>
            </a:outerShdw>
          </a:effectLst>
        </p:grpSpPr>
        <p:sp>
          <p:nvSpPr>
            <p:cNvPr id="16" name="Oval 15"/>
            <p:cNvSpPr/>
            <p:nvPr/>
          </p:nvSpPr>
          <p:spPr>
            <a:xfrm>
              <a:off x="3145647" y="800102"/>
              <a:ext cx="304800" cy="381000"/>
            </a:xfrm>
            <a:prstGeom prst="ellipse">
              <a:avLst/>
            </a:prstGeom>
            <a:grpFill/>
            <a:ln>
              <a:solidFill>
                <a:srgbClr val="00FFCC"/>
              </a:solidFill>
            </a:ln>
            <a:scene3d>
              <a:camera prst="orthographicFront"/>
              <a:lightRig rig="threePt" dir="t"/>
            </a:scene3d>
            <a:sp3d prstMaterial="translucentPowder">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ook Antiqua"/>
                <a:ea typeface="+mn-ea"/>
                <a:cs typeface="+mn-cs"/>
              </a:endParaRPr>
            </a:p>
          </p:txBody>
        </p:sp>
        <p:grpSp>
          <p:nvGrpSpPr>
            <p:cNvPr id="17" name="Group 19"/>
            <p:cNvGrpSpPr/>
            <p:nvPr/>
          </p:nvGrpSpPr>
          <p:grpSpPr>
            <a:xfrm>
              <a:off x="3124227" y="1185865"/>
              <a:ext cx="366690" cy="915866"/>
              <a:chOff x="3124227" y="1185865"/>
              <a:chExt cx="366690" cy="915866"/>
            </a:xfrm>
            <a:grpFill/>
          </p:grpSpPr>
          <p:sp>
            <p:nvSpPr>
              <p:cNvPr id="18" name="Arc 17"/>
              <p:cNvSpPr/>
              <p:nvPr/>
            </p:nvSpPr>
            <p:spPr>
              <a:xfrm rot="370366">
                <a:off x="3186117" y="1207301"/>
                <a:ext cx="304800" cy="762000"/>
              </a:xfrm>
              <a:prstGeom prst="arc">
                <a:avLst/>
              </a:prstGeom>
              <a:grpFill/>
              <a:ln w="47625">
                <a:solidFill>
                  <a:srgbClr val="00FFCC"/>
                </a:solidFill>
                <a:tailEnd type="none"/>
              </a:ln>
              <a:scene3d>
                <a:camera prst="orthographicFront"/>
                <a:lightRig rig="threePt" dir="t"/>
              </a:scene3d>
              <a:sp3d prstMaterial="translucentPowder">
                <a:bevelT/>
                <a:bevelB/>
              </a:sp3d>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19" name="Arc 18"/>
              <p:cNvSpPr/>
              <p:nvPr/>
            </p:nvSpPr>
            <p:spPr>
              <a:xfrm rot="21229634" flipH="1">
                <a:off x="3124227" y="1207301"/>
                <a:ext cx="304800" cy="762000"/>
              </a:xfrm>
              <a:prstGeom prst="arc">
                <a:avLst/>
              </a:prstGeom>
              <a:grpFill/>
              <a:ln w="47625">
                <a:solidFill>
                  <a:srgbClr val="00FFCC"/>
                </a:solidFill>
                <a:tailEnd type="none"/>
              </a:ln>
              <a:scene3d>
                <a:camera prst="orthographicFront"/>
                <a:lightRig rig="threePt" dir="t"/>
              </a:scene3d>
              <a:sp3d prstMaterial="translucentPowder">
                <a:bevelT/>
                <a:bevelB/>
              </a:sp3d>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ook Antiqua"/>
                  <a:ea typeface="+mn-ea"/>
                  <a:cs typeface="+mn-cs"/>
                </a:endParaRPr>
              </a:p>
            </p:txBody>
          </p:sp>
          <p:cxnSp>
            <p:nvCxnSpPr>
              <p:cNvPr id="20" name="Straight Connector 19"/>
              <p:cNvCxnSpPr/>
              <p:nvPr/>
            </p:nvCxnSpPr>
            <p:spPr>
              <a:xfrm rot="5400000">
                <a:off x="3078956" y="1414465"/>
                <a:ext cx="457200" cy="0"/>
              </a:xfrm>
              <a:prstGeom prst="line">
                <a:avLst/>
              </a:prstGeom>
              <a:grpFill/>
              <a:ln w="155575">
                <a:solidFill>
                  <a:srgbClr val="00FFCC"/>
                </a:solidFill>
                <a:headEnd type="none" w="sm" len="sm"/>
                <a:tailEnd type="none"/>
              </a:ln>
              <a:scene3d>
                <a:camera prst="orthographicFront"/>
                <a:lightRig rig="threePt" dir="t"/>
              </a:scene3d>
              <a:sp3d prstMaterial="translucentPowder">
                <a:bevelT/>
                <a:bevelB/>
              </a:sp3d>
            </p:spPr>
            <p:style>
              <a:lnRef idx="1">
                <a:schemeClr val="accent1"/>
              </a:lnRef>
              <a:fillRef idx="0">
                <a:schemeClr val="accent1"/>
              </a:fillRef>
              <a:effectRef idx="0">
                <a:schemeClr val="accent1"/>
              </a:effectRef>
              <a:fontRef idx="minor">
                <a:schemeClr val="tx1"/>
              </a:fontRef>
            </p:style>
          </p:cxnSp>
          <p:grpSp>
            <p:nvGrpSpPr>
              <p:cNvPr id="21" name="Group 12"/>
              <p:cNvGrpSpPr/>
              <p:nvPr/>
            </p:nvGrpSpPr>
            <p:grpSpPr>
              <a:xfrm>
                <a:off x="3151269" y="1546425"/>
                <a:ext cx="178596" cy="555306"/>
                <a:chOff x="4313319" y="1458297"/>
                <a:chExt cx="178596" cy="555306"/>
              </a:xfrm>
              <a:grpFill/>
            </p:grpSpPr>
            <p:cxnSp>
              <p:nvCxnSpPr>
                <p:cNvPr id="25" name="Straight Connector 24"/>
                <p:cNvCxnSpPr/>
                <p:nvPr/>
              </p:nvCxnSpPr>
              <p:spPr>
                <a:xfrm rot="3960000" flipH="1" flipV="1">
                  <a:off x="4278555" y="1519257"/>
                  <a:ext cx="274320" cy="152400"/>
                </a:xfrm>
                <a:prstGeom prst="line">
                  <a:avLst/>
                </a:prstGeom>
                <a:grpFill/>
                <a:ln w="73025">
                  <a:solidFill>
                    <a:srgbClr val="00FFCC"/>
                  </a:solidFill>
                </a:ln>
                <a:scene3d>
                  <a:camera prst="orthographicFront"/>
                  <a:lightRig rig="threePt" dir="t"/>
                </a:scene3d>
                <a:sp3d prstMaterial="translucentPowder">
                  <a:bevelT/>
                  <a:bevelB/>
                </a:sp3d>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3900000" flipH="1" flipV="1">
                  <a:off x="4252359" y="1800243"/>
                  <a:ext cx="274320" cy="152400"/>
                </a:xfrm>
                <a:prstGeom prst="line">
                  <a:avLst/>
                </a:prstGeom>
                <a:grpFill/>
                <a:ln w="73025">
                  <a:solidFill>
                    <a:srgbClr val="00FFCC"/>
                  </a:solidFill>
                </a:ln>
                <a:scene3d>
                  <a:camera prst="orthographicFront"/>
                  <a:lightRig rig="threePt" dir="t"/>
                </a:scene3d>
                <a:sp3d prstMaterial="translucentPowder">
                  <a:bevelT/>
                  <a:bevelB/>
                </a:sp3d>
              </p:spPr>
              <p:style>
                <a:lnRef idx="1">
                  <a:schemeClr val="accent1"/>
                </a:lnRef>
                <a:fillRef idx="0">
                  <a:schemeClr val="accent1"/>
                </a:fillRef>
                <a:effectRef idx="0">
                  <a:schemeClr val="accent1"/>
                </a:effectRef>
                <a:fontRef idx="minor">
                  <a:schemeClr val="tx1"/>
                </a:fontRef>
              </p:style>
            </p:cxnSp>
          </p:grpSp>
          <p:grpSp>
            <p:nvGrpSpPr>
              <p:cNvPr id="22" name="Group 13"/>
              <p:cNvGrpSpPr/>
              <p:nvPr/>
            </p:nvGrpSpPr>
            <p:grpSpPr>
              <a:xfrm flipH="1">
                <a:off x="3279859" y="1546425"/>
                <a:ext cx="178596" cy="555306"/>
                <a:chOff x="4313319" y="1458297"/>
                <a:chExt cx="178596" cy="555306"/>
              </a:xfrm>
              <a:grpFill/>
            </p:grpSpPr>
            <p:cxnSp>
              <p:nvCxnSpPr>
                <p:cNvPr id="23" name="Straight Connector 22"/>
                <p:cNvCxnSpPr/>
                <p:nvPr/>
              </p:nvCxnSpPr>
              <p:spPr>
                <a:xfrm rot="3960000" flipH="1" flipV="1">
                  <a:off x="4278555" y="1519257"/>
                  <a:ext cx="274320" cy="152400"/>
                </a:xfrm>
                <a:prstGeom prst="line">
                  <a:avLst/>
                </a:prstGeom>
                <a:grpFill/>
                <a:ln w="73025">
                  <a:solidFill>
                    <a:srgbClr val="00FFCC"/>
                  </a:solidFill>
                </a:ln>
                <a:scene3d>
                  <a:camera prst="orthographicFront"/>
                  <a:lightRig rig="threePt" dir="t"/>
                </a:scene3d>
                <a:sp3d prstMaterial="translucentPowder">
                  <a:bevelT/>
                  <a:bevelB/>
                </a:sp3d>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3900000" flipH="1" flipV="1">
                  <a:off x="4252359" y="1800243"/>
                  <a:ext cx="274320" cy="152400"/>
                </a:xfrm>
                <a:prstGeom prst="line">
                  <a:avLst/>
                </a:prstGeom>
                <a:grpFill/>
                <a:ln w="73025">
                  <a:solidFill>
                    <a:srgbClr val="00FFCC"/>
                  </a:solidFill>
                </a:ln>
                <a:scene3d>
                  <a:camera prst="orthographicFront"/>
                  <a:lightRig rig="threePt" dir="t"/>
                </a:scene3d>
                <a:sp3d prstMaterial="translucentPowder">
                  <a:bevelT/>
                  <a:bevelB/>
                </a:sp3d>
              </p:spPr>
              <p:style>
                <a:lnRef idx="1">
                  <a:schemeClr val="accent1"/>
                </a:lnRef>
                <a:fillRef idx="0">
                  <a:schemeClr val="accent1"/>
                </a:fillRef>
                <a:effectRef idx="0">
                  <a:schemeClr val="accent1"/>
                </a:effectRef>
                <a:fontRef idx="minor">
                  <a:schemeClr val="tx1"/>
                </a:fontRef>
              </p:style>
            </p:cxnSp>
          </p:grpSp>
        </p:grpSp>
      </p:grpSp>
      <p:grpSp>
        <p:nvGrpSpPr>
          <p:cNvPr id="31" name="Group 30"/>
          <p:cNvGrpSpPr>
            <a:grpSpLocks noChangeAspect="1"/>
          </p:cNvGrpSpPr>
          <p:nvPr/>
        </p:nvGrpSpPr>
        <p:grpSpPr>
          <a:xfrm>
            <a:off x="1384537" y="1562784"/>
            <a:ext cx="476695" cy="1692118"/>
            <a:chOff x="3124227" y="800102"/>
            <a:chExt cx="366690" cy="1301629"/>
          </a:xfrm>
          <a:solidFill>
            <a:srgbClr val="00FFCC"/>
          </a:solidFill>
          <a:effectLst>
            <a:outerShdw blurRad="76200" dir="13500000" sy="23000" kx="1200000" algn="br" rotWithShape="0">
              <a:prstClr val="black">
                <a:alpha val="20000"/>
              </a:prstClr>
            </a:outerShdw>
          </a:effectLst>
        </p:grpSpPr>
        <p:sp>
          <p:nvSpPr>
            <p:cNvPr id="32" name="Oval 31"/>
            <p:cNvSpPr/>
            <p:nvPr/>
          </p:nvSpPr>
          <p:spPr>
            <a:xfrm>
              <a:off x="3145647" y="800102"/>
              <a:ext cx="304800" cy="381000"/>
            </a:xfrm>
            <a:prstGeom prst="ellipse">
              <a:avLst/>
            </a:prstGeom>
            <a:grpFill/>
            <a:ln>
              <a:solidFill>
                <a:srgbClr val="00FFCC"/>
              </a:solidFill>
            </a:ln>
            <a:scene3d>
              <a:camera prst="orthographicFront"/>
              <a:lightRig rig="threePt" dir="t"/>
            </a:scene3d>
            <a:sp3d prstMaterial="translucentPowder">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ook Antiqua"/>
                <a:ea typeface="+mn-ea"/>
                <a:cs typeface="+mn-cs"/>
              </a:endParaRPr>
            </a:p>
          </p:txBody>
        </p:sp>
        <p:grpSp>
          <p:nvGrpSpPr>
            <p:cNvPr id="33" name="Group 19"/>
            <p:cNvGrpSpPr/>
            <p:nvPr/>
          </p:nvGrpSpPr>
          <p:grpSpPr>
            <a:xfrm>
              <a:off x="3124227" y="1185865"/>
              <a:ext cx="366690" cy="915866"/>
              <a:chOff x="3124227" y="1185865"/>
              <a:chExt cx="366690" cy="915866"/>
            </a:xfrm>
            <a:grpFill/>
          </p:grpSpPr>
          <p:sp>
            <p:nvSpPr>
              <p:cNvPr id="34" name="Arc 33"/>
              <p:cNvSpPr/>
              <p:nvPr/>
            </p:nvSpPr>
            <p:spPr>
              <a:xfrm rot="370366">
                <a:off x="3186117" y="1207301"/>
                <a:ext cx="304800" cy="762000"/>
              </a:xfrm>
              <a:prstGeom prst="arc">
                <a:avLst/>
              </a:prstGeom>
              <a:grpFill/>
              <a:ln w="47625">
                <a:solidFill>
                  <a:srgbClr val="00FFCC"/>
                </a:solidFill>
                <a:tailEnd type="none"/>
              </a:ln>
              <a:scene3d>
                <a:camera prst="orthographicFront"/>
                <a:lightRig rig="threePt" dir="t"/>
              </a:scene3d>
              <a:sp3d prstMaterial="translucentPowder">
                <a:bevelT/>
                <a:bevelB/>
              </a:sp3d>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35" name="Arc 34"/>
              <p:cNvSpPr/>
              <p:nvPr/>
            </p:nvSpPr>
            <p:spPr>
              <a:xfrm rot="21229634" flipH="1">
                <a:off x="3124227" y="1207301"/>
                <a:ext cx="304800" cy="762000"/>
              </a:xfrm>
              <a:prstGeom prst="arc">
                <a:avLst/>
              </a:prstGeom>
              <a:grpFill/>
              <a:ln w="47625">
                <a:solidFill>
                  <a:srgbClr val="00FFCC"/>
                </a:solidFill>
                <a:tailEnd type="none"/>
              </a:ln>
              <a:scene3d>
                <a:camera prst="orthographicFront"/>
                <a:lightRig rig="threePt" dir="t"/>
              </a:scene3d>
              <a:sp3d prstMaterial="translucentPowder">
                <a:bevelT/>
                <a:bevelB/>
              </a:sp3d>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ook Antiqua"/>
                  <a:ea typeface="+mn-ea"/>
                  <a:cs typeface="+mn-cs"/>
                </a:endParaRPr>
              </a:p>
            </p:txBody>
          </p:sp>
          <p:cxnSp>
            <p:nvCxnSpPr>
              <p:cNvPr id="36" name="Straight Connector 35"/>
              <p:cNvCxnSpPr/>
              <p:nvPr/>
            </p:nvCxnSpPr>
            <p:spPr>
              <a:xfrm rot="5400000">
                <a:off x="3078956" y="1414465"/>
                <a:ext cx="457200" cy="0"/>
              </a:xfrm>
              <a:prstGeom prst="line">
                <a:avLst/>
              </a:prstGeom>
              <a:grpFill/>
              <a:ln w="155575">
                <a:solidFill>
                  <a:srgbClr val="00FFCC"/>
                </a:solidFill>
                <a:headEnd type="none" w="sm" len="sm"/>
                <a:tailEnd type="none"/>
              </a:ln>
              <a:scene3d>
                <a:camera prst="orthographicFront"/>
                <a:lightRig rig="threePt" dir="t"/>
              </a:scene3d>
              <a:sp3d prstMaterial="translucentPowder">
                <a:bevelT/>
                <a:bevelB/>
              </a:sp3d>
            </p:spPr>
            <p:style>
              <a:lnRef idx="1">
                <a:schemeClr val="accent1"/>
              </a:lnRef>
              <a:fillRef idx="0">
                <a:schemeClr val="accent1"/>
              </a:fillRef>
              <a:effectRef idx="0">
                <a:schemeClr val="accent1"/>
              </a:effectRef>
              <a:fontRef idx="minor">
                <a:schemeClr val="tx1"/>
              </a:fontRef>
            </p:style>
          </p:cxnSp>
          <p:grpSp>
            <p:nvGrpSpPr>
              <p:cNvPr id="37" name="Group 12"/>
              <p:cNvGrpSpPr/>
              <p:nvPr/>
            </p:nvGrpSpPr>
            <p:grpSpPr>
              <a:xfrm>
                <a:off x="3151269" y="1546425"/>
                <a:ext cx="178596" cy="555306"/>
                <a:chOff x="4313319" y="1458297"/>
                <a:chExt cx="178596" cy="555306"/>
              </a:xfrm>
              <a:grpFill/>
            </p:grpSpPr>
            <p:cxnSp>
              <p:nvCxnSpPr>
                <p:cNvPr id="41" name="Straight Connector 40"/>
                <p:cNvCxnSpPr/>
                <p:nvPr/>
              </p:nvCxnSpPr>
              <p:spPr>
                <a:xfrm rot="3960000" flipH="1" flipV="1">
                  <a:off x="4278555" y="1519257"/>
                  <a:ext cx="274320" cy="152400"/>
                </a:xfrm>
                <a:prstGeom prst="line">
                  <a:avLst/>
                </a:prstGeom>
                <a:grpFill/>
                <a:ln w="73025">
                  <a:solidFill>
                    <a:srgbClr val="00FFCC"/>
                  </a:solidFill>
                </a:ln>
                <a:scene3d>
                  <a:camera prst="orthographicFront"/>
                  <a:lightRig rig="threePt" dir="t"/>
                </a:scene3d>
                <a:sp3d prstMaterial="translucentPowder">
                  <a:bevelT/>
                  <a:bevelB/>
                </a:sp3d>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3900000" flipH="1" flipV="1">
                  <a:off x="4252359" y="1800243"/>
                  <a:ext cx="274320" cy="152400"/>
                </a:xfrm>
                <a:prstGeom prst="line">
                  <a:avLst/>
                </a:prstGeom>
                <a:grpFill/>
                <a:ln w="73025">
                  <a:solidFill>
                    <a:srgbClr val="00FFCC"/>
                  </a:solidFill>
                </a:ln>
                <a:scene3d>
                  <a:camera prst="orthographicFront"/>
                  <a:lightRig rig="threePt" dir="t"/>
                </a:scene3d>
                <a:sp3d prstMaterial="translucentPowder">
                  <a:bevelT/>
                  <a:bevelB/>
                </a:sp3d>
              </p:spPr>
              <p:style>
                <a:lnRef idx="1">
                  <a:schemeClr val="accent1"/>
                </a:lnRef>
                <a:fillRef idx="0">
                  <a:schemeClr val="accent1"/>
                </a:fillRef>
                <a:effectRef idx="0">
                  <a:schemeClr val="accent1"/>
                </a:effectRef>
                <a:fontRef idx="minor">
                  <a:schemeClr val="tx1"/>
                </a:fontRef>
              </p:style>
            </p:cxnSp>
          </p:grpSp>
          <p:grpSp>
            <p:nvGrpSpPr>
              <p:cNvPr id="38" name="Group 13"/>
              <p:cNvGrpSpPr/>
              <p:nvPr/>
            </p:nvGrpSpPr>
            <p:grpSpPr>
              <a:xfrm flipH="1">
                <a:off x="3279859" y="1546425"/>
                <a:ext cx="178596" cy="555306"/>
                <a:chOff x="4313319" y="1458297"/>
                <a:chExt cx="178596" cy="555306"/>
              </a:xfrm>
              <a:grpFill/>
            </p:grpSpPr>
            <p:cxnSp>
              <p:nvCxnSpPr>
                <p:cNvPr id="39" name="Straight Connector 38"/>
                <p:cNvCxnSpPr/>
                <p:nvPr/>
              </p:nvCxnSpPr>
              <p:spPr>
                <a:xfrm rot="3960000" flipH="1" flipV="1">
                  <a:off x="4278555" y="1519257"/>
                  <a:ext cx="274320" cy="152400"/>
                </a:xfrm>
                <a:prstGeom prst="line">
                  <a:avLst/>
                </a:prstGeom>
                <a:grpFill/>
                <a:ln w="73025">
                  <a:solidFill>
                    <a:srgbClr val="00FFCC"/>
                  </a:solidFill>
                </a:ln>
                <a:scene3d>
                  <a:camera prst="orthographicFront"/>
                  <a:lightRig rig="threePt" dir="t"/>
                </a:scene3d>
                <a:sp3d prstMaterial="translucentPowder">
                  <a:bevelT/>
                  <a:bevelB/>
                </a:sp3d>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3900000" flipH="1" flipV="1">
                  <a:off x="4252359" y="1800243"/>
                  <a:ext cx="274320" cy="152400"/>
                </a:xfrm>
                <a:prstGeom prst="line">
                  <a:avLst/>
                </a:prstGeom>
                <a:grpFill/>
                <a:ln w="73025">
                  <a:solidFill>
                    <a:srgbClr val="00FFCC"/>
                  </a:solidFill>
                </a:ln>
                <a:scene3d>
                  <a:camera prst="orthographicFront"/>
                  <a:lightRig rig="threePt" dir="t"/>
                </a:scene3d>
                <a:sp3d prstMaterial="translucentPowder">
                  <a:bevelT/>
                  <a:bevelB/>
                </a:sp3d>
              </p:spPr>
              <p:style>
                <a:lnRef idx="1">
                  <a:schemeClr val="accent1"/>
                </a:lnRef>
                <a:fillRef idx="0">
                  <a:schemeClr val="accent1"/>
                </a:fillRef>
                <a:effectRef idx="0">
                  <a:schemeClr val="accent1"/>
                </a:effectRef>
                <a:fontRef idx="minor">
                  <a:schemeClr val="tx1"/>
                </a:fontRef>
              </p:style>
            </p:cxnSp>
          </p:grpSp>
        </p:grpSp>
      </p:grpSp>
      <p:grpSp>
        <p:nvGrpSpPr>
          <p:cNvPr id="43" name="Group 42"/>
          <p:cNvGrpSpPr>
            <a:grpSpLocks noChangeAspect="1"/>
          </p:cNvGrpSpPr>
          <p:nvPr/>
        </p:nvGrpSpPr>
        <p:grpSpPr>
          <a:xfrm>
            <a:off x="1992959" y="984664"/>
            <a:ext cx="476695" cy="1692118"/>
            <a:chOff x="3124227" y="800102"/>
            <a:chExt cx="366690" cy="1301629"/>
          </a:xfrm>
          <a:solidFill>
            <a:srgbClr val="00FFCC"/>
          </a:solidFill>
          <a:effectLst>
            <a:outerShdw blurRad="76200" dir="13500000" sy="23000" kx="1200000" algn="br" rotWithShape="0">
              <a:prstClr val="black">
                <a:alpha val="20000"/>
              </a:prstClr>
            </a:outerShdw>
          </a:effectLst>
        </p:grpSpPr>
        <p:sp>
          <p:nvSpPr>
            <p:cNvPr id="44" name="Oval 43"/>
            <p:cNvSpPr/>
            <p:nvPr/>
          </p:nvSpPr>
          <p:spPr>
            <a:xfrm>
              <a:off x="3145647" y="800102"/>
              <a:ext cx="304800" cy="381000"/>
            </a:xfrm>
            <a:prstGeom prst="ellipse">
              <a:avLst/>
            </a:prstGeom>
            <a:grpFill/>
            <a:ln>
              <a:solidFill>
                <a:srgbClr val="00FFCC"/>
              </a:solidFill>
            </a:ln>
            <a:scene3d>
              <a:camera prst="orthographicFront"/>
              <a:lightRig rig="threePt" dir="t"/>
            </a:scene3d>
            <a:sp3d prstMaterial="translucentPowder">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ook Antiqua"/>
                <a:ea typeface="+mn-ea"/>
                <a:cs typeface="+mn-cs"/>
              </a:endParaRPr>
            </a:p>
          </p:txBody>
        </p:sp>
        <p:grpSp>
          <p:nvGrpSpPr>
            <p:cNvPr id="45" name="Group 19"/>
            <p:cNvGrpSpPr/>
            <p:nvPr/>
          </p:nvGrpSpPr>
          <p:grpSpPr>
            <a:xfrm>
              <a:off x="3124227" y="1185865"/>
              <a:ext cx="366690" cy="915866"/>
              <a:chOff x="3124227" y="1185865"/>
              <a:chExt cx="366690" cy="915866"/>
            </a:xfrm>
            <a:grpFill/>
          </p:grpSpPr>
          <p:sp>
            <p:nvSpPr>
              <p:cNvPr id="46" name="Arc 45"/>
              <p:cNvSpPr/>
              <p:nvPr/>
            </p:nvSpPr>
            <p:spPr>
              <a:xfrm rot="370366">
                <a:off x="3186117" y="1207301"/>
                <a:ext cx="304800" cy="762000"/>
              </a:xfrm>
              <a:prstGeom prst="arc">
                <a:avLst/>
              </a:prstGeom>
              <a:grpFill/>
              <a:ln w="47625">
                <a:solidFill>
                  <a:srgbClr val="00FFCC"/>
                </a:solidFill>
                <a:tailEnd type="none"/>
              </a:ln>
              <a:scene3d>
                <a:camera prst="orthographicFront"/>
                <a:lightRig rig="threePt" dir="t"/>
              </a:scene3d>
              <a:sp3d prstMaterial="translucentPowder">
                <a:bevelT/>
                <a:bevelB/>
              </a:sp3d>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47" name="Arc 46"/>
              <p:cNvSpPr/>
              <p:nvPr/>
            </p:nvSpPr>
            <p:spPr>
              <a:xfrm rot="21229634" flipH="1">
                <a:off x="3124227" y="1207301"/>
                <a:ext cx="304800" cy="762000"/>
              </a:xfrm>
              <a:prstGeom prst="arc">
                <a:avLst/>
              </a:prstGeom>
              <a:grpFill/>
              <a:ln w="47625">
                <a:solidFill>
                  <a:srgbClr val="00FFCC"/>
                </a:solidFill>
                <a:tailEnd type="none"/>
              </a:ln>
              <a:scene3d>
                <a:camera prst="orthographicFront"/>
                <a:lightRig rig="threePt" dir="t"/>
              </a:scene3d>
              <a:sp3d prstMaterial="translucentPowder">
                <a:bevelT/>
                <a:bevelB/>
              </a:sp3d>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ook Antiqua"/>
                  <a:ea typeface="+mn-ea"/>
                  <a:cs typeface="+mn-cs"/>
                </a:endParaRPr>
              </a:p>
            </p:txBody>
          </p:sp>
          <p:cxnSp>
            <p:nvCxnSpPr>
              <p:cNvPr id="48" name="Straight Connector 47"/>
              <p:cNvCxnSpPr/>
              <p:nvPr/>
            </p:nvCxnSpPr>
            <p:spPr>
              <a:xfrm rot="5400000">
                <a:off x="3078956" y="1414465"/>
                <a:ext cx="457200" cy="0"/>
              </a:xfrm>
              <a:prstGeom prst="line">
                <a:avLst/>
              </a:prstGeom>
              <a:grpFill/>
              <a:ln w="155575">
                <a:solidFill>
                  <a:srgbClr val="00FFCC"/>
                </a:solidFill>
                <a:headEnd type="none" w="sm" len="sm"/>
                <a:tailEnd type="none"/>
              </a:ln>
              <a:scene3d>
                <a:camera prst="orthographicFront"/>
                <a:lightRig rig="threePt" dir="t"/>
              </a:scene3d>
              <a:sp3d prstMaterial="translucentPowder">
                <a:bevelT/>
                <a:bevelB/>
              </a:sp3d>
            </p:spPr>
            <p:style>
              <a:lnRef idx="1">
                <a:schemeClr val="accent1"/>
              </a:lnRef>
              <a:fillRef idx="0">
                <a:schemeClr val="accent1"/>
              </a:fillRef>
              <a:effectRef idx="0">
                <a:schemeClr val="accent1"/>
              </a:effectRef>
              <a:fontRef idx="minor">
                <a:schemeClr val="tx1"/>
              </a:fontRef>
            </p:style>
          </p:cxnSp>
          <p:grpSp>
            <p:nvGrpSpPr>
              <p:cNvPr id="49" name="Group 12"/>
              <p:cNvGrpSpPr/>
              <p:nvPr/>
            </p:nvGrpSpPr>
            <p:grpSpPr>
              <a:xfrm>
                <a:off x="3151269" y="1546425"/>
                <a:ext cx="178596" cy="555306"/>
                <a:chOff x="4313319" y="1458297"/>
                <a:chExt cx="178596" cy="555306"/>
              </a:xfrm>
              <a:grpFill/>
            </p:grpSpPr>
            <p:cxnSp>
              <p:nvCxnSpPr>
                <p:cNvPr id="53" name="Straight Connector 52"/>
                <p:cNvCxnSpPr/>
                <p:nvPr/>
              </p:nvCxnSpPr>
              <p:spPr>
                <a:xfrm rot="3960000" flipH="1" flipV="1">
                  <a:off x="4278555" y="1519257"/>
                  <a:ext cx="274320" cy="152400"/>
                </a:xfrm>
                <a:prstGeom prst="line">
                  <a:avLst/>
                </a:prstGeom>
                <a:grpFill/>
                <a:ln w="73025">
                  <a:solidFill>
                    <a:srgbClr val="00FFCC"/>
                  </a:solidFill>
                </a:ln>
                <a:scene3d>
                  <a:camera prst="orthographicFront"/>
                  <a:lightRig rig="threePt" dir="t"/>
                </a:scene3d>
                <a:sp3d prstMaterial="translucentPowder">
                  <a:bevelT/>
                  <a:bevelB/>
                </a:sp3d>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3900000" flipH="1" flipV="1">
                  <a:off x="4252359" y="1800243"/>
                  <a:ext cx="274320" cy="152400"/>
                </a:xfrm>
                <a:prstGeom prst="line">
                  <a:avLst/>
                </a:prstGeom>
                <a:grpFill/>
                <a:ln w="73025">
                  <a:solidFill>
                    <a:srgbClr val="00FFCC"/>
                  </a:solidFill>
                </a:ln>
                <a:scene3d>
                  <a:camera prst="orthographicFront"/>
                  <a:lightRig rig="threePt" dir="t"/>
                </a:scene3d>
                <a:sp3d prstMaterial="translucentPowder">
                  <a:bevelT/>
                  <a:bevelB/>
                </a:sp3d>
              </p:spPr>
              <p:style>
                <a:lnRef idx="1">
                  <a:schemeClr val="accent1"/>
                </a:lnRef>
                <a:fillRef idx="0">
                  <a:schemeClr val="accent1"/>
                </a:fillRef>
                <a:effectRef idx="0">
                  <a:schemeClr val="accent1"/>
                </a:effectRef>
                <a:fontRef idx="minor">
                  <a:schemeClr val="tx1"/>
                </a:fontRef>
              </p:style>
            </p:cxnSp>
          </p:grpSp>
          <p:grpSp>
            <p:nvGrpSpPr>
              <p:cNvPr id="50" name="Group 13"/>
              <p:cNvGrpSpPr/>
              <p:nvPr/>
            </p:nvGrpSpPr>
            <p:grpSpPr>
              <a:xfrm flipH="1">
                <a:off x="3279859" y="1546425"/>
                <a:ext cx="178596" cy="555306"/>
                <a:chOff x="4313319" y="1458297"/>
                <a:chExt cx="178596" cy="555306"/>
              </a:xfrm>
              <a:grpFill/>
            </p:grpSpPr>
            <p:cxnSp>
              <p:nvCxnSpPr>
                <p:cNvPr id="51" name="Straight Connector 50"/>
                <p:cNvCxnSpPr/>
                <p:nvPr/>
              </p:nvCxnSpPr>
              <p:spPr>
                <a:xfrm rot="3960000" flipH="1" flipV="1">
                  <a:off x="4278555" y="1519257"/>
                  <a:ext cx="274320" cy="152400"/>
                </a:xfrm>
                <a:prstGeom prst="line">
                  <a:avLst/>
                </a:prstGeom>
                <a:grpFill/>
                <a:ln w="73025">
                  <a:solidFill>
                    <a:srgbClr val="00FFCC"/>
                  </a:solidFill>
                </a:ln>
                <a:scene3d>
                  <a:camera prst="orthographicFront"/>
                  <a:lightRig rig="threePt" dir="t"/>
                </a:scene3d>
                <a:sp3d prstMaterial="translucentPowder">
                  <a:bevelT/>
                  <a:bevelB/>
                </a:sp3d>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3900000" flipH="1" flipV="1">
                  <a:off x="4252359" y="1800243"/>
                  <a:ext cx="274320" cy="152400"/>
                </a:xfrm>
                <a:prstGeom prst="line">
                  <a:avLst/>
                </a:prstGeom>
                <a:grpFill/>
                <a:ln w="73025">
                  <a:solidFill>
                    <a:srgbClr val="00FFCC"/>
                  </a:solidFill>
                </a:ln>
                <a:scene3d>
                  <a:camera prst="orthographicFront"/>
                  <a:lightRig rig="threePt" dir="t"/>
                </a:scene3d>
                <a:sp3d prstMaterial="translucentPowder">
                  <a:bevelT/>
                  <a:bevelB/>
                </a:sp3d>
              </p:spPr>
              <p:style>
                <a:lnRef idx="1">
                  <a:schemeClr val="accent1"/>
                </a:lnRef>
                <a:fillRef idx="0">
                  <a:schemeClr val="accent1"/>
                </a:fillRef>
                <a:effectRef idx="0">
                  <a:schemeClr val="accent1"/>
                </a:effectRef>
                <a:fontRef idx="minor">
                  <a:schemeClr val="tx1"/>
                </a:fontRef>
              </p:style>
            </p:cxnSp>
          </p:grpSp>
        </p:grpSp>
      </p:grpSp>
      <p:grpSp>
        <p:nvGrpSpPr>
          <p:cNvPr id="74" name="Group 73"/>
          <p:cNvGrpSpPr/>
          <p:nvPr/>
        </p:nvGrpSpPr>
        <p:grpSpPr>
          <a:xfrm>
            <a:off x="1240516" y="1031324"/>
            <a:ext cx="2497702" cy="3033347"/>
            <a:chOff x="-1929488" y="1031324"/>
            <a:chExt cx="5434146" cy="3033347"/>
          </a:xfrm>
        </p:grpSpPr>
        <p:cxnSp>
          <p:nvCxnSpPr>
            <p:cNvPr id="56" name="Straight Arrow Connector 55"/>
            <p:cNvCxnSpPr>
              <a:endCxn id="69" idx="1"/>
            </p:cNvCxnSpPr>
            <p:nvPr/>
          </p:nvCxnSpPr>
          <p:spPr>
            <a:xfrm flipV="1">
              <a:off x="854071" y="1031324"/>
              <a:ext cx="2650585" cy="113735"/>
            </a:xfrm>
            <a:prstGeom prst="straightConnector1">
              <a:avLst/>
            </a:prstGeom>
            <a:ln w="1143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60" idx="1"/>
            </p:cNvCxnSpPr>
            <p:nvPr/>
          </p:nvCxnSpPr>
          <p:spPr>
            <a:xfrm>
              <a:off x="-1929488" y="3352800"/>
              <a:ext cx="5434146" cy="711871"/>
            </a:xfrm>
            <a:prstGeom prst="straightConnector1">
              <a:avLst/>
            </a:prstGeom>
            <a:ln w="1143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423204" y="2336376"/>
              <a:ext cx="3849168" cy="72740"/>
            </a:xfrm>
            <a:prstGeom prst="straightConnector1">
              <a:avLst/>
            </a:prstGeom>
            <a:ln w="1143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3738217" y="402333"/>
            <a:ext cx="2174789" cy="4291328"/>
            <a:chOff x="3738217" y="402333"/>
            <a:chExt cx="2174789" cy="4291328"/>
          </a:xfrm>
        </p:grpSpPr>
        <p:sp>
          <p:nvSpPr>
            <p:cNvPr id="69" name="Rectangle 68"/>
            <p:cNvSpPr/>
            <p:nvPr/>
          </p:nvSpPr>
          <p:spPr>
            <a:xfrm>
              <a:off x="3738217" y="402333"/>
              <a:ext cx="2174789" cy="1257981"/>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rPr>
                <a:t>Diagnosis</a:t>
              </a:r>
              <a:endParaRPr lang="en-US" sz="3200" dirty="0">
                <a:solidFill>
                  <a:schemeClr val="bg1"/>
                </a:solidFill>
              </a:endParaRPr>
            </a:p>
          </p:txBody>
        </p:sp>
        <p:sp>
          <p:nvSpPr>
            <p:cNvPr id="59" name="Rectangle 58"/>
            <p:cNvSpPr/>
            <p:nvPr/>
          </p:nvSpPr>
          <p:spPr>
            <a:xfrm>
              <a:off x="3738217" y="1919006"/>
              <a:ext cx="2174789" cy="1257981"/>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rPr>
                <a:t>Diagnosis</a:t>
              </a:r>
              <a:endParaRPr lang="en-US" sz="3200" dirty="0">
                <a:solidFill>
                  <a:schemeClr val="bg1"/>
                </a:solidFill>
              </a:endParaRPr>
            </a:p>
          </p:txBody>
        </p:sp>
        <p:sp>
          <p:nvSpPr>
            <p:cNvPr id="60" name="Rectangle 59"/>
            <p:cNvSpPr/>
            <p:nvPr/>
          </p:nvSpPr>
          <p:spPr>
            <a:xfrm>
              <a:off x="3738217" y="3435680"/>
              <a:ext cx="2174789" cy="1257981"/>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rPr>
                <a:t>Diagnosis</a:t>
              </a:r>
              <a:endParaRPr lang="en-US" sz="3200" dirty="0">
                <a:solidFill>
                  <a:schemeClr val="bg1"/>
                </a:solidFill>
              </a:endParaRPr>
            </a:p>
          </p:txBody>
        </p:sp>
      </p:grpSp>
      <p:sp>
        <p:nvSpPr>
          <p:cNvPr id="64" name="TextBox 63"/>
          <p:cNvSpPr txBox="1"/>
          <p:nvPr/>
        </p:nvSpPr>
        <p:spPr>
          <a:xfrm>
            <a:off x="6582626" y="3669728"/>
            <a:ext cx="184731" cy="523220"/>
          </a:xfrm>
          <a:prstGeom prst="rect">
            <a:avLst/>
          </a:prstGeom>
          <a:noFill/>
        </p:spPr>
        <p:txBody>
          <a:bodyPr wrap="none" rtlCol="0">
            <a:spAutoFit/>
          </a:bodyPr>
          <a:lstStyle/>
          <a:p>
            <a:endParaRPr lang="en-US" sz="2800" dirty="0" smtClean="0">
              <a:solidFill>
                <a:srgbClr val="FFFF00"/>
              </a:solidFill>
              <a:effectLst>
                <a:outerShdw blurRad="38100" dist="38100" dir="2700000" algn="tl">
                  <a:srgbClr val="000000">
                    <a:alpha val="43137"/>
                  </a:srgbClr>
                </a:outerShdw>
              </a:effectLst>
            </a:endParaRPr>
          </a:p>
        </p:txBody>
      </p:sp>
      <p:grpSp>
        <p:nvGrpSpPr>
          <p:cNvPr id="30" name="Group 29"/>
          <p:cNvGrpSpPr/>
          <p:nvPr/>
        </p:nvGrpSpPr>
        <p:grpSpPr>
          <a:xfrm>
            <a:off x="5959370" y="1034585"/>
            <a:ext cx="593968" cy="3167104"/>
            <a:chOff x="5959370" y="1034585"/>
            <a:chExt cx="593968" cy="3167104"/>
          </a:xfrm>
        </p:grpSpPr>
        <p:cxnSp>
          <p:nvCxnSpPr>
            <p:cNvPr id="62" name="Straight Arrow Connector 61"/>
            <p:cNvCxnSpPr/>
            <p:nvPr/>
          </p:nvCxnSpPr>
          <p:spPr>
            <a:xfrm>
              <a:off x="5959370" y="4200955"/>
              <a:ext cx="593968" cy="734"/>
            </a:xfrm>
            <a:prstGeom prst="straightConnector1">
              <a:avLst/>
            </a:prstGeom>
            <a:ln w="1143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5959370" y="2586709"/>
              <a:ext cx="593968" cy="734"/>
            </a:xfrm>
            <a:prstGeom prst="straightConnector1">
              <a:avLst/>
            </a:prstGeom>
            <a:ln w="1143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5959370" y="1034585"/>
              <a:ext cx="593968" cy="734"/>
            </a:xfrm>
            <a:prstGeom prst="straightConnector1">
              <a:avLst/>
            </a:prstGeom>
            <a:ln w="1143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3" name="TextBox 72"/>
          <p:cNvSpPr txBox="1"/>
          <p:nvPr/>
        </p:nvSpPr>
        <p:spPr>
          <a:xfrm>
            <a:off x="511043" y="487650"/>
            <a:ext cx="2124299" cy="1015663"/>
          </a:xfrm>
          <a:prstGeom prst="rect">
            <a:avLst/>
          </a:prstGeom>
          <a:noFill/>
        </p:spPr>
        <p:txBody>
          <a:bodyPr wrap="none" rtlCol="0">
            <a:spAutoFit/>
          </a:bodyPr>
          <a:lstStyle/>
          <a:p>
            <a:r>
              <a:rPr lang="en-US" sz="2000" b="1" dirty="0" smtClean="0">
                <a:solidFill>
                  <a:srgbClr val="FFC000"/>
                </a:solidFill>
                <a:effectLst>
                  <a:outerShdw blurRad="38100" dist="38100" dir="2700000" algn="tl">
                    <a:srgbClr val="000000">
                      <a:alpha val="43137"/>
                    </a:srgbClr>
                  </a:outerShdw>
                </a:effectLst>
              </a:rPr>
              <a:t>Heterogeneous </a:t>
            </a:r>
          </a:p>
          <a:p>
            <a:r>
              <a:rPr lang="en-US" sz="2000" b="1" dirty="0" smtClean="0">
                <a:solidFill>
                  <a:srgbClr val="FFC000"/>
                </a:solidFill>
                <a:effectLst>
                  <a:outerShdw blurRad="38100" dist="38100" dir="2700000" algn="tl">
                    <a:srgbClr val="000000">
                      <a:alpha val="43137"/>
                    </a:srgbClr>
                  </a:outerShdw>
                </a:effectLst>
              </a:rPr>
              <a:t>Clinical </a:t>
            </a:r>
          </a:p>
          <a:p>
            <a:r>
              <a:rPr lang="en-US" sz="2000" b="1" dirty="0" smtClean="0">
                <a:solidFill>
                  <a:srgbClr val="FFC000"/>
                </a:solidFill>
                <a:effectLst>
                  <a:outerShdw blurRad="38100" dist="38100" dir="2700000" algn="tl">
                    <a:srgbClr val="000000">
                      <a:alpha val="43137"/>
                    </a:srgbClr>
                  </a:outerShdw>
                </a:effectLst>
              </a:rPr>
              <a:t>Phenotype</a:t>
            </a:r>
          </a:p>
        </p:txBody>
      </p:sp>
      <p:sp>
        <p:nvSpPr>
          <p:cNvPr id="61" name="TextBox 60"/>
          <p:cNvSpPr txBox="1"/>
          <p:nvPr/>
        </p:nvSpPr>
        <p:spPr>
          <a:xfrm>
            <a:off x="803961" y="3975592"/>
            <a:ext cx="2406428" cy="707886"/>
          </a:xfrm>
          <a:prstGeom prst="rect">
            <a:avLst/>
          </a:prstGeom>
          <a:noFill/>
        </p:spPr>
        <p:txBody>
          <a:bodyPr wrap="none" rtlCol="0">
            <a:spAutoFit/>
          </a:bodyPr>
          <a:lstStyle/>
          <a:p>
            <a:r>
              <a:rPr lang="en-US" sz="2000" b="1" dirty="0" smtClean="0">
                <a:solidFill>
                  <a:srgbClr val="FF00FF"/>
                </a:solidFill>
                <a:effectLst>
                  <a:outerShdw blurRad="38100" dist="38100" dir="2700000" algn="tl">
                    <a:srgbClr val="000000">
                      <a:alpha val="43137"/>
                    </a:srgbClr>
                  </a:outerShdw>
                </a:effectLst>
              </a:rPr>
              <a:t>Specific or unique</a:t>
            </a:r>
          </a:p>
          <a:p>
            <a:r>
              <a:rPr lang="en-US" sz="2000" b="1" dirty="0" smtClean="0">
                <a:solidFill>
                  <a:srgbClr val="FF00FF"/>
                </a:solidFill>
                <a:effectLst>
                  <a:outerShdw blurRad="38100" dist="38100" dir="2700000" algn="tl">
                    <a:srgbClr val="000000">
                      <a:alpha val="43137"/>
                    </a:srgbClr>
                  </a:outerShdw>
                </a:effectLst>
              </a:rPr>
              <a:t>molecular cause</a:t>
            </a:r>
          </a:p>
        </p:txBody>
      </p:sp>
      <p:sp>
        <p:nvSpPr>
          <p:cNvPr id="76" name="TextBox 75"/>
          <p:cNvSpPr txBox="1"/>
          <p:nvPr/>
        </p:nvSpPr>
        <p:spPr>
          <a:xfrm>
            <a:off x="513001" y="5131831"/>
            <a:ext cx="3169457" cy="1077218"/>
          </a:xfrm>
          <a:prstGeom prst="rect">
            <a:avLst/>
          </a:prstGeom>
          <a:solidFill>
            <a:schemeClr val="tx1"/>
          </a:solidFill>
        </p:spPr>
        <p:txBody>
          <a:bodyPr wrap="none" rtlCol="0">
            <a:spAutoFit/>
          </a:bodyPr>
          <a:lstStyle/>
          <a:p>
            <a:pPr algn="ctr"/>
            <a:r>
              <a:rPr lang="en-US" sz="3200" dirty="0" smtClean="0">
                <a:solidFill>
                  <a:schemeClr val="bg1"/>
                </a:solidFill>
                <a:effectLst>
                  <a:outerShdw blurRad="38100" dist="38100" dir="2700000" algn="tl">
                    <a:srgbClr val="000000">
                      <a:alpha val="43137"/>
                    </a:srgbClr>
                  </a:outerShdw>
                </a:effectLst>
              </a:rPr>
              <a:t>Precision Health</a:t>
            </a:r>
          </a:p>
          <a:p>
            <a:pPr algn="ctr"/>
            <a:r>
              <a:rPr lang="en-US" sz="3200" dirty="0" smtClean="0">
                <a:solidFill>
                  <a:schemeClr val="bg1"/>
                </a:solidFill>
                <a:effectLst>
                  <a:outerShdw blurRad="38100" dist="38100" dir="2700000" algn="tl">
                    <a:srgbClr val="000000">
                      <a:alpha val="43137"/>
                    </a:srgbClr>
                  </a:outerShdw>
                </a:effectLst>
              </a:rPr>
              <a:t>Approach</a:t>
            </a:r>
          </a:p>
        </p:txBody>
      </p:sp>
      <p:grpSp>
        <p:nvGrpSpPr>
          <p:cNvPr id="3" name="Group 2"/>
          <p:cNvGrpSpPr/>
          <p:nvPr/>
        </p:nvGrpSpPr>
        <p:grpSpPr>
          <a:xfrm>
            <a:off x="6594827" y="140419"/>
            <a:ext cx="2500989" cy="5192975"/>
            <a:chOff x="6603453" y="200801"/>
            <a:chExt cx="2500989" cy="5192975"/>
          </a:xfrm>
        </p:grpSpPr>
        <p:sp>
          <p:nvSpPr>
            <p:cNvPr id="72" name="TextBox 71"/>
            <p:cNvSpPr txBox="1"/>
            <p:nvPr/>
          </p:nvSpPr>
          <p:spPr>
            <a:xfrm>
              <a:off x="6603453" y="200801"/>
              <a:ext cx="2500989" cy="1815882"/>
            </a:xfrm>
            <a:prstGeom prst="rect">
              <a:avLst/>
            </a:prstGeom>
            <a:noFill/>
            <a:ln w="19050">
              <a:solidFill>
                <a:srgbClr val="FFFF00"/>
              </a:solidFill>
            </a:ln>
          </p:spPr>
          <p:txBody>
            <a:bodyPr wrap="square" rtlCol="0">
              <a:spAutoFit/>
            </a:bodyPr>
            <a:lstStyle/>
            <a:p>
              <a:r>
                <a:rPr lang="en-US" sz="2800" dirty="0" smtClean="0">
                  <a:solidFill>
                    <a:srgbClr val="FFFF00"/>
                  </a:solidFill>
                  <a:effectLst>
                    <a:outerShdw blurRad="38100" dist="38100" dir="2700000" algn="tl">
                      <a:srgbClr val="000000">
                        <a:alpha val="43137"/>
                      </a:srgbClr>
                    </a:outerShdw>
                  </a:effectLst>
                </a:rPr>
                <a:t>Individualized</a:t>
              </a:r>
            </a:p>
            <a:p>
              <a:r>
                <a:rPr lang="en-US" sz="2800" dirty="0" smtClean="0">
                  <a:solidFill>
                    <a:srgbClr val="FFFF00"/>
                  </a:solidFill>
                  <a:effectLst>
                    <a:outerShdw blurRad="38100" dist="38100" dir="2700000" algn="tl">
                      <a:srgbClr val="000000">
                        <a:alpha val="43137"/>
                      </a:srgbClr>
                    </a:outerShdw>
                  </a:effectLst>
                </a:rPr>
                <a:t>Symptomatic </a:t>
              </a:r>
            </a:p>
            <a:p>
              <a:r>
                <a:rPr lang="en-US" sz="2800" dirty="0" smtClean="0">
                  <a:solidFill>
                    <a:srgbClr val="FFFF00"/>
                  </a:solidFill>
                  <a:effectLst>
                    <a:outerShdw blurRad="38100" dist="38100" dir="2700000" algn="tl">
                      <a:srgbClr val="000000">
                        <a:alpha val="43137"/>
                      </a:srgbClr>
                    </a:outerShdw>
                  </a:effectLst>
                </a:rPr>
                <a:t>Treatment or Surveillance</a:t>
              </a:r>
            </a:p>
          </p:txBody>
        </p:sp>
        <p:sp>
          <p:nvSpPr>
            <p:cNvPr id="63" name="TextBox 62"/>
            <p:cNvSpPr txBox="1"/>
            <p:nvPr/>
          </p:nvSpPr>
          <p:spPr>
            <a:xfrm>
              <a:off x="6603453" y="4008781"/>
              <a:ext cx="2500989" cy="1384995"/>
            </a:xfrm>
            <a:prstGeom prst="rect">
              <a:avLst/>
            </a:prstGeom>
            <a:noFill/>
            <a:ln w="19050">
              <a:solidFill>
                <a:srgbClr val="FFFF00"/>
              </a:solidFill>
            </a:ln>
          </p:spPr>
          <p:txBody>
            <a:bodyPr wrap="square" rtlCol="0">
              <a:spAutoFit/>
            </a:bodyPr>
            <a:lstStyle/>
            <a:p>
              <a:r>
                <a:rPr lang="en-US" sz="2800" dirty="0" smtClean="0">
                  <a:solidFill>
                    <a:srgbClr val="FFFF00"/>
                  </a:solidFill>
                  <a:effectLst>
                    <a:outerShdw blurRad="38100" dist="38100" dir="2700000" algn="tl">
                      <a:srgbClr val="000000">
                        <a:alpha val="43137"/>
                      </a:srgbClr>
                    </a:outerShdw>
                  </a:effectLst>
                </a:rPr>
                <a:t>Disease Modification </a:t>
              </a:r>
            </a:p>
            <a:p>
              <a:r>
                <a:rPr lang="en-US" sz="2800" dirty="0" smtClean="0">
                  <a:solidFill>
                    <a:srgbClr val="FFFF00"/>
                  </a:solidFill>
                  <a:effectLst>
                    <a:outerShdw blurRad="38100" dist="38100" dir="2700000" algn="tl">
                      <a:srgbClr val="000000">
                        <a:alpha val="43137"/>
                      </a:srgbClr>
                    </a:outerShdw>
                  </a:effectLst>
                </a:rPr>
                <a:t>or Cure</a:t>
              </a:r>
            </a:p>
          </p:txBody>
        </p:sp>
        <p:sp>
          <p:nvSpPr>
            <p:cNvPr id="77" name="TextBox 76"/>
            <p:cNvSpPr txBox="1"/>
            <p:nvPr/>
          </p:nvSpPr>
          <p:spPr>
            <a:xfrm>
              <a:off x="6603453" y="2104791"/>
              <a:ext cx="2500989" cy="1815882"/>
            </a:xfrm>
            <a:prstGeom prst="rect">
              <a:avLst/>
            </a:prstGeom>
            <a:noFill/>
            <a:ln w="19050">
              <a:solidFill>
                <a:srgbClr val="FFFF00"/>
              </a:solidFill>
            </a:ln>
          </p:spPr>
          <p:txBody>
            <a:bodyPr wrap="square" rtlCol="0">
              <a:spAutoFit/>
            </a:bodyPr>
            <a:lstStyle/>
            <a:p>
              <a:r>
                <a:rPr lang="en-US" sz="2800" dirty="0" smtClean="0">
                  <a:solidFill>
                    <a:srgbClr val="FFFF00"/>
                  </a:solidFill>
                  <a:effectLst>
                    <a:outerShdw blurRad="38100" dist="38100" dir="2700000" algn="tl">
                      <a:srgbClr val="000000">
                        <a:alpha val="43137"/>
                      </a:srgbClr>
                    </a:outerShdw>
                  </a:effectLst>
                </a:rPr>
                <a:t>Genetic Counseling &amp; Psychosocial Benefits</a:t>
              </a:r>
            </a:p>
          </p:txBody>
        </p:sp>
      </p:grpSp>
    </p:spTree>
    <p:extLst>
      <p:ext uri="{BB962C8B-B14F-4D97-AF65-F5344CB8AC3E}">
        <p14:creationId xmlns:p14="http://schemas.microsoft.com/office/powerpoint/2010/main" val="25052502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left)">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422755" y="444500"/>
            <a:ext cx="7122463" cy="523220"/>
          </a:xfrm>
          <a:prstGeom prst="rect">
            <a:avLst/>
          </a:prstGeom>
          <a:noFill/>
          <a:ln w="9525">
            <a:noFill/>
            <a:miter lim="800000"/>
            <a:headEnd/>
            <a:tailEnd/>
          </a:ln>
          <a:effectLst/>
        </p:spPr>
        <p:txBody>
          <a:bodyPr wrap="none">
            <a:spAutoFit/>
          </a:bodyPr>
          <a:lstStyle/>
          <a:p>
            <a:pPr>
              <a:defRPr/>
            </a:pPr>
            <a:r>
              <a:rPr lang="en-US" sz="2800" u="sng" dirty="0" smtClean="0">
                <a:solidFill>
                  <a:srgbClr val="FFFF00"/>
                </a:solidFill>
                <a:effectLst>
                  <a:outerShdw blurRad="38100" dist="38100" dir="2700000" algn="tl">
                    <a:srgbClr val="000000"/>
                  </a:outerShdw>
                </a:effectLst>
              </a:rPr>
              <a:t>Ataxia is Common in Neurogenetic Disease</a:t>
            </a:r>
            <a:endParaRPr lang="en-US" sz="2800" u="sng" dirty="0">
              <a:solidFill>
                <a:srgbClr val="FFFF00"/>
              </a:solidFill>
              <a:effectLst>
                <a:outerShdw blurRad="38100" dist="38100" dir="2700000" algn="tl">
                  <a:srgbClr val="000000"/>
                </a:outerShdw>
              </a:effectLst>
            </a:endParaRPr>
          </a:p>
        </p:txBody>
      </p:sp>
      <p:sp>
        <p:nvSpPr>
          <p:cNvPr id="7" name="TextBox 6"/>
          <p:cNvSpPr txBox="1"/>
          <p:nvPr/>
        </p:nvSpPr>
        <p:spPr>
          <a:xfrm>
            <a:off x="295275" y="949695"/>
            <a:ext cx="8824082" cy="5704126"/>
          </a:xfrm>
          <a:prstGeom prst="rect">
            <a:avLst/>
          </a:prstGeom>
          <a:noFill/>
        </p:spPr>
        <p:txBody>
          <a:bodyPr wrap="none" rtlCol="0">
            <a:spAutoFit/>
          </a:bodyPr>
          <a:lstStyle/>
          <a:p>
            <a:r>
              <a:rPr lang="en-US" sz="2800" dirty="0" smtClean="0">
                <a:solidFill>
                  <a:prstClr val="white"/>
                </a:solidFill>
                <a:effectLst>
                  <a:outerShdw blurRad="38100" dist="38100" dir="2700000" algn="tl">
                    <a:srgbClr val="000000">
                      <a:alpha val="43137"/>
                    </a:srgbClr>
                  </a:outerShdw>
                </a:effectLst>
              </a:rPr>
              <a:t>More than </a:t>
            </a:r>
            <a:r>
              <a:rPr lang="en-US" sz="2800" b="1" u="sng" dirty="0" smtClean="0">
                <a:solidFill>
                  <a:prstClr val="white"/>
                </a:solidFill>
                <a:effectLst>
                  <a:outerShdw blurRad="38100" dist="38100" dir="2700000" algn="tl">
                    <a:srgbClr val="000000">
                      <a:alpha val="43137"/>
                    </a:srgbClr>
                  </a:outerShdw>
                </a:effectLst>
              </a:rPr>
              <a:t>680</a:t>
            </a:r>
            <a:r>
              <a:rPr lang="en-US" sz="2800" dirty="0" smtClean="0">
                <a:solidFill>
                  <a:prstClr val="white"/>
                </a:solidFill>
                <a:effectLst>
                  <a:outerShdw blurRad="38100" dist="38100" dir="2700000" algn="tl">
                    <a:srgbClr val="000000">
                      <a:alpha val="43137"/>
                    </a:srgbClr>
                  </a:outerShdw>
                </a:effectLst>
              </a:rPr>
              <a:t> genes are associated with ataxia   </a:t>
            </a:r>
            <a:r>
              <a:rPr lang="en-US" sz="2800" dirty="0">
                <a:solidFill>
                  <a:prstClr val="white"/>
                </a:solidFill>
                <a:effectLst>
                  <a:outerShdw blurRad="38100" dist="38100" dir="2700000" algn="tl">
                    <a:srgbClr val="000000">
                      <a:alpha val="43137"/>
                    </a:srgbClr>
                  </a:outerShdw>
                </a:effectLst>
              </a:rPr>
              <a:t>	</a:t>
            </a:r>
            <a:endParaRPr lang="en-US" sz="2800" dirty="0" smtClean="0">
              <a:solidFill>
                <a:prstClr val="white"/>
              </a:solidFill>
              <a:effectLst>
                <a:outerShdw blurRad="38100" dist="38100" dir="2700000" algn="tl">
                  <a:srgbClr val="000000">
                    <a:alpha val="43137"/>
                  </a:srgbClr>
                </a:outerShdw>
              </a:effectLst>
            </a:endParaRPr>
          </a:p>
          <a:p>
            <a:r>
              <a:rPr lang="en-US" sz="2800" dirty="0">
                <a:solidFill>
                  <a:prstClr val="white"/>
                </a:solidFill>
                <a:effectLst>
                  <a:outerShdw blurRad="38100" dist="38100" dir="2700000" algn="tl">
                    <a:srgbClr val="000000">
                      <a:alpha val="43137"/>
                    </a:srgbClr>
                  </a:outerShdw>
                </a:effectLst>
              </a:rPr>
              <a:t>	</a:t>
            </a:r>
            <a:r>
              <a:rPr lang="en-US" sz="2800" dirty="0" smtClean="0">
                <a:solidFill>
                  <a:prstClr val="white"/>
                </a:solidFill>
                <a:effectLst>
                  <a:outerShdw blurRad="38100" dist="38100" dir="2700000" algn="tl">
                    <a:srgbClr val="000000">
                      <a:alpha val="43137"/>
                    </a:srgbClr>
                  </a:outerShdw>
                </a:effectLst>
              </a:rPr>
              <a:t>as a primary or secondary </a:t>
            </a:r>
            <a:r>
              <a:rPr lang="en-US" sz="2800" dirty="0">
                <a:solidFill>
                  <a:prstClr val="white"/>
                </a:solidFill>
                <a:effectLst>
                  <a:outerShdw blurRad="38100" dist="38100" dir="2700000" algn="tl">
                    <a:srgbClr val="000000">
                      <a:alpha val="43137"/>
                    </a:srgbClr>
                  </a:outerShdw>
                </a:effectLst>
              </a:rPr>
              <a:t>symptom</a:t>
            </a:r>
            <a:r>
              <a:rPr lang="en-US" sz="2800" dirty="0" smtClean="0">
                <a:solidFill>
                  <a:prstClr val="white"/>
                </a:solidFill>
                <a:effectLst>
                  <a:outerShdw blurRad="38100" dist="38100" dir="2700000" algn="tl">
                    <a:srgbClr val="000000">
                      <a:alpha val="43137"/>
                    </a:srgbClr>
                  </a:outerShdw>
                </a:effectLst>
              </a:rPr>
              <a:t>*</a:t>
            </a:r>
          </a:p>
          <a:p>
            <a:endParaRPr lang="en-US" sz="2400" u="sng" dirty="0">
              <a:solidFill>
                <a:prstClr val="white"/>
              </a:solidFill>
              <a:effectLst>
                <a:outerShdw blurRad="38100" dist="38100" dir="2700000" algn="tl">
                  <a:srgbClr val="000000">
                    <a:alpha val="43137"/>
                  </a:srgbClr>
                </a:outerShdw>
              </a:effectLst>
            </a:endParaRPr>
          </a:p>
          <a:p>
            <a:pPr>
              <a:spcAft>
                <a:spcPts val="400"/>
              </a:spcAft>
            </a:pPr>
            <a:r>
              <a:rPr lang="en-US" sz="2400" u="sng" dirty="0" smtClean="0">
                <a:solidFill>
                  <a:prstClr val="white"/>
                </a:solidFill>
                <a:effectLst>
                  <a:outerShdw blurRad="38100" dist="38100" dir="2700000" algn="tl">
                    <a:srgbClr val="000000">
                      <a:alpha val="43137"/>
                    </a:srgbClr>
                  </a:outerShdw>
                </a:effectLst>
              </a:rPr>
              <a:t>Total Genes</a:t>
            </a:r>
            <a:r>
              <a:rPr lang="en-US" sz="2400" dirty="0" smtClean="0">
                <a:solidFill>
                  <a:prstClr val="white"/>
                </a:solidFill>
                <a:effectLst>
                  <a:outerShdw blurRad="38100" dist="38100" dir="2700000" algn="tl">
                    <a:srgbClr val="000000">
                      <a:alpha val="43137"/>
                    </a:srgbClr>
                  </a:outerShdw>
                </a:effectLst>
              </a:rPr>
              <a:t>		</a:t>
            </a:r>
            <a:r>
              <a:rPr lang="en-US" sz="2400" u="sng" dirty="0" smtClean="0">
                <a:solidFill>
                  <a:prstClr val="white"/>
                </a:solidFill>
                <a:effectLst>
                  <a:outerShdw blurRad="38100" dist="38100" dir="2700000" algn="tl">
                    <a:srgbClr val="000000">
                      <a:alpha val="43137"/>
                    </a:srgbClr>
                  </a:outerShdw>
                </a:effectLst>
              </a:rPr>
              <a:t>Inheritance</a:t>
            </a:r>
          </a:p>
          <a:p>
            <a:pPr>
              <a:spcAft>
                <a:spcPts val="400"/>
              </a:spcAft>
            </a:pPr>
            <a:r>
              <a:rPr lang="en-US" sz="2400" dirty="0" smtClean="0">
                <a:solidFill>
                  <a:prstClr val="white"/>
                </a:solidFill>
                <a:effectLst>
                  <a:outerShdw blurRad="38100" dist="38100" dir="2700000" algn="tl">
                    <a:srgbClr val="000000">
                      <a:alpha val="43137"/>
                    </a:srgbClr>
                  </a:outerShdw>
                </a:effectLst>
              </a:rPr>
              <a:t> ~ 396 		Autosomal Recessive</a:t>
            </a:r>
          </a:p>
          <a:p>
            <a:pPr>
              <a:spcAft>
                <a:spcPts val="400"/>
              </a:spcAft>
            </a:pPr>
            <a:r>
              <a:rPr lang="en-US" sz="2400" dirty="0" smtClean="0">
                <a:solidFill>
                  <a:prstClr val="white"/>
                </a:solidFill>
                <a:effectLst>
                  <a:outerShdw blurRad="38100" dist="38100" dir="2700000" algn="tl">
                    <a:srgbClr val="000000">
                      <a:alpha val="43137"/>
                    </a:srgbClr>
                  </a:outerShdw>
                </a:effectLst>
              </a:rPr>
              <a:t> ~ 229 		Autosomal Dominant</a:t>
            </a:r>
          </a:p>
          <a:p>
            <a:pPr>
              <a:spcAft>
                <a:spcPts val="400"/>
              </a:spcAft>
            </a:pPr>
            <a:r>
              <a:rPr lang="en-US" sz="2400" dirty="0" smtClean="0">
                <a:solidFill>
                  <a:prstClr val="white"/>
                </a:solidFill>
                <a:effectLst>
                  <a:outerShdw blurRad="38100" dist="38100" dir="2700000" algn="tl">
                    <a:srgbClr val="000000">
                      <a:alpha val="43137"/>
                    </a:srgbClr>
                  </a:outerShdw>
                </a:effectLst>
              </a:rPr>
              <a:t>   ~ 46 		X-linked</a:t>
            </a:r>
          </a:p>
          <a:p>
            <a:pPr>
              <a:spcAft>
                <a:spcPts val="400"/>
              </a:spcAft>
            </a:pPr>
            <a:r>
              <a:rPr lang="en-US" sz="2400" dirty="0" smtClean="0">
                <a:solidFill>
                  <a:prstClr val="white"/>
                </a:solidFill>
                <a:effectLst>
                  <a:outerShdw blurRad="38100" dist="38100" dir="2700000" algn="tl">
                    <a:srgbClr val="000000">
                      <a:alpha val="43137"/>
                    </a:srgbClr>
                  </a:outerShdw>
                </a:effectLst>
              </a:rPr>
              <a:t>   ~ 12 		Mitochondrial</a:t>
            </a:r>
          </a:p>
          <a:p>
            <a:endParaRPr lang="en-US" sz="1200" dirty="0">
              <a:solidFill>
                <a:prstClr val="white"/>
              </a:solidFill>
              <a:effectLst>
                <a:outerShdw blurRad="38100" dist="38100" dir="2700000" algn="tl">
                  <a:srgbClr val="000000">
                    <a:alpha val="43137"/>
                  </a:srgbClr>
                </a:outerShdw>
              </a:effectLst>
            </a:endParaRPr>
          </a:p>
          <a:p>
            <a:r>
              <a:rPr lang="en-US" sz="2400" dirty="0" smtClean="0">
                <a:solidFill>
                  <a:prstClr val="white"/>
                </a:solidFill>
                <a:effectLst>
                  <a:outerShdw blurRad="38100" dist="38100" dir="2700000" algn="tl">
                    <a:srgbClr val="000000">
                      <a:alpha val="43137"/>
                    </a:srgbClr>
                  </a:outerShdw>
                </a:effectLst>
              </a:rPr>
              <a:t>(…and estimates suggest that we currently only know about </a:t>
            </a:r>
          </a:p>
          <a:p>
            <a:r>
              <a:rPr lang="en-US" sz="2400" dirty="0">
                <a:solidFill>
                  <a:prstClr val="white"/>
                </a:solidFill>
                <a:effectLst>
                  <a:outerShdw blurRad="38100" dist="38100" dir="2700000" algn="tl">
                    <a:srgbClr val="000000">
                      <a:alpha val="43137"/>
                    </a:srgbClr>
                  </a:outerShdw>
                </a:effectLst>
              </a:rPr>
              <a:t> </a:t>
            </a:r>
            <a:r>
              <a:rPr lang="en-US" sz="2400" dirty="0" smtClean="0">
                <a:solidFill>
                  <a:prstClr val="white"/>
                </a:solidFill>
                <a:effectLst>
                  <a:outerShdw blurRad="38100" dist="38100" dir="2700000" algn="tl">
                    <a:srgbClr val="000000">
                      <a:alpha val="43137"/>
                    </a:srgbClr>
                  </a:outerShdw>
                </a:effectLst>
              </a:rPr>
              <a:t>      half of the genes that cause hereditary ataxia!)</a:t>
            </a:r>
          </a:p>
          <a:p>
            <a:endParaRPr lang="en-US" sz="2400" dirty="0">
              <a:solidFill>
                <a:prstClr val="white"/>
              </a:solidFill>
              <a:effectLst>
                <a:outerShdw blurRad="38100" dist="38100" dir="2700000" algn="tl">
                  <a:srgbClr val="000000">
                    <a:alpha val="43137"/>
                  </a:srgbClr>
                </a:outerShdw>
              </a:effectLst>
            </a:endParaRPr>
          </a:p>
          <a:p>
            <a:r>
              <a:rPr lang="en-US" sz="2400" dirty="0" smtClean="0">
                <a:solidFill>
                  <a:srgbClr val="FFC000"/>
                </a:solidFill>
                <a:effectLst>
                  <a:outerShdw blurRad="38100" dist="38100" dir="2700000" algn="tl">
                    <a:srgbClr val="000000">
                      <a:alpha val="43137"/>
                    </a:srgbClr>
                  </a:outerShdw>
                </a:effectLst>
              </a:rPr>
              <a:t>Effective strategies are necessary for optimal clinical evaluation.</a:t>
            </a:r>
            <a:endParaRPr lang="en-US" sz="2400" dirty="0">
              <a:solidFill>
                <a:srgbClr val="FFC000"/>
              </a:solidFill>
              <a:effectLst>
                <a:outerShdw blurRad="38100" dist="38100" dir="2700000" algn="tl">
                  <a:srgbClr val="000000">
                    <a:alpha val="43137"/>
                  </a:srgbClr>
                </a:outerShdw>
              </a:effectLst>
            </a:endParaRPr>
          </a:p>
          <a:p>
            <a:endParaRPr lang="en-US" sz="1200" dirty="0" smtClean="0">
              <a:solidFill>
                <a:prstClr val="white"/>
              </a:solidFill>
              <a:effectLst>
                <a:outerShdw blurRad="38100" dist="38100" dir="2700000" algn="tl">
                  <a:srgbClr val="000000">
                    <a:alpha val="43137"/>
                  </a:srgbClr>
                </a:outerShdw>
              </a:effectLst>
            </a:endParaRPr>
          </a:p>
          <a:p>
            <a:r>
              <a:rPr lang="en-US" sz="2800" dirty="0" smtClean="0">
                <a:solidFill>
                  <a:prstClr val="white"/>
                </a:solidFill>
                <a:effectLst>
                  <a:outerShdw blurRad="38100" dist="38100" dir="2700000" algn="tl">
                    <a:srgbClr val="000000">
                      <a:alpha val="43137"/>
                    </a:srgbClr>
                  </a:outerShdw>
                </a:effectLst>
              </a:rPr>
              <a:t>*</a:t>
            </a:r>
            <a:r>
              <a:rPr lang="en-US" dirty="0" smtClean="0">
                <a:solidFill>
                  <a:prstClr val="white"/>
                </a:solidFill>
                <a:effectLst>
                  <a:outerShdw blurRad="38100" dist="38100" dir="2700000" algn="tl">
                    <a:srgbClr val="000000">
                      <a:alpha val="43137"/>
                    </a:srgbClr>
                  </a:outerShdw>
                </a:effectLst>
              </a:rPr>
              <a:t>Source: </a:t>
            </a:r>
            <a:r>
              <a:rPr lang="en-US" dirty="0">
                <a:solidFill>
                  <a:prstClr val="white"/>
                </a:solidFill>
              </a:rPr>
              <a:t>Online Mendelian Inheritance in Man</a:t>
            </a:r>
            <a:r>
              <a:rPr lang="en-US" dirty="0" smtClean="0">
                <a:solidFill>
                  <a:prstClr val="white"/>
                </a:solidFill>
              </a:rPr>
              <a:t>, </a:t>
            </a:r>
            <a:r>
              <a:rPr lang="en-US" dirty="0">
                <a:solidFill>
                  <a:prstClr val="white"/>
                </a:solidFill>
              </a:rPr>
              <a:t>OMIM</a:t>
            </a:r>
            <a:r>
              <a:rPr lang="en-US" baseline="30000" dirty="0" smtClean="0">
                <a:solidFill>
                  <a:prstClr val="white"/>
                </a:solidFill>
              </a:rPr>
              <a:t>®</a:t>
            </a:r>
            <a:r>
              <a:rPr lang="en-US" dirty="0">
                <a:solidFill>
                  <a:prstClr val="white"/>
                </a:solidFill>
              </a:rPr>
              <a:t>. </a:t>
            </a:r>
            <a:r>
              <a:rPr lang="en-US" dirty="0" smtClean="0">
                <a:solidFill>
                  <a:prstClr val="white"/>
                </a:solidFill>
              </a:rPr>
              <a:t>11/2016. </a:t>
            </a:r>
            <a:r>
              <a:rPr lang="en-US" dirty="0">
                <a:solidFill>
                  <a:prstClr val="white"/>
                </a:solidFill>
              </a:rPr>
              <a:t>http://omim.org/ </a:t>
            </a:r>
            <a:endParaRPr lang="en-US"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208322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690076" y="453126"/>
            <a:ext cx="6159246" cy="523220"/>
          </a:xfrm>
          <a:prstGeom prst="rect">
            <a:avLst/>
          </a:prstGeom>
          <a:noFill/>
          <a:ln w="9525">
            <a:noFill/>
            <a:miter lim="800000"/>
            <a:headEnd/>
            <a:tailEnd/>
          </a:ln>
          <a:effectLst/>
        </p:spPr>
        <p:txBody>
          <a:bodyPr wrap="square">
            <a:spAutoFit/>
          </a:bodyPr>
          <a:lstStyle/>
          <a:p>
            <a:pPr>
              <a:defRPr/>
            </a:pPr>
            <a:r>
              <a:rPr lang="en-US" sz="2800" u="sng"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DNA &amp; Genetics - Chromosomes</a:t>
            </a:r>
            <a:endParaRPr lang="en-US" sz="2800" u="sng"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pic>
        <p:nvPicPr>
          <p:cNvPr id="3" name="Picture 2" descr="Capture.PNG"/>
          <p:cNvPicPr>
            <a:picLocks noChangeAspect="1"/>
          </p:cNvPicPr>
          <p:nvPr/>
        </p:nvPicPr>
        <p:blipFill>
          <a:blip r:embed="rId2" cstate="print"/>
          <a:srcRect l="2841" t="1031" r="5877" b="40018"/>
          <a:stretch>
            <a:fillRect/>
          </a:stretch>
        </p:blipFill>
        <p:spPr>
          <a:xfrm>
            <a:off x="363700" y="1157591"/>
            <a:ext cx="4295775" cy="3290887"/>
          </a:xfrm>
          <a:prstGeom prst="rect">
            <a:avLst/>
          </a:prstGeom>
        </p:spPr>
      </p:pic>
      <p:pic>
        <p:nvPicPr>
          <p:cNvPr id="4" name="Picture 3" descr="Capture.PNG"/>
          <p:cNvPicPr>
            <a:picLocks noChangeAspect="1"/>
          </p:cNvPicPr>
          <p:nvPr/>
        </p:nvPicPr>
        <p:blipFill>
          <a:blip r:embed="rId2" cstate="print"/>
          <a:srcRect l="77121" t="62882" r="15592" b="2225"/>
          <a:stretch>
            <a:fillRect/>
          </a:stretch>
        </p:blipFill>
        <p:spPr>
          <a:xfrm>
            <a:off x="4316575" y="4448722"/>
            <a:ext cx="342900" cy="1947863"/>
          </a:xfrm>
          <a:prstGeom prst="rect">
            <a:avLst/>
          </a:prstGeom>
        </p:spPr>
      </p:pic>
      <p:pic>
        <p:nvPicPr>
          <p:cNvPr id="5" name="Picture 4" descr="Capture.PNG"/>
          <p:cNvPicPr>
            <a:picLocks noChangeAspect="1"/>
          </p:cNvPicPr>
          <p:nvPr/>
        </p:nvPicPr>
        <p:blipFill>
          <a:blip r:embed="rId2" cstate="print"/>
          <a:srcRect l="2841" t="62882" r="22980" b="2225"/>
          <a:stretch>
            <a:fillRect/>
          </a:stretch>
        </p:blipFill>
        <p:spPr>
          <a:xfrm>
            <a:off x="363700" y="4448722"/>
            <a:ext cx="3490912" cy="1947863"/>
          </a:xfrm>
          <a:prstGeom prst="rect">
            <a:avLst/>
          </a:prstGeom>
        </p:spPr>
      </p:pic>
      <p:pic>
        <p:nvPicPr>
          <p:cNvPr id="6" name="Picture 5" descr="Capture.PNG"/>
          <p:cNvPicPr>
            <a:picLocks noChangeAspect="1"/>
          </p:cNvPicPr>
          <p:nvPr/>
        </p:nvPicPr>
        <p:blipFill>
          <a:blip r:embed="rId2" cstate="print"/>
          <a:srcRect l="84003" t="62882" r="5877" b="2225"/>
          <a:stretch>
            <a:fillRect/>
          </a:stretch>
        </p:blipFill>
        <p:spPr>
          <a:xfrm>
            <a:off x="8207537" y="4448722"/>
            <a:ext cx="476250" cy="1947863"/>
          </a:xfrm>
          <a:prstGeom prst="rect">
            <a:avLst/>
          </a:prstGeom>
        </p:spPr>
      </p:pic>
      <p:pic>
        <p:nvPicPr>
          <p:cNvPr id="7" name="Picture 6" descr="Capture.PNG"/>
          <p:cNvPicPr>
            <a:picLocks noChangeAspect="1"/>
          </p:cNvPicPr>
          <p:nvPr/>
        </p:nvPicPr>
        <p:blipFill>
          <a:blip r:embed="rId2" cstate="print"/>
          <a:srcRect l="2841" t="1031" r="5877" b="40018"/>
          <a:stretch>
            <a:fillRect/>
          </a:stretch>
        </p:blipFill>
        <p:spPr>
          <a:xfrm>
            <a:off x="4716625" y="1157591"/>
            <a:ext cx="4295775" cy="3290887"/>
          </a:xfrm>
          <a:prstGeom prst="rect">
            <a:avLst/>
          </a:prstGeom>
        </p:spPr>
      </p:pic>
      <p:pic>
        <p:nvPicPr>
          <p:cNvPr id="8" name="Picture 7" descr="Capture.PNG"/>
          <p:cNvPicPr>
            <a:picLocks noChangeAspect="1"/>
          </p:cNvPicPr>
          <p:nvPr/>
        </p:nvPicPr>
        <p:blipFill>
          <a:blip r:embed="rId2" cstate="print"/>
          <a:srcRect l="2841" t="62882" r="22980" b="2225"/>
          <a:stretch>
            <a:fillRect/>
          </a:stretch>
        </p:blipFill>
        <p:spPr>
          <a:xfrm>
            <a:off x="4716625" y="4448722"/>
            <a:ext cx="3490912" cy="1947863"/>
          </a:xfrm>
          <a:prstGeom prst="rect">
            <a:avLst/>
          </a:prstGeom>
        </p:spPr>
      </p:pic>
      <p:sp>
        <p:nvSpPr>
          <p:cNvPr id="9" name="TextBox 8"/>
          <p:cNvSpPr txBox="1"/>
          <p:nvPr/>
        </p:nvSpPr>
        <p:spPr>
          <a:xfrm>
            <a:off x="6902612" y="1162353"/>
            <a:ext cx="2140586" cy="523220"/>
          </a:xfrm>
          <a:prstGeom prst="rect">
            <a:avLst/>
          </a:prstGeom>
          <a:noFill/>
        </p:spPr>
        <p:txBody>
          <a:bodyPr wrap="none" rtlCol="0">
            <a:spAutoFit/>
          </a:bodyPr>
          <a:lstStyle/>
          <a:p>
            <a:r>
              <a:rPr lang="en-US" sz="2800" dirty="0" smtClean="0">
                <a:solidFill>
                  <a:schemeClr val="bg1"/>
                </a:solidFill>
                <a:latin typeface="+mj-lt"/>
              </a:rPr>
              <a:t>MATERNAL</a:t>
            </a:r>
            <a:endParaRPr lang="en-US" sz="2800" dirty="0">
              <a:solidFill>
                <a:schemeClr val="bg1"/>
              </a:solidFill>
              <a:latin typeface="+mj-lt"/>
            </a:endParaRPr>
          </a:p>
        </p:txBody>
      </p:sp>
      <p:sp>
        <p:nvSpPr>
          <p:cNvPr id="10" name="TextBox 9"/>
          <p:cNvSpPr txBox="1"/>
          <p:nvPr/>
        </p:nvSpPr>
        <p:spPr>
          <a:xfrm>
            <a:off x="2625887" y="1162353"/>
            <a:ext cx="2026067" cy="523220"/>
          </a:xfrm>
          <a:prstGeom prst="rect">
            <a:avLst/>
          </a:prstGeom>
          <a:noFill/>
        </p:spPr>
        <p:txBody>
          <a:bodyPr wrap="none" rtlCol="0">
            <a:spAutoFit/>
          </a:bodyPr>
          <a:lstStyle/>
          <a:p>
            <a:r>
              <a:rPr lang="en-US" sz="2800" dirty="0" smtClean="0">
                <a:solidFill>
                  <a:schemeClr val="bg1"/>
                </a:solidFill>
                <a:latin typeface="+mj-lt"/>
              </a:rPr>
              <a:t>PATERNAL</a:t>
            </a:r>
            <a:endParaRPr lang="en-US" sz="2800" dirty="0">
              <a:solidFill>
                <a:schemeClr val="bg1"/>
              </a:solidFill>
              <a:latin typeface="+mj-lt"/>
            </a:endParaRPr>
          </a:p>
        </p:txBody>
      </p:sp>
      <p:sp>
        <p:nvSpPr>
          <p:cNvPr id="11" name="TextBox 10"/>
          <p:cNvSpPr txBox="1"/>
          <p:nvPr/>
        </p:nvSpPr>
        <p:spPr>
          <a:xfrm>
            <a:off x="5607931" y="6431514"/>
            <a:ext cx="3474028" cy="307777"/>
          </a:xfrm>
          <a:prstGeom prst="rect">
            <a:avLst/>
          </a:prstGeom>
          <a:noFill/>
        </p:spPr>
        <p:txBody>
          <a:bodyPr wrap="none" rtlCol="0">
            <a:spAutoFit/>
          </a:bodyPr>
          <a:lstStyle/>
          <a:p>
            <a:r>
              <a:rPr lang="en-US" sz="1400" dirty="0" smtClean="0">
                <a:solidFill>
                  <a:schemeClr val="tx2"/>
                </a:solidFill>
                <a:latin typeface="+mj-lt"/>
              </a:rPr>
              <a:t>David Adler, University of Washington</a:t>
            </a:r>
            <a:endParaRPr lang="en-US" sz="1400" dirty="0">
              <a:solidFill>
                <a:schemeClr val="tx2"/>
              </a:solidFill>
              <a:latin typeface="+mj-lt"/>
            </a:endParaRPr>
          </a:p>
        </p:txBody>
      </p:sp>
      <p:pic>
        <p:nvPicPr>
          <p:cNvPr id="12" name="Picture 11" descr="Capture.PNG"/>
          <p:cNvPicPr>
            <a:picLocks noChangeAspect="1"/>
          </p:cNvPicPr>
          <p:nvPr/>
        </p:nvPicPr>
        <p:blipFill>
          <a:blip r:embed="rId2" cstate="print"/>
          <a:srcRect l="84003" t="62882" r="5877" b="2225"/>
          <a:stretch>
            <a:fillRect/>
          </a:stretch>
        </p:blipFill>
        <p:spPr>
          <a:xfrm>
            <a:off x="3854612" y="4448722"/>
            <a:ext cx="476250" cy="1947863"/>
          </a:xfrm>
          <a:prstGeom prst="rect">
            <a:avLst/>
          </a:prstGeom>
        </p:spPr>
      </p:pic>
      <p:pic>
        <p:nvPicPr>
          <p:cNvPr id="13" name="Picture 12" descr="Capture.PNG"/>
          <p:cNvPicPr>
            <a:picLocks noChangeAspect="1"/>
          </p:cNvPicPr>
          <p:nvPr/>
        </p:nvPicPr>
        <p:blipFill>
          <a:blip r:embed="rId2" cstate="print"/>
          <a:srcRect l="84003" t="62882" r="5877" b="2225"/>
          <a:stretch>
            <a:fillRect/>
          </a:stretch>
        </p:blipFill>
        <p:spPr>
          <a:xfrm>
            <a:off x="8536150" y="4448722"/>
            <a:ext cx="476250" cy="1947863"/>
          </a:xfrm>
          <a:prstGeom prst="rect">
            <a:avLst/>
          </a:prstGeom>
        </p:spPr>
      </p:pic>
      <p:sp>
        <p:nvSpPr>
          <p:cNvPr id="14" name="TextBox 13"/>
          <p:cNvSpPr txBox="1"/>
          <p:nvPr/>
        </p:nvSpPr>
        <p:spPr>
          <a:xfrm>
            <a:off x="1140573" y="1851489"/>
            <a:ext cx="7135287" cy="2169825"/>
          </a:xfrm>
          <a:prstGeom prst="rect">
            <a:avLst/>
          </a:prstGeom>
          <a:solidFill>
            <a:schemeClr val="tx1"/>
          </a:solidFill>
        </p:spPr>
        <p:txBody>
          <a:bodyPr wrap="none" rtlCol="0">
            <a:spAutoFit/>
          </a:bodyPr>
          <a:lstStyle/>
          <a:p>
            <a:pPr>
              <a:lnSpc>
                <a:spcPct val="150000"/>
              </a:lnSpc>
            </a:pPr>
            <a:r>
              <a:rPr lang="en-US" b="1" u="sng" dirty="0" smtClean="0">
                <a:solidFill>
                  <a:schemeClr val="accent1"/>
                </a:solidFill>
              </a:rPr>
              <a:t>Definitions</a:t>
            </a:r>
          </a:p>
          <a:p>
            <a:pPr>
              <a:lnSpc>
                <a:spcPct val="150000"/>
              </a:lnSpc>
            </a:pPr>
            <a:r>
              <a:rPr lang="en-US" b="1" dirty="0" smtClean="0">
                <a:solidFill>
                  <a:schemeClr val="accent1"/>
                </a:solidFill>
              </a:rPr>
              <a:t>Gene </a:t>
            </a:r>
            <a:r>
              <a:rPr lang="en-US" b="1" dirty="0">
                <a:solidFill>
                  <a:schemeClr val="accent1"/>
                </a:solidFill>
              </a:rPr>
              <a:t>= basic unit of </a:t>
            </a:r>
            <a:r>
              <a:rPr lang="en-US" b="1" dirty="0" smtClean="0">
                <a:solidFill>
                  <a:schemeClr val="accent1"/>
                </a:solidFill>
              </a:rPr>
              <a:t>inheritance</a:t>
            </a:r>
          </a:p>
          <a:p>
            <a:pPr>
              <a:lnSpc>
                <a:spcPct val="150000"/>
              </a:lnSpc>
            </a:pPr>
            <a:r>
              <a:rPr lang="en-US" b="1" dirty="0" smtClean="0">
                <a:solidFill>
                  <a:schemeClr val="accent1"/>
                </a:solidFill>
              </a:rPr>
              <a:t>Chromosome </a:t>
            </a:r>
            <a:r>
              <a:rPr lang="en-US" b="1" dirty="0">
                <a:solidFill>
                  <a:schemeClr val="accent1"/>
                </a:solidFill>
              </a:rPr>
              <a:t>= linear organization of genes</a:t>
            </a:r>
          </a:p>
          <a:p>
            <a:pPr defTabSz="926287">
              <a:lnSpc>
                <a:spcPct val="150000"/>
              </a:lnSpc>
              <a:defRPr/>
            </a:pPr>
            <a:r>
              <a:rPr lang="en-US" b="1" dirty="0">
                <a:solidFill>
                  <a:schemeClr val="accent1"/>
                </a:solidFill>
              </a:rPr>
              <a:t>23 pairs of chromosomes </a:t>
            </a:r>
            <a:r>
              <a:rPr lang="en-US" b="1" dirty="0" smtClean="0">
                <a:solidFill>
                  <a:schemeClr val="accent1"/>
                </a:solidFill>
              </a:rPr>
              <a:t>(one set each from mother </a:t>
            </a:r>
            <a:r>
              <a:rPr lang="en-US" b="1" dirty="0">
                <a:solidFill>
                  <a:schemeClr val="accent1"/>
                </a:solidFill>
              </a:rPr>
              <a:t>and </a:t>
            </a:r>
            <a:r>
              <a:rPr lang="en-US" b="1" dirty="0" smtClean="0">
                <a:solidFill>
                  <a:schemeClr val="accent1"/>
                </a:solidFill>
              </a:rPr>
              <a:t>father)</a:t>
            </a:r>
          </a:p>
          <a:p>
            <a:pPr defTabSz="926287">
              <a:lnSpc>
                <a:spcPct val="150000"/>
              </a:lnSpc>
              <a:defRPr/>
            </a:pPr>
            <a:r>
              <a:rPr lang="en-US" b="1" dirty="0" smtClean="0">
                <a:solidFill>
                  <a:schemeClr val="accent1"/>
                </a:solidFill>
              </a:rPr>
              <a:t>Genome = all the DNA (chromosomes) within a person</a:t>
            </a:r>
          </a:p>
        </p:txBody>
      </p:sp>
    </p:spTree>
    <p:extLst>
      <p:ext uri="{BB962C8B-B14F-4D97-AF65-F5344CB8AC3E}">
        <p14:creationId xmlns:p14="http://schemas.microsoft.com/office/powerpoint/2010/main" val="34653362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3">
  <a:themeElements>
    <a:clrScheme name="Custom 1">
      <a:dk1>
        <a:sysClr val="windowText" lastClr="000000"/>
      </a:dk1>
      <a:lt1>
        <a:sysClr val="window" lastClr="FFFFFF"/>
      </a:lt1>
      <a:dk2>
        <a:srgbClr val="1F497D"/>
      </a:dk2>
      <a:lt2>
        <a:srgbClr val="EEECE1"/>
      </a:lt2>
      <a:accent1>
        <a:srgbClr val="0000FF"/>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txDef>
      <a:spPr>
        <a:noFill/>
      </a:spPr>
      <a:bodyPr wrap="none" rtlCol="0">
        <a:spAutoFit/>
      </a:bodyPr>
      <a:lstStyle>
        <a:defPPr>
          <a:defRPr sz="1800" smtClean="0">
            <a:effectLst>
              <a:outerShdw blurRad="38100" dist="38100" dir="2700000" algn="tl">
                <a:srgbClr val="000000">
                  <a:alpha val="43137"/>
                </a:srgbClr>
              </a:outerShdw>
            </a:effectLst>
          </a:defRPr>
        </a:defPPr>
      </a:lstStyle>
    </a:txDef>
  </a:objectDefaults>
  <a:extraClrSchemeLst/>
</a:theme>
</file>

<file path=ppt/theme/theme2.xml><?xml version="1.0" encoding="utf-8"?>
<a:theme xmlns:a="http://schemas.openxmlformats.org/drawingml/2006/main" name="5_Presentation3">
  <a:themeElements>
    <a:clrScheme name="Custom 1">
      <a:dk1>
        <a:sysClr val="windowText" lastClr="000000"/>
      </a:dk1>
      <a:lt1>
        <a:sysClr val="window" lastClr="FFFFFF"/>
      </a:lt1>
      <a:dk2>
        <a:srgbClr val="1F497D"/>
      </a:dk2>
      <a:lt2>
        <a:srgbClr val="EEECE1"/>
      </a:lt2>
      <a:accent1>
        <a:srgbClr val="0000FF"/>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txDef>
      <a:spPr>
        <a:noFill/>
      </a:spPr>
      <a:bodyPr wrap="none" rtlCol="0">
        <a:spAutoFit/>
      </a:bodyPr>
      <a:lstStyle>
        <a:defPPr>
          <a:defRPr sz="1800" smtClean="0">
            <a:effectLst>
              <a:outerShdw blurRad="38100" dist="38100" dir="2700000" algn="tl">
                <a:srgbClr val="000000">
                  <a:alpha val="43137"/>
                </a:srgbClr>
              </a:outerShdw>
            </a:effectLst>
          </a:defRPr>
        </a:defPPr>
      </a:lstStyle>
    </a:txDef>
  </a:objectDefaults>
  <a:extraClrSchemeLst/>
</a:theme>
</file>

<file path=ppt/theme/theme3.xml><?xml version="1.0" encoding="utf-8"?>
<a:theme xmlns:a="http://schemas.openxmlformats.org/drawingml/2006/main" name="15_Presentation3">
  <a:themeElements>
    <a:clrScheme name="Custom 1">
      <a:dk1>
        <a:sysClr val="windowText" lastClr="000000"/>
      </a:dk1>
      <a:lt1>
        <a:sysClr val="window" lastClr="FFFFFF"/>
      </a:lt1>
      <a:dk2>
        <a:srgbClr val="1F497D"/>
      </a:dk2>
      <a:lt2>
        <a:srgbClr val="EEECE1"/>
      </a:lt2>
      <a:accent1>
        <a:srgbClr val="0000FF"/>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txDef>
      <a:spPr>
        <a:noFill/>
      </a:spPr>
      <a:bodyPr wrap="none" rtlCol="0">
        <a:spAutoFit/>
      </a:bodyPr>
      <a:lstStyle>
        <a:defPPr>
          <a:defRPr sz="1800" smtClean="0">
            <a:effectLst>
              <a:outerShdw blurRad="38100" dist="38100" dir="2700000" algn="tl">
                <a:srgbClr val="000000">
                  <a:alpha val="43137"/>
                </a:srgbClr>
              </a:outerShdw>
            </a:effectLst>
          </a:defRPr>
        </a:defPPr>
      </a:lstStyle>
    </a:txDef>
  </a:objectDefaults>
  <a:extraClrSchemeLst/>
</a:theme>
</file>

<file path=ppt/theme/theme4.xml><?xml version="1.0" encoding="utf-8"?>
<a:theme xmlns:a="http://schemas.openxmlformats.org/drawingml/2006/main" name="1_Presentation3">
  <a:themeElements>
    <a:clrScheme name="Custom 1">
      <a:dk1>
        <a:sysClr val="windowText" lastClr="000000"/>
      </a:dk1>
      <a:lt1>
        <a:sysClr val="window" lastClr="FFFFFF"/>
      </a:lt1>
      <a:dk2>
        <a:srgbClr val="1F497D"/>
      </a:dk2>
      <a:lt2>
        <a:srgbClr val="EEECE1"/>
      </a:lt2>
      <a:accent1>
        <a:srgbClr val="0000FF"/>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Times New Roman"/>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txDef>
      <a:spPr>
        <a:noFill/>
      </a:spPr>
      <a:bodyPr wrap="none" rtlCol="0">
        <a:spAutoFit/>
      </a:bodyPr>
      <a:lstStyle>
        <a:defPPr>
          <a:defRPr sz="1800" smtClean="0">
            <a:effectLst>
              <a:outerShdw blurRad="38100" dist="38100" dir="2700000" algn="tl">
                <a:srgbClr val="000000">
                  <a:alpha val="43137"/>
                </a:srgbClr>
              </a:outerShdw>
            </a:effectLst>
          </a:defRPr>
        </a:defPPr>
      </a:lstStyle>
    </a:txDef>
  </a:objectDefaults>
  <a:extraClrSchemeLst/>
</a:theme>
</file>

<file path=ppt/theme/theme5.xml><?xml version="1.0" encoding="utf-8"?>
<a:theme xmlns:a="http://schemas.openxmlformats.org/drawingml/2006/main" name="Vapor Trail">
  <a:themeElements>
    <a:clrScheme name="Custom 1">
      <a:dk1>
        <a:srgbClr val="174E7B"/>
      </a:dk1>
      <a:lt1>
        <a:srgbClr val="FFFFFF"/>
      </a:lt1>
      <a:dk2>
        <a:srgbClr val="FFFFFF"/>
      </a:dk2>
      <a:lt2>
        <a:srgbClr val="174E7B"/>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Presentation3</Template>
  <TotalTime>14806</TotalTime>
  <Words>2138</Words>
  <Application>Microsoft Office PowerPoint</Application>
  <PresentationFormat>On-screen Show (4:3)</PresentationFormat>
  <Paragraphs>445</Paragraphs>
  <Slides>32</Slides>
  <Notes>9</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32</vt:i4>
      </vt:variant>
    </vt:vector>
  </HeadingPairs>
  <TitlesOfParts>
    <vt:vector size="50" baseType="lpstr">
      <vt:lpstr>ＭＳ Ｐゴシック</vt:lpstr>
      <vt:lpstr>Arial</vt:lpstr>
      <vt:lpstr>Book Antiqua</vt:lpstr>
      <vt:lpstr>Calibri</vt:lpstr>
      <vt:lpstr>Century Gothic</vt:lpstr>
      <vt:lpstr>Freestyle Script</vt:lpstr>
      <vt:lpstr>Lucida Sans</vt:lpstr>
      <vt:lpstr>Monotype Sorts</vt:lpstr>
      <vt:lpstr>Times</vt:lpstr>
      <vt:lpstr>Times New Roman</vt:lpstr>
      <vt:lpstr>Wingdings</vt:lpstr>
      <vt:lpstr>Wingdings 2</vt:lpstr>
      <vt:lpstr>Wingdings 3</vt:lpstr>
      <vt:lpstr>Presentation3</vt:lpstr>
      <vt:lpstr>5_Presentation3</vt:lpstr>
      <vt:lpstr>15_Presentation3</vt:lpstr>
      <vt:lpstr>1_Presentation3</vt:lpstr>
      <vt:lpstr>Vapor Trail</vt:lpstr>
      <vt:lpstr>PowerPoint Presentation</vt:lpstr>
      <vt:lpstr> Disclaimer</vt:lpstr>
      <vt:lpstr> Disclosures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Brent L. Fogel</dc:creator>
  <cp:lastModifiedBy>Brent Fogel</cp:lastModifiedBy>
  <cp:revision>1155</cp:revision>
  <cp:lastPrinted>2011-11-08T21:36:06Z</cp:lastPrinted>
  <dcterms:created xsi:type="dcterms:W3CDTF">2003-11-02T16:38:46Z</dcterms:created>
  <dcterms:modified xsi:type="dcterms:W3CDTF">2017-03-09T20:03:42Z</dcterms:modified>
</cp:coreProperties>
</file>