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7" r:id="rId1"/>
  </p:sldMasterIdLst>
  <p:notesMasterIdLst>
    <p:notesMasterId r:id="rId19"/>
  </p:notesMasterIdLst>
  <p:handoutMasterIdLst>
    <p:handoutMasterId r:id="rId20"/>
  </p:handoutMasterIdLst>
  <p:sldIdLst>
    <p:sldId id="256" r:id="rId2"/>
    <p:sldId id="257" r:id="rId3"/>
    <p:sldId id="258" r:id="rId4"/>
    <p:sldId id="273" r:id="rId5"/>
    <p:sldId id="271" r:id="rId6"/>
    <p:sldId id="272" r:id="rId7"/>
    <p:sldId id="266" r:id="rId8"/>
    <p:sldId id="260" r:id="rId9"/>
    <p:sldId id="261" r:id="rId10"/>
    <p:sldId id="262" r:id="rId11"/>
    <p:sldId id="263" r:id="rId12"/>
    <p:sldId id="264" r:id="rId13"/>
    <p:sldId id="265" r:id="rId14"/>
    <p:sldId id="267" r:id="rId15"/>
    <p:sldId id="268" r:id="rId16"/>
    <p:sldId id="269" r:id="rId17"/>
    <p:sldId id="27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614" y="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DD4B6E2-DDB6-4C92-8FDB-D2215B5DAB6A}" type="datetimeFigureOut">
              <a:rPr lang="en-US" smtClean="0"/>
              <a:t>3/25/2016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07BEFC1-3BBE-4425-BA87-9DB47D40CD2C}" type="slidenum">
              <a:rPr lang="en-US" smtClean="0"/>
              <a:t>‹#›</a:t>
            </a:fld>
            <a:endParaRPr lang="en-US"/>
          </a:p>
        </p:txBody>
      </p:sp>
    </p:spTree>
    <p:extLst>
      <p:ext uri="{BB962C8B-B14F-4D97-AF65-F5344CB8AC3E}">
        <p14:creationId xmlns:p14="http://schemas.microsoft.com/office/powerpoint/2010/main" val="3925617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725"/>
          </a:xfrm>
          <a:prstGeom prst="rect">
            <a:avLst/>
          </a:prstGeom>
        </p:spPr>
        <p:txBody>
          <a:bodyPr vert="horz" lIns="91440" tIns="45720" rIns="91440" bIns="45720" rtlCol="0"/>
          <a:lstStyle>
            <a:lvl1pPr algn="r">
              <a:defRPr sz="1200"/>
            </a:lvl1pPr>
          </a:lstStyle>
          <a:p>
            <a:fld id="{4AB62D39-E9FB-4D45-9F71-8BAC03ADE426}" type="datetimeFigureOut">
              <a:rPr lang="en-US" smtClean="0"/>
              <a:t>3/25/2016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2</a:t>
            </a:fld>
            <a:endParaRPr lang="en-US"/>
          </a:p>
        </p:txBody>
      </p:sp>
    </p:spTree>
    <p:extLst>
      <p:ext uri="{BB962C8B-B14F-4D97-AF65-F5344CB8AC3E}">
        <p14:creationId xmlns:p14="http://schemas.microsoft.com/office/powerpoint/2010/main" val="26272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3</a:t>
            </a:fld>
            <a:endParaRPr lang="en-US"/>
          </a:p>
        </p:txBody>
      </p:sp>
    </p:spTree>
    <p:extLst>
      <p:ext uri="{BB962C8B-B14F-4D97-AF65-F5344CB8AC3E}">
        <p14:creationId xmlns:p14="http://schemas.microsoft.com/office/powerpoint/2010/main" val="222734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A90D38-F633-4FA6-9348-28CEFF06AE6A}" type="datetimeFigureOut">
              <a:rPr lang="en-US" smtClean="0"/>
              <a:pPr/>
              <a:t>3/25/2016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48268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49513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3/25/2016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6974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3/25/2016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2514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9A90D38-F633-4FA6-9348-28CEFF06AE6A}" type="datetimeFigureOut">
              <a:rPr lang="en-US" smtClean="0"/>
              <a:pPr/>
              <a:t>3/25/2016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80816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3/25/2016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325428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3/25/2016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16273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0908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9A90D38-F633-4FA6-9348-28CEFF06AE6A}" type="datetimeFigureOut">
              <a:rPr lang="en-US" smtClean="0"/>
              <a:pPr/>
              <a:t>3/25/2016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68057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3/25/2016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69862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3/25/2016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1870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90D38-F633-4FA6-9348-28CEFF06AE6A}" type="datetimeFigureOut">
              <a:rPr lang="en-US" smtClean="0"/>
              <a:pPr/>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980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90D38-F633-4FA6-9348-28CEFF06AE6A}" type="datetimeFigureOut">
              <a:rPr lang="en-US" smtClean="0"/>
              <a:pPr/>
              <a:t>3/25/2016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168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90D38-F633-4FA6-9348-28CEFF06AE6A}" type="datetimeFigureOut">
              <a:rPr lang="en-US" smtClean="0"/>
              <a:pPr/>
              <a:t>3/25/2016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972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90D38-F633-4FA6-9348-28CEFF06AE6A}" type="datetimeFigureOut">
              <a:rPr lang="en-US" smtClean="0"/>
              <a:pPr/>
              <a:t>3/25/2016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191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9149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3/25/2016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34091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A90D38-F633-4FA6-9348-28CEFF06AE6A}" type="datetimeFigureOut">
              <a:rPr lang="en-US" smtClean="0"/>
              <a:pPr/>
              <a:t>3/25/2016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1204367219"/>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 id="2147484549" r:id="rId12"/>
    <p:sldLayoutId id="2147484550" r:id="rId13"/>
    <p:sldLayoutId id="2147484551" r:id="rId14"/>
    <p:sldLayoutId id="2147484552" r:id="rId15"/>
    <p:sldLayoutId id="2147484553" r:id="rId16"/>
    <p:sldLayoutId id="21474845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2743199"/>
            <a:ext cx="4160700" cy="2704455"/>
          </a:xfrm>
          <a:prstGeom prst="rect">
            <a:avLst/>
          </a:prstGeom>
          <a:ln>
            <a:noFill/>
          </a:ln>
          <a:effectLst>
            <a:softEdge rad="112500"/>
          </a:effectLst>
        </p:spPr>
      </p:pic>
      <p:sp>
        <p:nvSpPr>
          <p:cNvPr id="2" name="Title 1"/>
          <p:cNvSpPr>
            <a:spLocks noGrp="1"/>
          </p:cNvSpPr>
          <p:nvPr>
            <p:ph type="ctrTitle"/>
          </p:nvPr>
        </p:nvSpPr>
        <p:spPr>
          <a:xfrm>
            <a:off x="1676400" y="1143000"/>
            <a:ext cx="9144000" cy="685800"/>
          </a:xfrm>
        </p:spPr>
        <p:txBody>
          <a:bodyPr>
            <a:normAutofit fontScale="90000"/>
          </a:bodyPr>
          <a:lstStyle/>
          <a:p>
            <a:pPr algn="ctr"/>
            <a:r>
              <a:rPr lang="en-US" b="1" dirty="0" smtClean="0">
                <a:solidFill>
                  <a:schemeClr val="tx1"/>
                </a:solidFill>
                <a:latin typeface="Andalus" panose="02020603050405020304" pitchFamily="18" charset="-78"/>
                <a:cs typeface="Andalus" panose="02020603050405020304" pitchFamily="18" charset="-78"/>
              </a:rPr>
              <a:t>Applying for Disability</a:t>
            </a:r>
            <a:endParaRPr lang="en-US" b="1" dirty="0">
              <a:solidFill>
                <a:schemeClr val="tx1"/>
              </a:solidFill>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3124200" y="1676400"/>
            <a:ext cx="5826719" cy="1066799"/>
          </a:xfrm>
        </p:spPr>
        <p:txBody>
          <a:bodyPr>
            <a:normAutofit fontScale="92500" lnSpcReduction="20000"/>
          </a:bodyPr>
          <a:lstStyle/>
          <a:p>
            <a:pPr lvl="0" algn="ctr" fontAlgn="base">
              <a:lnSpc>
                <a:spcPct val="100000"/>
              </a:lnSpc>
              <a:spcBef>
                <a:spcPct val="0"/>
              </a:spcBef>
              <a:spcAft>
                <a:spcPct val="0"/>
              </a:spcAft>
              <a:defRPr/>
            </a:pPr>
            <a:r>
              <a:rPr lang="en-US" sz="2400" b="1" dirty="0">
                <a:solidFill>
                  <a:schemeClr val="bg2">
                    <a:lumMod val="10000"/>
                  </a:schemeClr>
                </a:solidFill>
                <a:latin typeface="Times New Roman" pitchFamily="18" charset="0"/>
              </a:rPr>
              <a:t>Jonathan </a:t>
            </a:r>
            <a:r>
              <a:rPr lang="en-US" sz="2400" b="1" dirty="0" err="1">
                <a:solidFill>
                  <a:schemeClr val="bg2">
                    <a:lumMod val="10000"/>
                  </a:schemeClr>
                </a:solidFill>
                <a:latin typeface="Times New Roman" pitchFamily="18" charset="0"/>
              </a:rPr>
              <a:t>Rodis</a:t>
            </a:r>
            <a:r>
              <a:rPr lang="en-US" sz="2400" b="1" dirty="0">
                <a:solidFill>
                  <a:schemeClr val="bg2">
                    <a:lumMod val="10000"/>
                  </a:schemeClr>
                </a:solidFill>
                <a:latin typeface="Times New Roman" pitchFamily="18" charset="0"/>
              </a:rPr>
              <a:t>, </a:t>
            </a:r>
          </a:p>
          <a:p>
            <a:pPr lvl="0" algn="ctr" fontAlgn="base">
              <a:lnSpc>
                <a:spcPct val="100000"/>
              </a:lnSpc>
              <a:spcBef>
                <a:spcPct val="0"/>
              </a:spcBef>
              <a:spcAft>
                <a:spcPct val="0"/>
              </a:spcAft>
              <a:defRPr/>
            </a:pPr>
            <a:r>
              <a:rPr lang="en-US" sz="1800" b="1" i="1" dirty="0">
                <a:solidFill>
                  <a:schemeClr val="bg2">
                    <a:lumMod val="10000"/>
                  </a:schemeClr>
                </a:solidFill>
                <a:latin typeface="Times New Roman" pitchFamily="18" charset="0"/>
              </a:rPr>
              <a:t>National Disability Advocate</a:t>
            </a:r>
          </a:p>
          <a:p>
            <a:pPr lvl="0" algn="ctr" fontAlgn="base">
              <a:lnSpc>
                <a:spcPct val="100000"/>
              </a:lnSpc>
              <a:spcBef>
                <a:spcPct val="0"/>
              </a:spcBef>
              <a:spcAft>
                <a:spcPct val="0"/>
              </a:spcAft>
              <a:defRPr/>
            </a:pPr>
            <a:r>
              <a:rPr lang="en-US" sz="2400" b="1" dirty="0" smtClean="0">
                <a:solidFill>
                  <a:schemeClr val="bg2">
                    <a:lumMod val="10000"/>
                  </a:schemeClr>
                </a:solidFill>
                <a:latin typeface="Times New Roman" pitchFamily="18" charset="0"/>
              </a:rPr>
              <a:t>Kathleen </a:t>
            </a:r>
            <a:r>
              <a:rPr lang="en-US" sz="2400" b="1" dirty="0">
                <a:solidFill>
                  <a:schemeClr val="bg2">
                    <a:lumMod val="10000"/>
                  </a:schemeClr>
                </a:solidFill>
                <a:latin typeface="Times New Roman" pitchFamily="18" charset="0"/>
              </a:rPr>
              <a:t>Kane, ESQ</a:t>
            </a:r>
          </a:p>
          <a:p>
            <a:pPr lvl="0" algn="ctr" fontAlgn="base">
              <a:lnSpc>
                <a:spcPct val="100000"/>
              </a:lnSpc>
              <a:spcBef>
                <a:spcPct val="0"/>
              </a:spcBef>
              <a:spcAft>
                <a:spcPct val="0"/>
              </a:spcAft>
              <a:defRPr/>
            </a:pPr>
            <a:r>
              <a:rPr lang="en-US" sz="1800" b="1" i="1" dirty="0">
                <a:solidFill>
                  <a:schemeClr val="bg2">
                    <a:lumMod val="10000"/>
                  </a:schemeClr>
                </a:solidFill>
                <a:latin typeface="Times New Roman" pitchFamily="18" charset="0"/>
              </a:rPr>
              <a:t>Disability Attorney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66799"/>
            <a:ext cx="8153400" cy="990601"/>
          </a:xfrm>
        </p:spPr>
        <p:txBody>
          <a:bodyPr>
            <a:normAutofit/>
          </a:bodyPr>
          <a:lstStyle/>
          <a:p>
            <a:pPr algn="ctr"/>
            <a:r>
              <a:rPr lang="en-US" dirty="0" smtClean="0">
                <a:latin typeface="Andalus" panose="02020603050405020304" pitchFamily="18" charset="-78"/>
                <a:cs typeface="Andalus" panose="02020603050405020304" pitchFamily="18" charset="-78"/>
              </a:rPr>
              <a:t>Early Approval Is Possible!!!!</a:t>
            </a:r>
            <a:endParaRPr lang="en-US" dirty="0">
              <a:latin typeface="Andalus" panose="02020603050405020304" pitchFamily="18" charset="-78"/>
              <a:cs typeface="Andalus" panose="02020603050405020304" pitchFamily="18" charset="-78"/>
            </a:endParaRPr>
          </a:p>
        </p:txBody>
      </p:sp>
      <p:pic>
        <p:nvPicPr>
          <p:cNvPr id="4" name="Content Placeholder 3"/>
          <p:cNvPicPr>
            <a:picLocks noGrp="1" noChangeAspect="1"/>
          </p:cNvPicPr>
          <p:nvPr>
            <p:ph idx="1"/>
          </p:nvPr>
        </p:nvPicPr>
        <p:blipFill>
          <a:blip r:embed="rId2"/>
          <a:stretch>
            <a:fillRect/>
          </a:stretch>
        </p:blipFill>
        <p:spPr>
          <a:xfrm>
            <a:off x="3048000" y="2057401"/>
            <a:ext cx="6036469" cy="4024313"/>
          </a:xfrm>
          <a:prstGeom prst="rect">
            <a:avLst/>
          </a:prstGeom>
        </p:spPr>
      </p:pic>
    </p:spTree>
    <p:extLst>
      <p:ext uri="{BB962C8B-B14F-4D97-AF65-F5344CB8AC3E}">
        <p14:creationId xmlns:p14="http://schemas.microsoft.com/office/powerpoint/2010/main" val="2973032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anose="02020603050405020304" pitchFamily="18" charset="-78"/>
                <a:cs typeface="Andalus" panose="02020603050405020304" pitchFamily="18" charset="-78"/>
              </a:rPr>
              <a:t>Listing Of Impairments</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2100" dirty="0">
                <a:latin typeface="Times New Roman" panose="02020603050405020304" pitchFamily="18" charset="0"/>
                <a:cs typeface="Times New Roman" panose="02020603050405020304" pitchFamily="18" charset="0"/>
              </a:rPr>
              <a:t>11.14 Peripheral neuropathies, with disorganization of motor function as described in 11.04B, in spite of prescribed treatment.</a:t>
            </a:r>
          </a:p>
          <a:p>
            <a:pPr>
              <a:buFont typeface="Wingdings" panose="05000000000000000000" pitchFamily="2" charset="2"/>
              <a:buChar char="v"/>
            </a:pPr>
            <a:r>
              <a:rPr lang="en-US" sz="2100" dirty="0">
                <a:latin typeface="Times New Roman" panose="02020603050405020304" pitchFamily="18" charset="0"/>
                <a:cs typeface="Times New Roman" panose="02020603050405020304" pitchFamily="18" charset="0"/>
              </a:rPr>
              <a:t>11.04B states: Significant and persistent disorganization of motor function in two </a:t>
            </a:r>
            <a:r>
              <a:rPr lang="en-US" sz="2100" dirty="0" smtClean="0">
                <a:latin typeface="Times New Roman" panose="02020603050405020304" pitchFamily="18" charset="0"/>
                <a:cs typeface="Times New Roman" panose="02020603050405020304" pitchFamily="18" charset="0"/>
              </a:rPr>
              <a:t>extremities</a:t>
            </a:r>
            <a:r>
              <a:rPr lang="en-US" sz="2100" dirty="0">
                <a:latin typeface="Times New Roman" panose="02020603050405020304" pitchFamily="18" charset="0"/>
                <a:cs typeface="Times New Roman" panose="02020603050405020304" pitchFamily="18" charset="0"/>
              </a:rPr>
              <a:t>, resulting in sustained disturbance of gross and dexterous movements, </a:t>
            </a:r>
            <a:r>
              <a:rPr lang="en-US" sz="2100" dirty="0" smtClean="0">
                <a:latin typeface="Times New Roman" panose="02020603050405020304" pitchFamily="18" charset="0"/>
                <a:cs typeface="Times New Roman" panose="02020603050405020304" pitchFamily="18" charset="0"/>
              </a:rPr>
              <a:t>or </a:t>
            </a:r>
            <a:r>
              <a:rPr lang="en-US" sz="2100" dirty="0">
                <a:latin typeface="Times New Roman" panose="02020603050405020304" pitchFamily="18" charset="0"/>
                <a:cs typeface="Times New Roman" panose="02020603050405020304" pitchFamily="18" charset="0"/>
              </a:rPr>
              <a:t>gait and station (see 11.00C).</a:t>
            </a:r>
          </a:p>
          <a:p>
            <a:pPr>
              <a:buFont typeface="Wingdings" panose="05000000000000000000" pitchFamily="2" charset="2"/>
              <a:buChar char="v"/>
            </a:pPr>
            <a:r>
              <a:rPr lang="en-US" sz="2100" dirty="0">
                <a:latin typeface="Times New Roman" panose="02020603050405020304" pitchFamily="18" charset="0"/>
                <a:cs typeface="Times New Roman" panose="02020603050405020304" pitchFamily="18" charset="0"/>
              </a:rPr>
              <a:t>11.00C states: Persistent disorganization of motor function in the form of paresis 	or paralysis, tremor or other involuntary movements, ataxia and sensory disturbances (any or all of which may be due to cerebral </a:t>
            </a:r>
            <a:r>
              <a:rPr lang="en-US" sz="2100" dirty="0" err="1">
                <a:latin typeface="Times New Roman" panose="02020603050405020304" pitchFamily="18" charset="0"/>
                <a:cs typeface="Times New Roman" panose="02020603050405020304" pitchFamily="18" charset="0"/>
              </a:rPr>
              <a:t>cerbellar</a:t>
            </a:r>
            <a:r>
              <a:rPr lang="en-US" sz="2100" dirty="0">
                <a:latin typeface="Times New Roman" panose="02020603050405020304" pitchFamily="18" charset="0"/>
                <a:cs typeface="Times New Roman" panose="02020603050405020304" pitchFamily="18" charset="0"/>
              </a:rPr>
              <a:t>, brain </a:t>
            </a:r>
            <a:r>
              <a:rPr lang="en-US" sz="2100" dirty="0" err="1">
                <a:latin typeface="Times New Roman" panose="02020603050405020304" pitchFamily="18" charset="0"/>
                <a:cs typeface="Times New Roman" panose="02020603050405020304" pitchFamily="18" charset="0"/>
              </a:rPr>
              <a:t>stem,spinal</a:t>
            </a:r>
            <a:r>
              <a:rPr lang="en-US" sz="2100" dirty="0">
                <a:latin typeface="Times New Roman" panose="02020603050405020304" pitchFamily="18" charset="0"/>
                <a:cs typeface="Times New Roman" panose="02020603050405020304" pitchFamily="18" charset="0"/>
              </a:rPr>
              <a:t> cord, or peripheral nerve dysfunction) which occur singly or in various combination, frequently provides the sole or partial basis for decision in cases of </a:t>
            </a:r>
            <a:r>
              <a:rPr lang="en-US" sz="2100" dirty="0" smtClean="0">
                <a:latin typeface="Times New Roman" panose="02020603050405020304" pitchFamily="18" charset="0"/>
                <a:cs typeface="Times New Roman" panose="02020603050405020304" pitchFamily="18" charset="0"/>
              </a:rPr>
              <a:t>neurological </a:t>
            </a:r>
            <a:r>
              <a:rPr lang="en-US" sz="2100" dirty="0">
                <a:latin typeface="Times New Roman" panose="02020603050405020304" pitchFamily="18" charset="0"/>
                <a:cs typeface="Times New Roman" panose="02020603050405020304" pitchFamily="18" charset="0"/>
              </a:rPr>
              <a:t>impairment.  The assessment of impairment depends on the degree 	of interference with locomotion and/or interference with the use of fingers, hands, and arms.</a:t>
            </a:r>
          </a:p>
          <a:p>
            <a:endParaRPr lang="en-US" dirty="0"/>
          </a:p>
        </p:txBody>
      </p:sp>
    </p:spTree>
    <p:extLst>
      <p:ext uri="{BB962C8B-B14F-4D97-AF65-F5344CB8AC3E}">
        <p14:creationId xmlns:p14="http://schemas.microsoft.com/office/powerpoint/2010/main" val="258758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anose="02020603050405020304" pitchFamily="18" charset="-78"/>
                <a:cs typeface="Andalus" panose="02020603050405020304" pitchFamily="18" charset="-78"/>
              </a:rPr>
              <a:t>Residual Functional Capacity</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2667000"/>
            <a:ext cx="10820400" cy="2301240"/>
          </a:xfrm>
        </p:spPr>
        <p:txBody>
          <a:bodyPr/>
          <a:lstStyle/>
          <a:p>
            <a:r>
              <a:rPr lang="en-US" dirty="0">
                <a:latin typeface="Times New Roman" panose="02020603050405020304" pitchFamily="18" charset="0"/>
                <a:cs typeface="Times New Roman" panose="02020603050405020304" pitchFamily="18" charset="0"/>
              </a:rPr>
              <a:t>An individual’s residual functional capacity is his or her ability to do physical and mental work activities on a sustained basis despite limitations from his or her impairments.  </a:t>
            </a:r>
          </a:p>
          <a:p>
            <a:r>
              <a:rPr lang="en-US" dirty="0">
                <a:latin typeface="Times New Roman" panose="02020603050405020304" pitchFamily="18" charset="0"/>
                <a:cs typeface="Times New Roman" panose="02020603050405020304" pitchFamily="18" charset="0"/>
              </a:rPr>
              <a:t>All of the impairments must be considered, including impairments that are not severe.  </a:t>
            </a:r>
          </a:p>
        </p:txBody>
      </p:sp>
    </p:spTree>
    <p:extLst>
      <p:ext uri="{BB962C8B-B14F-4D97-AF65-F5344CB8AC3E}">
        <p14:creationId xmlns:p14="http://schemas.microsoft.com/office/powerpoint/2010/main" val="292572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anose="02020603050405020304" pitchFamily="18" charset="-78"/>
                <a:cs typeface="Andalus" panose="02020603050405020304" pitchFamily="18" charset="-78"/>
              </a:rPr>
              <a:t>Stages of appeals</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685800" y="2194560"/>
            <a:ext cx="4495800" cy="3139439"/>
          </a:xfrm>
        </p:spPr>
        <p:txBody>
          <a:bodyPr/>
          <a:lstStyle/>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Reconsideration</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Hearing</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Appeals Counsel</a:t>
            </a:r>
          </a:p>
          <a:p>
            <a:pPr>
              <a:buFont typeface="Wingdings" panose="05000000000000000000" pitchFamily="2" charset="2"/>
              <a:buChar char="v"/>
            </a:pPr>
            <a:r>
              <a:rPr lang="en-US" sz="3200" dirty="0">
                <a:latin typeface="Times New Roman" panose="02020603050405020304" pitchFamily="18" charset="0"/>
                <a:cs typeface="Times New Roman" panose="02020603050405020304" pitchFamily="18" charset="0"/>
              </a:rPr>
              <a:t> U.S. District Court</a:t>
            </a:r>
          </a:p>
          <a:p>
            <a:endParaRPr lang="en-US" dirty="0"/>
          </a:p>
        </p:txBody>
      </p:sp>
      <p:pic>
        <p:nvPicPr>
          <p:cNvPr id="4" name="Picture 3"/>
          <p:cNvPicPr>
            <a:picLocks noChangeAspect="1"/>
          </p:cNvPicPr>
          <p:nvPr/>
        </p:nvPicPr>
        <p:blipFill>
          <a:blip r:embed="rId2"/>
          <a:stretch>
            <a:fillRect/>
          </a:stretch>
        </p:blipFill>
        <p:spPr>
          <a:xfrm>
            <a:off x="6553200" y="2057401"/>
            <a:ext cx="4572000" cy="4340581"/>
          </a:xfrm>
          <a:prstGeom prst="rect">
            <a:avLst/>
          </a:prstGeom>
        </p:spPr>
      </p:pic>
    </p:spTree>
    <p:extLst>
      <p:ext uri="{BB962C8B-B14F-4D97-AF65-F5344CB8AC3E}">
        <p14:creationId xmlns:p14="http://schemas.microsoft.com/office/powerpoint/2010/main" val="380714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anose="02020603050405020304" pitchFamily="18" charset="-78"/>
                <a:cs typeface="Andalus" panose="02020603050405020304" pitchFamily="18" charset="-78"/>
              </a:rPr>
              <a:t>Administrative hearings</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1371600" y="2667000"/>
            <a:ext cx="6019800" cy="2133600"/>
          </a:xfrm>
        </p:spPr>
        <p:txBody>
          <a:bodyPr/>
          <a:lstStyle/>
          <a:p>
            <a:pPr>
              <a:lnSpc>
                <a:spcPct val="60000"/>
              </a:lnSpc>
              <a:spcBef>
                <a:spcPct val="50000"/>
              </a:spcBef>
              <a:buFont typeface="Wingdings" panose="05000000000000000000" pitchFamily="2" charset="2"/>
              <a:buChar char="Ø"/>
            </a:pPr>
            <a:endParaRPr lang="en-US" sz="2400" b="1" dirty="0" smtClean="0">
              <a:solidFill>
                <a:schemeClr val="bg2">
                  <a:lumMod val="10000"/>
                </a:schemeClr>
              </a:solidFill>
              <a:latin typeface="Times New Roman" pitchFamily="18" charset="0"/>
            </a:endParaRPr>
          </a:p>
          <a:p>
            <a:pPr>
              <a:lnSpc>
                <a:spcPct val="60000"/>
              </a:lnSpc>
              <a:spcBef>
                <a:spcPct val="50000"/>
              </a:spcBef>
            </a:pPr>
            <a:r>
              <a:rPr lang="en-US" sz="2400" dirty="0" smtClean="0">
                <a:solidFill>
                  <a:schemeClr val="bg2">
                    <a:lumMod val="10000"/>
                  </a:schemeClr>
                </a:solidFill>
                <a:latin typeface="Times New Roman" pitchFamily="18" charset="0"/>
              </a:rPr>
              <a:t>Preparation</a:t>
            </a:r>
            <a:endParaRPr lang="en-US" sz="2400" dirty="0">
              <a:solidFill>
                <a:schemeClr val="bg2">
                  <a:lumMod val="10000"/>
                </a:schemeClr>
              </a:solidFill>
              <a:latin typeface="Times New Roman" pitchFamily="18" charset="0"/>
            </a:endParaRPr>
          </a:p>
          <a:p>
            <a:pPr>
              <a:lnSpc>
                <a:spcPct val="60000"/>
              </a:lnSpc>
              <a:spcBef>
                <a:spcPct val="50000"/>
              </a:spcBef>
            </a:pPr>
            <a:r>
              <a:rPr lang="en-US" sz="2400" dirty="0">
                <a:solidFill>
                  <a:schemeClr val="bg2">
                    <a:lumMod val="10000"/>
                  </a:schemeClr>
                </a:solidFill>
                <a:latin typeface="Times New Roman" pitchFamily="18" charset="0"/>
              </a:rPr>
              <a:t> Witnesses</a:t>
            </a:r>
          </a:p>
          <a:p>
            <a:pPr>
              <a:lnSpc>
                <a:spcPct val="60000"/>
              </a:lnSpc>
              <a:spcBef>
                <a:spcPct val="50000"/>
              </a:spcBef>
            </a:pPr>
            <a:r>
              <a:rPr lang="en-US" sz="2400" dirty="0">
                <a:solidFill>
                  <a:schemeClr val="bg2">
                    <a:lumMod val="10000"/>
                  </a:schemeClr>
                </a:solidFill>
                <a:latin typeface="Times New Roman" pitchFamily="18" charset="0"/>
              </a:rPr>
              <a:t> Medical Experts</a:t>
            </a:r>
          </a:p>
          <a:p>
            <a:pPr>
              <a:lnSpc>
                <a:spcPct val="60000"/>
              </a:lnSpc>
              <a:spcBef>
                <a:spcPct val="50000"/>
              </a:spcBef>
            </a:pPr>
            <a:r>
              <a:rPr lang="en-US" sz="2400" dirty="0">
                <a:solidFill>
                  <a:schemeClr val="bg2">
                    <a:lumMod val="10000"/>
                  </a:schemeClr>
                </a:solidFill>
                <a:latin typeface="Times New Roman" pitchFamily="18" charset="0"/>
              </a:rPr>
              <a:t> Vocational Experts</a:t>
            </a:r>
          </a:p>
          <a:p>
            <a:endParaRPr lang="en-US" dirty="0"/>
          </a:p>
        </p:txBody>
      </p:sp>
    </p:spTree>
    <p:extLst>
      <p:ext uri="{BB962C8B-B14F-4D97-AF65-F5344CB8AC3E}">
        <p14:creationId xmlns:p14="http://schemas.microsoft.com/office/powerpoint/2010/main" val="159572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85800"/>
            <a:ext cx="8610600" cy="1293028"/>
          </a:xfrm>
        </p:spPr>
        <p:txBody>
          <a:bodyPr/>
          <a:lstStyle/>
          <a:p>
            <a:r>
              <a:rPr lang="en-US" i="1" dirty="0" smtClean="0">
                <a:latin typeface="Andalus" panose="02020603050405020304" pitchFamily="18" charset="-78"/>
                <a:cs typeface="Andalus" panose="02020603050405020304" pitchFamily="18" charset="-78"/>
              </a:rPr>
              <a:t>questions</a:t>
            </a:r>
            <a:endParaRPr lang="en-US" i="1" dirty="0">
              <a:latin typeface="Andalus" panose="02020603050405020304" pitchFamily="18" charset="-78"/>
              <a:cs typeface="Andalus" panose="02020603050405020304" pitchFamily="18" charset="-78"/>
            </a:endParaRPr>
          </a:p>
        </p:txBody>
      </p:sp>
      <p:pic>
        <p:nvPicPr>
          <p:cNvPr id="4" name="Content Placeholder 3"/>
          <p:cNvPicPr>
            <a:picLocks noGrp="1" noChangeAspect="1"/>
          </p:cNvPicPr>
          <p:nvPr>
            <p:ph idx="1"/>
          </p:nvPr>
        </p:nvPicPr>
        <p:blipFill>
          <a:blip r:embed="rId2"/>
          <a:stretch>
            <a:fillRect/>
          </a:stretch>
        </p:blipFill>
        <p:spPr>
          <a:xfrm>
            <a:off x="3832324" y="1828800"/>
            <a:ext cx="5006876" cy="4724399"/>
          </a:xfrm>
          <a:prstGeom prst="rect">
            <a:avLst/>
          </a:prstGeom>
        </p:spPr>
      </p:pic>
    </p:spTree>
    <p:extLst>
      <p:ext uri="{BB962C8B-B14F-4D97-AF65-F5344CB8AC3E}">
        <p14:creationId xmlns:p14="http://schemas.microsoft.com/office/powerpoint/2010/main" val="3872737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610600" cy="1293028"/>
          </a:xfrm>
        </p:spPr>
        <p:txBody>
          <a:bodyPr/>
          <a:lstStyle/>
          <a:p>
            <a:pPr algn="ctr"/>
            <a:r>
              <a:rPr lang="en-US" dirty="0" smtClean="0">
                <a:latin typeface="Andalus" panose="02020603050405020304" pitchFamily="18" charset="-78"/>
                <a:cs typeface="Andalus" panose="02020603050405020304" pitchFamily="18" charset="-78"/>
              </a:rPr>
              <a:t>Thank you for Listening!!!!!!</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latin typeface="Times New Roman" panose="02020603050405020304" pitchFamily="18" charset="0"/>
                <a:cs typeface="Times New Roman" panose="02020603050405020304" pitchFamily="18" charset="0"/>
              </a:rPr>
              <a:t>Jonathan </a:t>
            </a:r>
            <a:r>
              <a:rPr lang="en-US" dirty="0" err="1">
                <a:latin typeface="Times New Roman" panose="02020603050405020304" pitchFamily="18" charset="0"/>
                <a:cs typeface="Times New Roman" panose="02020603050405020304" pitchFamily="18" charset="0"/>
              </a:rPr>
              <a:t>Rodis</a:t>
            </a:r>
            <a:endParaRPr lang="en-US" dirty="0">
              <a:latin typeface="Times New Roman" panose="02020603050405020304" pitchFamily="18" charset="0"/>
              <a:cs typeface="Times New Roman" panose="02020603050405020304" pitchFamily="18" charset="0"/>
            </a:endParaRPr>
          </a:p>
          <a:p>
            <a:pPr marL="0" indent="0" algn="ctr">
              <a:buNone/>
            </a:pPr>
            <a:r>
              <a:rPr lang="en-US" dirty="0">
                <a:latin typeface="Times New Roman" panose="02020603050405020304" pitchFamily="18" charset="0"/>
                <a:cs typeface="Times New Roman" panose="02020603050405020304" pitchFamily="18" charset="0"/>
              </a:rPr>
              <a:t>National Disability Advocate</a:t>
            </a:r>
          </a:p>
          <a:p>
            <a:pPr marL="0" indent="0" algn="ctr">
              <a:buNone/>
            </a:pPr>
            <a:endParaRPr lang="en-US" dirty="0" smtClean="0">
              <a:latin typeface="Times New Roman" panose="02020603050405020304" pitchFamily="18" charset="0"/>
              <a:cs typeface="Times New Roman" panose="02020603050405020304" pitchFamily="18" charset="0"/>
            </a:endParaRPr>
          </a:p>
          <a:p>
            <a:pPr marL="0" indent="0" algn="ctr">
              <a:buNone/>
            </a:pPr>
            <a:r>
              <a:rPr lang="en-US" dirty="0" smtClean="0">
                <a:latin typeface="Times New Roman" panose="02020603050405020304" pitchFamily="18" charset="0"/>
                <a:cs typeface="Times New Roman" panose="02020603050405020304" pitchFamily="18" charset="0"/>
              </a:rPr>
              <a:t>Kathleen </a:t>
            </a:r>
            <a:r>
              <a:rPr lang="en-US" dirty="0">
                <a:latin typeface="Times New Roman" panose="02020603050405020304" pitchFamily="18" charset="0"/>
                <a:cs typeface="Times New Roman" panose="02020603050405020304" pitchFamily="18" charset="0"/>
              </a:rPr>
              <a:t>Kane, </a:t>
            </a:r>
            <a:r>
              <a:rPr lang="en-US" dirty="0" smtClean="0">
                <a:latin typeface="Times New Roman" panose="02020603050405020304" pitchFamily="18" charset="0"/>
                <a:cs typeface="Times New Roman" panose="02020603050405020304" pitchFamily="18" charset="0"/>
              </a:rPr>
              <a:t>Esq.</a:t>
            </a:r>
            <a:endParaRPr lang="en-US" dirty="0">
              <a:latin typeface="Times New Roman" panose="02020603050405020304" pitchFamily="18" charset="0"/>
              <a:cs typeface="Times New Roman" panose="02020603050405020304" pitchFamily="18" charset="0"/>
            </a:endParaRPr>
          </a:p>
          <a:p>
            <a:pPr lvl="8"/>
            <a:endParaRPr lang="en-US" dirty="0"/>
          </a:p>
        </p:txBody>
      </p:sp>
    </p:spTree>
    <p:extLst>
      <p:ext uri="{BB962C8B-B14F-4D97-AF65-F5344CB8AC3E}">
        <p14:creationId xmlns:p14="http://schemas.microsoft.com/office/powerpoint/2010/main" val="297272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7315200" cy="1293028"/>
          </a:xfrm>
        </p:spPr>
        <p:txBody>
          <a:bodyPr/>
          <a:lstStyle/>
          <a:p>
            <a:pPr algn="ctr"/>
            <a:r>
              <a:rPr lang="en-US" dirty="0" smtClean="0">
                <a:latin typeface="Andalus" panose="02020603050405020304" pitchFamily="18" charset="-78"/>
                <a:cs typeface="Andalus" panose="02020603050405020304" pitchFamily="18" charset="-78"/>
              </a:rPr>
              <a:t>This is a new Beginning!!!!</a:t>
            </a:r>
            <a:endParaRPr lang="en-US" dirty="0">
              <a:latin typeface="Andalus" panose="02020603050405020304" pitchFamily="18" charset="-78"/>
              <a:cs typeface="Andalus" panose="02020603050405020304" pitchFamily="18" charset="-78"/>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5200" y="2438400"/>
            <a:ext cx="5597525" cy="3657600"/>
          </a:xfrm>
        </p:spPr>
      </p:pic>
    </p:spTree>
    <p:extLst>
      <p:ext uri="{BB962C8B-B14F-4D97-AF65-F5344CB8AC3E}">
        <p14:creationId xmlns:p14="http://schemas.microsoft.com/office/powerpoint/2010/main" val="285034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71450"/>
            <a:ext cx="6347713" cy="1581150"/>
          </a:xfrm>
        </p:spPr>
        <p:txBody>
          <a:bodyPr>
            <a:normAutofit/>
          </a:bodyPr>
          <a:lstStyle/>
          <a:p>
            <a:pPr algn="ctr"/>
            <a:r>
              <a:rPr lang="en-US" dirty="0" smtClean="0">
                <a:solidFill>
                  <a:schemeClr val="accent2"/>
                </a:solidFill>
              </a:rPr>
              <a:t/>
            </a:r>
            <a:br>
              <a:rPr lang="en-US" dirty="0" smtClean="0">
                <a:solidFill>
                  <a:schemeClr val="accent2"/>
                </a:solidFill>
              </a:rPr>
            </a:br>
            <a:r>
              <a:rPr lang="en-US" b="1" dirty="0" smtClean="0">
                <a:solidFill>
                  <a:schemeClr val="tx1"/>
                </a:solidFill>
              </a:rPr>
              <a:t>Disclaimer</a:t>
            </a:r>
            <a:endParaRPr lang="en-US" b="1" dirty="0">
              <a:solidFill>
                <a:schemeClr val="tx1"/>
              </a:solidFill>
            </a:endParaRPr>
          </a:p>
        </p:txBody>
      </p:sp>
      <p:sp>
        <p:nvSpPr>
          <p:cNvPr id="3" name="Content Placeholder 2"/>
          <p:cNvSpPr>
            <a:spLocks noGrp="1"/>
          </p:cNvSpPr>
          <p:nvPr>
            <p:ph idx="1"/>
          </p:nvPr>
        </p:nvSpPr>
        <p:spPr>
          <a:xfrm>
            <a:off x="3124201" y="1695450"/>
            <a:ext cx="6858001" cy="4705350"/>
          </a:xfrm>
        </p:spPr>
        <p:txBody>
          <a:bodyPr>
            <a:noAutofit/>
          </a:bodyPr>
          <a:lstStyle/>
          <a:p>
            <a:pPr>
              <a:buFont typeface="Wingdings" pitchFamily="2" charset="2"/>
              <a:buChar char="§"/>
            </a:pPr>
            <a:r>
              <a:rPr lang="en-US" sz="2000" dirty="0"/>
              <a:t>The information provided by speakers in any presentation made as part of the 2016 NAF Annual Ataxia Conference is for informational use only.</a:t>
            </a:r>
          </a:p>
          <a:p>
            <a:pPr>
              <a:buFont typeface="Wingdings" pitchFamily="2" charset="2"/>
              <a:buChar char="§"/>
            </a:pPr>
            <a:r>
              <a:rPr lang="en-US" sz="2000" dirty="0"/>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a:t>Products or services mentioned during these presentations does not imply endorsement by NAF. </a:t>
            </a:r>
          </a:p>
        </p:txBody>
      </p:sp>
      <p:pic>
        <p:nvPicPr>
          <p:cNvPr id="4" name="Picture 3" descr="atalogo.gif"/>
          <p:cNvPicPr>
            <a:picLocks noChangeAspect="1"/>
          </p:cNvPicPr>
          <p:nvPr/>
        </p:nvPicPr>
        <p:blipFill>
          <a:blip r:embed="rId3" cstate="print"/>
          <a:stretch>
            <a:fillRect/>
          </a:stretch>
        </p:blipFill>
        <p:spPr>
          <a:xfrm>
            <a:off x="2362200" y="5448300"/>
            <a:ext cx="3810000" cy="952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377940" cy="1293028"/>
          </a:xfrm>
        </p:spPr>
        <p:txBody>
          <a:bodyPr/>
          <a:lstStyle/>
          <a:p>
            <a:pPr algn="ctr"/>
            <a:r>
              <a:rPr lang="en-US" b="1" dirty="0" smtClean="0">
                <a:solidFill>
                  <a:schemeClr val="tx1"/>
                </a:solidFill>
              </a:rPr>
              <a:t>Presenter Disclosures</a:t>
            </a:r>
            <a:r>
              <a:rPr lang="en-US" dirty="0" smtClean="0"/>
              <a:t>			</a:t>
            </a:r>
            <a:endParaRPr lang="en-US" dirty="0"/>
          </a:p>
        </p:txBody>
      </p:sp>
      <p:sp>
        <p:nvSpPr>
          <p:cNvPr id="3" name="Content Placeholder 2"/>
          <p:cNvSpPr>
            <a:spLocks noGrp="1"/>
          </p:cNvSpPr>
          <p:nvPr>
            <p:ph idx="1"/>
          </p:nvPr>
        </p:nvSpPr>
        <p:spPr>
          <a:xfrm>
            <a:off x="3429000" y="1766228"/>
            <a:ext cx="6172200" cy="3873246"/>
          </a:xfrm>
        </p:spPr>
        <p:txBody>
          <a:bodyPr>
            <a:normAutofit/>
          </a:bodyPr>
          <a:lstStyle/>
          <a:p>
            <a:pPr>
              <a:buFont typeface="Wingdings" pitchFamily="2" charset="2"/>
              <a:buChar char="§"/>
            </a:pPr>
            <a:r>
              <a:rPr lang="en-US" sz="2400" dirty="0" smtClean="0"/>
              <a:t>Jon </a:t>
            </a:r>
            <a:r>
              <a:rPr lang="en-US" sz="2400" dirty="0" err="1" smtClean="0"/>
              <a:t>Rodis</a:t>
            </a:r>
            <a:endParaRPr lang="en-US" sz="2400" dirty="0" smtClean="0"/>
          </a:p>
          <a:p>
            <a:pPr>
              <a:buFont typeface="Wingdings" pitchFamily="2" charset="2"/>
              <a:buChar char="§"/>
            </a:pPr>
            <a:r>
              <a:rPr lang="en-US" sz="2400" dirty="0" smtClean="0"/>
              <a:t>Kathleen L. Kane</a:t>
            </a:r>
            <a:endParaRPr lang="en-US" sz="2400" dirty="0"/>
          </a:p>
          <a:p>
            <a:pPr>
              <a:buFont typeface="Wingdings" pitchFamily="2" charset="2"/>
              <a:buChar char="§"/>
            </a:pPr>
            <a:r>
              <a:rPr lang="en-US" sz="2400" dirty="0"/>
              <a:t>The following personal financial relationships with commercial interests relevant to this presentation existed during the past 12 months:</a:t>
            </a:r>
          </a:p>
          <a:p>
            <a:pPr>
              <a:buFont typeface="Wingdings" pitchFamily="2" charset="2"/>
              <a:buChar char="§"/>
            </a:pPr>
            <a:r>
              <a:rPr lang="en-US" sz="2400" dirty="0"/>
              <a:t>No relationships to disclose or list</a:t>
            </a:r>
          </a:p>
        </p:txBody>
      </p:sp>
      <p:pic>
        <p:nvPicPr>
          <p:cNvPr id="4" name="Picture 3" descr="atalogo.gif"/>
          <p:cNvPicPr>
            <a:picLocks noChangeAspect="1"/>
          </p:cNvPicPr>
          <p:nvPr/>
        </p:nvPicPr>
        <p:blipFill>
          <a:blip r:embed="rId3" cstate="print"/>
          <a:stretch>
            <a:fillRect/>
          </a:stretch>
        </p:blipFill>
        <p:spPr>
          <a:xfrm>
            <a:off x="2362200" y="5330190"/>
            <a:ext cx="3810000" cy="952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ndalus" panose="02020603050405020304" pitchFamily="18" charset="-78"/>
                <a:cs typeface="Andalus" panose="02020603050405020304" pitchFamily="18" charset="-78"/>
              </a:rPr>
              <a:t>Making the Final Decision To file for disability </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pPr>
              <a:lnSpc>
                <a:spcPct val="70000"/>
              </a:lnSpc>
              <a:spcBef>
                <a:spcPct val="50000"/>
              </a:spcBef>
              <a:buFont typeface="Wingdings" panose="05000000000000000000" pitchFamily="2" charset="2"/>
              <a:buChar char="v"/>
            </a:pPr>
            <a:r>
              <a:rPr lang="en-US" altLang="en-US" sz="2000" b="1" dirty="0">
                <a:latin typeface="Times New Roman" panose="02020603050405020304" pitchFamily="18" charset="0"/>
              </a:rPr>
              <a:t>Health Considerations</a:t>
            </a:r>
          </a:p>
          <a:p>
            <a:pPr>
              <a:lnSpc>
                <a:spcPct val="70000"/>
              </a:lnSpc>
              <a:spcBef>
                <a:spcPct val="50000"/>
              </a:spcBef>
              <a:buFont typeface="Wingdings" panose="05000000000000000000" pitchFamily="2" charset="2"/>
              <a:buChar char="v"/>
            </a:pPr>
            <a:r>
              <a:rPr lang="en-US" altLang="en-US" sz="2000" b="1" dirty="0">
                <a:latin typeface="Times New Roman" panose="02020603050405020304" pitchFamily="18" charset="0"/>
              </a:rPr>
              <a:t> </a:t>
            </a:r>
            <a:r>
              <a:rPr lang="en-US" altLang="en-US" sz="2000" b="1" dirty="0" smtClean="0">
                <a:latin typeface="Times New Roman" panose="02020603050405020304" pitchFamily="18" charset="0"/>
              </a:rPr>
              <a:t>Financial </a:t>
            </a:r>
            <a:r>
              <a:rPr lang="en-US" altLang="en-US" sz="2000" b="1" dirty="0">
                <a:latin typeface="Times New Roman" panose="02020603050405020304" pitchFamily="18" charset="0"/>
              </a:rPr>
              <a:t>Considerations</a:t>
            </a:r>
          </a:p>
          <a:p>
            <a:pPr>
              <a:lnSpc>
                <a:spcPct val="70000"/>
              </a:lnSpc>
              <a:spcBef>
                <a:spcPct val="50000"/>
              </a:spcBef>
              <a:buFont typeface="Wingdings" panose="05000000000000000000" pitchFamily="2" charset="2"/>
              <a:buChar char="v"/>
            </a:pPr>
            <a:r>
              <a:rPr lang="en-US" altLang="en-US" sz="2000" b="1" dirty="0" smtClean="0">
                <a:latin typeface="Times New Roman" panose="02020603050405020304" pitchFamily="18" charset="0"/>
              </a:rPr>
              <a:t>Emotional Considerations</a:t>
            </a:r>
            <a:endParaRPr lang="en-US" altLang="en-US" sz="2000" b="1" dirty="0">
              <a:latin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2362200"/>
            <a:ext cx="5181600" cy="3246885"/>
          </a:xfrm>
          <a:prstGeom prst="rect">
            <a:avLst/>
          </a:prstGeom>
        </p:spPr>
      </p:pic>
    </p:spTree>
    <p:extLst>
      <p:ext uri="{BB962C8B-B14F-4D97-AF65-F5344CB8AC3E}">
        <p14:creationId xmlns:p14="http://schemas.microsoft.com/office/powerpoint/2010/main" val="1506733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ndalus" panose="02020603050405020304" pitchFamily="18" charset="-78"/>
                <a:cs typeface="Andalus" panose="02020603050405020304" pitchFamily="18" charset="-78"/>
              </a:rPr>
              <a:t>Current Employment disability plans</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t> </a:t>
            </a:r>
            <a:r>
              <a:rPr lang="en-US" dirty="0" smtClean="0">
                <a:latin typeface="Times New Roman" panose="02020603050405020304" pitchFamily="18" charset="0"/>
                <a:cs typeface="Times New Roman" panose="02020603050405020304" pitchFamily="18" charset="0"/>
              </a:rPr>
              <a:t>Employee Handbook</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How to deal with insurance policy(</a:t>
            </a:r>
            <a:r>
              <a:rPr lang="en-US" dirty="0" err="1" smtClean="0">
                <a:latin typeface="Times New Roman" panose="02020603050405020304" pitchFamily="18" charset="0"/>
                <a:cs typeface="Times New Roman" panose="02020603050405020304" pitchFamily="18" charset="0"/>
              </a:rPr>
              <a:t>ies</a:t>
            </a:r>
            <a:r>
              <a:rPr lang="en-US"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 Breaking down your employer’s disability Plan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7348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anose="02020603050405020304" pitchFamily="18" charset="-78"/>
                <a:cs typeface="Andalus" panose="02020603050405020304" pitchFamily="18" charset="-78"/>
              </a:rPr>
              <a:t> Preparation for filing</a:t>
            </a:r>
            <a:r>
              <a:rPr lang="en-US" dirty="0" smtClean="0"/>
              <a:t>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Keeping a daily journal</a:t>
            </a:r>
          </a:p>
          <a:p>
            <a:pPr>
              <a:buFont typeface="Wingdings" panose="05000000000000000000" pitchFamily="2" charset="2"/>
              <a:buChar char="v"/>
            </a:pPr>
            <a:r>
              <a:rPr lang="en-US" dirty="0" smtClean="0">
                <a:latin typeface="Times New Roman" panose="02020603050405020304" pitchFamily="18" charset="0"/>
                <a:cs typeface="Times New Roman" panose="02020603050405020304" pitchFamily="18" charset="0"/>
              </a:rPr>
              <a:t>Preparing your physicians for your filing</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57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anose="02020603050405020304" pitchFamily="18" charset="-78"/>
                <a:cs typeface="Andalus" panose="02020603050405020304" pitchFamily="18" charset="-78"/>
              </a:rPr>
              <a:t>SSDI or SSI</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Two major programs provide disability benefits: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Social </a:t>
            </a:r>
            <a:r>
              <a:rPr lang="en-US" dirty="0">
                <a:latin typeface="Times New Roman" panose="02020603050405020304" pitchFamily="18" charset="0"/>
                <a:cs typeface="Times New Roman" panose="02020603050405020304" pitchFamily="18" charset="0"/>
              </a:rPr>
              <a:t>Security Disability Insurance (SSDI) </a:t>
            </a:r>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You must earn sufficient credits based on taxable work to be “insured”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Supplemental Security Income (SSI) </a:t>
            </a:r>
          </a:p>
          <a:p>
            <a:r>
              <a:rPr lang="en-US" dirty="0" smtClean="0">
                <a:latin typeface="Times New Roman" panose="02020603050405020304" pitchFamily="18" charset="0"/>
                <a:cs typeface="Times New Roman" panose="02020603050405020304" pitchFamily="18" charset="0"/>
              </a:rPr>
              <a:t>Payments </a:t>
            </a:r>
            <a:r>
              <a:rPr lang="en-US" dirty="0">
                <a:latin typeface="Times New Roman" panose="02020603050405020304" pitchFamily="18" charset="0"/>
                <a:cs typeface="Times New Roman" panose="02020603050405020304" pitchFamily="18" charset="0"/>
              </a:rPr>
              <a:t>made determined by financial need, and are payable to adults or children who are disabled or blind, have limited income and resources, and meet the living arrangement requirements</a:t>
            </a:r>
          </a:p>
          <a:p>
            <a:endParaRPr lang="en-US" dirty="0"/>
          </a:p>
        </p:txBody>
      </p:sp>
    </p:spTree>
    <p:extLst>
      <p:ext uri="{BB962C8B-B14F-4D97-AF65-F5344CB8AC3E}">
        <p14:creationId xmlns:p14="http://schemas.microsoft.com/office/powerpoint/2010/main" val="198634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anose="02020603050405020304" pitchFamily="18" charset="-78"/>
                <a:cs typeface="Andalus" panose="02020603050405020304" pitchFamily="18" charset="-78"/>
              </a:rPr>
              <a:t>THE filing process</a:t>
            </a:r>
            <a:endParaRPr lang="en-US" dirty="0">
              <a:latin typeface="Andalus" panose="02020603050405020304" pitchFamily="18" charset="-78"/>
              <a:cs typeface="Andalus" panose="02020603050405020304" pitchFamily="18" charset="-78"/>
            </a:endParaRPr>
          </a:p>
        </p:txBody>
      </p:sp>
      <p:pic>
        <p:nvPicPr>
          <p:cNvPr id="4" name="Picture 11" descr="HappyPeople-787823"/>
          <p:cNvPicPr>
            <a:picLocks noGrp="1" noChangeAspect="1" noChangeArrowheads="1"/>
          </p:cNvPicPr>
          <p:nvPr>
            <p:ph idx="1"/>
          </p:nvPr>
        </p:nvPicPr>
        <p:blipFill>
          <a:blip r:embed="rId2" cstate="print"/>
          <a:srcRect/>
          <a:stretch>
            <a:fillRect/>
          </a:stretch>
        </p:blipFill>
        <p:spPr bwMode="auto">
          <a:xfrm>
            <a:off x="228600" y="2590800"/>
            <a:ext cx="6033523" cy="4024313"/>
          </a:xfrm>
          <a:prstGeom prst="rect">
            <a:avLst/>
          </a:prstGeom>
          <a:noFill/>
          <a:ln w="50800" cmpd="dbl">
            <a:solidFill>
              <a:srgbClr val="FFFFCC"/>
            </a:solidFill>
            <a:miter lim="800000"/>
            <a:headEnd/>
            <a:tailEnd/>
          </a:ln>
        </p:spPr>
      </p:pic>
      <p:sp>
        <p:nvSpPr>
          <p:cNvPr id="6" name="TextBox 5"/>
          <p:cNvSpPr txBox="1"/>
          <p:nvPr/>
        </p:nvSpPr>
        <p:spPr>
          <a:xfrm>
            <a:off x="7200900" y="2590800"/>
            <a:ext cx="4000500" cy="461665"/>
          </a:xfrm>
          <a:prstGeom prst="rect">
            <a:avLst/>
          </a:prstGeom>
          <a:noFill/>
        </p:spPr>
        <p:txBody>
          <a:bodyPr wrap="square" rtlCol="0">
            <a:spAutoFit/>
          </a:bodyPr>
          <a:lstStyle/>
          <a:p>
            <a:r>
              <a:rPr lang="en-US" sz="2400" dirty="0" smtClean="0"/>
              <a:t>In Person or Online?</a:t>
            </a:r>
            <a:endParaRPr lang="en-US" sz="2400" dirty="0"/>
          </a:p>
        </p:txBody>
      </p:sp>
    </p:spTree>
    <p:extLst>
      <p:ext uri="{BB962C8B-B14F-4D97-AF65-F5344CB8AC3E}">
        <p14:creationId xmlns:p14="http://schemas.microsoft.com/office/powerpoint/2010/main" val="111066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ndalus" panose="02020603050405020304" pitchFamily="18" charset="-78"/>
                <a:cs typeface="Andalus" panose="02020603050405020304" pitchFamily="18" charset="-78"/>
              </a:rPr>
              <a:t>Our Suggested checklist </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Filling Out the SSI and SSDI Forms</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State Funding / Programs</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Support Letter (after first denial)</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Doctor’s Support</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(Condition) Research</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(Condition) Doctor’s Evaluation</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Medical Records</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Approved Cases in State</a:t>
            </a:r>
          </a:p>
          <a:p>
            <a:pP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Daily Journal (with all listings)</a:t>
            </a:r>
          </a:p>
          <a:p>
            <a:endParaRPr lang="en-US" dirty="0"/>
          </a:p>
        </p:txBody>
      </p:sp>
    </p:spTree>
    <p:extLst>
      <p:ext uri="{BB962C8B-B14F-4D97-AF65-F5344CB8AC3E}">
        <p14:creationId xmlns:p14="http://schemas.microsoft.com/office/powerpoint/2010/main" val="2400978705"/>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790</TotalTime>
  <Words>471</Words>
  <Application>Microsoft Office PowerPoint</Application>
  <PresentationFormat>Widescreen</PresentationFormat>
  <Paragraphs>75</Paragraphs>
  <Slides>17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Andalus</vt:lpstr>
      <vt:lpstr>Arial</vt:lpstr>
      <vt:lpstr>Calibri</vt:lpstr>
      <vt:lpstr>Century Gothic</vt:lpstr>
      <vt:lpstr>Times New Roman</vt:lpstr>
      <vt:lpstr>Wingdings</vt:lpstr>
      <vt:lpstr>Vapor Trail</vt:lpstr>
      <vt:lpstr>Applying for Disability</vt:lpstr>
      <vt:lpstr> Disclaimer</vt:lpstr>
      <vt:lpstr>Presenter Disclosures   </vt:lpstr>
      <vt:lpstr>Making the Final Decision To file for disability </vt:lpstr>
      <vt:lpstr>Current Employment disability plans</vt:lpstr>
      <vt:lpstr> Preparation for filing </vt:lpstr>
      <vt:lpstr>SSDI or SSI</vt:lpstr>
      <vt:lpstr>THE filing process</vt:lpstr>
      <vt:lpstr>Our Suggested checklist </vt:lpstr>
      <vt:lpstr>Early Approval Is Possible!!!!</vt:lpstr>
      <vt:lpstr>Listing Of Impairments</vt:lpstr>
      <vt:lpstr>Residual Functional Capacity</vt:lpstr>
      <vt:lpstr>Stages of appeals</vt:lpstr>
      <vt:lpstr>Administrative hearings</vt:lpstr>
      <vt:lpstr>questions</vt:lpstr>
      <vt:lpstr>Thank you for Listening!!!!!!</vt:lpstr>
      <vt:lpstr>This is a new Beginning!!!!</vt:lpstr>
    </vt:vector>
  </TitlesOfParts>
  <Company>NAF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Lori Shogren</cp:lastModifiedBy>
  <cp:revision>65</cp:revision>
  <cp:lastPrinted>2016-03-16T17:32:19Z</cp:lastPrinted>
  <dcterms:created xsi:type="dcterms:W3CDTF">2011-10-05T17:48:34Z</dcterms:created>
  <dcterms:modified xsi:type="dcterms:W3CDTF">2016-03-25T21:13:45Z</dcterms:modified>
</cp:coreProperties>
</file>