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7"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63" autoAdjust="0"/>
  </p:normalViewPr>
  <p:slideViewPr>
    <p:cSldViewPr>
      <p:cViewPr varScale="1">
        <p:scale>
          <a:sx n="63" d="100"/>
          <a:sy n="63" d="100"/>
        </p:scale>
        <p:origin x="-1397"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3/26/2016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probably should have started using the cane sooner.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12</a:t>
            </a:fld>
            <a:endParaRPr lang="en-US"/>
          </a:p>
        </p:txBody>
      </p:sp>
    </p:spTree>
    <p:extLst>
      <p:ext uri="{BB962C8B-B14F-4D97-AF65-F5344CB8AC3E}">
        <p14:creationId xmlns:p14="http://schemas.microsoft.com/office/powerpoint/2010/main" val="2383108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had to</a:t>
            </a:r>
            <a:r>
              <a:rPr lang="en-US" baseline="0" dirty="0" smtClean="0"/>
              <a:t> move back home with mom, which was not ideal! I was able to start graduate school but of course my coordination deteriorated and I had to start using a walker.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13</a:t>
            </a:fld>
            <a:endParaRPr lang="en-US"/>
          </a:p>
        </p:txBody>
      </p:sp>
    </p:spTree>
    <p:extLst>
      <p:ext uri="{BB962C8B-B14F-4D97-AF65-F5344CB8AC3E}">
        <p14:creationId xmlns:p14="http://schemas.microsoft.com/office/powerpoint/2010/main" val="211041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Since the A-fib diagnosis, I have had 2 radiofrequency ablations done on my heart.  I still take medication, but they helped tremendously.</a:t>
            </a:r>
          </a:p>
          <a:p>
            <a:pPr lvl="0"/>
            <a:r>
              <a:rPr lang="en-US" sz="1100" kern="1200" dirty="0" smtClean="0">
                <a:solidFill>
                  <a:schemeClr val="tx1"/>
                </a:solidFill>
                <a:effectLst/>
                <a:latin typeface="+mn-lt"/>
                <a:ea typeface="+mn-ea"/>
                <a:cs typeface="+mn-cs"/>
              </a:rPr>
              <a:t>I did not have the money for an accessible vehicle. I had to stop driving.</a:t>
            </a:r>
          </a:p>
          <a:p>
            <a:pPr lvl="0"/>
            <a:r>
              <a:rPr lang="en-US" sz="1100" kern="1200" dirty="0" smtClean="0">
                <a:solidFill>
                  <a:schemeClr val="tx1"/>
                </a:solidFill>
                <a:effectLst/>
                <a:latin typeface="+mn-lt"/>
                <a:ea typeface="+mn-ea"/>
                <a:cs typeface="+mn-cs"/>
              </a:rPr>
              <a:t>I was so trying to find a job. I had several interviews but was not hired.</a:t>
            </a:r>
          </a:p>
          <a:p>
            <a:pPr lvl="0"/>
            <a:r>
              <a:rPr lang="en-US" sz="1100" kern="1200" dirty="0" smtClean="0">
                <a:solidFill>
                  <a:schemeClr val="tx1"/>
                </a:solidFill>
                <a:effectLst/>
                <a:latin typeface="+mn-lt"/>
                <a:ea typeface="+mn-ea"/>
                <a:cs typeface="+mn-cs"/>
              </a:rPr>
              <a:t>I applied the paratransit service through the County bus company: paratransit is a van with a lift that provides door-to-door service. I was denied.</a:t>
            </a:r>
          </a:p>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14</a:t>
            </a:fld>
            <a:endParaRPr lang="en-US"/>
          </a:p>
        </p:txBody>
      </p:sp>
    </p:spTree>
    <p:extLst>
      <p:ext uri="{BB962C8B-B14F-4D97-AF65-F5344CB8AC3E}">
        <p14:creationId xmlns:p14="http://schemas.microsoft.com/office/powerpoint/2010/main" val="316005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2001. I finally did an Internet search for Friedreich’s ataxia. I found the NAF. Moreover, I was thrilled because I found a support group in my city!</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15</a:t>
            </a:fld>
            <a:endParaRPr lang="en-US"/>
          </a:p>
        </p:txBody>
      </p:sp>
    </p:spTree>
    <p:extLst>
      <p:ext uri="{BB962C8B-B14F-4D97-AF65-F5344CB8AC3E}">
        <p14:creationId xmlns:p14="http://schemas.microsoft.com/office/powerpoint/2010/main" val="389407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worked as an assessor at the Pinellas Juvenile Assessment Center from 2004 to 2013.  Basically, the job entailed interviewing teenagers and determining their counseling needs.</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16</a:t>
            </a:fld>
            <a:endParaRPr lang="en-US"/>
          </a:p>
        </p:txBody>
      </p:sp>
    </p:spTree>
    <p:extLst>
      <p:ext uri="{BB962C8B-B14F-4D97-AF65-F5344CB8AC3E}">
        <p14:creationId xmlns:p14="http://schemas.microsoft.com/office/powerpoint/2010/main" val="205773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Becoming a member of the ataxia club is a club that no one wants to join.  However, we have a lot of awesome members.</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17</a:t>
            </a:fld>
            <a:endParaRPr lang="en-US"/>
          </a:p>
        </p:txBody>
      </p:sp>
    </p:spTree>
    <p:extLst>
      <p:ext uri="{BB962C8B-B14F-4D97-AF65-F5344CB8AC3E}">
        <p14:creationId xmlns:p14="http://schemas.microsoft.com/office/powerpoint/2010/main" val="176774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18</a:t>
            </a:fld>
            <a:endParaRPr lang="en-US"/>
          </a:p>
        </p:txBody>
      </p:sp>
    </p:spTree>
    <p:extLst>
      <p:ext uri="{BB962C8B-B14F-4D97-AF65-F5344CB8AC3E}">
        <p14:creationId xmlns:p14="http://schemas.microsoft.com/office/powerpoint/2010/main" val="364377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my dream for years.  I wanted to teach university students.  As a bonus, I could do it from home.</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22</a:t>
            </a:fld>
            <a:endParaRPr lang="en-US"/>
          </a:p>
        </p:txBody>
      </p:sp>
    </p:spTree>
    <p:extLst>
      <p:ext uri="{BB962C8B-B14F-4D97-AF65-F5344CB8AC3E}">
        <p14:creationId xmlns:p14="http://schemas.microsoft.com/office/powerpoint/2010/main" val="69595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24</a:t>
            </a:fld>
            <a:endParaRPr lang="en-US"/>
          </a:p>
        </p:txBody>
      </p:sp>
    </p:spTree>
    <p:extLst>
      <p:ext uri="{BB962C8B-B14F-4D97-AF65-F5344CB8AC3E}">
        <p14:creationId xmlns:p14="http://schemas.microsoft.com/office/powerpoint/2010/main" val="4008261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grateful for the opportunity to share my story with you.  I know that we are all grateful and thankful to the ataxia investigators and clinicians,</a:t>
            </a:r>
            <a:r>
              <a:rPr lang="en-US" baseline="0" dirty="0" smtClean="0"/>
              <a:t> many of whom</a:t>
            </a:r>
            <a:r>
              <a:rPr lang="en-US" dirty="0" smtClean="0"/>
              <a:t> are here with us.</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25</a:t>
            </a:fld>
            <a:endParaRPr lang="en-US"/>
          </a:p>
        </p:txBody>
      </p:sp>
    </p:spTree>
    <p:extLst>
      <p:ext uri="{BB962C8B-B14F-4D97-AF65-F5344CB8AC3E}">
        <p14:creationId xmlns:p14="http://schemas.microsoft.com/office/powerpoint/2010/main" val="62089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a:t>
            </a:fld>
            <a:endParaRPr lang="en-US"/>
          </a:p>
        </p:txBody>
      </p:sp>
    </p:spTree>
    <p:extLst>
      <p:ext uri="{BB962C8B-B14F-4D97-AF65-F5344CB8AC3E}">
        <p14:creationId xmlns:p14="http://schemas.microsoft.com/office/powerpoint/2010/main" val="26272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3</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 I begin, I would like to explain why I chose the title detours ahead.  It may be obvious, but in life we face many detours all the time.  We have a plan and move straight for it, but many things can sidetrack us.  Some are good, and some are not so good. Many seem bad, but good things can come from them.</a:t>
            </a:r>
          </a:p>
          <a:p>
            <a:endParaRPr lang="en-US" dirty="0" smtClean="0"/>
          </a:p>
          <a:p>
            <a:r>
              <a:rPr lang="en-US" dirty="0" smtClean="0"/>
              <a:t>I also do not normally talk to such a large group, and I am accustomed to interaction, so this is a challenge right now!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4</a:t>
            </a:fld>
            <a:endParaRPr lang="en-US"/>
          </a:p>
        </p:txBody>
      </p:sp>
    </p:spTree>
    <p:extLst>
      <p:ext uri="{BB962C8B-B14F-4D97-AF65-F5344CB8AC3E}">
        <p14:creationId xmlns:p14="http://schemas.microsoft.com/office/powerpoint/2010/main" val="214538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played sports like football, soccer, basketball and baseball.  I also loved my bike and skateboard, especially building crazy ramps and jumping them or doing tricks.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5</a:t>
            </a:fld>
            <a:endParaRPr lang="en-US"/>
          </a:p>
        </p:txBody>
      </p:sp>
    </p:spTree>
    <p:extLst>
      <p:ext uri="{BB962C8B-B14F-4D97-AF65-F5344CB8AC3E}">
        <p14:creationId xmlns:p14="http://schemas.microsoft.com/office/powerpoint/2010/main" val="224481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hindsight, prior to the surgery there were other signs that I had ataxia, but it was obvious after that surgery.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6</a:t>
            </a:fld>
            <a:endParaRPr lang="en-US"/>
          </a:p>
        </p:txBody>
      </p:sp>
    </p:spTree>
    <p:extLst>
      <p:ext uri="{BB962C8B-B14F-4D97-AF65-F5344CB8AC3E}">
        <p14:creationId xmlns:p14="http://schemas.microsoft.com/office/powerpoint/2010/main" val="320481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a:t>
            </a:r>
            <a:r>
              <a:rPr lang="en-US" baseline="0" dirty="0" smtClean="0"/>
              <a:t> to deal with the reality of having some kind of disability was difficult. I was trying to plan for my future, going to college, being independent, all the while not knowing exactly what was causing my symptoms. </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7</a:t>
            </a:fld>
            <a:endParaRPr lang="en-US"/>
          </a:p>
        </p:txBody>
      </p:sp>
    </p:spTree>
    <p:extLst>
      <p:ext uri="{BB962C8B-B14F-4D97-AF65-F5344CB8AC3E}">
        <p14:creationId xmlns:p14="http://schemas.microsoft.com/office/powerpoint/2010/main" val="61016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the genetic test was available, confirmed in 2005.) </a:t>
            </a:r>
          </a:p>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9</a:t>
            </a:fld>
            <a:endParaRPr lang="en-US"/>
          </a:p>
        </p:txBody>
      </p:sp>
    </p:spTree>
    <p:extLst>
      <p:ext uri="{BB962C8B-B14F-4D97-AF65-F5344CB8AC3E}">
        <p14:creationId xmlns:p14="http://schemas.microsoft.com/office/powerpoint/2010/main" val="373324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kept bartering, talking to myself, and I tried to convince my body to just not get any worse. Alas, it did. I think that we all know that feeling</a:t>
            </a:r>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10</a:t>
            </a:fld>
            <a:endParaRPr lang="en-US"/>
          </a:p>
        </p:txBody>
      </p:sp>
    </p:spTree>
    <p:extLst>
      <p:ext uri="{BB962C8B-B14F-4D97-AF65-F5344CB8AC3E}">
        <p14:creationId xmlns:p14="http://schemas.microsoft.com/office/powerpoint/2010/main" val="3077646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A90D38-F633-4FA6-9348-28CEFF06AE6A}" type="datetimeFigureOut">
              <a:rPr lang="en-US" smtClean="0"/>
              <a:pPr/>
              <a:t>3/26/2016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826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9513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3/26/2016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6974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3/26/2016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251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A90D38-F633-4FA6-9348-28CEFF06AE6A}" type="datetimeFigureOut">
              <a:rPr lang="en-US" smtClean="0"/>
              <a:pPr/>
              <a:t>3/26/2016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8081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32542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6273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0908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A90D38-F633-4FA6-9348-28CEFF06AE6A}" type="datetimeFigureOut">
              <a:rPr lang="en-US" smtClean="0"/>
              <a:pPr/>
              <a:t>3/26/2016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6805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698622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3/26/2016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1870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980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168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972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91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149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3/26/2016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34091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A90D38-F633-4FA6-9348-28CEFF06AE6A}" type="datetimeFigureOut">
              <a:rPr lang="en-US" smtClean="0"/>
              <a:pPr/>
              <a:t>3/26/2016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1204367219"/>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51" r:id="rId14"/>
    <p:sldLayoutId id="2147484552" r:id="rId15"/>
    <p:sldLayoutId id="2147484553" r:id="rId16"/>
    <p:sldLayoutId id="21474845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683" y="2438400"/>
            <a:ext cx="4394517" cy="2856436"/>
          </a:xfrm>
          <a:prstGeom prst="rect">
            <a:avLst/>
          </a:prstGeom>
          <a:ln>
            <a:noFill/>
          </a:ln>
          <a:effectLst>
            <a:softEdge rad="112500"/>
          </a:effectLst>
        </p:spPr>
      </p:pic>
      <p:sp>
        <p:nvSpPr>
          <p:cNvPr id="2" name="Title 1"/>
          <p:cNvSpPr>
            <a:spLocks noGrp="1"/>
          </p:cNvSpPr>
          <p:nvPr>
            <p:ph type="ctrTitle"/>
          </p:nvPr>
        </p:nvSpPr>
        <p:spPr>
          <a:xfrm>
            <a:off x="1752600" y="76200"/>
            <a:ext cx="8915400" cy="1981200"/>
          </a:xfrm>
        </p:spPr>
        <p:txBody>
          <a:bodyPr>
            <a:normAutofit/>
          </a:bodyPr>
          <a:lstStyle/>
          <a:p>
            <a:pPr algn="ctr"/>
            <a:r>
              <a:rPr lang="en-US" b="1" dirty="0">
                <a:solidFill>
                  <a:schemeClr val="tx1"/>
                </a:solidFill>
              </a:rPr>
              <a:t>Detours Ahead: Living with Ataxia</a:t>
            </a:r>
          </a:p>
        </p:txBody>
      </p:sp>
      <p:sp>
        <p:nvSpPr>
          <p:cNvPr id="3" name="Subtitle 2"/>
          <p:cNvSpPr>
            <a:spLocks noGrp="1"/>
          </p:cNvSpPr>
          <p:nvPr>
            <p:ph type="subTitle" idx="1"/>
          </p:nvPr>
        </p:nvSpPr>
        <p:spPr>
          <a:xfrm>
            <a:off x="3124200" y="2046899"/>
            <a:ext cx="5826125" cy="939189"/>
          </a:xfrm>
        </p:spPr>
        <p:txBody>
          <a:bodyPr vert="horz" lIns="91440" tIns="45720" rIns="91440" bIns="45720" rtlCol="0" anchor="t">
            <a:normAutofit/>
          </a:bodyPr>
          <a:lstStyle/>
          <a:p>
            <a:pPr algn="ctr"/>
            <a:r>
              <a:rPr lang="en-US" sz="2800" dirty="0"/>
              <a:t>Nygel Lenz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first drug trial 		</a:t>
            </a:r>
            <a:endParaRPr lang="en-US" dirty="0"/>
          </a:p>
        </p:txBody>
      </p:sp>
      <p:sp>
        <p:nvSpPr>
          <p:cNvPr id="3" name="Content Placeholder 2"/>
          <p:cNvSpPr>
            <a:spLocks noGrp="1"/>
          </p:cNvSpPr>
          <p:nvPr>
            <p:ph idx="1"/>
          </p:nvPr>
        </p:nvSpPr>
        <p:spPr/>
        <p:txBody>
          <a:bodyPr>
            <a:normAutofit lnSpcReduction="10000"/>
          </a:bodyPr>
          <a:lstStyle/>
          <a:p>
            <a:r>
              <a:rPr lang="en-US" dirty="0"/>
              <a:t>My neurologist suggested participating in a research study. I was thrilled! </a:t>
            </a:r>
            <a:endParaRPr lang="en-US" dirty="0" smtClean="0"/>
          </a:p>
          <a:p>
            <a:pPr lvl="1"/>
            <a:r>
              <a:rPr lang="en-US" dirty="0" smtClean="0"/>
              <a:t>Unfortunately the trial drug made my symptoms worse. </a:t>
            </a:r>
          </a:p>
          <a:p>
            <a:endParaRPr lang="en-US" dirty="0"/>
          </a:p>
          <a:p>
            <a:pPr lvl="0"/>
            <a:r>
              <a:rPr lang="en-US" dirty="0"/>
              <a:t>I also saw other people at the clinic using wheelchairs and with speech problems—much like me now</a:t>
            </a:r>
            <a:r>
              <a:rPr lang="en-US" dirty="0" smtClean="0"/>
              <a:t>.  This frightened me. </a:t>
            </a:r>
            <a:r>
              <a:rPr lang="en-US" dirty="0"/>
              <a:t>I did not know anyone else with Friedreich’s ataxia or any other disability, for that matter.</a:t>
            </a:r>
          </a:p>
          <a:p>
            <a:endParaRPr lang="en-US" dirty="0" smtClean="0"/>
          </a:p>
          <a:p>
            <a:pPr lvl="0"/>
            <a:r>
              <a:rPr lang="en-US" dirty="0"/>
              <a:t>I remember quite vividly telling my dad when I was 20 that I would rather be dead than be in a wheelchair. </a:t>
            </a:r>
            <a:endParaRPr lang="en-US" dirty="0"/>
          </a:p>
          <a:p>
            <a:pPr lvl="0"/>
            <a:endParaRPr lang="en-US" dirty="0" smtClean="0"/>
          </a:p>
          <a:p>
            <a:pPr marL="0" lvl="0" indent="0" algn="ctr">
              <a:buNone/>
            </a:pPr>
            <a:r>
              <a:rPr lang="en-US" dirty="0" smtClean="0"/>
              <a:t>My</a:t>
            </a:r>
            <a:r>
              <a:rPr lang="en-US" dirty="0"/>
              <a:t>, how things have changed.</a:t>
            </a:r>
          </a:p>
          <a:p>
            <a:endParaRPr lang="en-US" dirty="0"/>
          </a:p>
        </p:txBody>
      </p:sp>
    </p:spTree>
    <p:extLst>
      <p:ext uri="{BB962C8B-B14F-4D97-AF65-F5344CB8AC3E}">
        <p14:creationId xmlns:p14="http://schemas.microsoft.com/office/powerpoint/2010/main" val="24086246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ircle(in)">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Change   		</a:t>
            </a:r>
            <a:endParaRPr lang="en-US" dirty="0"/>
          </a:p>
        </p:txBody>
      </p:sp>
      <p:sp>
        <p:nvSpPr>
          <p:cNvPr id="3" name="Content Placeholder 2"/>
          <p:cNvSpPr>
            <a:spLocks noGrp="1"/>
          </p:cNvSpPr>
          <p:nvPr>
            <p:ph idx="1"/>
          </p:nvPr>
        </p:nvSpPr>
        <p:spPr/>
        <p:txBody>
          <a:bodyPr/>
          <a:lstStyle/>
          <a:p>
            <a:r>
              <a:rPr lang="en-US" dirty="0"/>
              <a:t>Coincidentally, I was taking a research methods class at the time</a:t>
            </a:r>
            <a:r>
              <a:rPr lang="en-US" dirty="0" smtClean="0"/>
              <a:t>. </a:t>
            </a:r>
            <a:r>
              <a:rPr lang="en-US" dirty="0"/>
              <a:t>I began thinking that there are lot of lawyers and therefore a lot of competition</a:t>
            </a:r>
            <a:r>
              <a:rPr lang="en-US" dirty="0" smtClean="0"/>
              <a:t>.</a:t>
            </a:r>
          </a:p>
          <a:p>
            <a:endParaRPr lang="en-US" dirty="0"/>
          </a:p>
          <a:p>
            <a:pPr lvl="0"/>
            <a:r>
              <a:rPr lang="en-US" dirty="0"/>
              <a:t>Also, I was very interested in research. </a:t>
            </a:r>
            <a:endParaRPr lang="en-US" dirty="0" smtClean="0"/>
          </a:p>
          <a:p>
            <a:pPr lvl="0"/>
            <a:endParaRPr lang="en-US" dirty="0"/>
          </a:p>
          <a:p>
            <a:pPr lvl="0"/>
            <a:r>
              <a:rPr lang="en-US" dirty="0" smtClean="0"/>
              <a:t>I </a:t>
            </a:r>
            <a:r>
              <a:rPr lang="en-US" dirty="0"/>
              <a:t>changed my mind about law school and began thinking about going to graduate school and becoming a professor…To conduct research and teach.</a:t>
            </a:r>
          </a:p>
          <a:p>
            <a:endParaRPr lang="en-US" dirty="0" smtClean="0"/>
          </a:p>
          <a:p>
            <a:endParaRPr lang="en-US" dirty="0"/>
          </a:p>
        </p:txBody>
      </p:sp>
    </p:spTree>
    <p:extLst>
      <p:ext uri="{BB962C8B-B14F-4D97-AF65-F5344CB8AC3E}">
        <p14:creationId xmlns:p14="http://schemas.microsoft.com/office/powerpoint/2010/main" val="41696191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506200" y="764373"/>
            <a:ext cx="152400" cy="1293028"/>
          </a:xfrm>
        </p:spPr>
        <p:txBody>
          <a:bodyPr/>
          <a:lstStyle/>
          <a:p>
            <a:endParaRPr lang="en-US" dirty="0"/>
          </a:p>
        </p:txBody>
      </p:sp>
      <p:sp>
        <p:nvSpPr>
          <p:cNvPr id="3" name="Content Placeholder 2"/>
          <p:cNvSpPr>
            <a:spLocks noGrp="1"/>
          </p:cNvSpPr>
          <p:nvPr>
            <p:ph idx="1"/>
          </p:nvPr>
        </p:nvSpPr>
        <p:spPr>
          <a:xfrm>
            <a:off x="3480926" y="2026796"/>
            <a:ext cx="8192663" cy="3993004"/>
          </a:xfrm>
        </p:spPr>
        <p:txBody>
          <a:bodyPr/>
          <a:lstStyle/>
          <a:p>
            <a:r>
              <a:rPr lang="en-US" dirty="0"/>
              <a:t>I began using a cane just before my senior </a:t>
            </a:r>
            <a:r>
              <a:rPr lang="en-US" dirty="0" smtClean="0"/>
              <a:t>year</a:t>
            </a:r>
            <a:r>
              <a:rPr lang="en-US" dirty="0"/>
              <a:t> </a:t>
            </a:r>
            <a:r>
              <a:rPr lang="en-US" dirty="0" smtClean="0"/>
              <a:t>of college. </a:t>
            </a:r>
            <a:r>
              <a:rPr lang="en-US" dirty="0"/>
              <a:t>It was extremely difficult to accept</a:t>
            </a:r>
            <a:r>
              <a:rPr lang="en-US" dirty="0" smtClean="0"/>
              <a:t>.</a:t>
            </a:r>
          </a:p>
          <a:p>
            <a:pPr marL="0" indent="0">
              <a:buNone/>
            </a:pPr>
            <a:endParaRPr lang="en-US" dirty="0" smtClean="0"/>
          </a:p>
          <a:p>
            <a:r>
              <a:rPr lang="en-US" dirty="0" smtClean="0"/>
              <a:t> </a:t>
            </a:r>
            <a:r>
              <a:rPr lang="en-US" dirty="0"/>
              <a:t>However, I noticed that people were very helpful, holding doors, etc. No longer did I feel like people might be staring at me because they thought I was drunk. </a:t>
            </a:r>
            <a:endParaRPr lang="en-US" dirty="0" smtClean="0"/>
          </a:p>
          <a:p>
            <a:pPr marL="0" indent="0">
              <a:buNone/>
            </a:pPr>
            <a:endParaRPr lang="en-US" dirty="0" smtClean="0"/>
          </a:p>
          <a:p>
            <a:r>
              <a:rPr lang="en-US" dirty="0"/>
              <a:t>Accepting the cane was very difficult, but it made accepting a walker and eventually a full-time wheelchair that much easier.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33400"/>
            <a:ext cx="6263389" cy="14933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828800"/>
            <a:ext cx="2759031" cy="4138547"/>
          </a:xfrm>
          <a:prstGeom prst="rect">
            <a:avLst/>
          </a:prstGeom>
        </p:spPr>
      </p:pic>
    </p:spTree>
    <p:extLst>
      <p:ext uri="{BB962C8B-B14F-4D97-AF65-F5344CB8AC3E}">
        <p14:creationId xmlns:p14="http://schemas.microsoft.com/office/powerpoint/2010/main" val="375889204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Progressing</a:t>
            </a:r>
            <a:endParaRPr lang="en-US" dirty="0"/>
          </a:p>
        </p:txBody>
      </p:sp>
      <p:sp>
        <p:nvSpPr>
          <p:cNvPr id="3" name="Content Placeholder 2"/>
          <p:cNvSpPr>
            <a:spLocks noGrp="1"/>
          </p:cNvSpPr>
          <p:nvPr>
            <p:ph idx="1"/>
          </p:nvPr>
        </p:nvSpPr>
        <p:spPr/>
        <p:txBody>
          <a:bodyPr/>
          <a:lstStyle/>
          <a:p>
            <a:pPr lvl="0"/>
            <a:r>
              <a:rPr lang="en-US" dirty="0"/>
              <a:t>After graduating</a:t>
            </a:r>
            <a:r>
              <a:rPr lang="en-US" dirty="0" smtClean="0"/>
              <a:t>, </a:t>
            </a:r>
            <a:r>
              <a:rPr lang="en-US" dirty="0"/>
              <a:t>I moved back home with my mother. </a:t>
            </a:r>
            <a:endParaRPr lang="en-US" dirty="0" smtClean="0"/>
          </a:p>
          <a:p>
            <a:pPr lvl="0"/>
            <a:endParaRPr lang="en-US" dirty="0"/>
          </a:p>
          <a:p>
            <a:pPr lvl="0"/>
            <a:r>
              <a:rPr lang="en-US" dirty="0" smtClean="0"/>
              <a:t> </a:t>
            </a:r>
            <a:r>
              <a:rPr lang="en-US" dirty="0"/>
              <a:t>I began graduate school and did very well</a:t>
            </a:r>
            <a:r>
              <a:rPr lang="en-US" dirty="0" smtClean="0"/>
              <a:t>.  I </a:t>
            </a:r>
            <a:r>
              <a:rPr lang="en-US" dirty="0"/>
              <a:t>was able to publish a research article in one of the top peer-reviewed journals</a:t>
            </a:r>
            <a:r>
              <a:rPr lang="en-US" dirty="0" smtClean="0"/>
              <a:t>. </a:t>
            </a:r>
          </a:p>
          <a:p>
            <a:pPr lvl="0"/>
            <a:endParaRPr lang="en-US" dirty="0"/>
          </a:p>
          <a:p>
            <a:r>
              <a:rPr lang="en-US" dirty="0"/>
              <a:t>FA has taught me to prepare for change!  It changes my body, my abilities.  Therefore, it alters my life.  Good and bad.</a:t>
            </a:r>
          </a:p>
          <a:p>
            <a:endParaRPr lang="en-US" dirty="0" smtClean="0"/>
          </a:p>
          <a:p>
            <a:r>
              <a:rPr lang="en-US" dirty="0" smtClean="0"/>
              <a:t>I </a:t>
            </a:r>
            <a:r>
              <a:rPr lang="en-US" dirty="0"/>
              <a:t>began using a walker about a year into graduate school, two years after the cane. It was a little embarrassing at first, but I managed.</a:t>
            </a:r>
          </a:p>
          <a:p>
            <a:pPr lvl="0"/>
            <a:endParaRPr lang="en-US" dirty="0"/>
          </a:p>
          <a:p>
            <a:endParaRPr lang="en-US" dirty="0"/>
          </a:p>
        </p:txBody>
      </p:sp>
    </p:spTree>
    <p:extLst>
      <p:ext uri="{BB962C8B-B14F-4D97-AF65-F5344CB8AC3E}">
        <p14:creationId xmlns:p14="http://schemas.microsoft.com/office/powerpoint/2010/main" val="18252297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7200"/>
            <a:ext cx="8610600" cy="1293028"/>
          </a:xfrm>
        </p:spPr>
        <p:txBody>
          <a:bodyPr/>
          <a:lstStyle/>
          <a:p>
            <a:r>
              <a:rPr lang="en-US" dirty="0" smtClean="0"/>
              <a:t>Bumps in the road</a:t>
            </a:r>
            <a:endParaRPr lang="en-US" dirty="0"/>
          </a:p>
        </p:txBody>
      </p:sp>
      <p:sp>
        <p:nvSpPr>
          <p:cNvPr id="3" name="Content Placeholder 2"/>
          <p:cNvSpPr>
            <a:spLocks noGrp="1"/>
          </p:cNvSpPr>
          <p:nvPr>
            <p:ph idx="1"/>
          </p:nvPr>
        </p:nvSpPr>
        <p:spPr>
          <a:xfrm>
            <a:off x="533400" y="1447800"/>
            <a:ext cx="11277600" cy="5105400"/>
          </a:xfrm>
        </p:spPr>
        <p:txBody>
          <a:bodyPr>
            <a:normAutofit fontScale="92500" lnSpcReduction="10000"/>
          </a:bodyPr>
          <a:lstStyle/>
          <a:p>
            <a:r>
              <a:rPr lang="en-US" dirty="0"/>
              <a:t>After graduate school, I had some big problems</a:t>
            </a:r>
            <a:r>
              <a:rPr lang="en-US" dirty="0" smtClean="0"/>
              <a:t>.</a:t>
            </a:r>
          </a:p>
          <a:p>
            <a:pPr marL="0" indent="0">
              <a:buNone/>
            </a:pPr>
            <a:endParaRPr lang="en-US" dirty="0" smtClean="0"/>
          </a:p>
          <a:p>
            <a:r>
              <a:rPr lang="en-US" dirty="0"/>
              <a:t>I encountered my first experience with atrial fibrillation. </a:t>
            </a:r>
            <a:r>
              <a:rPr lang="en-US" dirty="0" smtClean="0"/>
              <a:t>My doctor </a:t>
            </a:r>
            <a:r>
              <a:rPr lang="en-US" dirty="0"/>
              <a:t>admitted me to a hospital, and I was told that there were a variety of treatment </a:t>
            </a:r>
            <a:r>
              <a:rPr lang="en-US" dirty="0" smtClean="0"/>
              <a:t>options/medications.  </a:t>
            </a:r>
            <a:r>
              <a:rPr lang="en-US" dirty="0"/>
              <a:t>I was not used to that.  TREATMENT </a:t>
            </a:r>
            <a:r>
              <a:rPr lang="en-US" dirty="0" smtClean="0"/>
              <a:t>options</a:t>
            </a:r>
            <a:r>
              <a:rPr lang="en-US" dirty="0"/>
              <a:t>!</a:t>
            </a:r>
            <a:endParaRPr lang="en-US" dirty="0" smtClean="0"/>
          </a:p>
          <a:p>
            <a:pPr marL="0" indent="0">
              <a:buNone/>
            </a:pPr>
            <a:endParaRPr lang="en-US" dirty="0" smtClean="0"/>
          </a:p>
          <a:p>
            <a:pPr lvl="0"/>
            <a:r>
              <a:rPr lang="en-US" dirty="0"/>
              <a:t>My balance worsened to the point where I was falling and could not get back up</a:t>
            </a:r>
            <a:r>
              <a:rPr lang="en-US" dirty="0" smtClean="0"/>
              <a:t>.</a:t>
            </a:r>
          </a:p>
          <a:p>
            <a:pPr marL="0" lvl="0" indent="0">
              <a:buNone/>
            </a:pPr>
            <a:endParaRPr lang="en-US" dirty="0" smtClean="0"/>
          </a:p>
          <a:p>
            <a:pPr lvl="0"/>
            <a:r>
              <a:rPr lang="en-US" dirty="0" smtClean="0"/>
              <a:t>I </a:t>
            </a:r>
            <a:r>
              <a:rPr lang="en-US" dirty="0"/>
              <a:t>had to begin using a wheelchair full </a:t>
            </a:r>
            <a:r>
              <a:rPr lang="en-US" dirty="0" smtClean="0"/>
              <a:t>time.</a:t>
            </a:r>
          </a:p>
          <a:p>
            <a:pPr marL="0" lvl="0" indent="0">
              <a:buNone/>
            </a:pPr>
            <a:endParaRPr lang="en-US" dirty="0"/>
          </a:p>
          <a:p>
            <a:pPr lvl="0"/>
            <a:r>
              <a:rPr lang="en-US" dirty="0"/>
              <a:t>I also wanted to find a job. </a:t>
            </a:r>
            <a:endParaRPr lang="en-US" dirty="0" smtClean="0"/>
          </a:p>
          <a:p>
            <a:pPr marL="0" lvl="0" indent="0">
              <a:buNone/>
            </a:pPr>
            <a:endParaRPr lang="en-US" dirty="0"/>
          </a:p>
          <a:p>
            <a:pPr lvl="0"/>
            <a:r>
              <a:rPr lang="en-US" dirty="0"/>
              <a:t>I had a car, an SUV. Unfortunately, I was no longer able to get the wheelchair in-and-out of the vehicle by </a:t>
            </a:r>
            <a:r>
              <a:rPr lang="en-US" dirty="0" smtClean="0"/>
              <a:t>myself</a:t>
            </a:r>
            <a:r>
              <a:rPr lang="en-US" dirty="0"/>
              <a:t> </a:t>
            </a:r>
            <a:r>
              <a:rPr lang="en-US" dirty="0" smtClean="0"/>
              <a:t>and </a:t>
            </a:r>
            <a:r>
              <a:rPr lang="en-US" sz="2400" dirty="0"/>
              <a:t>I had to stop driving.</a:t>
            </a:r>
            <a:endParaRPr lang="en-US" dirty="0"/>
          </a:p>
          <a:p>
            <a:endParaRPr lang="en-US" dirty="0"/>
          </a:p>
        </p:txBody>
      </p:sp>
    </p:spTree>
    <p:extLst>
      <p:ext uri="{BB962C8B-B14F-4D97-AF65-F5344CB8AC3E}">
        <p14:creationId xmlns:p14="http://schemas.microsoft.com/office/powerpoint/2010/main" val="41990526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ircle(in)">
                                      <p:cBhvr>
                                        <p:cTn id="19" dur="2000"/>
                                        <p:tgtEl>
                                          <p:spTgt spid="3">
                                            <p:txEl>
                                              <p:pRg st="8" end="8"/>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ircle(in)">
                                      <p:cBhvr>
                                        <p:cTn id="2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4373"/>
            <a:ext cx="8458200" cy="1293028"/>
          </a:xfrm>
        </p:spPr>
        <p:txBody>
          <a:bodyPr>
            <a:normAutofit/>
          </a:bodyPr>
          <a:lstStyle/>
          <a:p>
            <a:r>
              <a:rPr lang="en-US" sz="3200" dirty="0" smtClean="0"/>
              <a:t>I found the NAF and a support group</a:t>
            </a:r>
            <a:endParaRPr lang="en-US" sz="3200" dirty="0"/>
          </a:p>
        </p:txBody>
      </p:sp>
      <p:sp>
        <p:nvSpPr>
          <p:cNvPr id="3" name="Content Placeholder 2"/>
          <p:cNvSpPr>
            <a:spLocks noGrp="1"/>
          </p:cNvSpPr>
          <p:nvPr>
            <p:ph idx="1"/>
          </p:nvPr>
        </p:nvSpPr>
        <p:spPr/>
        <p:txBody>
          <a:bodyPr>
            <a:normAutofit/>
          </a:bodyPr>
          <a:lstStyle/>
          <a:p>
            <a:pPr lvl="0"/>
            <a:r>
              <a:rPr lang="en-US" dirty="0"/>
              <a:t>My initial thought was, “Hey, these folks can help me figure out how to get around and work</a:t>
            </a:r>
            <a:r>
              <a:rPr lang="en-US" dirty="0" smtClean="0"/>
              <a:t>.”  </a:t>
            </a:r>
            <a:r>
              <a:rPr lang="en-US" dirty="0"/>
              <a:t>I really did simply want to know, how do other people do it</a:t>
            </a:r>
            <a:r>
              <a:rPr lang="en-US" dirty="0" smtClean="0"/>
              <a:t>?  </a:t>
            </a:r>
            <a:endParaRPr lang="en-US" dirty="0"/>
          </a:p>
          <a:p>
            <a:pPr lvl="0"/>
            <a:r>
              <a:rPr lang="en-US" dirty="0"/>
              <a:t>Finding the NAF and a support group truly changed my life. </a:t>
            </a:r>
            <a:r>
              <a:rPr lang="en-US" dirty="0" smtClean="0"/>
              <a:t> It was the </a:t>
            </a:r>
            <a:r>
              <a:rPr lang="en-US" dirty="0"/>
              <a:t>first time </a:t>
            </a:r>
            <a:r>
              <a:rPr lang="en-US" dirty="0" smtClean="0"/>
              <a:t>that I </a:t>
            </a:r>
            <a:r>
              <a:rPr lang="en-US" dirty="0"/>
              <a:t>met other people with ataxia. </a:t>
            </a:r>
            <a:r>
              <a:rPr lang="en-US" dirty="0" smtClean="0"/>
              <a:t> I </a:t>
            </a:r>
            <a:r>
              <a:rPr lang="en-US" dirty="0"/>
              <a:t>was able to speak to them and have them understand me and my situation. </a:t>
            </a:r>
            <a:r>
              <a:rPr lang="en-US" dirty="0" smtClean="0"/>
              <a:t> Actually</a:t>
            </a:r>
            <a:r>
              <a:rPr lang="en-US" dirty="0"/>
              <a:t>, we did not even need to say a word to each other. </a:t>
            </a:r>
            <a:r>
              <a:rPr lang="en-US" dirty="0" smtClean="0"/>
              <a:t> It </a:t>
            </a:r>
            <a:r>
              <a:rPr lang="en-US" dirty="0"/>
              <a:t>was very comforting. </a:t>
            </a:r>
            <a:r>
              <a:rPr lang="en-US" dirty="0" smtClean="0"/>
              <a:t> A </a:t>
            </a:r>
            <a:r>
              <a:rPr lang="en-US" dirty="0"/>
              <a:t>home. </a:t>
            </a:r>
            <a:r>
              <a:rPr lang="en-US" dirty="0" smtClean="0"/>
              <a:t> I </a:t>
            </a:r>
            <a:r>
              <a:rPr lang="en-US" dirty="0"/>
              <a:t>am certain that many of you feel that way right now.</a:t>
            </a:r>
          </a:p>
          <a:p>
            <a:pPr lvl="0"/>
            <a:r>
              <a:rPr lang="en-US" dirty="0"/>
              <a:t>That </a:t>
            </a:r>
            <a:r>
              <a:rPr lang="en-US" dirty="0" smtClean="0"/>
              <a:t>feeling </a:t>
            </a:r>
            <a:r>
              <a:rPr lang="en-US" dirty="0"/>
              <a:t>is critical. </a:t>
            </a:r>
            <a:r>
              <a:rPr lang="en-US" dirty="0" smtClean="0"/>
              <a:t> That </a:t>
            </a:r>
            <a:r>
              <a:rPr lang="en-US" dirty="0"/>
              <a:t>is the feeling that kept me coming to the NAF conferences for nine years </a:t>
            </a:r>
            <a:r>
              <a:rPr lang="en-US" dirty="0" smtClean="0"/>
              <a:t>straight.  (</a:t>
            </a:r>
            <a:r>
              <a:rPr lang="en-US" dirty="0"/>
              <a:t>I have missed some recently, for good reasons.) </a:t>
            </a:r>
          </a:p>
          <a:p>
            <a:endParaRPr lang="en-US" dirty="0"/>
          </a:p>
        </p:txBody>
      </p:sp>
    </p:spTree>
    <p:extLst>
      <p:ext uri="{BB962C8B-B14F-4D97-AF65-F5344CB8AC3E}">
        <p14:creationId xmlns:p14="http://schemas.microsoft.com/office/powerpoint/2010/main" val="34286292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Climbing back up</a:t>
            </a:r>
            <a:endParaRPr lang="en-US" dirty="0"/>
          </a:p>
        </p:txBody>
      </p:sp>
      <p:sp>
        <p:nvSpPr>
          <p:cNvPr id="3" name="Content Placeholder 2"/>
          <p:cNvSpPr>
            <a:spLocks noGrp="1"/>
          </p:cNvSpPr>
          <p:nvPr>
            <p:ph idx="1"/>
          </p:nvPr>
        </p:nvSpPr>
        <p:spPr/>
        <p:txBody>
          <a:bodyPr/>
          <a:lstStyle/>
          <a:p>
            <a:pPr lvl="0"/>
            <a:r>
              <a:rPr lang="en-US" dirty="0"/>
              <a:t>The leader of my support group was planning to step down during my third meeting. No one else offered to step up, so I did. </a:t>
            </a:r>
            <a:endParaRPr lang="en-US" dirty="0" smtClean="0"/>
          </a:p>
          <a:p>
            <a:pPr marL="0" lvl="0" indent="0">
              <a:buNone/>
            </a:pPr>
            <a:endParaRPr lang="en-US" dirty="0" smtClean="0"/>
          </a:p>
          <a:p>
            <a:pPr lvl="0"/>
            <a:r>
              <a:rPr lang="en-US" dirty="0" smtClean="0"/>
              <a:t>Leading </a:t>
            </a:r>
            <a:r>
              <a:rPr lang="en-US" dirty="0"/>
              <a:t>my local support group was extremely rewarding.  I love meeting people with ataxia and helping as best I am able.  I sometimes even have good advice!  People with ataxia are awesome and have the best senses of humor.  </a:t>
            </a:r>
            <a:endParaRPr lang="en-US" dirty="0" smtClean="0"/>
          </a:p>
          <a:p>
            <a:pPr lvl="0"/>
            <a:endParaRPr lang="en-US" dirty="0"/>
          </a:p>
          <a:p>
            <a:pPr lvl="0"/>
            <a:r>
              <a:rPr lang="en-US" dirty="0" smtClean="0"/>
              <a:t>The </a:t>
            </a:r>
            <a:r>
              <a:rPr lang="en-US" dirty="0"/>
              <a:t>support group also boosted my confidence and led to me finding a job in 2004 (and appealing and being granted paratransit service).  </a:t>
            </a:r>
          </a:p>
        </p:txBody>
      </p:sp>
    </p:spTree>
    <p:extLst>
      <p:ext uri="{BB962C8B-B14F-4D97-AF65-F5344CB8AC3E}">
        <p14:creationId xmlns:p14="http://schemas.microsoft.com/office/powerpoint/2010/main" val="53159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ataxia club</a:t>
            </a:r>
            <a:endParaRPr lang="en-US" dirty="0"/>
          </a:p>
        </p:txBody>
      </p:sp>
      <p:sp>
        <p:nvSpPr>
          <p:cNvPr id="3" name="Content Placeholder 2"/>
          <p:cNvSpPr>
            <a:spLocks noGrp="1"/>
          </p:cNvSpPr>
          <p:nvPr>
            <p:ph idx="1"/>
          </p:nvPr>
        </p:nvSpPr>
        <p:spPr/>
        <p:txBody>
          <a:bodyPr/>
          <a:lstStyle/>
          <a:p>
            <a:pPr lvl="0"/>
            <a:r>
              <a:rPr lang="en-US" dirty="0"/>
              <a:t>I also attended my first NAF conference </a:t>
            </a:r>
            <a:r>
              <a:rPr lang="en-US" dirty="0" smtClean="0"/>
              <a:t>in 2002 </a:t>
            </a:r>
            <a:r>
              <a:rPr lang="en-US" dirty="0"/>
              <a:t>in St. Louis. </a:t>
            </a:r>
            <a:r>
              <a:rPr lang="en-US" dirty="0" smtClean="0"/>
              <a:t> There</a:t>
            </a:r>
            <a:r>
              <a:rPr lang="en-US" dirty="0"/>
              <a:t>, for the first time I met others with Friedreich’s ataxia. </a:t>
            </a:r>
            <a:r>
              <a:rPr lang="en-US" dirty="0" smtClean="0"/>
              <a:t> Aaron </a:t>
            </a:r>
            <a:r>
              <a:rPr lang="en-US" dirty="0"/>
              <a:t>Kittel was the first. </a:t>
            </a:r>
            <a:r>
              <a:rPr lang="en-US" dirty="0" smtClean="0"/>
              <a:t> There </a:t>
            </a:r>
            <a:r>
              <a:rPr lang="en-US" dirty="0"/>
              <a:t>were others too. </a:t>
            </a:r>
            <a:r>
              <a:rPr lang="en-US" dirty="0" smtClean="0"/>
              <a:t> However</a:t>
            </a:r>
            <a:r>
              <a:rPr lang="en-US" dirty="0"/>
              <a:t>, he was first, and we kept in touch. I will never forget that</a:t>
            </a:r>
            <a:r>
              <a:rPr lang="en-US" dirty="0" smtClean="0"/>
              <a:t>.  </a:t>
            </a:r>
            <a:r>
              <a:rPr lang="en-US" dirty="0"/>
              <a:t>I will also never forget him, as he passed away about five years ago</a:t>
            </a:r>
            <a:r>
              <a:rPr lang="en-US" dirty="0" smtClean="0"/>
              <a:t>.</a:t>
            </a:r>
          </a:p>
          <a:p>
            <a:pPr marL="0" lvl="0" indent="0">
              <a:buNone/>
            </a:pPr>
            <a:endParaRPr lang="en-US" dirty="0"/>
          </a:p>
          <a:p>
            <a:pPr lvl="0"/>
            <a:r>
              <a:rPr lang="en-US" dirty="0"/>
              <a:t>I have known many </a:t>
            </a:r>
            <a:r>
              <a:rPr lang="en-US" dirty="0" err="1"/>
              <a:t>ataxians</a:t>
            </a:r>
            <a:r>
              <a:rPr lang="en-US" dirty="0"/>
              <a:t> that have passed away. </a:t>
            </a:r>
            <a:r>
              <a:rPr lang="en-US" dirty="0" smtClean="0"/>
              <a:t> It </a:t>
            </a:r>
            <a:r>
              <a:rPr lang="en-US" dirty="0"/>
              <a:t>is the hardest part of ataxia. </a:t>
            </a:r>
            <a:r>
              <a:rPr lang="en-US" dirty="0" smtClean="0"/>
              <a:t> Not </a:t>
            </a:r>
            <a:r>
              <a:rPr lang="en-US" dirty="0"/>
              <a:t>only are you losing a friend, a loved one, you are reminded of your fate. </a:t>
            </a:r>
            <a:r>
              <a:rPr lang="en-US" dirty="0" smtClean="0"/>
              <a:t> I </a:t>
            </a:r>
            <a:r>
              <a:rPr lang="en-US" dirty="0"/>
              <a:t>hate ataxia</a:t>
            </a:r>
            <a:r>
              <a:rPr lang="en-US" dirty="0" smtClean="0"/>
              <a:t>!</a:t>
            </a:r>
          </a:p>
          <a:p>
            <a:pPr marL="0" lvl="0" indent="0">
              <a:buNone/>
            </a:pPr>
            <a:endParaRPr lang="en-US" dirty="0"/>
          </a:p>
          <a:p>
            <a:pPr lvl="0"/>
            <a:r>
              <a:rPr lang="en-US" dirty="0"/>
              <a:t>This makes us more desperate for treatments and cures.</a:t>
            </a:r>
          </a:p>
          <a:p>
            <a:endParaRPr lang="en-US" dirty="0"/>
          </a:p>
        </p:txBody>
      </p:sp>
    </p:spTree>
    <p:extLst>
      <p:ext uri="{BB962C8B-B14F-4D97-AF65-F5344CB8AC3E}">
        <p14:creationId xmlns:p14="http://schemas.microsoft.com/office/powerpoint/2010/main" val="39872549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days and bad days</a:t>
            </a:r>
            <a:endParaRPr lang="en-US" dirty="0"/>
          </a:p>
        </p:txBody>
      </p:sp>
      <p:sp>
        <p:nvSpPr>
          <p:cNvPr id="3" name="Content Placeholder 2"/>
          <p:cNvSpPr>
            <a:spLocks noGrp="1"/>
          </p:cNvSpPr>
          <p:nvPr>
            <p:ph idx="1"/>
          </p:nvPr>
        </p:nvSpPr>
        <p:spPr/>
        <p:txBody>
          <a:bodyPr/>
          <a:lstStyle/>
          <a:p>
            <a:pPr lvl="0"/>
            <a:r>
              <a:rPr lang="en-US" dirty="0"/>
              <a:t>I must mention that like most of you can relate, I have good days and bad days.  This can be as heavy as grieving the loss of a friend or an ability (many days). Or, as simple as getting the right amount of sleep, getting your shoes on the </a:t>
            </a:r>
            <a:r>
              <a:rPr lang="en-US" dirty="0" smtClean="0"/>
              <a:t>first </a:t>
            </a:r>
            <a:r>
              <a:rPr lang="en-US" dirty="0"/>
              <a:t>time, tossing a piece of paper in the garbage and it going in, etc. </a:t>
            </a:r>
            <a:endParaRPr lang="en-US" dirty="0" smtClean="0"/>
          </a:p>
          <a:p>
            <a:pPr lvl="0"/>
            <a:endParaRPr lang="en-US" dirty="0"/>
          </a:p>
          <a:p>
            <a:pPr lvl="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581400"/>
            <a:ext cx="4038600" cy="3048426"/>
          </a:xfrm>
          <a:prstGeom prst="rect">
            <a:avLst/>
          </a:prstGeom>
        </p:spPr>
      </p:pic>
    </p:spTree>
    <p:extLst>
      <p:ext uri="{BB962C8B-B14F-4D97-AF65-F5344CB8AC3E}">
        <p14:creationId xmlns:p14="http://schemas.microsoft.com/office/powerpoint/2010/main" val="19376072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Losses and gains</a:t>
            </a:r>
            <a:endParaRPr lang="en-US" dirty="0"/>
          </a:p>
        </p:txBody>
      </p:sp>
      <p:sp>
        <p:nvSpPr>
          <p:cNvPr id="3" name="Content Placeholder 2"/>
          <p:cNvSpPr>
            <a:spLocks noGrp="1"/>
          </p:cNvSpPr>
          <p:nvPr>
            <p:ph idx="1"/>
          </p:nvPr>
        </p:nvSpPr>
        <p:spPr/>
        <p:txBody>
          <a:bodyPr/>
          <a:lstStyle/>
          <a:p>
            <a:r>
              <a:rPr lang="en-US" dirty="0" smtClean="0"/>
              <a:t>Dating was difficult. </a:t>
            </a:r>
            <a:r>
              <a:rPr lang="en-US" dirty="0"/>
              <a:t>It also dawned on me that I probably would never have children. I did not want to pass on the gene. I also feared not being able to play with my child/children</a:t>
            </a:r>
            <a:r>
              <a:rPr lang="en-US" dirty="0" smtClean="0"/>
              <a:t>.</a:t>
            </a:r>
          </a:p>
          <a:p>
            <a:pPr marL="0" indent="0">
              <a:buNone/>
            </a:pPr>
            <a:endParaRPr lang="en-US" dirty="0"/>
          </a:p>
          <a:p>
            <a:pPr lvl="0"/>
            <a:r>
              <a:rPr lang="en-US" dirty="0"/>
              <a:t>I have a few very </a:t>
            </a:r>
            <a:r>
              <a:rPr lang="en-US" dirty="0" smtClean="0"/>
              <a:t>good, </a:t>
            </a:r>
            <a:r>
              <a:rPr lang="en-US" dirty="0"/>
              <a:t>able-bodied friends. And they were and are very supportive. </a:t>
            </a:r>
            <a:endParaRPr lang="en-US" dirty="0" smtClean="0"/>
          </a:p>
          <a:p>
            <a:pPr marL="0" lvl="0" indent="0">
              <a:buNone/>
            </a:pPr>
            <a:endParaRPr lang="en-US" dirty="0"/>
          </a:p>
          <a:p>
            <a:pPr lvl="0"/>
            <a:r>
              <a:rPr lang="en-US" dirty="0"/>
              <a:t>One friend, Andy actually attended a few NAF conferences with me.</a:t>
            </a:r>
          </a:p>
          <a:p>
            <a:pPr lvl="0"/>
            <a:endParaRPr lang="en-US" dirty="0" smtClean="0"/>
          </a:p>
          <a:p>
            <a:pPr lvl="0"/>
            <a:r>
              <a:rPr lang="en-US" dirty="0" smtClean="0"/>
              <a:t>Andy </a:t>
            </a:r>
            <a:r>
              <a:rPr lang="en-US" dirty="0"/>
              <a:t>was planning to move to San Francisco in January 2008.</a:t>
            </a:r>
          </a:p>
        </p:txBody>
      </p:sp>
    </p:spTree>
    <p:extLst>
      <p:ext uri="{BB962C8B-B14F-4D97-AF65-F5344CB8AC3E}">
        <p14:creationId xmlns:p14="http://schemas.microsoft.com/office/powerpoint/2010/main" val="22467116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71450"/>
            <a:ext cx="6347713" cy="1581150"/>
          </a:xfrm>
        </p:spPr>
        <p:txBody>
          <a:bodyPr>
            <a:normAutofit/>
          </a:bodyPr>
          <a:lstStyle/>
          <a:p>
            <a:pPr algn="ctr"/>
            <a:r>
              <a:rPr lang="en-US" dirty="0">
                <a:solidFill>
                  <a:schemeClr val="accent2"/>
                </a:solidFill>
              </a:rPr>
              <a:t/>
            </a:r>
            <a:br>
              <a:rPr lang="en-US" dirty="0">
                <a:solidFill>
                  <a:schemeClr val="accent2"/>
                </a:solidFill>
              </a:rPr>
            </a:br>
            <a:r>
              <a:rPr lang="en-US" b="1" dirty="0">
                <a:solidFill>
                  <a:schemeClr val="tx1"/>
                </a:solidFill>
              </a:rPr>
              <a:t>Disclaimer</a:t>
            </a:r>
          </a:p>
        </p:txBody>
      </p:sp>
      <p:sp>
        <p:nvSpPr>
          <p:cNvPr id="3" name="Content Placeholder 2"/>
          <p:cNvSpPr>
            <a:spLocks noGrp="1"/>
          </p:cNvSpPr>
          <p:nvPr>
            <p:ph idx="1"/>
          </p:nvPr>
        </p:nvSpPr>
        <p:spPr>
          <a:xfrm>
            <a:off x="3124201" y="1695450"/>
            <a:ext cx="6858001" cy="4705350"/>
          </a:xfrm>
        </p:spPr>
        <p:txBody>
          <a:bodyPr>
            <a:noAutofit/>
          </a:bodyPr>
          <a:lstStyle/>
          <a:p>
            <a:pPr>
              <a:buFont typeface="Wingdings" pitchFamily="2" charset="2"/>
              <a:buChar char="§"/>
            </a:pPr>
            <a:r>
              <a:rPr lang="en-US" sz="2000" dirty="0"/>
              <a:t>The information provided by speakers in any presentation made as part of the 2016 NAF Annual Ataxia Conference is for informational use only.</a:t>
            </a:r>
          </a:p>
          <a:p>
            <a:pPr>
              <a:buFont typeface="Wingdings" pitchFamily="2" charset="2"/>
              <a:buChar char="§"/>
            </a:pPr>
            <a:r>
              <a:rPr lang="en-US" sz="2000" dirty="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t>Products or services mentioned during these presentations does not imply endorsement by NAF. </a:t>
            </a:r>
          </a:p>
        </p:txBody>
      </p:sp>
      <p:pic>
        <p:nvPicPr>
          <p:cNvPr id="4" name="Picture 3" descr="atalogo.gif"/>
          <p:cNvPicPr>
            <a:picLocks noChangeAspect="1"/>
          </p:cNvPicPr>
          <p:nvPr/>
        </p:nvPicPr>
        <p:blipFill>
          <a:blip r:embed="rId3" cstate="print"/>
          <a:stretch>
            <a:fillRect/>
          </a:stretch>
        </p:blipFill>
        <p:spPr>
          <a:xfrm>
            <a:off x="2362200" y="5448300"/>
            <a:ext cx="3810000" cy="95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Stuck in place… for a reason</a:t>
            </a:r>
            <a:endParaRPr lang="en-US" dirty="0"/>
          </a:p>
        </p:txBody>
      </p:sp>
      <p:sp>
        <p:nvSpPr>
          <p:cNvPr id="3" name="Content Placeholder 2"/>
          <p:cNvSpPr>
            <a:spLocks noGrp="1"/>
          </p:cNvSpPr>
          <p:nvPr>
            <p:ph idx="1"/>
          </p:nvPr>
        </p:nvSpPr>
        <p:spPr/>
        <p:txBody>
          <a:bodyPr>
            <a:normAutofit lnSpcReduction="10000"/>
          </a:bodyPr>
          <a:lstStyle/>
          <a:p>
            <a:r>
              <a:rPr lang="en-US" dirty="0"/>
              <a:t>My goal was to move to San Francisco also. It is a big city with lots of things happening, plenty of transportation. All that I had to do was sell my condo</a:t>
            </a:r>
            <a:r>
              <a:rPr lang="en-US" dirty="0" smtClean="0"/>
              <a:t>.</a:t>
            </a:r>
          </a:p>
          <a:p>
            <a:pPr marL="0" indent="0">
              <a:buNone/>
            </a:pPr>
            <a:endParaRPr lang="en-US" dirty="0"/>
          </a:p>
          <a:p>
            <a:pPr lvl="0"/>
            <a:r>
              <a:rPr lang="en-US" dirty="0"/>
              <a:t>For many reasons, I was only able to visit San Francisco a few times.</a:t>
            </a:r>
          </a:p>
          <a:p>
            <a:pPr lvl="0"/>
            <a:endParaRPr lang="en-US" dirty="0" smtClean="0"/>
          </a:p>
          <a:p>
            <a:pPr lvl="0"/>
            <a:r>
              <a:rPr lang="en-US" dirty="0" smtClean="0"/>
              <a:t>I </a:t>
            </a:r>
            <a:r>
              <a:rPr lang="en-US" dirty="0"/>
              <a:t>was very depressed about this. Things were not the </a:t>
            </a:r>
            <a:r>
              <a:rPr lang="en-US" dirty="0" smtClean="0"/>
              <a:t>same.  I </a:t>
            </a:r>
            <a:r>
              <a:rPr lang="en-US" dirty="0"/>
              <a:t>did still have my job, fortunately. I did lose my roommate</a:t>
            </a:r>
            <a:r>
              <a:rPr lang="en-US" dirty="0" smtClean="0"/>
              <a:t>.</a:t>
            </a:r>
          </a:p>
          <a:p>
            <a:pPr marL="0" lvl="0" indent="0">
              <a:buNone/>
            </a:pPr>
            <a:endParaRPr lang="en-US" dirty="0"/>
          </a:p>
          <a:p>
            <a:pPr lvl="0"/>
            <a:r>
              <a:rPr lang="en-US" dirty="0"/>
              <a:t>I was bored. I had friends and family. But I needed more. I wanted more. Finally, in 2009 I made things happen, and I realized why I still lived in Clearwater, Florida.</a:t>
            </a:r>
          </a:p>
        </p:txBody>
      </p:sp>
    </p:spTree>
    <p:extLst>
      <p:ext uri="{BB962C8B-B14F-4D97-AF65-F5344CB8AC3E}">
        <p14:creationId xmlns:p14="http://schemas.microsoft.com/office/powerpoint/2010/main" val="24373991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 met my future wife!</a:t>
            </a:r>
            <a:endParaRPr lang="en-US" dirty="0"/>
          </a:p>
        </p:txBody>
      </p:sp>
      <p:sp>
        <p:nvSpPr>
          <p:cNvPr id="3" name="Content Placeholder 2"/>
          <p:cNvSpPr>
            <a:spLocks noGrp="1"/>
          </p:cNvSpPr>
          <p:nvPr>
            <p:ph idx="1"/>
          </p:nvPr>
        </p:nvSpPr>
        <p:spPr/>
        <p:txBody>
          <a:bodyPr/>
          <a:lstStyle/>
          <a:p>
            <a:pPr lvl="0"/>
            <a:r>
              <a:rPr lang="en-US" dirty="0"/>
              <a:t>She, Carolyn, changed everything and made me a better person.</a:t>
            </a:r>
          </a:p>
          <a:p>
            <a:pPr lvl="0"/>
            <a:endParaRPr lang="en-US" dirty="0" smtClean="0"/>
          </a:p>
          <a:p>
            <a:pPr lvl="0"/>
            <a:r>
              <a:rPr lang="en-US" dirty="0" smtClean="0"/>
              <a:t>I </a:t>
            </a:r>
            <a:r>
              <a:rPr lang="en-US" dirty="0"/>
              <a:t>could not believe my good fortune. She makes me so happy every day</a:t>
            </a:r>
            <a:r>
              <a:rPr lang="en-US" dirty="0" smtClean="0"/>
              <a:t>.  </a:t>
            </a:r>
            <a:r>
              <a:rPr lang="en-US" dirty="0"/>
              <a:t>I now wish for a treatment and cure not only for me but to make things easier for her. </a:t>
            </a:r>
            <a:r>
              <a:rPr lang="en-US" dirty="0" smtClean="0"/>
              <a:t> </a:t>
            </a:r>
          </a:p>
          <a:p>
            <a:pPr lvl="0"/>
            <a:endParaRPr lang="en-US" dirty="0"/>
          </a:p>
          <a:p>
            <a:pPr lvl="0"/>
            <a:r>
              <a:rPr lang="en-US" dirty="0" smtClean="0"/>
              <a:t>She </a:t>
            </a:r>
            <a:r>
              <a:rPr lang="en-US" dirty="0"/>
              <a:t>does all the physical work around our house. </a:t>
            </a:r>
            <a:r>
              <a:rPr lang="en-US" dirty="0" smtClean="0"/>
              <a:t> She </a:t>
            </a:r>
            <a:r>
              <a:rPr lang="en-US" dirty="0"/>
              <a:t>does not complain, but I often do not feel like the “man”. </a:t>
            </a:r>
            <a:r>
              <a:rPr lang="en-US" dirty="0" smtClean="0"/>
              <a:t> I </a:t>
            </a:r>
            <a:r>
              <a:rPr lang="en-US" dirty="0"/>
              <a:t>want to help. </a:t>
            </a:r>
            <a:r>
              <a:rPr lang="en-US" dirty="0" smtClean="0"/>
              <a:t> I </a:t>
            </a:r>
            <a:r>
              <a:rPr lang="en-US" dirty="0"/>
              <a:t>wish that we could share a 50/50 workload.</a:t>
            </a:r>
          </a:p>
        </p:txBody>
      </p:sp>
    </p:spTree>
    <p:extLst>
      <p:ext uri="{BB962C8B-B14F-4D97-AF65-F5344CB8AC3E}">
        <p14:creationId xmlns:p14="http://schemas.microsoft.com/office/powerpoint/2010/main" val="30737790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 to school</a:t>
            </a:r>
            <a:endParaRPr lang="en-US" dirty="0"/>
          </a:p>
        </p:txBody>
      </p:sp>
      <p:sp>
        <p:nvSpPr>
          <p:cNvPr id="3" name="Content Placeholder 2"/>
          <p:cNvSpPr>
            <a:spLocks noGrp="1"/>
          </p:cNvSpPr>
          <p:nvPr>
            <p:ph idx="1"/>
          </p:nvPr>
        </p:nvSpPr>
        <p:spPr/>
        <p:txBody>
          <a:bodyPr/>
          <a:lstStyle/>
          <a:p>
            <a:pPr lvl="0"/>
            <a:r>
              <a:rPr lang="en-US" dirty="0"/>
              <a:t>In 2010 I went back to graduate school, because I wanted to be a professor, still</a:t>
            </a:r>
            <a:r>
              <a:rPr lang="en-US" dirty="0" smtClean="0"/>
              <a:t>.  </a:t>
            </a:r>
            <a:r>
              <a:rPr lang="en-US" dirty="0"/>
              <a:t>I attended Florida State University online to get a second Master in Criminal Justice</a:t>
            </a:r>
            <a:r>
              <a:rPr lang="en-US" dirty="0" smtClean="0"/>
              <a:t>.</a:t>
            </a:r>
          </a:p>
          <a:p>
            <a:pPr marL="0" lvl="0" indent="0">
              <a:buNone/>
            </a:pPr>
            <a:endParaRPr lang="en-US" dirty="0"/>
          </a:p>
          <a:p>
            <a:pPr lvl="0"/>
            <a:r>
              <a:rPr lang="en-US" dirty="0"/>
              <a:t>I finished in 2012 and was hired as an adjunct professor at American Public University. </a:t>
            </a:r>
            <a:r>
              <a:rPr lang="en-US" dirty="0" smtClean="0"/>
              <a:t> It </a:t>
            </a:r>
            <a:r>
              <a:rPr lang="en-US" dirty="0"/>
              <a:t>is all done online. </a:t>
            </a:r>
          </a:p>
        </p:txBody>
      </p:sp>
    </p:spTree>
    <p:extLst>
      <p:ext uri="{BB962C8B-B14F-4D97-AF65-F5344CB8AC3E}">
        <p14:creationId xmlns:p14="http://schemas.microsoft.com/office/powerpoint/2010/main" val="17044005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Good detours!</a:t>
            </a:r>
            <a:endParaRPr lang="en-US" dirty="0"/>
          </a:p>
        </p:txBody>
      </p:sp>
      <p:sp>
        <p:nvSpPr>
          <p:cNvPr id="3" name="Content Placeholder 2"/>
          <p:cNvSpPr>
            <a:spLocks noGrp="1"/>
          </p:cNvSpPr>
          <p:nvPr>
            <p:ph idx="1"/>
          </p:nvPr>
        </p:nvSpPr>
        <p:spPr/>
        <p:txBody>
          <a:bodyPr/>
          <a:lstStyle/>
          <a:p>
            <a:pPr lvl="0"/>
            <a:r>
              <a:rPr lang="en-US" dirty="0"/>
              <a:t>There are certainly many good detours in life. </a:t>
            </a:r>
            <a:r>
              <a:rPr lang="en-US" dirty="0" smtClean="0"/>
              <a:t> Marrying </a:t>
            </a:r>
            <a:r>
              <a:rPr lang="en-US" dirty="0"/>
              <a:t>Carolyn tops my list. </a:t>
            </a:r>
            <a:r>
              <a:rPr lang="en-US" dirty="0" smtClean="0"/>
              <a:t> We </a:t>
            </a:r>
            <a:r>
              <a:rPr lang="en-US" dirty="0"/>
              <a:t>love to travel, watch movies, go out to eat, spend time with family and friends. </a:t>
            </a:r>
            <a:r>
              <a:rPr lang="en-US" dirty="0" smtClean="0"/>
              <a:t> She </a:t>
            </a:r>
            <a:r>
              <a:rPr lang="en-US" dirty="0"/>
              <a:t>loves the beach, yoga and </a:t>
            </a:r>
            <a:r>
              <a:rPr lang="en-US" dirty="0" smtClean="0"/>
              <a:t>more.</a:t>
            </a:r>
          </a:p>
          <a:p>
            <a:pPr marL="0" lvl="0" indent="0">
              <a:buNone/>
            </a:pPr>
            <a:endParaRPr lang="en-US" dirty="0" smtClean="0"/>
          </a:p>
          <a:p>
            <a:pPr lvl="0"/>
            <a:r>
              <a:rPr lang="en-US" dirty="0" smtClean="0"/>
              <a:t>We went to Europe in 2012 when we both finished graduate school.</a:t>
            </a:r>
          </a:p>
          <a:p>
            <a:pPr marL="0" lvl="0" indent="0">
              <a:buNone/>
            </a:pPr>
            <a:endParaRPr lang="en-US" dirty="0"/>
          </a:p>
          <a:p>
            <a:r>
              <a:rPr lang="en-US" dirty="0"/>
              <a:t>We recently moved into a house that we bought. </a:t>
            </a:r>
            <a:r>
              <a:rPr lang="en-US" dirty="0" smtClean="0"/>
              <a:t> We </a:t>
            </a:r>
            <a:r>
              <a:rPr lang="en-US" dirty="0"/>
              <a:t>love it! </a:t>
            </a:r>
            <a:r>
              <a:rPr lang="en-US" dirty="0" smtClean="0"/>
              <a:t> We </a:t>
            </a:r>
            <a:r>
              <a:rPr lang="en-US" dirty="0"/>
              <a:t>are closer to the beach and to Carolyn’s job. </a:t>
            </a:r>
            <a:r>
              <a:rPr lang="en-US" dirty="0" smtClean="0"/>
              <a:t> We </a:t>
            </a:r>
            <a:r>
              <a:rPr lang="en-US" dirty="0"/>
              <a:t>also have an awesome, sweet pug.  The pug, Angel, cannot do a single service-animal thing, but she is helpful emotionally!</a:t>
            </a:r>
            <a:endParaRPr lang="en-US" dirty="0"/>
          </a:p>
        </p:txBody>
      </p:sp>
    </p:spTree>
    <p:extLst>
      <p:ext uri="{BB962C8B-B14F-4D97-AF65-F5344CB8AC3E}">
        <p14:creationId xmlns:p14="http://schemas.microsoft.com/office/powerpoint/2010/main" val="1763735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positive </a:t>
            </a:r>
            <a:r>
              <a:rPr lang="en-US" dirty="0" smtClean="0"/>
              <a:t>ataxia detours</a:t>
            </a:r>
            <a:endParaRPr lang="en-US" dirty="0"/>
          </a:p>
        </p:txBody>
      </p:sp>
      <p:sp>
        <p:nvSpPr>
          <p:cNvPr id="3" name="Content Placeholder 2"/>
          <p:cNvSpPr>
            <a:spLocks noGrp="1"/>
          </p:cNvSpPr>
          <p:nvPr>
            <p:ph idx="1"/>
          </p:nvPr>
        </p:nvSpPr>
        <p:spPr/>
        <p:txBody>
          <a:bodyPr>
            <a:normAutofit lnSpcReduction="10000"/>
          </a:bodyPr>
          <a:lstStyle/>
          <a:p>
            <a:r>
              <a:rPr lang="en-US" dirty="0" smtClean="0"/>
              <a:t>My </a:t>
            </a:r>
            <a:r>
              <a:rPr lang="en-US" dirty="0"/>
              <a:t>support group, The Tampa Bay Ataxia Support Group, was honored to host the 2005 NAF Annual Membership Meeting in Tampa, Florida.  </a:t>
            </a:r>
            <a:endParaRPr lang="en-US" dirty="0" smtClean="0"/>
          </a:p>
          <a:p>
            <a:endParaRPr lang="en-US" dirty="0"/>
          </a:p>
          <a:p>
            <a:r>
              <a:rPr lang="en-US" dirty="0" smtClean="0"/>
              <a:t>That </a:t>
            </a:r>
            <a:r>
              <a:rPr lang="en-US" dirty="0"/>
              <a:t>was a wonderful experience for the ataxia community, but it was also quite empowering on a personal level.  </a:t>
            </a:r>
            <a:r>
              <a:rPr lang="en-US" dirty="0" smtClean="0"/>
              <a:t> I </a:t>
            </a:r>
            <a:r>
              <a:rPr lang="en-US" dirty="0"/>
              <a:t>had a lot of responsibilities in terms of leading fund raisers, seeking guest speakers, finding a hotel, speaking, etc.  This is only one example of something I never would have done if I did not have FA</a:t>
            </a:r>
            <a:r>
              <a:rPr lang="en-US" dirty="0" smtClean="0"/>
              <a:t>.</a:t>
            </a:r>
          </a:p>
          <a:p>
            <a:endParaRPr lang="en-US" dirty="0"/>
          </a:p>
          <a:p>
            <a:r>
              <a:rPr lang="en-US" dirty="0" smtClean="0"/>
              <a:t>In the middle of planning the meeting, I got my assessor job.  I appealed to get paratransit service to get to work.  I became part of the bigger world.  This was very empowering!</a:t>
            </a:r>
            <a:endParaRPr lang="en-US" dirty="0"/>
          </a:p>
        </p:txBody>
      </p:sp>
    </p:spTree>
    <p:extLst>
      <p:ext uri="{BB962C8B-B14F-4D97-AF65-F5344CB8AC3E}">
        <p14:creationId xmlns:p14="http://schemas.microsoft.com/office/powerpoint/2010/main" val="28167990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We </a:t>
            </a:r>
            <a:r>
              <a:rPr lang="en-US" dirty="0"/>
              <a:t>are all different and at different stages in our journey with ataxia and in life.  </a:t>
            </a:r>
            <a:endParaRPr lang="en-US" dirty="0" smtClean="0"/>
          </a:p>
          <a:p>
            <a:endParaRPr lang="en-US" dirty="0"/>
          </a:p>
          <a:p>
            <a:r>
              <a:rPr lang="en-US" dirty="0" smtClean="0"/>
              <a:t>I </a:t>
            </a:r>
            <a:r>
              <a:rPr lang="en-US" dirty="0"/>
              <a:t>do not want to speak for anyone, but I believe that every individual with ataxia wants to do what he/she can for him/herself and </a:t>
            </a:r>
            <a:r>
              <a:rPr lang="en-US" dirty="0" smtClean="0"/>
              <a:t>for the ataxia community.  </a:t>
            </a:r>
            <a:r>
              <a:rPr lang="en-US" dirty="0"/>
              <a:t>We all have various talents and skills.  Use them for your health, happiness and to fight </a:t>
            </a:r>
            <a:r>
              <a:rPr lang="en-US" dirty="0" smtClean="0"/>
              <a:t>ataxia!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161" y="228600"/>
            <a:ext cx="9120039" cy="3200400"/>
          </a:xfrm>
          <a:prstGeom prst="rect">
            <a:avLst/>
          </a:prstGeom>
        </p:spPr>
      </p:pic>
    </p:spTree>
    <p:extLst>
      <p:ext uri="{BB962C8B-B14F-4D97-AF65-F5344CB8AC3E}">
        <p14:creationId xmlns:p14="http://schemas.microsoft.com/office/powerpoint/2010/main" val="19900576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4373"/>
            <a:ext cx="9067800" cy="1293028"/>
          </a:xfrm>
        </p:spPr>
        <p:txBody>
          <a:bodyPr/>
          <a:lstStyle/>
          <a:p>
            <a:r>
              <a:rPr lang="en-US" dirty="0" smtClean="0"/>
              <a:t>Wedding 2011 and London 2012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200" y="2209800"/>
            <a:ext cx="4024313" cy="402431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639089"/>
            <a:ext cx="3429000" cy="5162764"/>
          </a:xfrm>
          <a:prstGeom prst="rect">
            <a:avLst/>
          </a:prstGeom>
        </p:spPr>
      </p:pic>
    </p:spTree>
    <p:extLst>
      <p:ext uri="{BB962C8B-B14F-4D97-AF65-F5344CB8AC3E}">
        <p14:creationId xmlns:p14="http://schemas.microsoft.com/office/powerpoint/2010/main" val="3229014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133600"/>
            <a:ext cx="2265604" cy="4024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133600"/>
            <a:ext cx="5943600" cy="40614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0"/>
            <a:ext cx="3733800" cy="2744671"/>
          </a:xfrm>
          <a:prstGeom prst="rect">
            <a:avLst/>
          </a:prstGeom>
        </p:spPr>
      </p:pic>
    </p:spTree>
    <p:extLst>
      <p:ext uri="{BB962C8B-B14F-4D97-AF65-F5344CB8AC3E}">
        <p14:creationId xmlns:p14="http://schemas.microsoft.com/office/powerpoint/2010/main" val="303990069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a:solidFill>
                  <a:schemeClr val="tx1"/>
                </a:solidFill>
              </a:rPr>
              <a:t>Presenter Disclosures</a:t>
            </a:r>
            <a:r>
              <a:rPr lang="en-US" dirty="0"/>
              <a:t>			</a:t>
            </a:r>
          </a:p>
        </p:txBody>
      </p:sp>
      <p:sp>
        <p:nvSpPr>
          <p:cNvPr id="3" name="Content Placeholder 2"/>
          <p:cNvSpPr>
            <a:spLocks noGrp="1"/>
          </p:cNvSpPr>
          <p:nvPr>
            <p:ph idx="1"/>
          </p:nvPr>
        </p:nvSpPr>
        <p:spPr>
          <a:xfrm>
            <a:off x="3429000" y="1766228"/>
            <a:ext cx="6172200" cy="3873246"/>
          </a:xfrm>
        </p:spPr>
        <p:txBody>
          <a:bodyPr vert="horz" lIns="91440" tIns="45720" rIns="91440" bIns="45720" rtlCol="0" anchor="t">
            <a:normAutofit/>
          </a:bodyPr>
          <a:lstStyle/>
          <a:p>
            <a:pPr>
              <a:buFont typeface="Wingdings" pitchFamily="2" charset="2"/>
              <a:buChar char="§"/>
            </a:pPr>
            <a:r>
              <a:rPr lang="en-US" sz="2400" dirty="0"/>
              <a:t>Nygel Lenz</a:t>
            </a:r>
          </a:p>
          <a:p>
            <a:pPr>
              <a:buFont typeface="Wingdings" pitchFamily="2" charset="2"/>
              <a:buChar char="§"/>
            </a:pPr>
            <a:r>
              <a:rPr lang="en-US" sz="2400" dirty="0"/>
              <a:t>No relationships to disclose or list</a:t>
            </a:r>
          </a:p>
        </p:txBody>
      </p:sp>
      <p:pic>
        <p:nvPicPr>
          <p:cNvPr id="4" name="Picture 3" descr="atalogo.gif"/>
          <p:cNvPicPr>
            <a:picLocks noChangeAspect="1"/>
          </p:cNvPicPr>
          <p:nvPr/>
        </p:nvPicPr>
        <p:blipFill>
          <a:blip r:embed="rId3" cstate="print"/>
          <a:stretch>
            <a:fillRect/>
          </a:stretch>
        </p:blipFill>
        <p:spPr>
          <a:xfrm>
            <a:off x="2362200" y="5330190"/>
            <a:ext cx="3810000" cy="95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Detours Ahead: Living with Ataxia</a:t>
            </a:r>
          </a:p>
        </p:txBody>
      </p:sp>
      <p:sp>
        <p:nvSpPr>
          <p:cNvPr id="3" name="Content Placeholder 2"/>
          <p:cNvSpPr>
            <a:spLocks noGrp="1"/>
          </p:cNvSpPr>
          <p:nvPr>
            <p:ph idx="1"/>
          </p:nvPr>
        </p:nvSpPr>
        <p:spPr/>
        <p:txBody>
          <a:bodyPr>
            <a:normAutofit/>
          </a:bodyPr>
          <a:lstStyle/>
          <a:p>
            <a:pPr lvl="0"/>
            <a:r>
              <a:rPr lang="en-US" dirty="0" smtClean="0"/>
              <a:t>I am </a:t>
            </a:r>
            <a:r>
              <a:rPr lang="en-US" dirty="0"/>
              <a:t>Nygel </a:t>
            </a:r>
            <a:r>
              <a:rPr lang="en-US" dirty="0" smtClean="0"/>
              <a:t>Lenz. </a:t>
            </a:r>
            <a:r>
              <a:rPr lang="en-US" dirty="0" smtClean="0"/>
              <a:t> I </a:t>
            </a:r>
            <a:r>
              <a:rPr lang="en-US" dirty="0" smtClean="0"/>
              <a:t>am </a:t>
            </a:r>
            <a:r>
              <a:rPr lang="en-US" dirty="0"/>
              <a:t>41, </a:t>
            </a:r>
            <a:r>
              <a:rPr lang="en-US" dirty="0" smtClean="0"/>
              <a:t>and I have Friedreich’s </a:t>
            </a:r>
            <a:r>
              <a:rPr lang="en-US" dirty="0"/>
              <a:t>Ataxia (FA</a:t>
            </a:r>
            <a:r>
              <a:rPr lang="en-US" dirty="0" smtClean="0"/>
              <a:t>).</a:t>
            </a:r>
          </a:p>
          <a:p>
            <a:pPr marL="0" lvl="0" indent="0">
              <a:buNone/>
            </a:pPr>
            <a:endParaRPr lang="en-US" dirty="0" smtClean="0"/>
          </a:p>
          <a:p>
            <a:pPr marL="0" lvl="0" indent="0">
              <a:buNone/>
            </a:pPr>
            <a:r>
              <a:rPr lang="en-US" dirty="0" smtClean="0"/>
              <a:t>                 </a:t>
            </a:r>
            <a:endParaRPr lang="en-US" dirty="0"/>
          </a:p>
          <a:p>
            <a:pPr lvl="0"/>
            <a:endParaRPr lang="en-US" dirty="0" smtClean="0"/>
          </a:p>
          <a:p>
            <a:pPr lvl="0"/>
            <a:endParaRPr lang="en-US" dirty="0"/>
          </a:p>
          <a:p>
            <a:pPr lvl="0"/>
            <a:endParaRPr lang="en-US" dirty="0" smtClean="0"/>
          </a:p>
          <a:p>
            <a:pPr lvl="0"/>
            <a:r>
              <a:rPr lang="en-US" dirty="0" smtClean="0"/>
              <a:t>Ataxia </a:t>
            </a:r>
            <a:r>
              <a:rPr lang="en-US" dirty="0"/>
              <a:t>is a detour that we all share. </a:t>
            </a:r>
            <a:r>
              <a:rPr lang="en-US" dirty="0" smtClean="0"/>
              <a:t> I </a:t>
            </a:r>
            <a:r>
              <a:rPr lang="en-US" dirty="0"/>
              <a:t>would guess, from leading a support group, that everyone here faces obstacles and detours—sometimes on a daily basis. </a:t>
            </a:r>
            <a:r>
              <a:rPr lang="en-US" dirty="0" smtClean="0">
                <a:sym typeface="Wingdings" panose="05000000000000000000" pitchFamily="2" charset="2"/>
              </a:rPr>
              <a:t></a:t>
            </a:r>
            <a:endParaRPr lang="en-US" dirty="0"/>
          </a:p>
          <a:p>
            <a:pPr lvl="0"/>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590800"/>
            <a:ext cx="5943600" cy="2209800"/>
          </a:xfrm>
          <a:prstGeom prst="rect">
            <a:avLst/>
          </a:prstGeom>
        </p:spPr>
      </p:pic>
    </p:spTree>
    <p:extLst>
      <p:ext uri="{BB962C8B-B14F-4D97-AF65-F5344CB8AC3E}">
        <p14:creationId xmlns:p14="http://schemas.microsoft.com/office/powerpoint/2010/main" val="16569554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7162800" cy="1293028"/>
          </a:xfrm>
        </p:spPr>
        <p:txBody>
          <a:bodyPr/>
          <a:lstStyle/>
          <a:p>
            <a:r>
              <a:rPr lang="en-US" dirty="0" smtClean="0"/>
              <a:t>Me at age 8     </a:t>
            </a:r>
            <a:endParaRPr lang="en-US" dirty="0"/>
          </a:p>
        </p:txBody>
      </p:sp>
      <p:sp>
        <p:nvSpPr>
          <p:cNvPr id="3" name="Content Placeholder 2"/>
          <p:cNvSpPr>
            <a:spLocks noGrp="1"/>
          </p:cNvSpPr>
          <p:nvPr>
            <p:ph idx="1"/>
          </p:nvPr>
        </p:nvSpPr>
        <p:spPr/>
        <p:txBody>
          <a:bodyPr/>
          <a:lstStyle/>
          <a:p>
            <a:pPr lvl="0"/>
            <a:endParaRPr lang="en-US" dirty="0" smtClean="0"/>
          </a:p>
          <a:p>
            <a:pPr lvl="0"/>
            <a:endParaRPr lang="en-US" dirty="0"/>
          </a:p>
          <a:p>
            <a:pPr lvl="0"/>
            <a:endParaRPr lang="en-US" dirty="0" smtClean="0"/>
          </a:p>
          <a:p>
            <a:pPr lvl="0"/>
            <a:endParaRPr lang="en-US" dirty="0"/>
          </a:p>
          <a:p>
            <a:pPr marL="0" lvl="0" indent="0">
              <a:buNone/>
            </a:pPr>
            <a:r>
              <a:rPr lang="en-US" dirty="0" smtClean="0"/>
              <a:t>When </a:t>
            </a:r>
            <a:r>
              <a:rPr lang="en-US" dirty="0"/>
              <a:t>I was growing up, I was a fairly typical, active boy. </a:t>
            </a:r>
            <a:r>
              <a:rPr lang="en-US" dirty="0" smtClean="0"/>
              <a:t>Basically</a:t>
            </a:r>
            <a:r>
              <a:rPr lang="en-US" dirty="0"/>
              <a:t>, I was outside doing some sort of activity whenever I had an opportunity.  </a:t>
            </a:r>
            <a:endParaRPr lang="en-US" dirty="0" smtClean="0"/>
          </a:p>
          <a:p>
            <a:pPr marL="0" lvl="0" indent="0">
              <a:buNone/>
            </a:pPr>
            <a:endParaRPr lang="en-US" dirty="0"/>
          </a:p>
          <a:p>
            <a:pPr marL="0" lvl="0" indent="0">
              <a:buNone/>
            </a:pPr>
            <a:r>
              <a:rPr lang="en-US" dirty="0" smtClean="0"/>
              <a:t>Scoliosis </a:t>
            </a:r>
            <a:r>
              <a:rPr lang="en-US" dirty="0"/>
              <a:t>was the first symptom that I had, which is consistent with </a:t>
            </a:r>
            <a:r>
              <a:rPr lang="en-US" dirty="0" smtClean="0"/>
              <a:t>FA, but I had no clue what ataxia or FA was. </a:t>
            </a:r>
            <a:r>
              <a:rPr lang="en-US" dirty="0"/>
              <a:t>I </a:t>
            </a:r>
            <a:r>
              <a:rPr lang="en-US" dirty="0" smtClean="0"/>
              <a:t>continued being active after being </a:t>
            </a:r>
            <a:r>
              <a:rPr lang="en-US" dirty="0"/>
              <a:t>diagnosed with scoliosis when I was 11.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164" y="16042"/>
            <a:ext cx="3096768" cy="3775296"/>
          </a:xfrm>
          <a:prstGeom prst="rect">
            <a:avLst/>
          </a:prstGeom>
        </p:spPr>
      </p:pic>
    </p:spTree>
    <p:extLst>
      <p:ext uri="{BB962C8B-B14F-4D97-AF65-F5344CB8AC3E}">
        <p14:creationId xmlns:p14="http://schemas.microsoft.com/office/powerpoint/2010/main" val="22915108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ircle(in)">
                                      <p:cBhvr>
                                        <p:cTn id="1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Scoliosis surgery</a:t>
            </a:r>
            <a:endParaRPr lang="en-US" dirty="0"/>
          </a:p>
        </p:txBody>
      </p:sp>
      <p:sp>
        <p:nvSpPr>
          <p:cNvPr id="3" name="Content Placeholder 2"/>
          <p:cNvSpPr>
            <a:spLocks noGrp="1"/>
          </p:cNvSpPr>
          <p:nvPr>
            <p:ph idx="1"/>
          </p:nvPr>
        </p:nvSpPr>
        <p:spPr/>
        <p:txBody>
          <a:bodyPr>
            <a:normAutofit fontScale="92500"/>
          </a:bodyPr>
          <a:lstStyle/>
          <a:p>
            <a:pPr lvl="0"/>
            <a:r>
              <a:rPr lang="en-US" dirty="0"/>
              <a:t>I had scoliosis surgery at </a:t>
            </a:r>
            <a:r>
              <a:rPr lang="en-US" dirty="0" smtClean="0"/>
              <a:t>15.  I </a:t>
            </a:r>
            <a:r>
              <a:rPr lang="en-US" dirty="0"/>
              <a:t>had rods placed in my back to straighten it. </a:t>
            </a:r>
            <a:r>
              <a:rPr lang="en-US" dirty="0" smtClean="0"/>
              <a:t> I </a:t>
            </a:r>
            <a:r>
              <a:rPr lang="en-US" dirty="0"/>
              <a:t>was in a lot of pain, and my recovery was long. </a:t>
            </a:r>
            <a:r>
              <a:rPr lang="en-US" dirty="0" smtClean="0"/>
              <a:t> </a:t>
            </a:r>
          </a:p>
          <a:p>
            <a:pPr lvl="0"/>
            <a:endParaRPr lang="en-US" dirty="0"/>
          </a:p>
          <a:p>
            <a:pPr lvl="0"/>
            <a:r>
              <a:rPr lang="en-US" dirty="0" smtClean="0"/>
              <a:t>As </a:t>
            </a:r>
            <a:r>
              <a:rPr lang="en-US" dirty="0"/>
              <a:t>soon as I got up and started walking again, I realized that my balance was different. </a:t>
            </a:r>
            <a:r>
              <a:rPr lang="en-US" dirty="0" smtClean="0"/>
              <a:t>Walking </a:t>
            </a:r>
            <a:r>
              <a:rPr lang="en-US" dirty="0"/>
              <a:t>straight, having my </a:t>
            </a:r>
            <a:r>
              <a:rPr lang="en-US" dirty="0" smtClean="0"/>
              <a:t>feet </a:t>
            </a:r>
            <a:r>
              <a:rPr lang="en-US" dirty="0"/>
              <a:t>go where my brain directed them became an issue</a:t>
            </a:r>
            <a:r>
              <a:rPr lang="en-US" dirty="0" smtClean="0"/>
              <a:t>.</a:t>
            </a:r>
          </a:p>
          <a:p>
            <a:pPr marL="0" lvl="0" indent="0">
              <a:buNone/>
            </a:pPr>
            <a:endParaRPr lang="en-US" dirty="0"/>
          </a:p>
          <a:p>
            <a:r>
              <a:rPr lang="en-US" dirty="0"/>
              <a:t>I mistakenly thought that the surgery led to my balance problem or ataxia.  I know that it scared me!</a:t>
            </a:r>
          </a:p>
          <a:p>
            <a:pPr lvl="0"/>
            <a:endParaRPr lang="en-US" dirty="0" smtClean="0"/>
          </a:p>
          <a:p>
            <a:pPr lvl="0"/>
            <a:r>
              <a:rPr lang="en-US" dirty="0" smtClean="0"/>
              <a:t>I </a:t>
            </a:r>
            <a:r>
              <a:rPr lang="en-US" dirty="0"/>
              <a:t>was also told after surgery that they detected a heart murmur, which was new</a:t>
            </a:r>
            <a:r>
              <a:rPr lang="en-US" dirty="0" smtClean="0"/>
              <a:t>.  </a:t>
            </a:r>
          </a:p>
          <a:p>
            <a:pPr lvl="0"/>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
            <a:ext cx="4648200" cy="1905000"/>
          </a:xfrm>
          <a:prstGeom prst="rect">
            <a:avLst/>
          </a:prstGeom>
        </p:spPr>
      </p:pic>
    </p:spTree>
    <p:extLst>
      <p:ext uri="{BB962C8B-B14F-4D97-AF65-F5344CB8AC3E}">
        <p14:creationId xmlns:p14="http://schemas.microsoft.com/office/powerpoint/2010/main" val="2801654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990600"/>
            <a:ext cx="4495800" cy="4950627"/>
          </a:xfrm>
        </p:spPr>
        <p:txBody>
          <a:bodyPr/>
          <a:lstStyle/>
          <a:p>
            <a:endParaRPr lang="en-US" dirty="0"/>
          </a:p>
        </p:txBody>
      </p:sp>
      <p:sp>
        <p:nvSpPr>
          <p:cNvPr id="3" name="Content Placeholder 2"/>
          <p:cNvSpPr>
            <a:spLocks noGrp="1"/>
          </p:cNvSpPr>
          <p:nvPr>
            <p:ph idx="1"/>
          </p:nvPr>
        </p:nvSpPr>
        <p:spPr>
          <a:xfrm>
            <a:off x="685800" y="762000"/>
            <a:ext cx="5867400" cy="5456685"/>
          </a:xfrm>
        </p:spPr>
        <p:txBody>
          <a:bodyPr>
            <a:normAutofit lnSpcReduction="10000"/>
          </a:bodyPr>
          <a:lstStyle/>
          <a:p>
            <a:pPr lvl="0"/>
            <a:endParaRPr lang="en-US" dirty="0" smtClean="0"/>
          </a:p>
          <a:p>
            <a:pPr lvl="8"/>
            <a:endParaRPr lang="en-US" dirty="0"/>
          </a:p>
          <a:p>
            <a:pPr lvl="0"/>
            <a:endParaRPr lang="en-US" dirty="0" smtClean="0"/>
          </a:p>
          <a:p>
            <a:pPr lvl="0"/>
            <a:r>
              <a:rPr lang="en-US" dirty="0"/>
              <a:t>T</a:t>
            </a:r>
            <a:r>
              <a:rPr lang="en-US" dirty="0" smtClean="0"/>
              <a:t>he </a:t>
            </a:r>
            <a:r>
              <a:rPr lang="en-US" dirty="0"/>
              <a:t>beginning of my sophomore year in high </a:t>
            </a:r>
            <a:r>
              <a:rPr lang="en-US" dirty="0" smtClean="0"/>
              <a:t>school I began seeing a neurologist.</a:t>
            </a:r>
            <a:endParaRPr lang="en-US" dirty="0"/>
          </a:p>
          <a:p>
            <a:pPr lvl="0"/>
            <a:r>
              <a:rPr lang="en-US" dirty="0"/>
              <a:t>I went all the </a:t>
            </a:r>
            <a:r>
              <a:rPr lang="en-US" dirty="0" smtClean="0"/>
              <a:t>way through high </a:t>
            </a:r>
            <a:r>
              <a:rPr lang="en-US" dirty="0"/>
              <a:t>school </a:t>
            </a:r>
            <a:r>
              <a:rPr lang="en-US" dirty="0" smtClean="0"/>
              <a:t> undiagnosed</a:t>
            </a:r>
            <a:r>
              <a:rPr lang="en-US" dirty="0"/>
              <a:t>. </a:t>
            </a:r>
            <a:r>
              <a:rPr lang="en-US" dirty="0" smtClean="0"/>
              <a:t> I </a:t>
            </a:r>
            <a:r>
              <a:rPr lang="en-US" dirty="0"/>
              <a:t>was very shy with few friends and fearful that people might notice that my walking was getting worse. </a:t>
            </a:r>
            <a:r>
              <a:rPr lang="en-US" dirty="0" smtClean="0"/>
              <a:t> Thankfully</a:t>
            </a:r>
            <a:r>
              <a:rPr lang="en-US" dirty="0"/>
              <a:t>, only a few friends noticed, and my closest friends knew. </a:t>
            </a:r>
          </a:p>
          <a:p>
            <a:pPr lvl="0"/>
            <a:r>
              <a:rPr lang="en-US" dirty="0"/>
              <a:t>I had </a:t>
            </a:r>
            <a:r>
              <a:rPr lang="en-US" dirty="0" smtClean="0"/>
              <a:t>already </a:t>
            </a:r>
            <a:r>
              <a:rPr lang="en-US" dirty="0"/>
              <a:t>been told by the orthopedist that I would no longer be able to play sports for fear that the rods might break. </a:t>
            </a:r>
            <a:r>
              <a:rPr lang="en-US" dirty="0" smtClean="0"/>
              <a:t> Thus</a:t>
            </a:r>
            <a:r>
              <a:rPr lang="en-US" dirty="0"/>
              <a:t>, my promising athletic career ended. </a:t>
            </a:r>
            <a:r>
              <a:rPr lang="en-US" dirty="0" smtClean="0"/>
              <a:t>Ha-ha!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37104"/>
            <a:ext cx="4545334" cy="6314229"/>
          </a:xfrm>
          <a:prstGeom prst="rect">
            <a:avLst/>
          </a:prstGeom>
        </p:spPr>
      </p:pic>
    </p:spTree>
    <p:extLst>
      <p:ext uri="{BB962C8B-B14F-4D97-AF65-F5344CB8AC3E}">
        <p14:creationId xmlns:p14="http://schemas.microsoft.com/office/powerpoint/2010/main" val="37536665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Career, etc.</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pPr marL="0" indent="0">
              <a:buNone/>
            </a:pPr>
            <a:endParaRPr lang="en-US" dirty="0" smtClean="0"/>
          </a:p>
          <a:p>
            <a:r>
              <a:rPr lang="en-US" dirty="0" smtClean="0"/>
              <a:t> </a:t>
            </a:r>
            <a:r>
              <a:rPr lang="en-US" dirty="0"/>
              <a:t>While in high school, I wanted to go to college, join the Air Force ROTC and become a pilot in the Air Force. That dream kept becoming more distant…</a:t>
            </a:r>
          </a:p>
          <a:p>
            <a:pPr lvl="0"/>
            <a:r>
              <a:rPr lang="en-US" dirty="0"/>
              <a:t>My best friend and I “chose” the University of Florida. In hindsight, I was really lucky to be accepted. I had great grades, was in clubs, but not enough to get in today.</a:t>
            </a:r>
          </a:p>
          <a:p>
            <a:pPr lvl="0"/>
            <a:r>
              <a:rPr lang="en-US" dirty="0"/>
              <a:t>Prior to getting accepted, I had become interested in becoming a lawyer. So, I chose criminology as a major.</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533400"/>
            <a:ext cx="3703864" cy="2784113"/>
          </a:xfrm>
          <a:prstGeom prst="rect">
            <a:avLst/>
          </a:prstGeom>
        </p:spPr>
      </p:pic>
    </p:spTree>
    <p:extLst>
      <p:ext uri="{BB962C8B-B14F-4D97-AF65-F5344CB8AC3E}">
        <p14:creationId xmlns:p14="http://schemas.microsoft.com/office/powerpoint/2010/main" val="239246938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Diagnosed! 	</a:t>
            </a:r>
            <a:endParaRPr lang="en-US" dirty="0"/>
          </a:p>
        </p:txBody>
      </p:sp>
      <p:sp>
        <p:nvSpPr>
          <p:cNvPr id="3" name="Content Placeholder 2"/>
          <p:cNvSpPr>
            <a:spLocks noGrp="1"/>
          </p:cNvSpPr>
          <p:nvPr>
            <p:ph idx="1"/>
          </p:nvPr>
        </p:nvSpPr>
        <p:spPr/>
        <p:txBody>
          <a:bodyPr/>
          <a:lstStyle/>
          <a:p>
            <a:r>
              <a:rPr lang="en-US" dirty="0"/>
              <a:t>I was finally diagnosed at 19 in </a:t>
            </a:r>
            <a:r>
              <a:rPr lang="en-US" dirty="0" smtClean="0"/>
              <a:t>1994, four years after the scoliosis surgery. </a:t>
            </a:r>
          </a:p>
          <a:p>
            <a:pPr marL="0" indent="0">
              <a:buNone/>
            </a:pPr>
            <a:endParaRPr lang="en-US" dirty="0" smtClean="0"/>
          </a:p>
          <a:p>
            <a:r>
              <a:rPr lang="en-US" dirty="0"/>
              <a:t>At the time, I was simply happy to have a name for my problem, a diagnosis. I did not really know what it meant</a:t>
            </a:r>
            <a:r>
              <a:rPr lang="en-US" dirty="0" smtClean="0"/>
              <a:t>.</a:t>
            </a:r>
          </a:p>
          <a:p>
            <a:endParaRPr lang="en-US" dirty="0" smtClean="0"/>
          </a:p>
          <a:p>
            <a:pPr lvl="0"/>
            <a:r>
              <a:rPr lang="en-US" dirty="0"/>
              <a:t>I did not look up any information. </a:t>
            </a:r>
            <a:r>
              <a:rPr lang="en-US" dirty="0" smtClean="0"/>
              <a:t>The </a:t>
            </a:r>
            <a:r>
              <a:rPr lang="en-US" dirty="0"/>
              <a:t>obvious answer is that I did not want to know. I wanted it to go away and allow me to be “normal” again, able bodied.</a:t>
            </a:r>
          </a:p>
          <a:p>
            <a:pPr marL="0" indent="0">
              <a:buNone/>
            </a:pPr>
            <a:endParaRPr lang="en-US" dirty="0"/>
          </a:p>
        </p:txBody>
      </p:sp>
    </p:spTree>
    <p:extLst>
      <p:ext uri="{BB962C8B-B14F-4D97-AF65-F5344CB8AC3E}">
        <p14:creationId xmlns:p14="http://schemas.microsoft.com/office/powerpoint/2010/main" val="370040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14379</TotalTime>
  <Words>2770</Words>
  <Application>Microsoft Office PowerPoint</Application>
  <PresentationFormat>Custom</PresentationFormat>
  <Paragraphs>193</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Vapor Trail</vt:lpstr>
      <vt:lpstr>Detours Ahead: Living with Ataxia</vt:lpstr>
      <vt:lpstr> Disclaimer</vt:lpstr>
      <vt:lpstr>Presenter Disclosures   </vt:lpstr>
      <vt:lpstr>Detours Ahead: Living with Ataxia</vt:lpstr>
      <vt:lpstr>Me at age 8     </vt:lpstr>
      <vt:lpstr>Scoliosis surgery</vt:lpstr>
      <vt:lpstr>PowerPoint Presentation</vt:lpstr>
      <vt:lpstr>College, Career, etc.</vt:lpstr>
      <vt:lpstr>Finally Diagnosed!  </vt:lpstr>
      <vt:lpstr>My first drug trial   </vt:lpstr>
      <vt:lpstr>Career Change     </vt:lpstr>
      <vt:lpstr>PowerPoint Presentation</vt:lpstr>
      <vt:lpstr>Progressing</vt:lpstr>
      <vt:lpstr>Bumps in the road</vt:lpstr>
      <vt:lpstr>I found the NAF and a support group</vt:lpstr>
      <vt:lpstr>Climbing back up</vt:lpstr>
      <vt:lpstr>The ataxia club</vt:lpstr>
      <vt:lpstr>Good days and bad days</vt:lpstr>
      <vt:lpstr>Losses and gains</vt:lpstr>
      <vt:lpstr>Stuck in place… for a reason</vt:lpstr>
      <vt:lpstr>I met my future wife!</vt:lpstr>
      <vt:lpstr>Back to school</vt:lpstr>
      <vt:lpstr>Good detours!</vt:lpstr>
      <vt:lpstr>positive ataxia detours</vt:lpstr>
      <vt:lpstr>PowerPoint Presentation</vt:lpstr>
      <vt:lpstr>Wedding 2011 and London 2012</vt:lpstr>
      <vt:lpstr>PowerPoint Presentation</vt:lpstr>
    </vt:vector>
  </TitlesOfParts>
  <Company>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Nygel</cp:lastModifiedBy>
  <cp:revision>95</cp:revision>
  <dcterms:created xsi:type="dcterms:W3CDTF">2011-10-05T17:48:34Z</dcterms:created>
  <dcterms:modified xsi:type="dcterms:W3CDTF">2016-03-30T04:33:38Z</dcterms:modified>
</cp:coreProperties>
</file>