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9"/>
  </p:notesMasterIdLst>
  <p:handoutMasterIdLst>
    <p:handoutMasterId r:id="rId40"/>
  </p:handoutMasterIdLst>
  <p:sldIdLst>
    <p:sldId id="256" r:id="rId2"/>
    <p:sldId id="365" r:id="rId3"/>
    <p:sldId id="366" r:id="rId4"/>
    <p:sldId id="367" r:id="rId5"/>
    <p:sldId id="369" r:id="rId6"/>
    <p:sldId id="368" r:id="rId7"/>
    <p:sldId id="391" r:id="rId8"/>
    <p:sldId id="373" r:id="rId9"/>
    <p:sldId id="374" r:id="rId10"/>
    <p:sldId id="401" r:id="rId11"/>
    <p:sldId id="396" r:id="rId12"/>
    <p:sldId id="397" r:id="rId13"/>
    <p:sldId id="398" r:id="rId14"/>
    <p:sldId id="399" r:id="rId15"/>
    <p:sldId id="400" r:id="rId16"/>
    <p:sldId id="379" r:id="rId17"/>
    <p:sldId id="376" r:id="rId18"/>
    <p:sldId id="377" r:id="rId19"/>
    <p:sldId id="378" r:id="rId20"/>
    <p:sldId id="375" r:id="rId21"/>
    <p:sldId id="380" r:id="rId22"/>
    <p:sldId id="402" r:id="rId23"/>
    <p:sldId id="381" r:id="rId24"/>
    <p:sldId id="382" r:id="rId25"/>
    <p:sldId id="383" r:id="rId26"/>
    <p:sldId id="403" r:id="rId27"/>
    <p:sldId id="384" r:id="rId28"/>
    <p:sldId id="385" r:id="rId29"/>
    <p:sldId id="386" r:id="rId30"/>
    <p:sldId id="387" r:id="rId31"/>
    <p:sldId id="388" r:id="rId32"/>
    <p:sldId id="393" r:id="rId33"/>
    <p:sldId id="392" r:id="rId34"/>
    <p:sldId id="394" r:id="rId35"/>
    <p:sldId id="390" r:id="rId36"/>
    <p:sldId id="395" r:id="rId37"/>
    <p:sldId id="389"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C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02" autoAdjust="0"/>
    <p:restoredTop sz="87885" autoAdjust="0"/>
  </p:normalViewPr>
  <p:slideViewPr>
    <p:cSldViewPr>
      <p:cViewPr>
        <p:scale>
          <a:sx n="70" d="100"/>
          <a:sy n="70" d="100"/>
        </p:scale>
        <p:origin x="78" y="-4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1C11239-41E6-4C52-9CB0-FE8539450F3A}" type="datetimeFigureOut">
              <a:rPr lang="en-US" smtClean="0"/>
              <a:t>3/8/2017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65270C6-AB46-4575-8DC4-1DABA76D3CC5}" type="slidenum">
              <a:rPr lang="en-US" smtClean="0"/>
              <a:t>‹#›</a:t>
            </a:fld>
            <a:endParaRPr lang="en-US"/>
          </a:p>
        </p:txBody>
      </p:sp>
    </p:spTree>
    <p:extLst>
      <p:ext uri="{BB962C8B-B14F-4D97-AF65-F5344CB8AC3E}">
        <p14:creationId xmlns:p14="http://schemas.microsoft.com/office/powerpoint/2010/main" val="3851926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40B1117-3853-4320-B408-E865F7B251DC}" type="datetimeFigureOut">
              <a:rPr lang="en-US" smtClean="0"/>
              <a:pPr/>
              <a:t>3/8/2017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6C3DA8-958B-429E-AEE8-9F47579C02E4}" type="slidenum">
              <a:rPr lang="en-US" smtClean="0"/>
              <a:pPr/>
              <a:t>‹#›</a:t>
            </a:fld>
            <a:endParaRPr lang="en-US"/>
          </a:p>
        </p:txBody>
      </p:sp>
    </p:spTree>
    <p:extLst>
      <p:ext uri="{BB962C8B-B14F-4D97-AF65-F5344CB8AC3E}">
        <p14:creationId xmlns:p14="http://schemas.microsoft.com/office/powerpoint/2010/main" val="90623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Bastian</a:t>
            </a:r>
            <a:r>
              <a:rPr lang="en-US" baseline="0" dirty="0"/>
              <a:t> from KKI did a study in 2003 where they took 20 controls, 20 cerebellar patients.  They measured a dynamic balance weight shifting task then also measured a leg placement task with visually guided stepping.  </a:t>
            </a:r>
            <a:br>
              <a:rPr lang="en-US" baseline="0" dirty="0"/>
            </a:br>
            <a:r>
              <a:rPr lang="en-US" baseline="0" dirty="0"/>
              <a:t>After measuring those they looked at fast gait speed.  They found that overall gait function was predicted by the severity of imbalance and not leg incoordination</a:t>
            </a:r>
          </a:p>
          <a:p>
            <a:r>
              <a:rPr lang="en-US" baseline="0" dirty="0"/>
              <a:t>So Balance dysfunction predicts cerebellar gait ataxia not just incoordination.  </a:t>
            </a:r>
            <a:endParaRPr lang="en-US" dirty="0"/>
          </a:p>
        </p:txBody>
      </p:sp>
      <p:sp>
        <p:nvSpPr>
          <p:cNvPr id="4" name="Slide Number Placeholder 3"/>
          <p:cNvSpPr>
            <a:spLocks noGrp="1"/>
          </p:cNvSpPr>
          <p:nvPr>
            <p:ph type="sldNum" sz="quarter" idx="10"/>
          </p:nvPr>
        </p:nvSpPr>
        <p:spPr/>
        <p:txBody>
          <a:bodyPr/>
          <a:lstStyle/>
          <a:p>
            <a:fld id="{AE6C3DA8-958B-429E-AEE8-9F47579C02E4}" type="slidenum">
              <a:rPr lang="en-US" smtClean="0"/>
              <a:pPr/>
              <a:t>9</a:t>
            </a:fld>
            <a:endParaRPr lang="en-US"/>
          </a:p>
        </p:txBody>
      </p:sp>
    </p:spTree>
    <p:extLst>
      <p:ext uri="{BB962C8B-B14F-4D97-AF65-F5344CB8AC3E}">
        <p14:creationId xmlns:p14="http://schemas.microsoft.com/office/powerpoint/2010/main" val="134899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t>
            </a:r>
            <a:r>
              <a:rPr lang="en-US" baseline="0" dirty="0"/>
              <a:t> Home Point:  How much effort the patients were putting in Not about more and easy it is about quality and challenge level</a:t>
            </a:r>
            <a:endParaRPr lang="en-US" dirty="0"/>
          </a:p>
        </p:txBody>
      </p:sp>
      <p:sp>
        <p:nvSpPr>
          <p:cNvPr id="4" name="Slide Number Placeholder 3"/>
          <p:cNvSpPr>
            <a:spLocks noGrp="1"/>
          </p:cNvSpPr>
          <p:nvPr>
            <p:ph type="sldNum" sz="quarter" idx="10"/>
          </p:nvPr>
        </p:nvSpPr>
        <p:spPr/>
        <p:txBody>
          <a:bodyPr/>
          <a:lstStyle/>
          <a:p>
            <a:fld id="{AE6C3DA8-958B-429E-AEE8-9F47579C02E4}" type="slidenum">
              <a:rPr lang="en-US" smtClean="0"/>
              <a:pPr/>
              <a:t>25</a:t>
            </a:fld>
            <a:endParaRPr lang="en-US"/>
          </a:p>
        </p:txBody>
      </p:sp>
    </p:spTree>
    <p:extLst>
      <p:ext uri="{BB962C8B-B14F-4D97-AF65-F5344CB8AC3E}">
        <p14:creationId xmlns:p14="http://schemas.microsoft.com/office/powerpoint/2010/main" val="197494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parts of the brain that can do learning—not</a:t>
            </a:r>
            <a:r>
              <a:rPr lang="en-US" baseline="0" dirty="0" smtClean="0"/>
              <a:t> motor adaptation but the reinforcement based learning-- --Finding out that the specific feedback is not as good but more general feedback is better.  </a:t>
            </a:r>
            <a:endParaRPr lang="en-US" dirty="0"/>
          </a:p>
        </p:txBody>
      </p:sp>
      <p:sp>
        <p:nvSpPr>
          <p:cNvPr id="4" name="Slide Number Placeholder 3"/>
          <p:cNvSpPr>
            <a:spLocks noGrp="1"/>
          </p:cNvSpPr>
          <p:nvPr>
            <p:ph type="sldNum" sz="quarter" idx="10"/>
          </p:nvPr>
        </p:nvSpPr>
        <p:spPr/>
        <p:txBody>
          <a:bodyPr/>
          <a:lstStyle/>
          <a:p>
            <a:fld id="{AE6C3DA8-958B-429E-AEE8-9F47579C02E4}" type="slidenum">
              <a:rPr lang="en-US" smtClean="0"/>
              <a:pPr/>
              <a:t>29</a:t>
            </a:fld>
            <a:endParaRPr lang="en-US"/>
          </a:p>
        </p:txBody>
      </p:sp>
    </p:spTree>
    <p:extLst>
      <p:ext uri="{BB962C8B-B14F-4D97-AF65-F5344CB8AC3E}">
        <p14:creationId xmlns:p14="http://schemas.microsoft.com/office/powerpoint/2010/main" val="421058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Challenging but challenging</a:t>
            </a:r>
            <a:r>
              <a:rPr lang="en-US" baseline="0" dirty="0" smtClean="0"/>
              <a:t> to a point---Challenging but yet appropriate.  </a:t>
            </a:r>
            <a:endParaRPr lang="en-US" dirty="0"/>
          </a:p>
        </p:txBody>
      </p:sp>
      <p:sp>
        <p:nvSpPr>
          <p:cNvPr id="4" name="Slide Number Placeholder 3"/>
          <p:cNvSpPr>
            <a:spLocks noGrp="1"/>
          </p:cNvSpPr>
          <p:nvPr>
            <p:ph type="sldNum" sz="quarter" idx="10"/>
          </p:nvPr>
        </p:nvSpPr>
        <p:spPr/>
        <p:txBody>
          <a:bodyPr/>
          <a:lstStyle/>
          <a:p>
            <a:fld id="{AE6C3DA8-958B-429E-AEE8-9F47579C02E4}" type="slidenum">
              <a:rPr lang="en-US" smtClean="0"/>
              <a:pPr/>
              <a:t>31</a:t>
            </a:fld>
            <a:endParaRPr lang="en-US"/>
          </a:p>
        </p:txBody>
      </p:sp>
    </p:spTree>
    <p:extLst>
      <p:ext uri="{BB962C8B-B14F-4D97-AF65-F5344CB8AC3E}">
        <p14:creationId xmlns:p14="http://schemas.microsoft.com/office/powerpoint/2010/main" val="288774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C39981B-9D97-4011-A708-80777BF76387}"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996A1-6E23-47DE-9D59-05D52C0E1D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5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39981B-9D97-4011-A708-80777BF76387}"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187054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39981B-9D97-4011-A708-80777BF76387}"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996A1-6E23-47DE-9D59-05D52C0E1D88}"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4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39981B-9D97-4011-A708-80777BF76387}"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376641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39981B-9D97-4011-A708-80777BF76387}"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996A1-6E23-47DE-9D59-05D52C0E1D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4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39981B-9D97-4011-A708-80777BF76387}"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35884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39981B-9D97-4011-A708-80777BF76387}" type="datetimeFigureOut">
              <a:rPr lang="en-US" smtClean="0"/>
              <a:pPr/>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151294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39981B-9D97-4011-A708-80777BF76387}" type="datetimeFigureOut">
              <a:rPr lang="en-US" smtClean="0"/>
              <a:pPr/>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1251267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981B-9D97-4011-A708-80777BF76387}" type="datetimeFigureOut">
              <a:rPr lang="en-US" smtClean="0"/>
              <a:pPr/>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237134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39981B-9D97-4011-A708-80777BF76387}"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996A1-6E23-47DE-9D59-05D52C0E1D88}" type="slidenum">
              <a:rPr lang="en-US" smtClean="0"/>
              <a:pPr/>
              <a:t>‹#›</a:t>
            </a:fld>
            <a:endParaRPr lang="en-US"/>
          </a:p>
        </p:txBody>
      </p:sp>
    </p:spTree>
    <p:extLst>
      <p:ext uri="{BB962C8B-B14F-4D97-AF65-F5344CB8AC3E}">
        <p14:creationId xmlns:p14="http://schemas.microsoft.com/office/powerpoint/2010/main" val="2115422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C39981B-9D97-4011-A708-80777BF76387}"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996A1-6E23-47DE-9D59-05D52C0E1D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95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C39981B-9D97-4011-A708-80777BF76387}" type="datetimeFigureOut">
              <a:rPr lang="en-US" smtClean="0"/>
              <a:pPr/>
              <a:t>3/8/2017</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AF996A1-6E23-47DE-9D59-05D52C0E1D88}"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72884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lumMod val="50000"/>
                  </a:schemeClr>
                </a:solidFill>
              </a:rPr>
              <a:t>General Exercise Recommendations for People Living with Ataxia </a:t>
            </a:r>
          </a:p>
        </p:txBody>
      </p:sp>
      <p:sp>
        <p:nvSpPr>
          <p:cNvPr id="5" name="Content Placeholder 4"/>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6216" y="2671862"/>
            <a:ext cx="327916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81200" y="5751631"/>
            <a:ext cx="5029200" cy="369332"/>
          </a:xfrm>
          <a:prstGeom prst="rect">
            <a:avLst/>
          </a:prstGeom>
          <a:noFill/>
        </p:spPr>
        <p:txBody>
          <a:bodyPr wrap="square" rtlCol="0">
            <a:spAutoFit/>
          </a:bodyPr>
          <a:lstStyle/>
          <a:p>
            <a:pPr algn="ctr"/>
            <a:r>
              <a:rPr lang="en-US" b="1" dirty="0">
                <a:solidFill>
                  <a:schemeClr val="accent2">
                    <a:lumMod val="50000"/>
                  </a:schemeClr>
                </a:solidFill>
              </a:rPr>
              <a:t>Julie Walker PT, DPT, NCS</a:t>
            </a:r>
          </a:p>
        </p:txBody>
      </p:sp>
    </p:spTree>
    <p:extLst>
      <p:ext uri="{BB962C8B-B14F-4D97-AF65-F5344CB8AC3E}">
        <p14:creationId xmlns:p14="http://schemas.microsoft.com/office/powerpoint/2010/main" val="3021388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990600"/>
            <a:ext cx="6889077" cy="4730906"/>
          </a:xfrm>
          <a:prstGeom prst="rect">
            <a:avLst/>
          </a:prstGeom>
        </p:spPr>
      </p:pic>
      <p:sp>
        <p:nvSpPr>
          <p:cNvPr id="2" name="TextBox 1"/>
          <p:cNvSpPr txBox="1"/>
          <p:nvPr/>
        </p:nvSpPr>
        <p:spPr>
          <a:xfrm>
            <a:off x="5791200" y="6096000"/>
            <a:ext cx="2667000" cy="369332"/>
          </a:xfrm>
          <a:prstGeom prst="rect">
            <a:avLst/>
          </a:prstGeom>
          <a:noFill/>
        </p:spPr>
        <p:txBody>
          <a:bodyPr wrap="square" rtlCol="0">
            <a:spAutoFit/>
          </a:bodyPr>
          <a:lstStyle/>
          <a:p>
            <a:r>
              <a:rPr lang="en-US" dirty="0"/>
              <a:t>(Morton and Bastian </a:t>
            </a:r>
            <a:r>
              <a:rPr lang="en-US" dirty="0" smtClean="0"/>
              <a:t>2003)</a:t>
            </a:r>
            <a:endParaRPr lang="en-US" dirty="0"/>
          </a:p>
        </p:txBody>
      </p:sp>
    </p:spTree>
    <p:extLst>
      <p:ext uri="{BB962C8B-B14F-4D97-AF65-F5344CB8AC3E}">
        <p14:creationId xmlns:p14="http://schemas.microsoft.com/office/powerpoint/2010/main" val="4006128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05384"/>
            <a:ext cx="7290054" cy="1499616"/>
          </a:xfrm>
        </p:spPr>
        <p:txBody>
          <a:bodyPr>
            <a:normAutofit/>
          </a:bodyPr>
          <a:lstStyle/>
          <a:p>
            <a:r>
              <a:rPr lang="en-US" sz="3200" dirty="0">
                <a:solidFill>
                  <a:schemeClr val="accent1">
                    <a:lumMod val="50000"/>
                  </a:schemeClr>
                </a:solidFill>
              </a:rPr>
              <a:t>American College of Sports Medicine</a:t>
            </a:r>
            <a:r>
              <a:rPr lang="en-US" dirty="0">
                <a:solidFill>
                  <a:schemeClr val="accent1">
                    <a:lumMod val="50000"/>
                  </a:schemeClr>
                </a:solidFill>
              </a:rPr>
              <a:t/>
            </a:r>
            <a:br>
              <a:rPr lang="en-US" dirty="0">
                <a:solidFill>
                  <a:schemeClr val="accent1">
                    <a:lumMod val="50000"/>
                  </a:schemeClr>
                </a:solidFill>
              </a:rPr>
            </a:br>
            <a:r>
              <a:rPr lang="en-US" dirty="0" smtClean="0">
                <a:solidFill>
                  <a:schemeClr val="accent1">
                    <a:lumMod val="50000"/>
                  </a:schemeClr>
                </a:solidFill>
              </a:rPr>
              <a:t>Exercise Recommendations</a:t>
            </a:r>
            <a:endParaRPr lang="en-US" dirty="0">
              <a:solidFill>
                <a:schemeClr val="accent1">
                  <a:lumMod val="50000"/>
                </a:schemeClr>
              </a:solidFill>
            </a:endParaRPr>
          </a:p>
        </p:txBody>
      </p:sp>
      <p:pic>
        <p:nvPicPr>
          <p:cNvPr id="6" name="Content Placeholder 5"/>
          <p:cNvPicPr>
            <a:picLocks noGrp="1" noChangeAspect="1"/>
          </p:cNvPicPr>
          <p:nvPr>
            <p:ph sz="half" idx="2"/>
          </p:nvPr>
        </p:nvPicPr>
        <p:blipFill>
          <a:blip r:embed="rId2"/>
          <a:stretch>
            <a:fillRect/>
          </a:stretch>
        </p:blipFill>
        <p:spPr>
          <a:xfrm>
            <a:off x="4620642" y="1905000"/>
            <a:ext cx="3046982" cy="1774192"/>
          </a:xfrm>
          <a:prstGeom prst="rect">
            <a:avLst/>
          </a:prstGeom>
        </p:spPr>
      </p:pic>
      <p:pic>
        <p:nvPicPr>
          <p:cNvPr id="7" name="Picture 6"/>
          <p:cNvPicPr>
            <a:picLocks noChangeAspect="1"/>
          </p:cNvPicPr>
          <p:nvPr/>
        </p:nvPicPr>
        <p:blipFill>
          <a:blip r:embed="rId3"/>
          <a:stretch>
            <a:fillRect/>
          </a:stretch>
        </p:blipFill>
        <p:spPr>
          <a:xfrm>
            <a:off x="4571999" y="3851719"/>
            <a:ext cx="3095625" cy="2276475"/>
          </a:xfrm>
          <a:prstGeom prst="rect">
            <a:avLst/>
          </a:prstGeom>
        </p:spPr>
      </p:pic>
      <p:pic>
        <p:nvPicPr>
          <p:cNvPr id="8" name="Picture 7"/>
          <p:cNvPicPr>
            <a:picLocks noChangeAspect="1"/>
          </p:cNvPicPr>
          <p:nvPr/>
        </p:nvPicPr>
        <p:blipFill>
          <a:blip r:embed="rId4"/>
          <a:stretch>
            <a:fillRect/>
          </a:stretch>
        </p:blipFill>
        <p:spPr>
          <a:xfrm>
            <a:off x="1143000" y="3885586"/>
            <a:ext cx="3028950" cy="2276475"/>
          </a:xfrm>
          <a:prstGeom prst="rect">
            <a:avLst/>
          </a:prstGeom>
        </p:spPr>
      </p:pic>
      <p:pic>
        <p:nvPicPr>
          <p:cNvPr id="11" name="Picture 10"/>
          <p:cNvPicPr>
            <a:picLocks noChangeAspect="1"/>
          </p:cNvPicPr>
          <p:nvPr/>
        </p:nvPicPr>
        <p:blipFill>
          <a:blip r:embed="rId5"/>
          <a:stretch>
            <a:fillRect/>
          </a:stretch>
        </p:blipFill>
        <p:spPr>
          <a:xfrm>
            <a:off x="1143000" y="1646107"/>
            <a:ext cx="2772294" cy="2205612"/>
          </a:xfrm>
          <a:prstGeom prst="rect">
            <a:avLst/>
          </a:prstGeom>
        </p:spPr>
      </p:pic>
    </p:spTree>
    <p:extLst>
      <p:ext uri="{BB962C8B-B14F-4D97-AF65-F5344CB8AC3E}">
        <p14:creationId xmlns:p14="http://schemas.microsoft.com/office/powerpoint/2010/main" val="3998691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ACSM: Aerobic Exercise</a:t>
            </a:r>
          </a:p>
        </p:txBody>
      </p:sp>
      <p:sp>
        <p:nvSpPr>
          <p:cNvPr id="5" name="Content Placeholder 4"/>
          <p:cNvSpPr>
            <a:spLocks noGrp="1"/>
          </p:cNvSpPr>
          <p:nvPr>
            <p:ph idx="1"/>
          </p:nvPr>
        </p:nvSpPr>
        <p:spPr/>
        <p:txBody>
          <a:bodyPr>
            <a:normAutofit/>
          </a:bodyPr>
          <a:lstStyle/>
          <a:p>
            <a:pPr lvl="1">
              <a:buFont typeface="Wingdings" panose="05000000000000000000" pitchFamily="2" charset="2"/>
              <a:buChar char="q"/>
            </a:pPr>
            <a:r>
              <a:rPr lang="en-US" sz="2000" u="sng" dirty="0"/>
              <a:t>Frequency: </a:t>
            </a:r>
            <a:r>
              <a:rPr lang="en-US" sz="2000" dirty="0"/>
              <a:t>&gt;5 days a week of moderate                                        exercise, or &gt;3 days a week of vigorous exercise</a:t>
            </a:r>
          </a:p>
          <a:p>
            <a:pPr lvl="1">
              <a:buFont typeface="Wingdings" panose="05000000000000000000" pitchFamily="2" charset="2"/>
              <a:buChar char="q"/>
            </a:pPr>
            <a:r>
              <a:rPr lang="en-US" sz="2000" u="sng" dirty="0"/>
              <a:t>Intensity</a:t>
            </a:r>
            <a:r>
              <a:rPr lang="en-US" sz="2000" dirty="0"/>
              <a:t>: Moderate and/or Vigorous Intensity</a:t>
            </a:r>
          </a:p>
          <a:p>
            <a:pPr lvl="1">
              <a:buFont typeface="Wingdings" panose="05000000000000000000" pitchFamily="2" charset="2"/>
              <a:buChar char="q"/>
            </a:pPr>
            <a:r>
              <a:rPr lang="en-US" sz="2000" u="sng" dirty="0"/>
              <a:t>Duration</a:t>
            </a:r>
            <a:r>
              <a:rPr lang="en-US" sz="2000" dirty="0"/>
              <a:t>: 30-60 minutes a day, total 150 minutes a week of purposeful moderate exercise</a:t>
            </a:r>
          </a:p>
          <a:p>
            <a:pPr lvl="1">
              <a:buFont typeface="Wingdings" panose="05000000000000000000" pitchFamily="2" charset="2"/>
              <a:buChar char="q"/>
            </a:pPr>
            <a:r>
              <a:rPr lang="en-US" sz="2000" u="sng" dirty="0"/>
              <a:t>Mode</a:t>
            </a:r>
            <a:r>
              <a:rPr lang="en-US" sz="2000" dirty="0"/>
              <a:t>: Regular, purposeful exercise that involves major muscle groups and is continuous and rhythmic in nature</a:t>
            </a:r>
          </a:p>
          <a:p>
            <a:pPr lvl="1">
              <a:buFont typeface="Wingdings" panose="05000000000000000000" pitchFamily="2" charset="2"/>
              <a:buChar char="q"/>
            </a:pPr>
            <a:endParaRPr lang="en-US" sz="2000" dirty="0"/>
          </a:p>
          <a:p>
            <a:pPr lvl="1">
              <a:buFont typeface="Wingdings" panose="05000000000000000000" pitchFamily="2" charset="2"/>
              <a:buChar char="q"/>
            </a:pPr>
            <a:r>
              <a:rPr lang="en-US" sz="2400" dirty="0"/>
              <a:t>Exercise may be performed in one continuous session per day or in multiple sessions of more than 10 minutes to accumulate the desired duration and volume of exercise per day</a:t>
            </a:r>
          </a:p>
        </p:txBody>
      </p:sp>
      <p:pic>
        <p:nvPicPr>
          <p:cNvPr id="6" name="Picture 5"/>
          <p:cNvPicPr>
            <a:picLocks noChangeAspect="1"/>
          </p:cNvPicPr>
          <p:nvPr/>
        </p:nvPicPr>
        <p:blipFill>
          <a:blip r:embed="rId2"/>
          <a:stretch>
            <a:fillRect/>
          </a:stretch>
        </p:blipFill>
        <p:spPr>
          <a:xfrm>
            <a:off x="5562600" y="194973"/>
            <a:ext cx="3023878" cy="2280102"/>
          </a:xfrm>
          <a:prstGeom prst="rect">
            <a:avLst/>
          </a:prstGeom>
        </p:spPr>
      </p:pic>
    </p:spTree>
    <p:extLst>
      <p:ext uri="{BB962C8B-B14F-4D97-AF65-F5344CB8AC3E}">
        <p14:creationId xmlns:p14="http://schemas.microsoft.com/office/powerpoint/2010/main" val="74510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ACSM: Resistance Exercise</a:t>
            </a:r>
            <a:r>
              <a:rPr lang="en-US" dirty="0"/>
              <a:t>	</a:t>
            </a:r>
          </a:p>
        </p:txBody>
      </p:sp>
      <p:sp>
        <p:nvSpPr>
          <p:cNvPr id="3" name="Content Placeholder 2"/>
          <p:cNvSpPr>
            <a:spLocks noGrp="1"/>
          </p:cNvSpPr>
          <p:nvPr>
            <p:ph idx="1"/>
          </p:nvPr>
        </p:nvSpPr>
        <p:spPr>
          <a:xfrm>
            <a:off x="768096" y="1981200"/>
            <a:ext cx="7290055" cy="4023360"/>
          </a:xfrm>
        </p:spPr>
        <p:txBody>
          <a:bodyPr/>
          <a:lstStyle/>
          <a:p>
            <a:pPr lvl="1">
              <a:buFont typeface="Wingdings" panose="05000000000000000000" pitchFamily="2" charset="2"/>
              <a:buChar char="q"/>
            </a:pPr>
            <a:r>
              <a:rPr lang="en-US" sz="2000" u="sng" dirty="0"/>
              <a:t>Frequency</a:t>
            </a:r>
            <a:r>
              <a:rPr lang="en-US" sz="2000" dirty="0"/>
              <a:t>: Each major muscle group should                                       be trained 2-3 days a week</a:t>
            </a:r>
          </a:p>
          <a:p>
            <a:pPr lvl="1">
              <a:buFont typeface="Wingdings" panose="05000000000000000000" pitchFamily="2" charset="2"/>
              <a:buChar char="q"/>
            </a:pPr>
            <a:r>
              <a:rPr lang="en-US" sz="2000" u="sng" dirty="0"/>
              <a:t>Intensity</a:t>
            </a:r>
            <a:r>
              <a:rPr lang="en-US" sz="2000" dirty="0"/>
              <a:t>: 60-70% of the 1 repetition max</a:t>
            </a:r>
          </a:p>
          <a:p>
            <a:pPr lvl="1">
              <a:buFont typeface="Wingdings" panose="05000000000000000000" pitchFamily="2" charset="2"/>
              <a:buChar char="q"/>
            </a:pPr>
            <a:r>
              <a:rPr lang="en-US" sz="2000" u="sng" dirty="0"/>
              <a:t>Repetitions: </a:t>
            </a:r>
            <a:r>
              <a:rPr lang="en-US" sz="2000" dirty="0"/>
              <a:t>8-12 repetitions</a:t>
            </a:r>
          </a:p>
          <a:p>
            <a:pPr lvl="1">
              <a:buFont typeface="Wingdings" panose="05000000000000000000" pitchFamily="2" charset="2"/>
              <a:buChar char="q"/>
            </a:pPr>
            <a:r>
              <a:rPr lang="en-US" sz="2000" u="sng" dirty="0"/>
              <a:t>Sets</a:t>
            </a:r>
            <a:r>
              <a:rPr lang="en-US" sz="2000" dirty="0"/>
              <a:t>: 2-4 sets to improve strength and power</a:t>
            </a:r>
          </a:p>
          <a:p>
            <a:pPr lvl="1">
              <a:buFont typeface="Wingdings" panose="05000000000000000000" pitchFamily="2" charset="2"/>
              <a:buChar char="q"/>
            </a:pPr>
            <a:r>
              <a:rPr lang="en-US" sz="2000" u="sng" dirty="0"/>
              <a:t>Rest: </a:t>
            </a:r>
            <a:r>
              <a:rPr lang="en-US" sz="2000" dirty="0"/>
              <a:t>Rest &gt;48 hours between sessions for any single muscle group</a:t>
            </a:r>
          </a:p>
          <a:p>
            <a:pPr lvl="1">
              <a:buFont typeface="Wingdings" panose="05000000000000000000" pitchFamily="2" charset="2"/>
              <a:buChar char="q"/>
            </a:pPr>
            <a:endParaRPr lang="en-US" sz="2400" dirty="0"/>
          </a:p>
          <a:p>
            <a:pPr lvl="1">
              <a:buFont typeface="Wingdings" panose="05000000000000000000" pitchFamily="2" charset="2"/>
              <a:buChar char="q"/>
            </a:pPr>
            <a:r>
              <a:rPr lang="en-US" sz="2400" dirty="0"/>
              <a:t>Decrease intensity and increase repetitions to improve muscular endurance</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p:txBody>
      </p:sp>
      <p:pic>
        <p:nvPicPr>
          <p:cNvPr id="4" name="Picture 3"/>
          <p:cNvPicPr>
            <a:picLocks noChangeAspect="1"/>
          </p:cNvPicPr>
          <p:nvPr/>
        </p:nvPicPr>
        <p:blipFill>
          <a:blip r:embed="rId2"/>
          <a:stretch>
            <a:fillRect/>
          </a:stretch>
        </p:blipFill>
        <p:spPr>
          <a:xfrm>
            <a:off x="5791200" y="381000"/>
            <a:ext cx="3097036" cy="2274005"/>
          </a:xfrm>
          <a:prstGeom prst="rect">
            <a:avLst/>
          </a:prstGeom>
        </p:spPr>
      </p:pic>
    </p:spTree>
    <p:extLst>
      <p:ext uri="{BB962C8B-B14F-4D97-AF65-F5344CB8AC3E}">
        <p14:creationId xmlns:p14="http://schemas.microsoft.com/office/powerpoint/2010/main" val="3348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ACSM: Flexibility Exercise</a:t>
            </a:r>
          </a:p>
        </p:txBody>
      </p:sp>
      <p:sp>
        <p:nvSpPr>
          <p:cNvPr id="3" name="Content Placeholder 2"/>
          <p:cNvSpPr>
            <a:spLocks noGrp="1"/>
          </p:cNvSpPr>
          <p:nvPr>
            <p:ph idx="1"/>
          </p:nvPr>
        </p:nvSpPr>
        <p:spPr/>
        <p:txBody>
          <a:bodyPr>
            <a:normAutofit lnSpcReduction="10000"/>
          </a:bodyPr>
          <a:lstStyle/>
          <a:p>
            <a:pPr lvl="1">
              <a:buFont typeface="Wingdings" panose="05000000000000000000" pitchFamily="2" charset="2"/>
              <a:buChar char="q"/>
            </a:pPr>
            <a:r>
              <a:rPr lang="en-US" sz="2400" u="sng" dirty="0"/>
              <a:t>Frequency</a:t>
            </a:r>
            <a:r>
              <a:rPr lang="en-US" sz="2400" dirty="0"/>
              <a:t>: &gt;2-3 days a week</a:t>
            </a:r>
          </a:p>
          <a:p>
            <a:pPr lvl="1">
              <a:buFont typeface="Wingdings" panose="05000000000000000000" pitchFamily="2" charset="2"/>
              <a:buChar char="q"/>
            </a:pPr>
            <a:r>
              <a:rPr lang="en-US" sz="2400" u="sng" dirty="0"/>
              <a:t>Intensity</a:t>
            </a:r>
            <a:r>
              <a:rPr lang="en-US" sz="2400" dirty="0"/>
              <a:t>: Stretch to the point of feeling tightness or slight discomfort</a:t>
            </a:r>
          </a:p>
          <a:p>
            <a:pPr lvl="1">
              <a:buFont typeface="Wingdings" panose="05000000000000000000" pitchFamily="2" charset="2"/>
              <a:buChar char="q"/>
            </a:pPr>
            <a:r>
              <a:rPr lang="en-US" sz="2400" u="sng" dirty="0"/>
              <a:t>Duration</a:t>
            </a:r>
            <a:r>
              <a:rPr lang="en-US" sz="2400" dirty="0"/>
              <a:t>: Hold a static stretch for 30-60 seconds</a:t>
            </a:r>
          </a:p>
          <a:p>
            <a:pPr lvl="1">
              <a:buFont typeface="Wingdings" panose="05000000000000000000" pitchFamily="2" charset="2"/>
              <a:buChar char="q"/>
            </a:pPr>
            <a:r>
              <a:rPr lang="en-US" sz="2400" u="sng" dirty="0"/>
              <a:t>Mode</a:t>
            </a:r>
            <a:r>
              <a:rPr lang="en-US" sz="2400" dirty="0"/>
              <a:t>: Series of flexibility exercises for each of the major muscle-tendon units</a:t>
            </a:r>
          </a:p>
          <a:p>
            <a:pPr lvl="1">
              <a:buFont typeface="Wingdings" panose="05000000000000000000" pitchFamily="2" charset="2"/>
              <a:buChar char="q"/>
            </a:pPr>
            <a:endParaRPr lang="en-US" sz="2400" dirty="0"/>
          </a:p>
          <a:p>
            <a:pPr lvl="1">
              <a:buFont typeface="Wingdings" panose="05000000000000000000" pitchFamily="2" charset="2"/>
              <a:buChar char="q"/>
            </a:pPr>
            <a:r>
              <a:rPr lang="en-US" sz="2400" dirty="0"/>
              <a:t>Flexibility exercise is most effective when the muscle is warmed through light to moderate aerobic activity or passively through external methods such as moist heat packs. </a:t>
            </a:r>
          </a:p>
          <a:p>
            <a:pPr lvl="1">
              <a:buFont typeface="Wingdings" panose="05000000000000000000" pitchFamily="2" charset="2"/>
              <a:buChar char="q"/>
            </a:pPr>
            <a:endParaRPr lang="en-US" dirty="0"/>
          </a:p>
        </p:txBody>
      </p:sp>
      <p:pic>
        <p:nvPicPr>
          <p:cNvPr id="4" name="Picture 3"/>
          <p:cNvPicPr>
            <a:picLocks noChangeAspect="1"/>
          </p:cNvPicPr>
          <p:nvPr/>
        </p:nvPicPr>
        <p:blipFill>
          <a:blip r:embed="rId2"/>
          <a:stretch>
            <a:fillRect/>
          </a:stretch>
        </p:blipFill>
        <p:spPr>
          <a:xfrm>
            <a:off x="5867400" y="838200"/>
            <a:ext cx="3048264" cy="1774090"/>
          </a:xfrm>
          <a:prstGeom prst="rect">
            <a:avLst/>
          </a:prstGeom>
        </p:spPr>
      </p:pic>
    </p:spTree>
    <p:extLst>
      <p:ext uri="{BB962C8B-B14F-4D97-AF65-F5344CB8AC3E}">
        <p14:creationId xmlns:p14="http://schemas.microsoft.com/office/powerpoint/2010/main" val="90223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ACSM: Neuromotor Exercise</a:t>
            </a:r>
            <a:r>
              <a:rPr lang="en-US" dirty="0"/>
              <a:t>	</a:t>
            </a:r>
          </a:p>
        </p:txBody>
      </p:sp>
      <p:sp>
        <p:nvSpPr>
          <p:cNvPr id="3" name="Content Placeholder 2"/>
          <p:cNvSpPr>
            <a:spLocks noGrp="1"/>
          </p:cNvSpPr>
          <p:nvPr>
            <p:ph idx="1"/>
          </p:nvPr>
        </p:nvSpPr>
        <p:spPr>
          <a:xfrm>
            <a:off x="745684" y="2514600"/>
            <a:ext cx="7290055" cy="4023360"/>
          </a:xfrm>
        </p:spPr>
        <p:txBody>
          <a:bodyPr>
            <a:normAutofit/>
          </a:bodyPr>
          <a:lstStyle/>
          <a:p>
            <a:pPr>
              <a:buFont typeface="Wingdings" panose="05000000000000000000" pitchFamily="2" charset="2"/>
              <a:buChar char="q"/>
            </a:pPr>
            <a:r>
              <a:rPr lang="en-US" sz="2400" u="sng" dirty="0"/>
              <a:t>Frequency</a:t>
            </a:r>
            <a:r>
              <a:rPr lang="en-US" sz="2400" dirty="0"/>
              <a:t>: &gt;2-3 days a week</a:t>
            </a:r>
          </a:p>
          <a:p>
            <a:pPr>
              <a:buFont typeface="Wingdings" panose="05000000000000000000" pitchFamily="2" charset="2"/>
              <a:buChar char="q"/>
            </a:pPr>
            <a:r>
              <a:rPr lang="en-US" sz="2400" u="sng" dirty="0"/>
              <a:t>Intensity</a:t>
            </a:r>
            <a:r>
              <a:rPr lang="en-US" sz="2400" dirty="0"/>
              <a:t>: </a:t>
            </a:r>
            <a:r>
              <a:rPr lang="en-US" sz="2800" b="1" dirty="0"/>
              <a:t>Unknown</a:t>
            </a:r>
          </a:p>
          <a:p>
            <a:pPr>
              <a:buFont typeface="Wingdings" panose="05000000000000000000" pitchFamily="2" charset="2"/>
              <a:buChar char="q"/>
            </a:pPr>
            <a:r>
              <a:rPr lang="en-US" sz="2400" u="sng" dirty="0"/>
              <a:t>Duration</a:t>
            </a:r>
            <a:r>
              <a:rPr lang="en-US" sz="2400" dirty="0"/>
              <a:t>: &gt;20-30 minutes per day</a:t>
            </a:r>
          </a:p>
          <a:p>
            <a:pPr>
              <a:buFont typeface="Wingdings" panose="05000000000000000000" pitchFamily="2" charset="2"/>
              <a:buChar char="q"/>
            </a:pPr>
            <a:r>
              <a:rPr lang="en-US" sz="2400" u="sng" dirty="0"/>
              <a:t>Mode</a:t>
            </a:r>
            <a:r>
              <a:rPr lang="en-US" sz="2400" dirty="0"/>
              <a:t>: balance, agility, coordination, gait</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Methods for optimal progression </a:t>
            </a:r>
            <a:r>
              <a:rPr lang="en-US" sz="2800" b="1" dirty="0"/>
              <a:t>are not known</a:t>
            </a:r>
          </a:p>
        </p:txBody>
      </p:sp>
      <p:pic>
        <p:nvPicPr>
          <p:cNvPr id="4" name="Picture 3"/>
          <p:cNvPicPr>
            <a:picLocks noChangeAspect="1"/>
          </p:cNvPicPr>
          <p:nvPr/>
        </p:nvPicPr>
        <p:blipFill>
          <a:blip r:embed="rId2"/>
          <a:stretch>
            <a:fillRect/>
          </a:stretch>
        </p:blipFill>
        <p:spPr>
          <a:xfrm>
            <a:off x="6182285" y="1393832"/>
            <a:ext cx="2952750" cy="2628900"/>
          </a:xfrm>
          <a:prstGeom prst="rect">
            <a:avLst/>
          </a:prstGeom>
        </p:spPr>
      </p:pic>
    </p:spTree>
    <p:extLst>
      <p:ext uri="{BB962C8B-B14F-4D97-AF65-F5344CB8AC3E}">
        <p14:creationId xmlns:p14="http://schemas.microsoft.com/office/powerpoint/2010/main" val="24023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2">
                    <a:lumMod val="50000"/>
                  </a:schemeClr>
                </a:solidFill>
              </a:rPr>
              <a:t>Evidence in the Literature</a:t>
            </a:r>
          </a:p>
        </p:txBody>
      </p:sp>
      <p:pic>
        <p:nvPicPr>
          <p:cNvPr id="6" name="Picture 5"/>
          <p:cNvPicPr>
            <a:picLocks noChangeAspect="1"/>
          </p:cNvPicPr>
          <p:nvPr/>
        </p:nvPicPr>
        <p:blipFill>
          <a:blip r:embed="rId2"/>
          <a:stretch>
            <a:fillRect/>
          </a:stretch>
        </p:blipFill>
        <p:spPr>
          <a:xfrm>
            <a:off x="5257800" y="3657600"/>
            <a:ext cx="3273836" cy="2365453"/>
          </a:xfrm>
          <a:prstGeom prst="rect">
            <a:avLst/>
          </a:prstGeom>
        </p:spPr>
      </p:pic>
      <p:sp>
        <p:nvSpPr>
          <p:cNvPr id="7" name="TextBox 6"/>
          <p:cNvSpPr txBox="1"/>
          <p:nvPr/>
        </p:nvSpPr>
        <p:spPr>
          <a:xfrm>
            <a:off x="1371600" y="2115312"/>
            <a:ext cx="3505200" cy="3539430"/>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Why is Exercise so Important? </a:t>
            </a:r>
          </a:p>
          <a:p>
            <a:pPr marL="457200" indent="-457200">
              <a:buFont typeface="Wingdings" panose="05000000000000000000" pitchFamily="2" charset="2"/>
              <a:buChar char="q"/>
            </a:pPr>
            <a:r>
              <a:rPr lang="en-US" sz="2800" dirty="0"/>
              <a:t>What can it help me be able to do?  </a:t>
            </a:r>
          </a:p>
          <a:p>
            <a:pPr marL="457200" indent="-457200">
              <a:buFont typeface="Wingdings" panose="05000000000000000000" pitchFamily="2" charset="2"/>
              <a:buChar char="q"/>
            </a:pPr>
            <a:r>
              <a:rPr lang="en-US" sz="2800" dirty="0"/>
              <a:t>How can I start exercising and what should I do for exercise? </a:t>
            </a:r>
          </a:p>
        </p:txBody>
      </p:sp>
    </p:spTree>
    <p:extLst>
      <p:ext uri="{BB962C8B-B14F-4D97-AF65-F5344CB8AC3E}">
        <p14:creationId xmlns:p14="http://schemas.microsoft.com/office/powerpoint/2010/main" val="3009560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50000"/>
                  </a:schemeClr>
                </a:solidFill>
              </a:rPr>
              <a:t>Can Exercise slow Disease Progression?</a:t>
            </a:r>
          </a:p>
        </p:txBody>
      </p:sp>
      <p:sp>
        <p:nvSpPr>
          <p:cNvPr id="5" name="Content Placeholder 4"/>
          <p:cNvSpPr>
            <a:spLocks noGrp="1"/>
          </p:cNvSpPr>
          <p:nvPr>
            <p:ph idx="1"/>
          </p:nvPr>
        </p:nvSpPr>
        <p:spPr/>
        <p:txBody>
          <a:bodyPr/>
          <a:lstStyle/>
          <a:p>
            <a:r>
              <a:rPr lang="en-US" sz="3600" dirty="0"/>
              <a:t>Exercise may help regain </a:t>
            </a:r>
            <a:r>
              <a:rPr lang="en-US" sz="3600" dirty="0">
                <a:solidFill>
                  <a:srgbClr val="FF0000"/>
                </a:solidFill>
              </a:rPr>
              <a:t>functional performance</a:t>
            </a:r>
            <a:r>
              <a:rPr lang="en-US" sz="3600" dirty="0"/>
              <a:t> of </a:t>
            </a:r>
            <a:r>
              <a:rPr lang="en-US" sz="3600" dirty="0">
                <a:solidFill>
                  <a:srgbClr val="FF0000"/>
                </a:solidFill>
              </a:rPr>
              <a:t>one or more years </a:t>
            </a:r>
            <a:r>
              <a:rPr lang="en-US" sz="3600" dirty="0"/>
              <a:t>of the disease progression </a:t>
            </a:r>
            <a:r>
              <a:rPr lang="en-US" sz="1800" dirty="0"/>
              <a:t>(</a:t>
            </a:r>
            <a:r>
              <a:rPr lang="en-US" sz="1800" dirty="0" err="1"/>
              <a:t>miyai</a:t>
            </a:r>
            <a:r>
              <a:rPr lang="en-US" sz="1800" dirty="0"/>
              <a:t>, </a:t>
            </a:r>
            <a:r>
              <a:rPr lang="en-US" sz="1800" dirty="0" err="1"/>
              <a:t>ilg</a:t>
            </a:r>
            <a:r>
              <a:rPr lang="en-US" sz="1800" dirty="0"/>
              <a:t>)</a:t>
            </a:r>
          </a:p>
          <a:p>
            <a:pPr>
              <a:buFont typeface="Wingdings" panose="05000000000000000000" pitchFamily="2" charset="2"/>
              <a:buChar char="q"/>
            </a:pPr>
            <a:r>
              <a:rPr lang="en-US" dirty="0"/>
              <a:t>SARA scores may worsen 0.4 to 2.2 points per year depending on type of ataxia </a:t>
            </a:r>
            <a:r>
              <a:rPr lang="en-US" sz="1200" dirty="0"/>
              <a:t>(Jacobi 2011)</a:t>
            </a:r>
          </a:p>
          <a:p>
            <a:pPr>
              <a:buFont typeface="Wingdings" panose="05000000000000000000" pitchFamily="2" charset="2"/>
              <a:buChar char="q"/>
            </a:pPr>
            <a:r>
              <a:rPr lang="en-US" dirty="0"/>
              <a:t>Intensive Coordination Therapy studies have shown SARA Scores improve up to </a:t>
            </a:r>
            <a:r>
              <a:rPr lang="en-US" dirty="0">
                <a:solidFill>
                  <a:srgbClr val="FF0000"/>
                </a:solidFill>
              </a:rPr>
              <a:t>5.2 points = Gaining 2 or More YEARS</a:t>
            </a:r>
            <a:r>
              <a:rPr lang="en-US" dirty="0"/>
              <a:t> of disease progression </a:t>
            </a:r>
            <a:r>
              <a:rPr lang="en-US" sz="1200" dirty="0"/>
              <a:t>(</a:t>
            </a:r>
            <a:r>
              <a:rPr lang="en-US" sz="1200" dirty="0" err="1"/>
              <a:t>Miyai</a:t>
            </a:r>
            <a:r>
              <a:rPr lang="en-US" sz="1200" dirty="0"/>
              <a:t>, </a:t>
            </a:r>
            <a:r>
              <a:rPr lang="en-US" sz="1200" dirty="0" err="1"/>
              <a:t>Ilg</a:t>
            </a:r>
            <a:r>
              <a:rPr lang="en-US" sz="1200" dirty="0"/>
              <a:t> 2009)</a:t>
            </a:r>
          </a:p>
        </p:txBody>
      </p:sp>
    </p:spTree>
    <p:extLst>
      <p:ext uri="{BB962C8B-B14F-4D97-AF65-F5344CB8AC3E}">
        <p14:creationId xmlns:p14="http://schemas.microsoft.com/office/powerpoint/2010/main" val="164725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are your goals?</a:t>
            </a:r>
          </a:p>
        </p:txBody>
      </p:sp>
      <p:sp>
        <p:nvSpPr>
          <p:cNvPr id="3" name="Content Placeholder 2"/>
          <p:cNvSpPr>
            <a:spLocks noGrp="1"/>
          </p:cNvSpPr>
          <p:nvPr>
            <p:ph sz="half" idx="1"/>
          </p:nvPr>
        </p:nvSpPr>
        <p:spPr>
          <a:xfrm>
            <a:off x="752856" y="1905000"/>
            <a:ext cx="3566160" cy="4023360"/>
          </a:xfrm>
        </p:spPr>
        <p:txBody>
          <a:bodyPr/>
          <a:lstStyle/>
          <a:p>
            <a:r>
              <a:rPr lang="en-US" sz="2400" dirty="0">
                <a:solidFill>
                  <a:schemeClr val="accent2">
                    <a:lumMod val="50000"/>
                  </a:schemeClr>
                </a:solidFill>
              </a:rPr>
              <a:t>Infrequent Faller</a:t>
            </a:r>
          </a:p>
          <a:p>
            <a:pPr>
              <a:buFont typeface="Wingdings" panose="05000000000000000000" pitchFamily="2" charset="2"/>
              <a:buChar char="q"/>
            </a:pPr>
            <a:r>
              <a:rPr lang="en-US" dirty="0"/>
              <a:t>Improve Dynamic balance</a:t>
            </a:r>
          </a:p>
          <a:p>
            <a:pPr>
              <a:buFont typeface="Wingdings" panose="05000000000000000000" pitchFamily="2" charset="2"/>
              <a:buChar char="q"/>
            </a:pPr>
            <a:r>
              <a:rPr lang="en-US" dirty="0"/>
              <a:t>Decrease falls risk</a:t>
            </a:r>
          </a:p>
          <a:p>
            <a:pPr>
              <a:buFont typeface="Wingdings" panose="05000000000000000000" pitchFamily="2" charset="2"/>
              <a:buChar char="q"/>
            </a:pPr>
            <a:r>
              <a:rPr lang="en-US" dirty="0"/>
              <a:t>Prevent need for an assistive device</a:t>
            </a:r>
          </a:p>
          <a:p>
            <a:pPr>
              <a:buFont typeface="Wingdings" panose="05000000000000000000" pitchFamily="2" charset="2"/>
              <a:buChar char="q"/>
            </a:pPr>
            <a:r>
              <a:rPr lang="en-US" dirty="0"/>
              <a:t>Playing sports etc. </a:t>
            </a:r>
          </a:p>
          <a:p>
            <a:pPr>
              <a:buFont typeface="Wingdings" panose="05000000000000000000" pitchFamily="2" charset="2"/>
              <a:buChar char="q"/>
            </a:pPr>
            <a:endParaRPr lang="en-US" dirty="0"/>
          </a:p>
        </p:txBody>
      </p:sp>
      <p:sp>
        <p:nvSpPr>
          <p:cNvPr id="4" name="Content Placeholder 3"/>
          <p:cNvSpPr>
            <a:spLocks noGrp="1"/>
          </p:cNvSpPr>
          <p:nvPr>
            <p:ph sz="half" idx="2"/>
          </p:nvPr>
        </p:nvSpPr>
        <p:spPr>
          <a:xfrm>
            <a:off x="4507230" y="1905000"/>
            <a:ext cx="3566160" cy="4023360"/>
          </a:xfrm>
        </p:spPr>
        <p:txBody>
          <a:bodyPr/>
          <a:lstStyle/>
          <a:p>
            <a:r>
              <a:rPr lang="en-US" sz="2400" dirty="0">
                <a:solidFill>
                  <a:schemeClr val="accent2">
                    <a:lumMod val="50000"/>
                  </a:schemeClr>
                </a:solidFill>
              </a:rPr>
              <a:t>Frequent Faller</a:t>
            </a:r>
          </a:p>
          <a:p>
            <a:pPr>
              <a:buFont typeface="Wingdings" panose="05000000000000000000" pitchFamily="2" charset="2"/>
              <a:buChar char="q"/>
            </a:pPr>
            <a:r>
              <a:rPr lang="en-US" dirty="0"/>
              <a:t>Improve task specific skills</a:t>
            </a:r>
          </a:p>
          <a:p>
            <a:pPr>
              <a:buFont typeface="Wingdings" panose="05000000000000000000" pitchFamily="2" charset="2"/>
              <a:buChar char="q"/>
            </a:pPr>
            <a:r>
              <a:rPr lang="en-US" dirty="0"/>
              <a:t>Transfer training</a:t>
            </a:r>
          </a:p>
          <a:p>
            <a:pPr>
              <a:buFont typeface="Wingdings" panose="05000000000000000000" pitchFamily="2" charset="2"/>
              <a:buChar char="q"/>
            </a:pPr>
            <a:r>
              <a:rPr lang="en-US" dirty="0"/>
              <a:t>Improve Static Balance</a:t>
            </a:r>
          </a:p>
          <a:p>
            <a:pPr>
              <a:buFont typeface="Wingdings" panose="05000000000000000000" pitchFamily="2" charset="2"/>
              <a:buChar char="q"/>
            </a:pPr>
            <a:r>
              <a:rPr lang="en-US" dirty="0"/>
              <a:t>Decrease Falls </a:t>
            </a:r>
          </a:p>
        </p:txBody>
      </p:sp>
      <p:sp>
        <p:nvSpPr>
          <p:cNvPr id="5" name="TextBox 4"/>
          <p:cNvSpPr txBox="1"/>
          <p:nvPr/>
        </p:nvSpPr>
        <p:spPr>
          <a:xfrm>
            <a:off x="457200" y="5105400"/>
            <a:ext cx="8153400" cy="461665"/>
          </a:xfrm>
          <a:prstGeom prst="rect">
            <a:avLst/>
          </a:prstGeom>
          <a:noFill/>
        </p:spPr>
        <p:txBody>
          <a:bodyPr wrap="square" rtlCol="0">
            <a:spAutoFit/>
          </a:bodyPr>
          <a:lstStyle/>
          <a:p>
            <a:pPr algn="ctr"/>
            <a:r>
              <a:rPr lang="en-US" sz="2400" dirty="0"/>
              <a:t>Set and establish goals with help of a Physical Therapist</a:t>
            </a:r>
          </a:p>
        </p:txBody>
      </p:sp>
    </p:spTree>
    <p:extLst>
      <p:ext uri="{BB962C8B-B14F-4D97-AF65-F5344CB8AC3E}">
        <p14:creationId xmlns:p14="http://schemas.microsoft.com/office/powerpoint/2010/main" val="27381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Examples of goals:</a:t>
            </a:r>
          </a:p>
        </p:txBody>
      </p:sp>
      <p:sp>
        <p:nvSpPr>
          <p:cNvPr id="5" name="Text Placeholder 4"/>
          <p:cNvSpPr>
            <a:spLocks noGrp="1"/>
          </p:cNvSpPr>
          <p:nvPr>
            <p:ph type="body" idx="1"/>
          </p:nvPr>
        </p:nvSpPr>
        <p:spPr/>
        <p:txBody>
          <a:bodyPr/>
          <a:lstStyle/>
          <a:p>
            <a:r>
              <a:rPr lang="en-US" dirty="0">
                <a:solidFill>
                  <a:schemeClr val="accent2">
                    <a:lumMod val="50000"/>
                  </a:schemeClr>
                </a:solidFill>
              </a:rPr>
              <a:t>Infrequent Faller</a:t>
            </a:r>
          </a:p>
        </p:txBody>
      </p:sp>
      <p:sp>
        <p:nvSpPr>
          <p:cNvPr id="3" name="Content Placeholder 2"/>
          <p:cNvSpPr>
            <a:spLocks noGrp="1"/>
          </p:cNvSpPr>
          <p:nvPr>
            <p:ph sz="half" idx="2"/>
          </p:nvPr>
        </p:nvSpPr>
        <p:spPr/>
        <p:txBody>
          <a:bodyPr/>
          <a:lstStyle/>
          <a:p>
            <a:pPr>
              <a:buFont typeface="Wingdings" panose="05000000000000000000" pitchFamily="2" charset="2"/>
              <a:buChar char="q"/>
            </a:pPr>
            <a:r>
              <a:rPr lang="en-US" dirty="0"/>
              <a:t>Talk to family while walking</a:t>
            </a:r>
          </a:p>
          <a:p>
            <a:pPr>
              <a:buFont typeface="Wingdings" panose="05000000000000000000" pitchFamily="2" charset="2"/>
              <a:buChar char="q"/>
            </a:pPr>
            <a:r>
              <a:rPr lang="en-US" dirty="0"/>
              <a:t>Walk and carry something without spilling it</a:t>
            </a:r>
          </a:p>
          <a:p>
            <a:pPr>
              <a:buFont typeface="Wingdings" panose="05000000000000000000" pitchFamily="2" charset="2"/>
              <a:buChar char="q"/>
            </a:pPr>
            <a:r>
              <a:rPr lang="en-US" dirty="0"/>
              <a:t>Negotiate a curb safely</a:t>
            </a:r>
          </a:p>
          <a:p>
            <a:pPr>
              <a:buFont typeface="Wingdings" panose="05000000000000000000" pitchFamily="2" charset="2"/>
              <a:buChar char="q"/>
            </a:pPr>
            <a:r>
              <a:rPr lang="en-US" dirty="0"/>
              <a:t>Be able to play catch with my son</a:t>
            </a:r>
          </a:p>
          <a:p>
            <a:pPr>
              <a:buFont typeface="Wingdings" panose="05000000000000000000" pitchFamily="2" charset="2"/>
              <a:buChar char="q"/>
            </a:pPr>
            <a:endParaRPr lang="en-US" dirty="0"/>
          </a:p>
        </p:txBody>
      </p:sp>
      <p:sp>
        <p:nvSpPr>
          <p:cNvPr id="6" name="Text Placeholder 5"/>
          <p:cNvSpPr>
            <a:spLocks noGrp="1"/>
          </p:cNvSpPr>
          <p:nvPr>
            <p:ph type="body" sz="quarter" idx="3"/>
          </p:nvPr>
        </p:nvSpPr>
        <p:spPr/>
        <p:txBody>
          <a:bodyPr/>
          <a:lstStyle/>
          <a:p>
            <a:r>
              <a:rPr lang="en-US" dirty="0">
                <a:solidFill>
                  <a:schemeClr val="accent2">
                    <a:lumMod val="50000"/>
                  </a:schemeClr>
                </a:solidFill>
              </a:rPr>
              <a:t>Frequent Faller</a:t>
            </a:r>
          </a:p>
        </p:txBody>
      </p:sp>
      <p:sp>
        <p:nvSpPr>
          <p:cNvPr id="4" name="Content Placeholder 3"/>
          <p:cNvSpPr>
            <a:spLocks noGrp="1"/>
          </p:cNvSpPr>
          <p:nvPr>
            <p:ph sz="quarter" idx="4"/>
          </p:nvPr>
        </p:nvSpPr>
        <p:spPr/>
        <p:txBody>
          <a:bodyPr/>
          <a:lstStyle/>
          <a:p>
            <a:pPr>
              <a:buFont typeface="Wingdings" panose="05000000000000000000" pitchFamily="2" charset="2"/>
              <a:buChar char="q"/>
            </a:pPr>
            <a:r>
              <a:rPr lang="en-US" dirty="0"/>
              <a:t>Be able to transfer from the bed to a chair without help</a:t>
            </a:r>
          </a:p>
          <a:p>
            <a:pPr>
              <a:buFont typeface="Wingdings" panose="05000000000000000000" pitchFamily="2" charset="2"/>
              <a:buChar char="q"/>
            </a:pPr>
            <a:r>
              <a:rPr lang="en-US" dirty="0"/>
              <a:t>Stand in the kitchen and talk to family without having to hold onto the counter</a:t>
            </a:r>
          </a:p>
          <a:p>
            <a:pPr>
              <a:buFont typeface="Wingdings" panose="05000000000000000000" pitchFamily="2" charset="2"/>
              <a:buChar char="q"/>
            </a:pPr>
            <a:r>
              <a:rPr lang="en-US" dirty="0"/>
              <a:t>Use the regular chair at a restaurant instead of my wheelchair</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1880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lumMod val="50000"/>
                  </a:schemeClr>
                </a:solidFill>
              </a:rPr>
              <a:t>*Disclaimer*</a:t>
            </a:r>
          </a:p>
        </p:txBody>
      </p:sp>
      <p:sp>
        <p:nvSpPr>
          <p:cNvPr id="3" name="Content Placeholder 2"/>
          <p:cNvSpPr>
            <a:spLocks noGrp="1"/>
          </p:cNvSpPr>
          <p:nvPr>
            <p:ph idx="1"/>
          </p:nvPr>
        </p:nvSpPr>
        <p:spPr/>
        <p:txBody>
          <a:bodyPr/>
          <a:lstStyle/>
          <a:p>
            <a:pPr algn="ctr"/>
            <a:r>
              <a:rPr lang="en-US" sz="3600" dirty="0"/>
              <a:t>Please consult with your primary care provider, neurologist, or other health care provider about any advice, exercise, therapies, medication, treatment, nutritional supplement, or regimen that may have been mentioned as part of any presentation</a:t>
            </a:r>
          </a:p>
          <a:p>
            <a:endParaRPr lang="en-US" dirty="0"/>
          </a:p>
        </p:txBody>
      </p:sp>
    </p:spTree>
    <p:extLst>
      <p:ext uri="{BB962C8B-B14F-4D97-AF65-F5344CB8AC3E}">
        <p14:creationId xmlns:p14="http://schemas.microsoft.com/office/powerpoint/2010/main" val="690049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Benefits of Balance Training</a:t>
            </a:r>
          </a:p>
        </p:txBody>
      </p:sp>
      <p:sp>
        <p:nvSpPr>
          <p:cNvPr id="5" name="Content Placeholder 4"/>
          <p:cNvSpPr>
            <a:spLocks noGrp="1"/>
          </p:cNvSpPr>
          <p:nvPr>
            <p:ph idx="1"/>
          </p:nvPr>
        </p:nvSpPr>
        <p:spPr/>
        <p:txBody>
          <a:bodyPr>
            <a:normAutofit/>
          </a:bodyPr>
          <a:lstStyle/>
          <a:p>
            <a:pPr>
              <a:buFont typeface="Wingdings" panose="05000000000000000000" pitchFamily="2" charset="2"/>
              <a:buChar char="q"/>
            </a:pPr>
            <a:r>
              <a:rPr lang="en-US" sz="3200" dirty="0"/>
              <a:t>Improved Quality of Walking</a:t>
            </a:r>
          </a:p>
          <a:p>
            <a:pPr lvl="1">
              <a:buFont typeface="Wingdings" panose="05000000000000000000" pitchFamily="2" charset="2"/>
              <a:buChar char="q"/>
            </a:pPr>
            <a:r>
              <a:rPr lang="en-US" sz="2400" dirty="0"/>
              <a:t>Decreased Variability of steps</a:t>
            </a:r>
          </a:p>
          <a:p>
            <a:pPr lvl="1">
              <a:buFont typeface="Wingdings" panose="05000000000000000000" pitchFamily="2" charset="2"/>
              <a:buChar char="q"/>
            </a:pPr>
            <a:r>
              <a:rPr lang="en-US" sz="2400" dirty="0"/>
              <a:t>Decreased Variability of sway</a:t>
            </a:r>
          </a:p>
          <a:p>
            <a:pPr lvl="1">
              <a:buFont typeface="Wingdings" panose="05000000000000000000" pitchFamily="2" charset="2"/>
              <a:buChar char="q"/>
            </a:pPr>
            <a:r>
              <a:rPr lang="en-US" sz="2400" dirty="0"/>
              <a:t>Improved Walking Speed</a:t>
            </a:r>
          </a:p>
          <a:p>
            <a:pPr>
              <a:buFont typeface="Wingdings" panose="05000000000000000000" pitchFamily="2" charset="2"/>
              <a:buChar char="q"/>
            </a:pPr>
            <a:r>
              <a:rPr lang="en-US" sz="3200" dirty="0"/>
              <a:t>Reduces Risk of Falls</a:t>
            </a:r>
          </a:p>
          <a:p>
            <a:pPr>
              <a:buFont typeface="Wingdings" panose="05000000000000000000" pitchFamily="2" charset="2"/>
              <a:buChar char="q"/>
            </a:pPr>
            <a:r>
              <a:rPr lang="en-US" sz="3200" dirty="0"/>
              <a:t>Improves Motor Planning</a:t>
            </a:r>
          </a:p>
          <a:p>
            <a:pPr marL="0" indent="0">
              <a:buNone/>
            </a:pPr>
            <a:r>
              <a:rPr lang="en-US" sz="1100" dirty="0" err="1"/>
              <a:t>Ilg</a:t>
            </a:r>
            <a:r>
              <a:rPr lang="en-US" sz="1100" dirty="0"/>
              <a:t> 2009, 2015; Bastian and Keller 2014</a:t>
            </a:r>
          </a:p>
        </p:txBody>
      </p:sp>
    </p:spTree>
    <p:extLst>
      <p:ext uri="{BB962C8B-B14F-4D97-AF65-F5344CB8AC3E}">
        <p14:creationId xmlns:p14="http://schemas.microsoft.com/office/powerpoint/2010/main" val="361819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lumMod val="50000"/>
                  </a:schemeClr>
                </a:solidFill>
              </a:rPr>
              <a:t>Intensive Coordinative Training Improves Motor Performance in Degenerative Cerebellar Disease </a:t>
            </a:r>
            <a:r>
              <a:rPr lang="en-US" sz="2000" dirty="0" err="1">
                <a:solidFill>
                  <a:schemeClr val="accent2">
                    <a:lumMod val="50000"/>
                  </a:schemeClr>
                </a:solidFill>
              </a:rPr>
              <a:t>Ilg</a:t>
            </a:r>
            <a:r>
              <a:rPr lang="en-US" sz="2000" dirty="0">
                <a:solidFill>
                  <a:schemeClr val="accent2">
                    <a:lumMod val="50000"/>
                  </a:schemeClr>
                </a:solidFill>
              </a:rPr>
              <a:t> et al. 2009</a:t>
            </a:r>
            <a:endParaRPr lang="en-US" dirty="0">
              <a:solidFill>
                <a:schemeClr val="accent2">
                  <a:lumMod val="50000"/>
                </a:schemeClr>
              </a:solidFill>
            </a:endParaRP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q"/>
            </a:pPr>
            <a:r>
              <a:rPr lang="en-US" sz="2400" dirty="0"/>
              <a:t>Patients</a:t>
            </a:r>
          </a:p>
          <a:p>
            <a:pPr lvl="1">
              <a:buFont typeface="Wingdings" panose="05000000000000000000" pitchFamily="2" charset="2"/>
              <a:buChar char="q"/>
            </a:pPr>
            <a:r>
              <a:rPr lang="en-US" sz="1800" dirty="0"/>
              <a:t>16 patients</a:t>
            </a:r>
          </a:p>
          <a:p>
            <a:pPr lvl="1">
              <a:buFont typeface="Wingdings" panose="05000000000000000000" pitchFamily="2" charset="2"/>
              <a:buChar char="q"/>
            </a:pPr>
            <a:r>
              <a:rPr lang="en-US" sz="1800" dirty="0"/>
              <a:t>10 with Cerebellar Ataxia</a:t>
            </a:r>
          </a:p>
          <a:p>
            <a:pPr lvl="1">
              <a:buFont typeface="Wingdings" panose="05000000000000000000" pitchFamily="2" charset="2"/>
              <a:buChar char="q"/>
            </a:pPr>
            <a:r>
              <a:rPr lang="en-US" sz="1800" dirty="0"/>
              <a:t>6 with Sensory Ataxia</a:t>
            </a:r>
          </a:p>
          <a:p>
            <a:pPr>
              <a:buFont typeface="Wingdings" panose="05000000000000000000" pitchFamily="2" charset="2"/>
              <a:buChar char="q"/>
            </a:pPr>
            <a:r>
              <a:rPr lang="en-US" sz="2400" dirty="0"/>
              <a:t>Intervention</a:t>
            </a:r>
          </a:p>
          <a:p>
            <a:pPr lvl="1">
              <a:buFont typeface="Wingdings" panose="05000000000000000000" pitchFamily="2" charset="2"/>
              <a:buChar char="q"/>
            </a:pPr>
            <a:r>
              <a:rPr lang="en-US" sz="1800" dirty="0"/>
              <a:t>4 weeks of Intensive therapy with a therapist</a:t>
            </a:r>
          </a:p>
          <a:p>
            <a:pPr lvl="1">
              <a:buFont typeface="Wingdings" panose="05000000000000000000" pitchFamily="2" charset="2"/>
              <a:buChar char="q"/>
            </a:pPr>
            <a:r>
              <a:rPr lang="en-US" sz="1800" dirty="0"/>
              <a:t>3x a week for 1 hour sessions</a:t>
            </a:r>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q"/>
            </a:pPr>
            <a:r>
              <a:rPr lang="en-US" sz="2400" dirty="0"/>
              <a:t>Results</a:t>
            </a:r>
          </a:p>
          <a:p>
            <a:pPr lvl="1">
              <a:buFont typeface="Wingdings" panose="05000000000000000000" pitchFamily="2" charset="2"/>
              <a:buChar char="q"/>
            </a:pPr>
            <a:r>
              <a:rPr lang="en-US" sz="1800" dirty="0"/>
              <a:t>Decline of average of 5.2 points on SARA</a:t>
            </a:r>
          </a:p>
          <a:p>
            <a:pPr lvl="1">
              <a:buFont typeface="Wingdings" panose="05000000000000000000" pitchFamily="2" charset="2"/>
              <a:buChar char="q"/>
            </a:pPr>
            <a:r>
              <a:rPr lang="en-US" sz="1800" dirty="0"/>
              <a:t>Increased Gait Speed</a:t>
            </a:r>
          </a:p>
          <a:p>
            <a:pPr lvl="1">
              <a:buFont typeface="Wingdings" panose="05000000000000000000" pitchFamily="2" charset="2"/>
              <a:buChar char="q"/>
            </a:pPr>
            <a:r>
              <a:rPr lang="en-US" sz="1800" dirty="0"/>
              <a:t>Less Variability of step placement</a:t>
            </a:r>
          </a:p>
          <a:p>
            <a:pPr marL="128016" lvl="1" indent="0">
              <a:buNone/>
            </a:pPr>
            <a:r>
              <a:rPr lang="en-US" sz="3600" dirty="0"/>
              <a:t>All equal less risk for falls!</a:t>
            </a:r>
          </a:p>
        </p:txBody>
      </p:sp>
    </p:spTree>
    <p:extLst>
      <p:ext uri="{BB962C8B-B14F-4D97-AF65-F5344CB8AC3E}">
        <p14:creationId xmlns:p14="http://schemas.microsoft.com/office/powerpoint/2010/main" val="7012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33400" y="1828800"/>
            <a:ext cx="8401016" cy="3389670"/>
          </a:xfrm>
          <a:prstGeom prst="rect">
            <a:avLst/>
          </a:prstGeom>
        </p:spPr>
      </p:pic>
    </p:spTree>
    <p:extLst>
      <p:ext uri="{BB962C8B-B14F-4D97-AF65-F5344CB8AC3E}">
        <p14:creationId xmlns:p14="http://schemas.microsoft.com/office/powerpoint/2010/main" val="3400525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did they do for Exercise?  </a:t>
            </a:r>
          </a:p>
        </p:txBody>
      </p:sp>
      <p:sp>
        <p:nvSpPr>
          <p:cNvPr id="5" name="Text Placeholder 4"/>
          <p:cNvSpPr>
            <a:spLocks noGrp="1"/>
          </p:cNvSpPr>
          <p:nvPr>
            <p:ph type="body" idx="1"/>
          </p:nvPr>
        </p:nvSpPr>
        <p:spPr/>
        <p:txBody>
          <a:bodyPr/>
          <a:lstStyle/>
          <a:p>
            <a:r>
              <a:rPr lang="en-US" dirty="0"/>
              <a:t>Static Balance Exercises	</a:t>
            </a:r>
          </a:p>
        </p:txBody>
      </p:sp>
      <p:sp>
        <p:nvSpPr>
          <p:cNvPr id="6" name="Content Placeholder 5"/>
          <p:cNvSpPr>
            <a:spLocks noGrp="1"/>
          </p:cNvSpPr>
          <p:nvPr>
            <p:ph sz="half" idx="2"/>
          </p:nvPr>
        </p:nvSpPr>
        <p:spPr/>
        <p:txBody>
          <a:bodyPr/>
          <a:lstStyle/>
          <a:p>
            <a:pPr>
              <a:buFont typeface="Wingdings" panose="05000000000000000000" pitchFamily="2" charset="2"/>
              <a:buChar char="q"/>
            </a:pPr>
            <a:r>
              <a:rPr lang="en-US" dirty="0"/>
              <a:t>Standing with varied feet position</a:t>
            </a:r>
          </a:p>
          <a:p>
            <a:pPr>
              <a:buFont typeface="Wingdings" panose="05000000000000000000" pitchFamily="2" charset="2"/>
              <a:buChar char="q"/>
            </a:pPr>
            <a:r>
              <a:rPr lang="en-US" dirty="0"/>
              <a:t>Sitting on varied surfaces</a:t>
            </a:r>
          </a:p>
        </p:txBody>
      </p:sp>
      <p:sp>
        <p:nvSpPr>
          <p:cNvPr id="7" name="Text Placeholder 6"/>
          <p:cNvSpPr>
            <a:spLocks noGrp="1"/>
          </p:cNvSpPr>
          <p:nvPr>
            <p:ph type="body" sz="quarter" idx="3"/>
          </p:nvPr>
        </p:nvSpPr>
        <p:spPr/>
        <p:txBody>
          <a:bodyPr/>
          <a:lstStyle/>
          <a:p>
            <a:r>
              <a:rPr lang="en-US" dirty="0"/>
              <a:t>Dynamic Balance Exercises</a:t>
            </a:r>
          </a:p>
        </p:txBody>
      </p:sp>
      <p:sp>
        <p:nvSpPr>
          <p:cNvPr id="8" name="Content Placeholder 7"/>
          <p:cNvSpPr>
            <a:spLocks noGrp="1"/>
          </p:cNvSpPr>
          <p:nvPr>
            <p:ph sz="quarter" idx="4"/>
          </p:nvPr>
        </p:nvSpPr>
        <p:spPr/>
        <p:txBody>
          <a:bodyPr/>
          <a:lstStyle/>
          <a:p>
            <a:pPr>
              <a:buFont typeface="Wingdings" panose="05000000000000000000" pitchFamily="2" charset="2"/>
              <a:buChar char="q"/>
            </a:pPr>
            <a:r>
              <a:rPr lang="en-US" dirty="0"/>
              <a:t>Kneeling with arm movement</a:t>
            </a:r>
          </a:p>
          <a:p>
            <a:pPr>
              <a:buFont typeface="Wingdings" panose="05000000000000000000" pitchFamily="2" charset="2"/>
              <a:buChar char="q"/>
            </a:pPr>
            <a:r>
              <a:rPr lang="en-US" dirty="0"/>
              <a:t>Stepping while standing</a:t>
            </a:r>
          </a:p>
          <a:p>
            <a:pPr>
              <a:buFont typeface="Wingdings" panose="05000000000000000000" pitchFamily="2" charset="2"/>
              <a:buChar char="q"/>
            </a:pPr>
            <a:r>
              <a:rPr lang="en-US" dirty="0"/>
              <a:t>Climbing stairs </a:t>
            </a:r>
          </a:p>
          <a:p>
            <a:pPr>
              <a:buFont typeface="Wingdings" panose="05000000000000000000" pitchFamily="2" charset="2"/>
              <a:buChar char="q"/>
            </a:pPr>
            <a:r>
              <a:rPr lang="en-US" dirty="0"/>
              <a:t>Side stepping</a:t>
            </a:r>
          </a:p>
          <a:p>
            <a:pPr>
              <a:buFont typeface="Wingdings" panose="05000000000000000000" pitchFamily="2" charset="2"/>
              <a:buChar char="q"/>
            </a:pPr>
            <a:r>
              <a:rPr lang="en-US" dirty="0"/>
              <a:t>Walking on uneven ground</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32216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Exercises to prevent Falls </a:t>
            </a:r>
          </a:p>
        </p:txBody>
      </p:sp>
      <p:sp>
        <p:nvSpPr>
          <p:cNvPr id="5" name="Content Placeholder 4"/>
          <p:cNvSpPr>
            <a:spLocks noGrp="1"/>
          </p:cNvSpPr>
          <p:nvPr>
            <p:ph idx="1"/>
          </p:nvPr>
        </p:nvSpPr>
        <p:spPr/>
        <p:txBody>
          <a:bodyPr/>
          <a:lstStyle/>
          <a:p>
            <a:pPr>
              <a:buFont typeface="Wingdings" panose="05000000000000000000" pitchFamily="2" charset="2"/>
              <a:buChar char="q"/>
            </a:pPr>
            <a:r>
              <a:rPr lang="en-US" sz="2800" dirty="0"/>
              <a:t>Stepping in multiple directions</a:t>
            </a:r>
          </a:p>
          <a:p>
            <a:pPr>
              <a:buFont typeface="Wingdings" panose="05000000000000000000" pitchFamily="2" charset="2"/>
              <a:buChar char="q"/>
            </a:pPr>
            <a:r>
              <a:rPr lang="en-US" sz="2800" dirty="0"/>
              <a:t>External perturbations by the therapist while standing or moving</a:t>
            </a:r>
          </a:p>
          <a:p>
            <a:pPr>
              <a:buFont typeface="Wingdings" panose="05000000000000000000" pitchFamily="2" charset="2"/>
              <a:buChar char="q"/>
            </a:pPr>
            <a:r>
              <a:rPr lang="en-US" sz="2800" dirty="0"/>
              <a:t>Quadruped (on all 4s) and practice of floor transfers</a:t>
            </a:r>
          </a:p>
          <a:p>
            <a:pPr>
              <a:buFont typeface="Wingdings" panose="05000000000000000000" pitchFamily="2" charset="2"/>
              <a:buChar char="q"/>
            </a:pPr>
            <a:r>
              <a:rPr lang="en-US" sz="2800" dirty="0"/>
              <a:t>Squatting and standing back up</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marL="0" indent="0">
              <a:buNone/>
            </a:pPr>
            <a:endParaRPr lang="en-US" dirty="0"/>
          </a:p>
          <a:p>
            <a:pPr>
              <a:buFont typeface="Wingdings" panose="05000000000000000000" pitchFamily="2" charset="2"/>
              <a:buChar char="q"/>
            </a:pPr>
            <a:endParaRPr lang="en-US" dirty="0"/>
          </a:p>
        </p:txBody>
      </p:sp>
    </p:spTree>
    <p:extLst>
      <p:ext uri="{BB962C8B-B14F-4D97-AF65-F5344CB8AC3E}">
        <p14:creationId xmlns:p14="http://schemas.microsoft.com/office/powerpoint/2010/main" val="3976352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rPr>
              <a:t>6 week home exercise study for people with cerebellar damage </a:t>
            </a:r>
            <a:r>
              <a:rPr lang="en-US" sz="1600" dirty="0">
                <a:solidFill>
                  <a:schemeClr val="accent2">
                    <a:lumMod val="50000"/>
                  </a:schemeClr>
                </a:solidFill>
              </a:rPr>
              <a:t>(Keller, Bastian 2014)</a:t>
            </a:r>
          </a:p>
        </p:txBody>
      </p:sp>
      <p:sp>
        <p:nvSpPr>
          <p:cNvPr id="4" name="Content Placeholder 3"/>
          <p:cNvSpPr>
            <a:spLocks noGrp="1"/>
          </p:cNvSpPr>
          <p:nvPr>
            <p:ph sz="half" idx="1"/>
          </p:nvPr>
        </p:nvSpPr>
        <p:spPr/>
        <p:txBody>
          <a:bodyPr/>
          <a:lstStyle/>
          <a:p>
            <a:pPr>
              <a:buFont typeface="Wingdings" panose="05000000000000000000" pitchFamily="2" charset="2"/>
              <a:buChar char="q"/>
            </a:pPr>
            <a:r>
              <a:rPr lang="en-US" sz="2800" dirty="0"/>
              <a:t>Patients</a:t>
            </a:r>
          </a:p>
          <a:p>
            <a:pPr lvl="1">
              <a:buFont typeface="Wingdings" panose="05000000000000000000" pitchFamily="2" charset="2"/>
              <a:buChar char="q"/>
            </a:pPr>
            <a:r>
              <a:rPr lang="en-US" sz="2000" dirty="0"/>
              <a:t>14 patients with cerebellar ataxia</a:t>
            </a:r>
          </a:p>
          <a:p>
            <a:pPr>
              <a:buFont typeface="Wingdings" panose="05000000000000000000" pitchFamily="2" charset="2"/>
              <a:buChar char="q"/>
            </a:pPr>
            <a:r>
              <a:rPr lang="en-US" sz="2800" dirty="0"/>
              <a:t>Assessments</a:t>
            </a:r>
          </a:p>
          <a:p>
            <a:pPr lvl="1">
              <a:buFont typeface="Wingdings" panose="05000000000000000000" pitchFamily="2" charset="2"/>
              <a:buChar char="q"/>
            </a:pPr>
            <a:r>
              <a:rPr lang="en-US" sz="2000" dirty="0"/>
              <a:t>Walking speed</a:t>
            </a:r>
          </a:p>
          <a:p>
            <a:pPr lvl="1">
              <a:buFont typeface="Wingdings" panose="05000000000000000000" pitchFamily="2" charset="2"/>
              <a:buChar char="q"/>
            </a:pPr>
            <a:r>
              <a:rPr lang="en-US" sz="2000" dirty="0"/>
              <a:t>Walking balance tests</a:t>
            </a:r>
          </a:p>
          <a:p>
            <a:pPr>
              <a:buFont typeface="Wingdings" panose="05000000000000000000" pitchFamily="2" charset="2"/>
              <a:buChar char="q"/>
            </a:pPr>
            <a:r>
              <a:rPr lang="en-US" sz="2800" dirty="0"/>
              <a:t>Intervention</a:t>
            </a:r>
          </a:p>
          <a:p>
            <a:pPr lvl="1">
              <a:buFont typeface="Wingdings" panose="05000000000000000000" pitchFamily="2" charset="2"/>
              <a:buChar char="q"/>
            </a:pPr>
            <a:r>
              <a:rPr lang="en-US" sz="2000" dirty="0"/>
              <a:t>Home Physical Therapy</a:t>
            </a:r>
          </a:p>
          <a:p>
            <a:pPr marL="128016" lvl="1" indent="0">
              <a:buNone/>
            </a:pPr>
            <a:endParaRPr lang="en-US" dirty="0"/>
          </a:p>
        </p:txBody>
      </p:sp>
    </p:spTree>
    <p:extLst>
      <p:ext uri="{BB962C8B-B14F-4D97-AF65-F5344CB8AC3E}">
        <p14:creationId xmlns:p14="http://schemas.microsoft.com/office/powerpoint/2010/main" val="5876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33400" y="1593944"/>
            <a:ext cx="8037201" cy="4135381"/>
          </a:xfrm>
          <a:prstGeom prst="rect">
            <a:avLst/>
          </a:prstGeom>
        </p:spPr>
      </p:pic>
    </p:spTree>
    <p:extLst>
      <p:ext uri="{BB962C8B-B14F-4D97-AF65-F5344CB8AC3E}">
        <p14:creationId xmlns:p14="http://schemas.microsoft.com/office/powerpoint/2010/main" val="11301651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Sitting Balance Exercises</a:t>
            </a:r>
          </a:p>
        </p:txBody>
      </p:sp>
      <p:pic>
        <p:nvPicPr>
          <p:cNvPr id="4" name="Picture 3"/>
          <p:cNvPicPr>
            <a:picLocks noChangeAspect="1"/>
          </p:cNvPicPr>
          <p:nvPr/>
        </p:nvPicPr>
        <p:blipFill>
          <a:blip r:embed="rId2"/>
          <a:stretch>
            <a:fillRect/>
          </a:stretch>
        </p:blipFill>
        <p:spPr>
          <a:xfrm>
            <a:off x="381000" y="4267200"/>
            <a:ext cx="8449788" cy="2085013"/>
          </a:xfrm>
          <a:prstGeom prst="rect">
            <a:avLst/>
          </a:prstGeom>
        </p:spPr>
      </p:pic>
      <p:pic>
        <p:nvPicPr>
          <p:cNvPr id="5" name="Picture 4"/>
          <p:cNvPicPr>
            <a:picLocks noChangeAspect="1"/>
          </p:cNvPicPr>
          <p:nvPr/>
        </p:nvPicPr>
        <p:blipFill>
          <a:blip r:embed="rId3"/>
          <a:stretch>
            <a:fillRect/>
          </a:stretch>
        </p:blipFill>
        <p:spPr>
          <a:xfrm>
            <a:off x="533400" y="2209800"/>
            <a:ext cx="7059780" cy="1487553"/>
          </a:xfrm>
          <a:prstGeom prst="rect">
            <a:avLst/>
          </a:prstGeom>
        </p:spPr>
      </p:pic>
      <p:sp>
        <p:nvSpPr>
          <p:cNvPr id="6" name="TextBox 5"/>
          <p:cNvSpPr txBox="1"/>
          <p:nvPr/>
        </p:nvSpPr>
        <p:spPr>
          <a:xfrm>
            <a:off x="1600200" y="3886200"/>
            <a:ext cx="5486400" cy="461665"/>
          </a:xfrm>
          <a:prstGeom prst="rect">
            <a:avLst/>
          </a:prstGeom>
          <a:noFill/>
        </p:spPr>
        <p:txBody>
          <a:bodyPr wrap="square" rtlCol="0">
            <a:spAutoFit/>
          </a:bodyPr>
          <a:lstStyle/>
          <a:p>
            <a:r>
              <a:rPr lang="en-US" sz="2400" dirty="0"/>
              <a:t>Movement on Varied Support Surfaces</a:t>
            </a:r>
          </a:p>
        </p:txBody>
      </p:sp>
      <p:sp>
        <p:nvSpPr>
          <p:cNvPr id="3" name="TextBox 2"/>
          <p:cNvSpPr txBox="1"/>
          <p:nvPr/>
        </p:nvSpPr>
        <p:spPr>
          <a:xfrm>
            <a:off x="768096" y="6096000"/>
            <a:ext cx="2889504" cy="369332"/>
          </a:xfrm>
          <a:prstGeom prst="rect">
            <a:avLst/>
          </a:prstGeom>
          <a:noFill/>
        </p:spPr>
        <p:txBody>
          <a:bodyPr wrap="square" rtlCol="0">
            <a:spAutoFit/>
          </a:bodyPr>
          <a:lstStyle/>
          <a:p>
            <a:r>
              <a:rPr lang="en-US" dirty="0"/>
              <a:t>Adapted from Jennifer Keller</a:t>
            </a:r>
          </a:p>
        </p:txBody>
      </p:sp>
    </p:spTree>
    <p:extLst>
      <p:ext uri="{BB962C8B-B14F-4D97-AF65-F5344CB8AC3E}">
        <p14:creationId xmlns:p14="http://schemas.microsoft.com/office/powerpoint/2010/main" val="3218319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Standing Balance Exercises </a:t>
            </a:r>
          </a:p>
        </p:txBody>
      </p:sp>
      <p:pic>
        <p:nvPicPr>
          <p:cNvPr id="4" name="Picture 3"/>
          <p:cNvPicPr>
            <a:picLocks noChangeAspect="1"/>
          </p:cNvPicPr>
          <p:nvPr/>
        </p:nvPicPr>
        <p:blipFill>
          <a:blip r:embed="rId2"/>
          <a:stretch>
            <a:fillRect/>
          </a:stretch>
        </p:blipFill>
        <p:spPr>
          <a:xfrm>
            <a:off x="590599" y="1752600"/>
            <a:ext cx="7645047" cy="4170025"/>
          </a:xfrm>
          <a:prstGeom prst="rect">
            <a:avLst/>
          </a:prstGeom>
        </p:spPr>
      </p:pic>
      <p:sp>
        <p:nvSpPr>
          <p:cNvPr id="3" name="TextBox 2"/>
          <p:cNvSpPr txBox="1"/>
          <p:nvPr/>
        </p:nvSpPr>
        <p:spPr>
          <a:xfrm>
            <a:off x="768096" y="6096000"/>
            <a:ext cx="3194304" cy="369332"/>
          </a:xfrm>
          <a:prstGeom prst="rect">
            <a:avLst/>
          </a:prstGeom>
          <a:noFill/>
        </p:spPr>
        <p:txBody>
          <a:bodyPr wrap="square" rtlCol="0">
            <a:spAutoFit/>
          </a:bodyPr>
          <a:lstStyle/>
          <a:p>
            <a:r>
              <a:rPr lang="en-US" dirty="0"/>
              <a:t>Adapted from Jennifer Keller</a:t>
            </a:r>
          </a:p>
        </p:txBody>
      </p:sp>
    </p:spTree>
    <p:extLst>
      <p:ext uri="{BB962C8B-B14F-4D97-AF65-F5344CB8AC3E}">
        <p14:creationId xmlns:p14="http://schemas.microsoft.com/office/powerpoint/2010/main" val="4213152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Results</a:t>
            </a:r>
          </a:p>
        </p:txBody>
      </p:sp>
      <p:sp>
        <p:nvSpPr>
          <p:cNvPr id="3" name="Content Placeholder 2"/>
          <p:cNvSpPr>
            <a:spLocks noGrp="1"/>
          </p:cNvSpPr>
          <p:nvPr>
            <p:ph idx="1"/>
          </p:nvPr>
        </p:nvSpPr>
        <p:spPr>
          <a:xfrm>
            <a:off x="1447800" y="510516"/>
            <a:ext cx="7290055" cy="914400"/>
          </a:xfrm>
        </p:spPr>
        <p:txBody>
          <a:bodyPr>
            <a:noAutofit/>
          </a:bodyPr>
          <a:lstStyle/>
          <a:p>
            <a:pPr algn="ctr"/>
            <a:r>
              <a:rPr lang="en-US" sz="3600" dirty="0">
                <a:solidFill>
                  <a:srgbClr val="FF0000"/>
                </a:solidFill>
              </a:rPr>
              <a:t>Tests that were not directly part of the training improved!</a:t>
            </a:r>
          </a:p>
        </p:txBody>
      </p:sp>
      <p:pic>
        <p:nvPicPr>
          <p:cNvPr id="4" name="Picture 3"/>
          <p:cNvPicPr>
            <a:picLocks noChangeAspect="1"/>
          </p:cNvPicPr>
          <p:nvPr/>
        </p:nvPicPr>
        <p:blipFill>
          <a:blip r:embed="rId3"/>
          <a:stretch>
            <a:fillRect/>
          </a:stretch>
        </p:blipFill>
        <p:spPr>
          <a:xfrm>
            <a:off x="538074" y="1690116"/>
            <a:ext cx="7750098" cy="2286000"/>
          </a:xfrm>
          <a:prstGeom prst="rect">
            <a:avLst/>
          </a:prstGeom>
        </p:spPr>
      </p:pic>
      <p:pic>
        <p:nvPicPr>
          <p:cNvPr id="5" name="Picture 4"/>
          <p:cNvPicPr>
            <a:picLocks noChangeAspect="1"/>
          </p:cNvPicPr>
          <p:nvPr/>
        </p:nvPicPr>
        <p:blipFill>
          <a:blip r:embed="rId4"/>
          <a:stretch>
            <a:fillRect/>
          </a:stretch>
        </p:blipFill>
        <p:spPr>
          <a:xfrm>
            <a:off x="2480523" y="6161329"/>
            <a:ext cx="3865199" cy="280440"/>
          </a:xfrm>
          <a:prstGeom prst="rect">
            <a:avLst/>
          </a:prstGeom>
        </p:spPr>
      </p:pic>
      <p:pic>
        <p:nvPicPr>
          <p:cNvPr id="6" name="Picture 5"/>
          <p:cNvPicPr>
            <a:picLocks noChangeAspect="1"/>
          </p:cNvPicPr>
          <p:nvPr/>
        </p:nvPicPr>
        <p:blipFill>
          <a:blip r:embed="rId5"/>
          <a:stretch>
            <a:fillRect/>
          </a:stretch>
        </p:blipFill>
        <p:spPr>
          <a:xfrm>
            <a:off x="618266" y="4094606"/>
            <a:ext cx="7669906" cy="2066723"/>
          </a:xfrm>
          <a:prstGeom prst="rect">
            <a:avLst/>
          </a:prstGeom>
        </p:spPr>
      </p:pic>
      <p:sp>
        <p:nvSpPr>
          <p:cNvPr id="7" name="TextBox 6"/>
          <p:cNvSpPr txBox="1"/>
          <p:nvPr/>
        </p:nvSpPr>
        <p:spPr>
          <a:xfrm>
            <a:off x="228600" y="6161329"/>
            <a:ext cx="2667000" cy="646331"/>
          </a:xfrm>
          <a:prstGeom prst="rect">
            <a:avLst/>
          </a:prstGeom>
          <a:noFill/>
        </p:spPr>
        <p:txBody>
          <a:bodyPr wrap="square" rtlCol="0">
            <a:spAutoFit/>
          </a:bodyPr>
          <a:lstStyle/>
          <a:p>
            <a:r>
              <a:rPr lang="en-US" dirty="0"/>
              <a:t>Adapted from Jennifer Keller</a:t>
            </a:r>
          </a:p>
        </p:txBody>
      </p:sp>
    </p:spTree>
    <p:extLst>
      <p:ext uri="{BB962C8B-B14F-4D97-AF65-F5344CB8AC3E}">
        <p14:creationId xmlns:p14="http://schemas.microsoft.com/office/powerpoint/2010/main" val="12216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Objectives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4000" dirty="0"/>
              <a:t> By the end of the session the learner should be able to:</a:t>
            </a:r>
          </a:p>
          <a:p>
            <a:pPr lvl="1">
              <a:buFont typeface="Wingdings" panose="05000000000000000000" pitchFamily="2" charset="2"/>
              <a:buChar char="q"/>
            </a:pPr>
            <a:r>
              <a:rPr lang="en-US" sz="3200" dirty="0"/>
              <a:t>Discuss common challenges to function</a:t>
            </a:r>
          </a:p>
          <a:p>
            <a:pPr lvl="1">
              <a:buFont typeface="Wingdings" panose="05000000000000000000" pitchFamily="2" charset="2"/>
              <a:buChar char="q"/>
            </a:pPr>
            <a:r>
              <a:rPr lang="en-US" sz="3200" dirty="0"/>
              <a:t>Discuss the benefits of exercise</a:t>
            </a:r>
          </a:p>
          <a:p>
            <a:pPr lvl="1">
              <a:buFont typeface="Wingdings" panose="05000000000000000000" pitchFamily="2" charset="2"/>
              <a:buChar char="q"/>
            </a:pPr>
            <a:r>
              <a:rPr lang="en-US" sz="3200" dirty="0"/>
              <a:t>Identify current literature</a:t>
            </a:r>
          </a:p>
          <a:p>
            <a:pPr lvl="1">
              <a:buFont typeface="Wingdings" panose="05000000000000000000" pitchFamily="2" charset="2"/>
              <a:buChar char="q"/>
            </a:pPr>
            <a:r>
              <a:rPr lang="en-US" sz="3200" dirty="0"/>
              <a:t>Identify available PT resources</a:t>
            </a:r>
          </a:p>
        </p:txBody>
      </p:sp>
    </p:spTree>
    <p:extLst>
      <p:ext uri="{BB962C8B-B14F-4D97-AF65-F5344CB8AC3E}">
        <p14:creationId xmlns:p14="http://schemas.microsoft.com/office/powerpoint/2010/main" val="2575192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was the Key to Improvement?</a:t>
            </a:r>
          </a:p>
        </p:txBody>
      </p:sp>
      <p:sp>
        <p:nvSpPr>
          <p:cNvPr id="3" name="Content Placeholder 2"/>
          <p:cNvSpPr>
            <a:spLocks noGrp="1"/>
          </p:cNvSpPr>
          <p:nvPr>
            <p:ph idx="1"/>
          </p:nvPr>
        </p:nvSpPr>
        <p:spPr>
          <a:xfrm>
            <a:off x="5410200" y="2286000"/>
            <a:ext cx="2647951" cy="4023360"/>
          </a:xfrm>
        </p:spPr>
        <p:txBody>
          <a:bodyPr>
            <a:normAutofit/>
          </a:bodyPr>
          <a:lstStyle/>
          <a:p>
            <a:pPr algn="ctr"/>
            <a:r>
              <a:rPr lang="en-US" sz="3600" dirty="0"/>
              <a:t>Participants who rated the exercises as more challenging improved the most </a:t>
            </a:r>
            <a:r>
              <a:rPr lang="en-US" sz="1600" dirty="0"/>
              <a:t>(Bastian Keller 2014)</a:t>
            </a:r>
          </a:p>
        </p:txBody>
      </p:sp>
      <p:pic>
        <p:nvPicPr>
          <p:cNvPr id="4" name="Picture 3"/>
          <p:cNvPicPr>
            <a:picLocks noChangeAspect="1"/>
          </p:cNvPicPr>
          <p:nvPr/>
        </p:nvPicPr>
        <p:blipFill>
          <a:blip r:embed="rId2"/>
          <a:stretch>
            <a:fillRect/>
          </a:stretch>
        </p:blipFill>
        <p:spPr>
          <a:xfrm>
            <a:off x="478523" y="1618256"/>
            <a:ext cx="4328535" cy="5358848"/>
          </a:xfrm>
          <a:prstGeom prst="rect">
            <a:avLst/>
          </a:prstGeom>
        </p:spPr>
      </p:pic>
    </p:spTree>
    <p:extLst>
      <p:ext uri="{BB962C8B-B14F-4D97-AF65-F5344CB8AC3E}">
        <p14:creationId xmlns:p14="http://schemas.microsoft.com/office/powerpoint/2010/main" val="15887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is the Key for Exercise?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800" dirty="0"/>
              <a:t>Exercise needs to be </a:t>
            </a:r>
            <a:r>
              <a:rPr lang="en-US" sz="4000" dirty="0">
                <a:solidFill>
                  <a:srgbClr val="FF0000"/>
                </a:solidFill>
              </a:rPr>
              <a:t>CHALLENGING</a:t>
            </a:r>
            <a:r>
              <a:rPr lang="en-US" sz="2800" dirty="0"/>
              <a:t> </a:t>
            </a:r>
            <a:r>
              <a:rPr lang="en-US" sz="3200" dirty="0"/>
              <a:t>enough to be beneficia</a:t>
            </a:r>
            <a:r>
              <a:rPr lang="en-US" sz="2800" dirty="0"/>
              <a:t>l</a:t>
            </a:r>
          </a:p>
          <a:p>
            <a:pPr lvl="1">
              <a:buFont typeface="Wingdings" panose="05000000000000000000" pitchFamily="2" charset="2"/>
              <a:buChar char="q"/>
            </a:pPr>
            <a:r>
              <a:rPr lang="en-US" sz="2000" dirty="0"/>
              <a:t>Periodically review your home program with your PT</a:t>
            </a:r>
          </a:p>
          <a:p>
            <a:pPr>
              <a:buFont typeface="Wingdings" panose="05000000000000000000" pitchFamily="2" charset="2"/>
              <a:buChar char="q"/>
            </a:pPr>
            <a:r>
              <a:rPr lang="en-US" sz="2800" dirty="0"/>
              <a:t>Exercise needs to be</a:t>
            </a:r>
            <a:r>
              <a:rPr lang="en-US" sz="4000" dirty="0"/>
              <a:t> </a:t>
            </a:r>
            <a:r>
              <a:rPr lang="en-US" sz="4000" dirty="0">
                <a:solidFill>
                  <a:srgbClr val="FF0000"/>
                </a:solidFill>
              </a:rPr>
              <a:t>SAFE</a:t>
            </a:r>
            <a:r>
              <a:rPr lang="en-US" sz="4000" dirty="0"/>
              <a:t> </a:t>
            </a:r>
            <a:r>
              <a:rPr lang="en-US" sz="3200" dirty="0"/>
              <a:t>to prevent falls</a:t>
            </a:r>
          </a:p>
          <a:p>
            <a:pPr lvl="1">
              <a:buFont typeface="Wingdings" panose="05000000000000000000" pitchFamily="2" charset="2"/>
              <a:buChar char="q"/>
            </a:pPr>
            <a:r>
              <a:rPr lang="en-US" sz="2400" dirty="0"/>
              <a:t>Exercise with advice from a Neuro PT</a:t>
            </a:r>
          </a:p>
          <a:p>
            <a:pPr>
              <a:buFont typeface="Wingdings" panose="05000000000000000000" pitchFamily="2" charset="2"/>
              <a:buChar char="q"/>
            </a:pPr>
            <a:r>
              <a:rPr lang="en-US" sz="2800" dirty="0"/>
              <a:t>Motor Learning is achieved with </a:t>
            </a:r>
            <a:r>
              <a:rPr lang="en-US" sz="4000" dirty="0">
                <a:solidFill>
                  <a:srgbClr val="FF0000"/>
                </a:solidFill>
              </a:rPr>
              <a:t>REPETITION</a:t>
            </a:r>
            <a:r>
              <a:rPr lang="en-US" sz="2800" dirty="0"/>
              <a:t> </a:t>
            </a:r>
            <a:r>
              <a:rPr lang="en-US" sz="3200" dirty="0"/>
              <a:t>and </a:t>
            </a:r>
            <a:r>
              <a:rPr lang="en-US" sz="3200" dirty="0" smtClean="0"/>
              <a:t>reinforcemen</a:t>
            </a:r>
            <a:r>
              <a:rPr lang="en-US" sz="2800" dirty="0" smtClean="0"/>
              <a:t>t </a:t>
            </a:r>
            <a:r>
              <a:rPr lang="en-US" sz="1400" dirty="0" smtClean="0"/>
              <a:t>(</a:t>
            </a:r>
            <a:r>
              <a:rPr lang="en-US" sz="1400" dirty="0" err="1" smtClean="0"/>
              <a:t>Therrian</a:t>
            </a:r>
            <a:r>
              <a:rPr lang="en-US" sz="1400" dirty="0" smtClean="0"/>
              <a:t> 2016)</a:t>
            </a:r>
            <a:endParaRPr lang="en-US" sz="1400" dirty="0"/>
          </a:p>
        </p:txBody>
      </p:sp>
    </p:spTree>
    <p:extLst>
      <p:ext uri="{BB962C8B-B14F-4D97-AF65-F5344CB8AC3E}">
        <p14:creationId xmlns:p14="http://schemas.microsoft.com/office/powerpoint/2010/main" val="35746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How do you Find a Neuro PT??</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3600" dirty="0"/>
              <a:t>Google: Find a PT Near Me</a:t>
            </a:r>
          </a:p>
          <a:p>
            <a:pPr>
              <a:buFont typeface="Wingdings" panose="05000000000000000000" pitchFamily="2" charset="2"/>
              <a:buChar char="q"/>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52600"/>
            <a:ext cx="8335538" cy="4848902"/>
          </a:xfrm>
          <a:prstGeom prst="rect">
            <a:avLst/>
          </a:prstGeom>
        </p:spPr>
      </p:pic>
    </p:spTree>
    <p:extLst>
      <p:ext uri="{BB962C8B-B14F-4D97-AF65-F5344CB8AC3E}">
        <p14:creationId xmlns:p14="http://schemas.microsoft.com/office/powerpoint/2010/main" val="133000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990600"/>
            <a:ext cx="8368847" cy="4646680"/>
          </a:xfrm>
        </p:spPr>
      </p:pic>
    </p:spTree>
    <p:extLst>
      <p:ext uri="{BB962C8B-B14F-4D97-AF65-F5344CB8AC3E}">
        <p14:creationId xmlns:p14="http://schemas.microsoft.com/office/powerpoint/2010/main" val="2491699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426217" cy="4038600"/>
          </a:xfrm>
        </p:spPr>
      </p:pic>
    </p:spTree>
    <p:extLst>
      <p:ext uri="{BB962C8B-B14F-4D97-AF65-F5344CB8AC3E}">
        <p14:creationId xmlns:p14="http://schemas.microsoft.com/office/powerpoint/2010/main" val="2535872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8096" y="1600200"/>
            <a:ext cx="7290055" cy="4023360"/>
          </a:xfrm>
        </p:spPr>
        <p:txBody>
          <a:bodyPr>
            <a:normAutofit/>
          </a:bodyPr>
          <a:lstStyle/>
          <a:p>
            <a:r>
              <a:rPr lang="en-US" sz="11500" dirty="0">
                <a:solidFill>
                  <a:schemeClr val="accent2">
                    <a:lumMod val="50000"/>
                  </a:schemeClr>
                </a:solidFill>
              </a:rPr>
              <a:t>Questions?</a:t>
            </a:r>
          </a:p>
        </p:txBody>
      </p:sp>
      <p:pic>
        <p:nvPicPr>
          <p:cNvPr id="4" name="Picture 3"/>
          <p:cNvPicPr>
            <a:picLocks noChangeAspect="1"/>
          </p:cNvPicPr>
          <p:nvPr/>
        </p:nvPicPr>
        <p:blipFill>
          <a:blip r:embed="rId2"/>
          <a:stretch>
            <a:fillRect/>
          </a:stretch>
        </p:blipFill>
        <p:spPr>
          <a:xfrm>
            <a:off x="2362200" y="3259368"/>
            <a:ext cx="3810000" cy="2328333"/>
          </a:xfrm>
          <a:prstGeom prst="rect">
            <a:avLst/>
          </a:prstGeom>
        </p:spPr>
      </p:pic>
    </p:spTree>
    <p:extLst>
      <p:ext uri="{BB962C8B-B14F-4D97-AF65-F5344CB8AC3E}">
        <p14:creationId xmlns:p14="http://schemas.microsoft.com/office/powerpoint/2010/main" val="1044388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Thanks To:</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4000" dirty="0" smtClean="0">
                <a:solidFill>
                  <a:schemeClr val="accent1">
                    <a:lumMod val="50000"/>
                  </a:schemeClr>
                </a:solidFill>
              </a:rPr>
              <a:t>Jennifer </a:t>
            </a:r>
            <a:r>
              <a:rPr lang="en-US" sz="4000" dirty="0">
                <a:solidFill>
                  <a:schemeClr val="accent1">
                    <a:lumMod val="50000"/>
                  </a:schemeClr>
                </a:solidFill>
              </a:rPr>
              <a:t>Keller</a:t>
            </a:r>
          </a:p>
          <a:p>
            <a:pPr>
              <a:buFont typeface="Wingdings" panose="05000000000000000000" pitchFamily="2" charset="2"/>
              <a:buChar char="q"/>
            </a:pPr>
            <a:r>
              <a:rPr lang="en-US" sz="4000" dirty="0">
                <a:solidFill>
                  <a:schemeClr val="accent1">
                    <a:lumMod val="50000"/>
                  </a:schemeClr>
                </a:solidFill>
              </a:rPr>
              <a:t>Jennifer </a:t>
            </a:r>
            <a:r>
              <a:rPr lang="en-US" sz="4000" dirty="0" smtClean="0">
                <a:solidFill>
                  <a:schemeClr val="accent1">
                    <a:lumMod val="50000"/>
                  </a:schemeClr>
                </a:solidFill>
              </a:rPr>
              <a:t>Millar</a:t>
            </a:r>
          </a:p>
          <a:p>
            <a:pPr>
              <a:buFont typeface="Wingdings" panose="05000000000000000000" pitchFamily="2" charset="2"/>
              <a:buChar char="q"/>
            </a:pPr>
            <a:r>
              <a:rPr lang="en-US" sz="4000" dirty="0">
                <a:solidFill>
                  <a:schemeClr val="accent1">
                    <a:lumMod val="50000"/>
                  </a:schemeClr>
                </a:solidFill>
              </a:rPr>
              <a:t>Amy </a:t>
            </a:r>
            <a:r>
              <a:rPr lang="en-US" sz="4000" dirty="0" smtClean="0">
                <a:solidFill>
                  <a:schemeClr val="accent1">
                    <a:lumMod val="50000"/>
                  </a:schemeClr>
                </a:solidFill>
              </a:rPr>
              <a:t>Bastian</a:t>
            </a:r>
            <a:endParaRPr lang="en-US" sz="4000" dirty="0">
              <a:solidFill>
                <a:schemeClr val="accent1">
                  <a:lumMod val="50000"/>
                </a:schemeClr>
              </a:solidFill>
            </a:endParaRPr>
          </a:p>
          <a:p>
            <a:pPr>
              <a:buFont typeface="Wingdings" panose="05000000000000000000" pitchFamily="2" charset="2"/>
              <a:buChar char="q"/>
            </a:pPr>
            <a:r>
              <a:rPr lang="en-US" sz="4000" dirty="0">
                <a:solidFill>
                  <a:schemeClr val="accent1">
                    <a:lumMod val="50000"/>
                  </a:schemeClr>
                </a:solidFill>
              </a:rPr>
              <a:t>The Johns Hopkins Ataxia Clinic</a:t>
            </a:r>
          </a:p>
        </p:txBody>
      </p:sp>
      <p:pic>
        <p:nvPicPr>
          <p:cNvPr id="4" name="Picture 3"/>
          <p:cNvPicPr>
            <a:picLocks noChangeAspect="1"/>
          </p:cNvPicPr>
          <p:nvPr/>
        </p:nvPicPr>
        <p:blipFill>
          <a:blip r:embed="rId2"/>
          <a:stretch>
            <a:fillRect/>
          </a:stretch>
        </p:blipFill>
        <p:spPr>
          <a:xfrm>
            <a:off x="5181600" y="1335024"/>
            <a:ext cx="3151905" cy="2932430"/>
          </a:xfrm>
          <a:prstGeom prst="rect">
            <a:avLst/>
          </a:prstGeom>
        </p:spPr>
      </p:pic>
    </p:spTree>
    <p:extLst>
      <p:ext uri="{BB962C8B-B14F-4D97-AF65-F5344CB8AC3E}">
        <p14:creationId xmlns:p14="http://schemas.microsoft.com/office/powerpoint/2010/main" val="251436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References</a:t>
            </a:r>
          </a:p>
        </p:txBody>
      </p:sp>
      <p:sp>
        <p:nvSpPr>
          <p:cNvPr id="3" name="Content Placeholder 2"/>
          <p:cNvSpPr>
            <a:spLocks noGrp="1"/>
          </p:cNvSpPr>
          <p:nvPr>
            <p:ph idx="1"/>
          </p:nvPr>
        </p:nvSpPr>
        <p:spPr/>
        <p:txBody>
          <a:bodyPr>
            <a:normAutofit fontScale="55000" lnSpcReduction="20000"/>
          </a:bodyPr>
          <a:lstStyle/>
          <a:p>
            <a:r>
              <a:rPr lang="en-US" dirty="0"/>
              <a:t>Bastian AJ. Learning to predict the future: the cerebellum adapts feedforward movement control. </a:t>
            </a:r>
            <a:r>
              <a:rPr lang="en-US" dirty="0" err="1"/>
              <a:t>Curr</a:t>
            </a:r>
            <a:r>
              <a:rPr lang="en-US" dirty="0"/>
              <a:t> </a:t>
            </a:r>
            <a:r>
              <a:rPr lang="en-US" dirty="0" err="1"/>
              <a:t>Opin</a:t>
            </a:r>
            <a:r>
              <a:rPr lang="en-US" dirty="0"/>
              <a:t> </a:t>
            </a:r>
            <a:r>
              <a:rPr lang="en-US" dirty="0" err="1"/>
              <a:t>Neurobiol</a:t>
            </a:r>
            <a:r>
              <a:rPr lang="en-US" dirty="0"/>
              <a:t> 2006, 16(6): 645-649. </a:t>
            </a:r>
          </a:p>
          <a:p>
            <a:r>
              <a:rPr lang="en-US" dirty="0"/>
              <a:t>Fonteyn EM, Physiotherapy in Degenerative Cerebellar Ataxias:  Utilization, Patient Satisfaction, and Professional Expertise. Cerebellum (2013) 12:841–847</a:t>
            </a:r>
          </a:p>
          <a:p>
            <a:r>
              <a:rPr lang="en-US" dirty="0" err="1"/>
              <a:t>Ilg</a:t>
            </a:r>
            <a:r>
              <a:rPr lang="en-US" dirty="0"/>
              <a:t> W, </a:t>
            </a:r>
            <a:r>
              <a:rPr lang="en-US" dirty="0" err="1"/>
              <a:t>Synofzik</a:t>
            </a:r>
            <a:r>
              <a:rPr lang="en-US" dirty="0"/>
              <a:t> M, </a:t>
            </a:r>
            <a:r>
              <a:rPr lang="en-US" dirty="0" err="1"/>
              <a:t>Brotz</a:t>
            </a:r>
            <a:r>
              <a:rPr lang="en-US" dirty="0"/>
              <a:t> D, Burkard S, Giese MA, </a:t>
            </a:r>
            <a:r>
              <a:rPr lang="en-US" dirty="0" err="1"/>
              <a:t>Schols</a:t>
            </a:r>
            <a:r>
              <a:rPr lang="en-US" dirty="0"/>
              <a:t> L. Intensive coordinative training improves motor performance in degenerative cerebellar disease. </a:t>
            </a:r>
            <a:r>
              <a:rPr lang="en-US" dirty="0" err="1"/>
              <a:t>Neurol</a:t>
            </a:r>
            <a:r>
              <a:rPr lang="en-US" dirty="0"/>
              <a:t> 2009; 79 (20):2056-2060. </a:t>
            </a:r>
          </a:p>
          <a:p>
            <a:r>
              <a:rPr lang="en-US" dirty="0" err="1"/>
              <a:t>Ilg</a:t>
            </a:r>
            <a:r>
              <a:rPr lang="en-US" dirty="0"/>
              <a:t> W, </a:t>
            </a:r>
            <a:r>
              <a:rPr lang="en-US" dirty="0" err="1"/>
              <a:t>Schatton</a:t>
            </a:r>
            <a:r>
              <a:rPr lang="en-US" dirty="0"/>
              <a:t> C, </a:t>
            </a:r>
            <a:r>
              <a:rPr lang="en-US" dirty="0" err="1"/>
              <a:t>Schicks</a:t>
            </a:r>
            <a:r>
              <a:rPr lang="en-US" dirty="0"/>
              <a:t> J, Giese M, </a:t>
            </a:r>
            <a:r>
              <a:rPr lang="en-US" dirty="0" err="1"/>
              <a:t>Schols</a:t>
            </a:r>
            <a:r>
              <a:rPr lang="en-US" dirty="0"/>
              <a:t> L, </a:t>
            </a:r>
            <a:r>
              <a:rPr lang="en-US" dirty="0" err="1"/>
              <a:t>Synofzik</a:t>
            </a:r>
            <a:r>
              <a:rPr lang="en-US" dirty="0"/>
              <a:t> M.  Video game based coordinative training improves ataxia in children with degenerative ataxia.  Neurology. 2012; 79: 2056-2060.</a:t>
            </a:r>
          </a:p>
          <a:p>
            <a:r>
              <a:rPr lang="en-US" dirty="0"/>
              <a:t>Keller JL, Bastian AJ. A home balance exercise program improves walking in people with cerebellar ataxia. </a:t>
            </a:r>
            <a:r>
              <a:rPr lang="en-US" dirty="0" err="1"/>
              <a:t>Neurorehabilitation</a:t>
            </a:r>
            <a:r>
              <a:rPr lang="en-US" dirty="0"/>
              <a:t> and Neural Repair. 2014; 28(8): 770-778. </a:t>
            </a:r>
          </a:p>
          <a:p>
            <a:r>
              <a:rPr lang="en-US" dirty="0"/>
              <a:t>Morton SM, Bastian AJ. Relative contributions of balance and voluntary leg-coordination deficits to cerebellar gait ataxia. J </a:t>
            </a:r>
            <a:r>
              <a:rPr lang="en-US" dirty="0" err="1"/>
              <a:t>Neurophysiol</a:t>
            </a:r>
            <a:r>
              <a:rPr lang="en-US" dirty="0"/>
              <a:t> 2003; 89(4): 1844-1856.</a:t>
            </a:r>
          </a:p>
          <a:p>
            <a:r>
              <a:rPr lang="en-US" dirty="0"/>
              <a:t>Morton SM, Bastian AJ.  Cerebellar control of balance and locomotion. Neuroscientist 2004; June (10): 247-59.</a:t>
            </a:r>
          </a:p>
          <a:p>
            <a:r>
              <a:rPr lang="en-US" dirty="0"/>
              <a:t>Morton SM, Bastian AJ. Cerebellar contributions to locomotor adaptations during </a:t>
            </a:r>
            <a:r>
              <a:rPr lang="en-US" dirty="0" err="1"/>
              <a:t>splitbelt</a:t>
            </a:r>
            <a:r>
              <a:rPr lang="en-US" dirty="0"/>
              <a:t> treadmill walking. J </a:t>
            </a:r>
            <a:r>
              <a:rPr lang="en-US" dirty="0" err="1"/>
              <a:t>Neurosci</a:t>
            </a:r>
            <a:r>
              <a:rPr lang="en-US" dirty="0"/>
              <a:t> 2006, 26(36): 9107-9116.</a:t>
            </a:r>
          </a:p>
          <a:p>
            <a:r>
              <a:rPr lang="en-US" dirty="0" err="1"/>
              <a:t>Synofzik</a:t>
            </a:r>
            <a:r>
              <a:rPr lang="en-US" dirty="0"/>
              <a:t> M, </a:t>
            </a:r>
            <a:r>
              <a:rPr lang="en-US" dirty="0" err="1"/>
              <a:t>Ilg</a:t>
            </a:r>
            <a:r>
              <a:rPr lang="en-US" dirty="0"/>
              <a:t> W, Motor Training in Degenerative Spinocerebellar Disease:  Ataxia-Specific Improvements by Intensive Physiotherapy and </a:t>
            </a:r>
            <a:r>
              <a:rPr lang="en-US" dirty="0" err="1"/>
              <a:t>Exergames</a:t>
            </a:r>
            <a:r>
              <a:rPr lang="en-US" dirty="0"/>
              <a:t>.  </a:t>
            </a:r>
            <a:r>
              <a:rPr lang="en-US" dirty="0" err="1"/>
              <a:t>BioMed</a:t>
            </a:r>
            <a:r>
              <a:rPr lang="en-US" dirty="0"/>
              <a:t> Research International 2014 Review Article ID 583507</a:t>
            </a:r>
          </a:p>
          <a:p>
            <a:r>
              <a:rPr lang="en-US" dirty="0" err="1"/>
              <a:t>Therrien</a:t>
            </a:r>
            <a:r>
              <a:rPr lang="en-US" dirty="0"/>
              <a:t> AS, </a:t>
            </a:r>
            <a:r>
              <a:rPr lang="en-US" dirty="0" err="1"/>
              <a:t>Wolpert</a:t>
            </a:r>
            <a:r>
              <a:rPr lang="en-US" dirty="0"/>
              <a:t> DM, Bastian AJ. Effective reinforcement learning following cerebellar damage requires a balance between exploration and motor noise. Brain 2016, 139(1):101-14.</a:t>
            </a:r>
          </a:p>
          <a:p>
            <a:endParaRPr lang="en-US" dirty="0"/>
          </a:p>
        </p:txBody>
      </p:sp>
    </p:spTree>
    <p:extLst>
      <p:ext uri="{BB962C8B-B14F-4D97-AF65-F5344CB8AC3E}">
        <p14:creationId xmlns:p14="http://schemas.microsoft.com/office/powerpoint/2010/main" val="448721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is the role of the Cerebellum?</a:t>
            </a:r>
          </a:p>
        </p:txBody>
      </p:sp>
      <p:sp>
        <p:nvSpPr>
          <p:cNvPr id="4" name="Content Placeholder 3"/>
          <p:cNvSpPr>
            <a:spLocks noGrp="1"/>
          </p:cNvSpPr>
          <p:nvPr>
            <p:ph sz="half" idx="1"/>
          </p:nvPr>
        </p:nvSpPr>
        <p:spPr>
          <a:xfrm>
            <a:off x="5334000" y="1752600"/>
            <a:ext cx="3337560" cy="4724400"/>
          </a:xfrm>
        </p:spPr>
        <p:txBody>
          <a:bodyPr/>
          <a:lstStyle/>
          <a:p>
            <a:pPr marL="0" indent="0">
              <a:buNone/>
            </a:pPr>
            <a:r>
              <a:rPr lang="en-US" sz="2400" dirty="0"/>
              <a:t>Center for </a:t>
            </a:r>
            <a:r>
              <a:rPr lang="en-US" sz="2800" b="1" dirty="0">
                <a:solidFill>
                  <a:schemeClr val="accent2">
                    <a:lumMod val="50000"/>
                  </a:schemeClr>
                </a:solidFill>
              </a:rPr>
              <a:t>Balance</a:t>
            </a:r>
            <a:r>
              <a:rPr lang="en-US" sz="2400" dirty="0"/>
              <a:t>, </a:t>
            </a:r>
            <a:r>
              <a:rPr lang="en-US" sz="2800" b="1" dirty="0">
                <a:solidFill>
                  <a:schemeClr val="accent2">
                    <a:lumMod val="50000"/>
                  </a:schemeClr>
                </a:solidFill>
              </a:rPr>
              <a:t>Coordination</a:t>
            </a:r>
            <a:r>
              <a:rPr lang="en-US" sz="2400" dirty="0"/>
              <a:t>, and </a:t>
            </a:r>
            <a:r>
              <a:rPr lang="en-US" sz="2800" b="1" dirty="0">
                <a:solidFill>
                  <a:schemeClr val="accent2">
                    <a:lumMod val="50000"/>
                  </a:schemeClr>
                </a:solidFill>
              </a:rPr>
              <a:t>Learning</a:t>
            </a:r>
          </a:p>
          <a:p>
            <a:pPr marL="0" indent="0">
              <a:buNone/>
            </a:pPr>
            <a:r>
              <a:rPr lang="en-US" sz="2400" dirty="0"/>
              <a:t>Controls all Motor behavior</a:t>
            </a:r>
          </a:p>
          <a:p>
            <a:pPr>
              <a:buFont typeface="Wingdings" panose="05000000000000000000" pitchFamily="2" charset="2"/>
              <a:buChar char="§"/>
            </a:pPr>
            <a:r>
              <a:rPr lang="en-US" sz="2400" dirty="0"/>
              <a:t>Limb Movements</a:t>
            </a:r>
          </a:p>
          <a:p>
            <a:pPr>
              <a:buFont typeface="Wingdings" panose="05000000000000000000" pitchFamily="2" charset="2"/>
              <a:buChar char="§"/>
            </a:pPr>
            <a:r>
              <a:rPr lang="en-US" sz="2400" dirty="0"/>
              <a:t>Trunk Movements</a:t>
            </a:r>
          </a:p>
          <a:p>
            <a:pPr>
              <a:buFont typeface="Wingdings" panose="05000000000000000000" pitchFamily="2" charset="2"/>
              <a:buChar char="§"/>
            </a:pPr>
            <a:r>
              <a:rPr lang="en-US" sz="2400" dirty="0"/>
              <a:t>Eye Movements</a:t>
            </a:r>
          </a:p>
          <a:p>
            <a:pPr>
              <a:buFont typeface="Wingdings" panose="05000000000000000000" pitchFamily="2" charset="2"/>
              <a:buChar char="§"/>
            </a:pPr>
            <a:r>
              <a:rPr lang="en-US" sz="2400" dirty="0"/>
              <a:t>Speech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Content Placeholder 7"/>
          <p:cNvPicPr>
            <a:picLocks noGrp="1" noChangeAspect="1"/>
          </p:cNvPicPr>
          <p:nvPr>
            <p:ph sz="half" idx="2"/>
          </p:nvPr>
        </p:nvPicPr>
        <p:blipFill>
          <a:blip r:embed="rId2"/>
          <a:stretch>
            <a:fillRect/>
          </a:stretch>
        </p:blipFill>
        <p:spPr>
          <a:xfrm>
            <a:off x="0" y="1752600"/>
            <a:ext cx="5105400" cy="5105400"/>
          </a:xfrm>
          <a:prstGeom prst="rect">
            <a:avLst/>
          </a:prstGeom>
        </p:spPr>
      </p:pic>
    </p:spTree>
    <p:extLst>
      <p:ext uri="{BB962C8B-B14F-4D97-AF65-F5344CB8AC3E}">
        <p14:creationId xmlns:p14="http://schemas.microsoft.com/office/powerpoint/2010/main" val="400794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Ataxia Symptoms </a:t>
            </a:r>
          </a:p>
        </p:txBody>
      </p:sp>
      <p:sp>
        <p:nvSpPr>
          <p:cNvPr id="3" name="Content Placeholder 2"/>
          <p:cNvSpPr>
            <a:spLocks noGrp="1"/>
          </p:cNvSpPr>
          <p:nvPr>
            <p:ph sz="half" idx="1"/>
          </p:nvPr>
        </p:nvSpPr>
        <p:spPr>
          <a:xfrm>
            <a:off x="768096" y="2286000"/>
            <a:ext cx="3723894" cy="4023360"/>
          </a:xfrm>
        </p:spPr>
        <p:txBody>
          <a:bodyPr>
            <a:noAutofit/>
          </a:bodyPr>
          <a:lstStyle/>
          <a:p>
            <a:pPr>
              <a:buFont typeface="Wingdings" panose="05000000000000000000" pitchFamily="2" charset="2"/>
              <a:buChar char="q"/>
            </a:pPr>
            <a:r>
              <a:rPr lang="en-US" sz="2800" dirty="0"/>
              <a:t>Impaired Coordination</a:t>
            </a:r>
          </a:p>
          <a:p>
            <a:pPr lvl="1">
              <a:buFont typeface="Wingdings" panose="05000000000000000000" pitchFamily="2" charset="2"/>
              <a:buChar char="q"/>
            </a:pPr>
            <a:r>
              <a:rPr lang="en-US" sz="2000" dirty="0"/>
              <a:t>Difficulty with reaching for objects or writing</a:t>
            </a:r>
          </a:p>
          <a:p>
            <a:pPr>
              <a:buFont typeface="Wingdings" panose="05000000000000000000" pitchFamily="2" charset="2"/>
              <a:buChar char="q"/>
            </a:pPr>
            <a:r>
              <a:rPr lang="en-US" sz="2800" dirty="0"/>
              <a:t>Decreased balance </a:t>
            </a:r>
          </a:p>
          <a:p>
            <a:pPr lvl="1">
              <a:buFont typeface="Wingdings" panose="05000000000000000000" pitchFamily="2" charset="2"/>
              <a:buChar char="q"/>
            </a:pPr>
            <a:r>
              <a:rPr lang="en-US" sz="2000" dirty="0"/>
              <a:t>Impairments with postural adjustments and control of balance</a:t>
            </a:r>
          </a:p>
          <a:p>
            <a:pPr>
              <a:buFont typeface="Wingdings" panose="05000000000000000000" pitchFamily="2" charset="2"/>
              <a:buChar char="q"/>
            </a:pPr>
            <a:r>
              <a:rPr lang="en-US" sz="2800" dirty="0"/>
              <a:t>Difficulty Walking</a:t>
            </a:r>
          </a:p>
          <a:p>
            <a:pPr lvl="1">
              <a:buFont typeface="Wingdings" panose="05000000000000000000" pitchFamily="2" charset="2"/>
              <a:buChar char="q"/>
            </a:pPr>
            <a:r>
              <a:rPr lang="en-US" sz="2000" dirty="0"/>
              <a:t>Varied step placement due to trouble with leg coordination</a:t>
            </a:r>
          </a:p>
        </p:txBody>
      </p:sp>
      <p:sp>
        <p:nvSpPr>
          <p:cNvPr id="4" name="Content Placeholder 3"/>
          <p:cNvSpPr>
            <a:spLocks noGrp="1"/>
          </p:cNvSpPr>
          <p:nvPr>
            <p:ph sz="half" idx="2"/>
          </p:nvPr>
        </p:nvSpPr>
        <p:spPr>
          <a:xfrm>
            <a:off x="4724400" y="2362200"/>
            <a:ext cx="3566160" cy="3733800"/>
          </a:xfrm>
        </p:spPr>
        <p:txBody>
          <a:bodyPr>
            <a:normAutofit/>
          </a:bodyPr>
          <a:lstStyle/>
          <a:p>
            <a:pPr>
              <a:buFont typeface="Wingdings" panose="05000000000000000000" pitchFamily="2" charset="2"/>
              <a:buChar char="q"/>
            </a:pPr>
            <a:r>
              <a:rPr lang="en-US" sz="2800" dirty="0"/>
              <a:t>Trouble controlling eye movements</a:t>
            </a:r>
          </a:p>
          <a:p>
            <a:pPr>
              <a:buFont typeface="Wingdings" panose="05000000000000000000" pitchFamily="2" charset="2"/>
              <a:buChar char="q"/>
            </a:pPr>
            <a:r>
              <a:rPr lang="en-US" sz="2800" dirty="0"/>
              <a:t>Slurring of speech  </a:t>
            </a:r>
          </a:p>
          <a:p>
            <a:pPr>
              <a:buFont typeface="Wingdings" panose="05000000000000000000" pitchFamily="2" charset="2"/>
              <a:buChar char="q"/>
            </a:pPr>
            <a:r>
              <a:rPr lang="en-US" sz="2800" dirty="0"/>
              <a:t>NO WEAKNESS</a:t>
            </a:r>
          </a:p>
          <a:p>
            <a:pPr lvl="1">
              <a:buFont typeface="Wingdings" panose="05000000000000000000" pitchFamily="2" charset="2"/>
              <a:buChar char="q"/>
            </a:pPr>
            <a:r>
              <a:rPr lang="en-US" sz="2000" dirty="0"/>
              <a:t>Feel “weak” due to impaired motor control</a:t>
            </a:r>
          </a:p>
          <a:p>
            <a:endParaRPr lang="en-US" dirty="0"/>
          </a:p>
        </p:txBody>
      </p:sp>
    </p:spTree>
    <p:extLst>
      <p:ext uri="{BB962C8B-B14F-4D97-AF65-F5344CB8AC3E}">
        <p14:creationId xmlns:p14="http://schemas.microsoft.com/office/powerpoint/2010/main" val="21159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Balance Systems </a:t>
            </a:r>
          </a:p>
        </p:txBody>
      </p:sp>
      <p:pic>
        <p:nvPicPr>
          <p:cNvPr id="3" name="Picture 2"/>
          <p:cNvPicPr>
            <a:picLocks noChangeAspect="1"/>
          </p:cNvPicPr>
          <p:nvPr/>
        </p:nvPicPr>
        <p:blipFill>
          <a:blip r:embed="rId2"/>
          <a:stretch>
            <a:fillRect/>
          </a:stretch>
        </p:blipFill>
        <p:spPr>
          <a:xfrm>
            <a:off x="1066800" y="2209800"/>
            <a:ext cx="1688549" cy="838200"/>
          </a:xfrm>
          <a:prstGeom prst="rect">
            <a:avLst/>
          </a:prstGeom>
        </p:spPr>
      </p:pic>
      <p:pic>
        <p:nvPicPr>
          <p:cNvPr id="4" name="Picture 3"/>
          <p:cNvPicPr>
            <a:picLocks noChangeAspect="1"/>
          </p:cNvPicPr>
          <p:nvPr/>
        </p:nvPicPr>
        <p:blipFill>
          <a:blip r:embed="rId3"/>
          <a:stretch>
            <a:fillRect/>
          </a:stretch>
        </p:blipFill>
        <p:spPr>
          <a:xfrm>
            <a:off x="2895600" y="3914674"/>
            <a:ext cx="3365680" cy="1773087"/>
          </a:xfrm>
          <a:prstGeom prst="rect">
            <a:avLst/>
          </a:prstGeom>
        </p:spPr>
      </p:pic>
      <p:pic>
        <p:nvPicPr>
          <p:cNvPr id="6" name="Picture 5"/>
          <p:cNvPicPr>
            <a:picLocks noChangeAspect="1"/>
          </p:cNvPicPr>
          <p:nvPr/>
        </p:nvPicPr>
        <p:blipFill>
          <a:blip r:embed="rId4"/>
          <a:stretch>
            <a:fillRect/>
          </a:stretch>
        </p:blipFill>
        <p:spPr>
          <a:xfrm>
            <a:off x="5786640" y="1385293"/>
            <a:ext cx="2238853" cy="1718418"/>
          </a:xfrm>
          <a:prstGeom prst="rect">
            <a:avLst/>
          </a:prstGeom>
        </p:spPr>
      </p:pic>
      <p:sp>
        <p:nvSpPr>
          <p:cNvPr id="7" name="TextBox 6"/>
          <p:cNvSpPr txBox="1"/>
          <p:nvPr/>
        </p:nvSpPr>
        <p:spPr>
          <a:xfrm>
            <a:off x="1435651" y="3120299"/>
            <a:ext cx="1536149" cy="461665"/>
          </a:xfrm>
          <a:prstGeom prst="rect">
            <a:avLst/>
          </a:prstGeom>
          <a:noFill/>
        </p:spPr>
        <p:txBody>
          <a:bodyPr wrap="square" rtlCol="0">
            <a:spAutoFit/>
          </a:bodyPr>
          <a:lstStyle/>
          <a:p>
            <a:r>
              <a:rPr lang="en-US" sz="2400" dirty="0">
                <a:solidFill>
                  <a:schemeClr val="accent2">
                    <a:lumMod val="50000"/>
                  </a:schemeClr>
                </a:solidFill>
              </a:rPr>
              <a:t>Vision</a:t>
            </a:r>
          </a:p>
        </p:txBody>
      </p:sp>
      <p:sp>
        <p:nvSpPr>
          <p:cNvPr id="8" name="TextBox 7"/>
          <p:cNvSpPr txBox="1"/>
          <p:nvPr/>
        </p:nvSpPr>
        <p:spPr>
          <a:xfrm>
            <a:off x="3657600" y="5867400"/>
            <a:ext cx="2096383" cy="461665"/>
          </a:xfrm>
          <a:prstGeom prst="rect">
            <a:avLst/>
          </a:prstGeom>
          <a:noFill/>
        </p:spPr>
        <p:txBody>
          <a:bodyPr wrap="square" rtlCol="0">
            <a:spAutoFit/>
          </a:bodyPr>
          <a:lstStyle/>
          <a:p>
            <a:r>
              <a:rPr lang="en-US" sz="2400" dirty="0">
                <a:solidFill>
                  <a:schemeClr val="accent2">
                    <a:lumMod val="50000"/>
                  </a:schemeClr>
                </a:solidFill>
              </a:rPr>
              <a:t>Vestibular</a:t>
            </a:r>
          </a:p>
        </p:txBody>
      </p:sp>
      <p:sp>
        <p:nvSpPr>
          <p:cNvPr id="9" name="TextBox 8"/>
          <p:cNvSpPr txBox="1"/>
          <p:nvPr/>
        </p:nvSpPr>
        <p:spPr>
          <a:xfrm>
            <a:off x="5848791" y="3351131"/>
            <a:ext cx="2114550" cy="461665"/>
          </a:xfrm>
          <a:prstGeom prst="rect">
            <a:avLst/>
          </a:prstGeom>
          <a:noFill/>
        </p:spPr>
        <p:txBody>
          <a:bodyPr wrap="square" rtlCol="0">
            <a:spAutoFit/>
          </a:bodyPr>
          <a:lstStyle/>
          <a:p>
            <a:r>
              <a:rPr lang="en-US" sz="2400" dirty="0">
                <a:solidFill>
                  <a:schemeClr val="accent2">
                    <a:lumMod val="50000"/>
                  </a:schemeClr>
                </a:solidFill>
              </a:rPr>
              <a:t>Somatosensory</a:t>
            </a:r>
          </a:p>
        </p:txBody>
      </p:sp>
    </p:spTree>
    <p:extLst>
      <p:ext uri="{BB962C8B-B14F-4D97-AF65-F5344CB8AC3E}">
        <p14:creationId xmlns:p14="http://schemas.microsoft.com/office/powerpoint/2010/main" val="260826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inistry of Silly Walks - Monty Python's The Flying Circus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4252" y="726352"/>
            <a:ext cx="7443897" cy="5582373"/>
          </a:xfrm>
        </p:spPr>
      </p:pic>
    </p:spTree>
    <p:extLst>
      <p:ext uri="{BB962C8B-B14F-4D97-AF65-F5344CB8AC3E}">
        <p14:creationId xmlns:p14="http://schemas.microsoft.com/office/powerpoint/2010/main" val="2131124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2">
                    <a:lumMod val="50000"/>
                  </a:schemeClr>
                </a:solidFill>
              </a:rPr>
              <a:t>What about Walking?</a:t>
            </a:r>
          </a:p>
        </p:txBody>
      </p:sp>
      <p:sp>
        <p:nvSpPr>
          <p:cNvPr id="10" name="Content Placeholder 9"/>
          <p:cNvSpPr>
            <a:spLocks noGrp="1"/>
          </p:cNvSpPr>
          <p:nvPr>
            <p:ph idx="1"/>
          </p:nvPr>
        </p:nvSpPr>
        <p:spPr/>
        <p:txBody>
          <a:bodyPr>
            <a:normAutofit lnSpcReduction="10000"/>
          </a:bodyPr>
          <a:lstStyle/>
          <a:p>
            <a:pPr marL="0" indent="0" algn="ctr">
              <a:buNone/>
            </a:pPr>
            <a:r>
              <a:rPr lang="en-US" sz="2800" dirty="0"/>
              <a:t>Decreased Coordination in Legs and Trunk</a:t>
            </a:r>
          </a:p>
          <a:p>
            <a:pPr marL="0" indent="0" algn="ctr">
              <a:buNone/>
            </a:pPr>
            <a:r>
              <a:rPr lang="en-US" sz="2400" dirty="0"/>
              <a:t>+</a:t>
            </a:r>
          </a:p>
          <a:p>
            <a:pPr marL="0" indent="0" algn="ctr">
              <a:buNone/>
            </a:pPr>
            <a:r>
              <a:rPr lang="en-US" sz="2800" dirty="0"/>
              <a:t>Impaired Balance</a:t>
            </a:r>
          </a:p>
          <a:p>
            <a:pPr marL="0" indent="0" algn="ctr">
              <a:buNone/>
            </a:pPr>
            <a:r>
              <a:rPr lang="en-US" sz="2400" dirty="0"/>
              <a:t>=</a:t>
            </a:r>
          </a:p>
          <a:p>
            <a:pPr marL="0" indent="0" algn="ctr">
              <a:buNone/>
            </a:pPr>
            <a:r>
              <a:rPr lang="en-US" sz="2800" dirty="0"/>
              <a:t>Variability of steps</a:t>
            </a:r>
          </a:p>
          <a:p>
            <a:pPr marL="0" indent="0" algn="ctr">
              <a:buNone/>
            </a:pPr>
            <a:r>
              <a:rPr lang="en-US" sz="2800" dirty="0"/>
              <a:t>Increased Falls</a:t>
            </a:r>
          </a:p>
          <a:p>
            <a:pPr marL="0" indent="0" algn="ctr">
              <a:buNone/>
            </a:pPr>
            <a:r>
              <a:rPr lang="en-US" sz="6600" dirty="0"/>
              <a:t>Fatigue</a:t>
            </a:r>
          </a:p>
        </p:txBody>
      </p:sp>
    </p:spTree>
    <p:extLst>
      <p:ext uri="{BB962C8B-B14F-4D97-AF65-F5344CB8AC3E}">
        <p14:creationId xmlns:p14="http://schemas.microsoft.com/office/powerpoint/2010/main" val="33390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What is a better predictor of improved quality of walking?</a:t>
            </a: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q"/>
            </a:pPr>
            <a:r>
              <a:rPr lang="en-US" sz="4400" dirty="0"/>
              <a:t>A: Leg Placement (coordination)</a:t>
            </a:r>
          </a:p>
          <a:p>
            <a:pPr>
              <a:buFont typeface="Wingdings" panose="05000000000000000000" pitchFamily="2" charset="2"/>
              <a:buChar char="q"/>
            </a:pPr>
            <a:endParaRPr lang="en-US" sz="4400" dirty="0"/>
          </a:p>
          <a:p>
            <a:pPr>
              <a:buFont typeface="Wingdings" panose="05000000000000000000" pitchFamily="2" charset="2"/>
              <a:buChar char="q"/>
            </a:pPr>
            <a:r>
              <a:rPr lang="en-US" sz="4400" dirty="0"/>
              <a:t>B: Balance</a:t>
            </a:r>
          </a:p>
        </p:txBody>
      </p:sp>
      <p:sp>
        <p:nvSpPr>
          <p:cNvPr id="4" name="Content Placeholder 3"/>
          <p:cNvSpPr>
            <a:spLocks noGrp="1"/>
          </p:cNvSpPr>
          <p:nvPr>
            <p:ph sz="half" idx="2"/>
          </p:nvPr>
        </p:nvSpPr>
        <p:spPr>
          <a:xfrm>
            <a:off x="4800600" y="3307080"/>
            <a:ext cx="3566160" cy="1981200"/>
          </a:xfrm>
        </p:spPr>
        <p:txBody>
          <a:bodyPr/>
          <a:lstStyle/>
          <a:p>
            <a:r>
              <a:rPr lang="en-US" sz="4000" dirty="0"/>
              <a:t>Answer: </a:t>
            </a:r>
            <a:r>
              <a:rPr lang="en-US" sz="5400" dirty="0"/>
              <a:t>Balance </a:t>
            </a:r>
            <a:r>
              <a:rPr lang="en-US" dirty="0"/>
              <a:t/>
            </a:r>
            <a:br>
              <a:rPr lang="en-US" dirty="0"/>
            </a:br>
            <a:r>
              <a:rPr lang="en-US" dirty="0"/>
              <a:t>(Morton and Bastian 2003)</a:t>
            </a:r>
          </a:p>
        </p:txBody>
      </p:sp>
    </p:spTree>
    <p:extLst>
      <p:ext uri="{BB962C8B-B14F-4D97-AF65-F5344CB8AC3E}">
        <p14:creationId xmlns:p14="http://schemas.microsoft.com/office/powerpoint/2010/main" val="2498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3782</TotalTime>
  <Words>1333</Words>
  <Application>Microsoft Office PowerPoint</Application>
  <PresentationFormat>On-screen Show (4:3)</PresentationFormat>
  <Paragraphs>199</Paragraphs>
  <Slides>37</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Tw Cen MT</vt:lpstr>
      <vt:lpstr>Tw Cen MT Condensed</vt:lpstr>
      <vt:lpstr>Wingdings</vt:lpstr>
      <vt:lpstr>Wingdings 3</vt:lpstr>
      <vt:lpstr>Integral</vt:lpstr>
      <vt:lpstr>General Exercise Recommendations for People Living with Ataxia </vt:lpstr>
      <vt:lpstr>*Disclaimer*</vt:lpstr>
      <vt:lpstr>Objectives</vt:lpstr>
      <vt:lpstr>What is the role of the Cerebellum?</vt:lpstr>
      <vt:lpstr>Ataxia Symptoms </vt:lpstr>
      <vt:lpstr>Balance Systems </vt:lpstr>
      <vt:lpstr>PowerPoint Presentation</vt:lpstr>
      <vt:lpstr>What about Walking?</vt:lpstr>
      <vt:lpstr>What is a better predictor of improved quality of walking?</vt:lpstr>
      <vt:lpstr>PowerPoint Presentation</vt:lpstr>
      <vt:lpstr>American College of Sports Medicine Exercise Recommendations</vt:lpstr>
      <vt:lpstr>ACSM: Aerobic Exercise</vt:lpstr>
      <vt:lpstr>ACSM: Resistance Exercise </vt:lpstr>
      <vt:lpstr>ACSM: Flexibility Exercise</vt:lpstr>
      <vt:lpstr>ACSM: Neuromotor Exercise </vt:lpstr>
      <vt:lpstr>Evidence in the Literature</vt:lpstr>
      <vt:lpstr>Can Exercise slow Disease Progression?</vt:lpstr>
      <vt:lpstr>What are your goals?</vt:lpstr>
      <vt:lpstr>Examples of goals:</vt:lpstr>
      <vt:lpstr>Benefits of Balance Training</vt:lpstr>
      <vt:lpstr>Intensive Coordinative Training Improves Motor Performance in Degenerative Cerebellar Disease Ilg et al. 2009</vt:lpstr>
      <vt:lpstr>PowerPoint Presentation</vt:lpstr>
      <vt:lpstr>What did they do for Exercise?  </vt:lpstr>
      <vt:lpstr>Exercises to prevent Falls </vt:lpstr>
      <vt:lpstr>6 week home exercise study for people with cerebellar damage (Keller, Bastian 2014)</vt:lpstr>
      <vt:lpstr>PowerPoint Presentation</vt:lpstr>
      <vt:lpstr>Sitting Balance Exercises</vt:lpstr>
      <vt:lpstr>Standing Balance Exercises </vt:lpstr>
      <vt:lpstr>Results</vt:lpstr>
      <vt:lpstr>What was the Key to Improvement?</vt:lpstr>
      <vt:lpstr>What is the Key for Exercise?</vt:lpstr>
      <vt:lpstr>How do you Find a Neuro PT??</vt:lpstr>
      <vt:lpstr>PowerPoint Presentation</vt:lpstr>
      <vt:lpstr>PowerPoint Presentation</vt:lpstr>
      <vt:lpstr>PowerPoint Presentation</vt:lpstr>
      <vt:lpstr>Special Thanks To:</vt:lpstr>
      <vt:lpstr>References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Julie Walker</cp:lastModifiedBy>
  <cp:revision>180</cp:revision>
  <cp:lastPrinted>2013-10-26T00:06:49Z</cp:lastPrinted>
  <dcterms:created xsi:type="dcterms:W3CDTF">2012-10-30T23:30:45Z</dcterms:created>
  <dcterms:modified xsi:type="dcterms:W3CDTF">2017-03-08T21:10:35Z</dcterms:modified>
</cp:coreProperties>
</file>