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6" r:id="rId1"/>
  </p:sldMasterIdLst>
  <p:notesMasterIdLst>
    <p:notesMasterId r:id="rId23"/>
  </p:notesMasterIdLst>
  <p:sldIdLst>
    <p:sldId id="256" r:id="rId2"/>
    <p:sldId id="257" r:id="rId3"/>
    <p:sldId id="258" r:id="rId4"/>
    <p:sldId id="259" r:id="rId5"/>
    <p:sldId id="260" r:id="rId6"/>
    <p:sldId id="270" r:id="rId7"/>
    <p:sldId id="265" r:id="rId8"/>
    <p:sldId id="261" r:id="rId9"/>
    <p:sldId id="266" r:id="rId10"/>
    <p:sldId id="264" r:id="rId11"/>
    <p:sldId id="271" r:id="rId12"/>
    <p:sldId id="267" r:id="rId13"/>
    <p:sldId id="268" r:id="rId14"/>
    <p:sldId id="274" r:id="rId15"/>
    <p:sldId id="273" r:id="rId16"/>
    <p:sldId id="269" r:id="rId17"/>
    <p:sldId id="272" r:id="rId18"/>
    <p:sldId id="275" r:id="rId19"/>
    <p:sldId id="279" r:id="rId20"/>
    <p:sldId id="277" r:id="rId21"/>
    <p:sldId id="278"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98"/>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38" autoAdjust="0"/>
  </p:normalViewPr>
  <p:slideViewPr>
    <p:cSldViewPr>
      <p:cViewPr>
        <p:scale>
          <a:sx n="78" d="100"/>
          <a:sy n="78" d="100"/>
        </p:scale>
        <p:origin x="-143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4AB62D39-E9FB-4D45-9F71-8BAC03ADE426}" type="datetimeFigureOut">
              <a:rPr lang="en-US" smtClean="0"/>
              <a:t>3/7/2015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CAEE877-693F-42C6-A3DE-A15530E63401}" type="slidenum">
              <a:rPr lang="en-US" smtClean="0"/>
              <a:t>‹#›</a:t>
            </a:fld>
            <a:endParaRPr lang="en-US"/>
          </a:p>
        </p:txBody>
      </p:sp>
    </p:spTree>
    <p:extLst>
      <p:ext uri="{BB962C8B-B14F-4D97-AF65-F5344CB8AC3E}">
        <p14:creationId xmlns:p14="http://schemas.microsoft.com/office/powerpoint/2010/main" val="11786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a:t>
            </a:fld>
            <a:endParaRPr lang="en-US"/>
          </a:p>
        </p:txBody>
      </p:sp>
    </p:spTree>
    <p:extLst>
      <p:ext uri="{BB962C8B-B14F-4D97-AF65-F5344CB8AC3E}">
        <p14:creationId xmlns:p14="http://schemas.microsoft.com/office/powerpoint/2010/main" val="158484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can be significant hurdles that line the path to genetic testing. I am sure that we could</a:t>
            </a:r>
            <a:r>
              <a:rPr lang="en-US" baseline="0" dirty="0" smtClean="0"/>
              <a:t> write a book on all of the difficulties that individuals in this room have experienced in obtaining a genetic diagnosis. The 3 most common hurdles that I experience with families are:</a:t>
            </a:r>
          </a:p>
          <a:p>
            <a:pPr marL="228600" indent="-228600">
              <a:buAutoNum type="arabicPeriod"/>
            </a:pPr>
            <a:r>
              <a:rPr lang="en-US" baseline="0" dirty="0" smtClean="0"/>
              <a:t>When an individual has a rare disorder, lives in a rural area, or does not have access to the appropriate specialist – getting seen by a provider who can put it all together in order to make a diagnosis can be exhausting for an individual. </a:t>
            </a:r>
          </a:p>
          <a:p>
            <a:pPr marL="228600" indent="-228600">
              <a:buAutoNum type="arabicPeriod"/>
            </a:pPr>
            <a:r>
              <a:rPr lang="en-US" baseline="0" dirty="0" smtClean="0"/>
              <a:t>Once you have meet the provider that has a recommendation for genetic testing the 2</a:t>
            </a:r>
            <a:r>
              <a:rPr lang="en-US" baseline="30000" dirty="0" smtClean="0"/>
              <a:t>nd</a:t>
            </a:r>
            <a:r>
              <a:rPr lang="en-US" baseline="0" dirty="0" smtClean="0"/>
              <a:t> hurdle is obtaining insurance companies. This has become increasingly harder over the last year as insurance companies are including genetic testing clauses, strict regulations for what type of testing can be performed and deductibles and co-pays increase making genetic testing unaffordable to the individual. </a:t>
            </a:r>
          </a:p>
          <a:p>
            <a:pPr marL="228600" indent="-228600">
              <a:buAutoNum type="arabicPeriod"/>
            </a:pPr>
            <a:r>
              <a:rPr lang="en-US" baseline="0" dirty="0" smtClean="0"/>
              <a:t>Interpretation of Results – when the testing is not ordered by a provider who is familiar with the test and how to interpret the results it can sometimes leave the family with more questions and uncertainty than answers.  I am a little biased but I do think that this is where the genetic counselors can be a huge resource to the family. </a:t>
            </a:r>
          </a:p>
          <a:p>
            <a:pPr marL="0" indent="0">
              <a:buNone/>
            </a:pPr>
            <a:r>
              <a:rPr lang="en-US" baseline="0" dirty="0" smtClean="0"/>
              <a:t>Once an individual has the results – the next question is often Now What?</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14</a:t>
            </a:fld>
            <a:endParaRPr lang="en-US"/>
          </a:p>
        </p:txBody>
      </p:sp>
    </p:spTree>
    <p:extLst>
      <p:ext uri="{BB962C8B-B14F-4D97-AF65-F5344CB8AC3E}">
        <p14:creationId xmlns:p14="http://schemas.microsoft.com/office/powerpoint/2010/main" val="239978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Genetic testing that confirms</a:t>
            </a:r>
            <a:r>
              <a:rPr lang="en-US" baseline="0" dirty="0" smtClean="0"/>
              <a:t> a diagnosis </a:t>
            </a:r>
            <a:r>
              <a:rPr lang="en-US" dirty="0" smtClean="0"/>
              <a:t>can often give us information</a:t>
            </a:r>
            <a:r>
              <a:rPr lang="en-US" baseline="0" dirty="0" smtClean="0"/>
              <a:t> that guides management, provides risk information to the family, and allows for connection with others that have the same diagnosis. However, it is not always clear cut, in some cases the family is left without an answer or with a maybe. Additionally genetic results do not result in the  “crystal ball” prognosis where we are able to tell the individual how things will progress as each individual is unique. This can leave families wondering why they ever wanted to have genetic testing in the first place. Setting appropriate expectations with the family prior to testing regarding what the testing can reveal and how those results can impact the individual is an important part of genetic counseling. </a:t>
            </a:r>
          </a:p>
          <a:p>
            <a:r>
              <a:rPr lang="en-US" baseline="0" dirty="0" smtClean="0"/>
              <a:t>Once an individual has a result it then becomes</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15</a:t>
            </a:fld>
            <a:endParaRPr lang="en-US"/>
          </a:p>
        </p:txBody>
      </p:sp>
    </p:spTree>
    <p:extLst>
      <p:ext uri="{BB962C8B-B14F-4D97-AF65-F5344CB8AC3E}">
        <p14:creationId xmlns:p14="http://schemas.microsoft.com/office/powerpoint/2010/main" val="31369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always</a:t>
            </a:r>
            <a:r>
              <a:rPr lang="en-US" baseline="0" dirty="0" smtClean="0"/>
              <a:t> talk about how a genetic diagnosis is typically a diagnosis for the family.  Although the genetic test results belong to the individual they can have a reaching impact of the extended family and one of the challenges can be how to share these results. </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16</a:t>
            </a:fld>
            <a:endParaRPr lang="en-US"/>
          </a:p>
        </p:txBody>
      </p:sp>
    </p:spTree>
    <p:extLst>
      <p:ext uri="{BB962C8B-B14F-4D97-AF65-F5344CB8AC3E}">
        <p14:creationId xmlns:p14="http://schemas.microsoft.com/office/powerpoint/2010/main" val="3080856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 the decision to share results with the family is a personal</a:t>
            </a:r>
            <a:r>
              <a:rPr lang="en-US" baseline="0" dirty="0" smtClean="0"/>
              <a:t> decision and many factors can come into play. The first is family dynamics – not all of us are from leave it to beaver families and therefore communicating results to family members can be a mine field that needs to be carefully navigated. One of the things that a genetic counselor can do is to help you brainstorm the best way to share the information. For some families this is throwing a party to announce the diagnosis and the impact on family while for others it is sending a letter with the pertinent information and how it applies to the family members. It is important to be prepared for different reactions as some might not understand why this information is important to them, are nervous or are not in a place where they can take in the information. </a:t>
            </a:r>
          </a:p>
          <a:p>
            <a:r>
              <a:rPr lang="en-US" baseline="0" dirty="0" smtClean="0"/>
              <a:t>One other factor is that some family members may not want to know that they are at an increased risk and therefore may not want you to share your information with them. It is important to respect this decision even if you feel that they need to know. Let them know that you are available to talk should they change their mind. </a:t>
            </a:r>
          </a:p>
          <a:p>
            <a:r>
              <a:rPr lang="en-US" baseline="0" dirty="0" smtClean="0"/>
              <a:t>For a sub population there is an additional factor as they are an identical twin and therefore information they learn can have an almost immediate impact on a family member. This can be especially stressful on the relationship if your twin does not want to know their genetic status. In the case of twins I often encourage that discussion prior to testing. </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17</a:t>
            </a:fld>
            <a:endParaRPr lang="en-US"/>
          </a:p>
        </p:txBody>
      </p:sp>
    </p:spTree>
    <p:extLst>
      <p:ext uri="{BB962C8B-B14F-4D97-AF65-F5344CB8AC3E}">
        <p14:creationId xmlns:p14="http://schemas.microsoft.com/office/powerpoint/2010/main" val="811360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family members are told of the</a:t>
            </a:r>
            <a:r>
              <a:rPr lang="en-US" baseline="0" dirty="0" smtClean="0"/>
              <a:t> genetic results and the possible impact on themselves the cycle of “to test or not to test” starts over again. However, there are variations to the cycle depending on how the results may impact that individual.</a:t>
            </a:r>
            <a:endParaRPr lang="en-US" dirty="0" smtClean="0"/>
          </a:p>
          <a:p>
            <a:endParaRPr lang="en-US" dirty="0" smtClean="0"/>
          </a:p>
          <a:p>
            <a:r>
              <a:rPr lang="en-US" dirty="0" smtClean="0"/>
              <a:t>A</a:t>
            </a:r>
            <a:r>
              <a:rPr lang="en-US" baseline="0" dirty="0" smtClean="0"/>
              <a:t> family member who is not symptomatic approaches genetic testing is a different mindset compared to an individual who is </a:t>
            </a:r>
            <a:r>
              <a:rPr lang="en-US" baseline="0" dirty="0" smtClean="0"/>
              <a:t>experiencing symptoms and was looking to answer the why.</a:t>
            </a:r>
            <a:endParaRPr lang="en-US" baseline="0" dirty="0" smtClean="0"/>
          </a:p>
          <a:p>
            <a:endParaRPr lang="en-US" baseline="0" dirty="0" smtClean="0"/>
          </a:p>
          <a:p>
            <a:r>
              <a:rPr lang="en-US" baseline="0" dirty="0" smtClean="0"/>
              <a:t>For those that learn that they at risk to develop symptoms they need to decide if they want to know that they may develop symptoms at some unknown time in the future. </a:t>
            </a:r>
          </a:p>
          <a:p>
            <a:endParaRPr lang="en-US" baseline="0" dirty="0" smtClean="0"/>
          </a:p>
          <a:p>
            <a:r>
              <a:rPr lang="en-US" baseline="0" dirty="0" smtClean="0"/>
              <a:t>Others may learn of the genetic diagnosis and as they become educated about the symptoms may realize that they are already experiencing symptoms – accelerating their timeline of acknowledging the disease.</a:t>
            </a:r>
          </a:p>
          <a:p>
            <a:endParaRPr lang="en-US" baseline="0" dirty="0" smtClean="0"/>
          </a:p>
          <a:p>
            <a:r>
              <a:rPr lang="en-US" baseline="0" dirty="0" smtClean="0"/>
              <a:t>For family members that are not at risk themselves, but may pass it along to future generations there decision making process differs as they are not thinking of their own health but that of their current and unborn children and with some ataxia’s caused by expanding genes even their grandchildren. The amount of information and the implications on future generations can often be overwhelming to think about. </a:t>
            </a:r>
          </a:p>
          <a:p>
            <a:endParaRPr lang="en-US" baseline="0" dirty="0" smtClean="0"/>
          </a:p>
          <a:p>
            <a:r>
              <a:rPr lang="en-US" baseline="0" dirty="0" smtClean="0"/>
              <a:t>Genetic testing and the decisions that each family member makes can sometimes cause turmoil within a family. </a:t>
            </a:r>
          </a:p>
        </p:txBody>
      </p:sp>
      <p:sp>
        <p:nvSpPr>
          <p:cNvPr id="4" name="Slide Number Placeholder 3"/>
          <p:cNvSpPr>
            <a:spLocks noGrp="1"/>
          </p:cNvSpPr>
          <p:nvPr>
            <p:ph type="sldNum" sz="quarter" idx="10"/>
          </p:nvPr>
        </p:nvSpPr>
        <p:spPr/>
        <p:txBody>
          <a:bodyPr/>
          <a:lstStyle/>
          <a:p>
            <a:fld id="{2CAEE877-693F-42C6-A3DE-A15530E63401}" type="slidenum">
              <a:rPr lang="en-US" smtClean="0"/>
              <a:t>18</a:t>
            </a:fld>
            <a:endParaRPr lang="en-US"/>
          </a:p>
        </p:txBody>
      </p:sp>
    </p:spTree>
    <p:extLst>
      <p:ext uri="{BB962C8B-B14F-4D97-AF65-F5344CB8AC3E}">
        <p14:creationId xmlns:p14="http://schemas.microsoft.com/office/powerpoint/2010/main" val="311493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we have the above family. Our patient is the 16 year old boy indicated</a:t>
            </a:r>
            <a:r>
              <a:rPr lang="en-US" baseline="0" dirty="0" smtClean="0"/>
              <a:t> by the arrow was found to have an AD inherited ataxia. This ataxia syndrome has variable expression and therefore not everyone who has the gene will express symptoms. Both parents were tested and the father was found to carry the change although he has no symptoms. After sharing the information with family members his parents get tested and his mother is found to carry the genetic change. She now wonders if the balance problems she attributed to age are actually due to the genetic change expressing itself later in life. This makes the father of our patient wonder if he too will develop symptoms like his mother and son and he begins to obsess over any changes in his function.</a:t>
            </a:r>
          </a:p>
          <a:p>
            <a:endParaRPr lang="en-US" baseline="0" dirty="0" smtClean="0"/>
          </a:p>
          <a:p>
            <a:r>
              <a:rPr lang="en-US" baseline="0" dirty="0" smtClean="0"/>
              <a:t>Meanwhile his sister who is currently pregnant learns that she has the genetic change. Given the uncertainty with the expression of the gene she opts not to have prenatal testing, but is now significantly concerned for her unborn child. </a:t>
            </a:r>
          </a:p>
          <a:p>
            <a:endParaRPr lang="en-US" baseline="0" dirty="0" smtClean="0"/>
          </a:p>
          <a:p>
            <a:r>
              <a:rPr lang="en-US" baseline="0" dirty="0" smtClean="0"/>
              <a:t>The patient’s uncle opts not to be tested as he wishes to not know if he is at risk for developing symptoms. However, his son wants to know as he is 18 and is concerned he is having symptoms. He is tested and found to have the change. This implies that his father also has the change. Their relationship become strained as the father is upset that he now knows information he did not desire. </a:t>
            </a:r>
          </a:p>
          <a:p>
            <a:endParaRPr lang="en-US" baseline="0" dirty="0" smtClean="0"/>
          </a:p>
          <a:p>
            <a:r>
              <a:rPr lang="en-US" baseline="0" dirty="0" smtClean="0"/>
              <a:t>The remaining uncle is tested and was found to not have the change. He experiences guilt at not have the genetic change and in some ways feels that he does not share the same bond that his siblings do given their shared genetic diagnosis. </a:t>
            </a:r>
          </a:p>
          <a:p>
            <a:endParaRPr lang="en-US" baseline="0" dirty="0" smtClean="0"/>
          </a:p>
          <a:p>
            <a:r>
              <a:rPr lang="en-US" baseline="0" dirty="0" smtClean="0"/>
              <a:t>This is just one scenario of how an individuals genetic confirmation can impact an entire family. I hope that it has illustrated the complexities of a genetic diagnosis on a family. </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20</a:t>
            </a:fld>
            <a:endParaRPr lang="en-US"/>
          </a:p>
        </p:txBody>
      </p:sp>
    </p:spTree>
    <p:extLst>
      <p:ext uri="{BB962C8B-B14F-4D97-AF65-F5344CB8AC3E}">
        <p14:creationId xmlns:p14="http://schemas.microsoft.com/office/powerpoint/2010/main" val="2246481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Licensed</a:t>
            </a:r>
            <a:r>
              <a:rPr lang="en-US" baseline="0" dirty="0" smtClean="0"/>
              <a:t> Genetic Counselors</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5</a:t>
            </a:fld>
            <a:endParaRPr lang="en-US"/>
          </a:p>
        </p:txBody>
      </p:sp>
    </p:spTree>
    <p:extLst>
      <p:ext uri="{BB962C8B-B14F-4D97-AF65-F5344CB8AC3E}">
        <p14:creationId xmlns:p14="http://schemas.microsoft.com/office/powerpoint/2010/main" val="761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genetics there is a</a:t>
            </a:r>
            <a:r>
              <a:rPr lang="en-US" sz="1200" baseline="0" dirty="0" smtClean="0"/>
              <a:t> saying “XXXX” This mantra reminds us that although recommendations exist based on symptoms and family history there is a not a one size fits all method to how we go about testing </a:t>
            </a:r>
            <a:r>
              <a:rPr lang="en-US" sz="1200" baseline="0" dirty="0" err="1" smtClean="0"/>
              <a:t>andindividual</a:t>
            </a:r>
            <a:r>
              <a:rPr lang="en-US" sz="1200" baseline="0" dirty="0" smtClean="0"/>
              <a:t>. In fact there are many factors that one must consider before embarking on genetic testing.  The first is identify who the patient is and what type of testing is appropriate based on why they are seeking testing. </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7</a:t>
            </a:fld>
            <a:endParaRPr lang="en-US"/>
          </a:p>
        </p:txBody>
      </p:sp>
    </p:spTree>
    <p:extLst>
      <p:ext uri="{BB962C8B-B14F-4D97-AF65-F5344CB8AC3E}">
        <p14:creationId xmlns:p14="http://schemas.microsoft.com/office/powerpoint/2010/main" val="373920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p:sp>
      <p:sp>
        <p:nvSpPr>
          <p:cNvPr id="737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hangingPunct="1"/>
            <a:r>
              <a:rPr lang="en-US" altLang="en-US" dirty="0" smtClean="0"/>
              <a:t>Diagnostic Testing: the most common forms of genetic testing. </a:t>
            </a:r>
          </a:p>
        </p:txBody>
      </p:sp>
      <p:sp>
        <p:nvSpPr>
          <p:cNvPr id="73732" name="Slide Number Placeholder 3"/>
          <p:cNvSpPr>
            <a:spLocks noGrp="1"/>
          </p:cNvSpPr>
          <p:nvPr>
            <p:ph type="sldNum" sz="quarter" idx="4294967295"/>
          </p:nvPr>
        </p:nvSpPr>
        <p:spPr bwMode="auto">
          <a:xfrm>
            <a:off x="3884613" y="8829967"/>
            <a:ext cx="297180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102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102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102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102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B5AA95F3-C0E3-46F0-9A53-86EC26776100}" type="slidenum">
              <a:rPr lang="en-US" altLang="en-US">
                <a:latin typeface="Arial" pitchFamily="34" charset="0"/>
              </a:rPr>
              <a:pPr eaLnBrk="1"/>
              <a:t>8</a:t>
            </a:fld>
            <a:endParaRPr lang="en-US" alt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p:sp>
      <p:sp>
        <p:nvSpPr>
          <p:cNvPr id="737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hangingPunct="1"/>
            <a:r>
              <a:rPr lang="en-US" altLang="en-US" dirty="0" err="1" smtClean="0"/>
              <a:t>Pharmacogenomic</a:t>
            </a:r>
            <a:r>
              <a:rPr lang="en-US" altLang="en-US" dirty="0" smtClean="0"/>
              <a:t> testing</a:t>
            </a:r>
            <a:r>
              <a:rPr lang="en-US" altLang="en-US" baseline="0" dirty="0" smtClean="0"/>
              <a:t> gives information about how certain medicines work. </a:t>
            </a:r>
          </a:p>
          <a:p>
            <a:pPr eaLnBrk="1" hangingPunct="1"/>
            <a:endParaRPr lang="en-US" altLang="en-US" baseline="0" dirty="0" smtClean="0"/>
          </a:p>
          <a:p>
            <a:pPr eaLnBrk="1" hangingPunct="1"/>
            <a:r>
              <a:rPr lang="en-US" altLang="en-US" baseline="0" dirty="0" smtClean="0"/>
              <a:t>Once the type of testing has been determined the next step is to explore with the individual why they may want or not want to be tested.</a:t>
            </a:r>
            <a:endParaRPr lang="en-US" altLang="en-US" dirty="0" smtClean="0"/>
          </a:p>
        </p:txBody>
      </p:sp>
      <p:sp>
        <p:nvSpPr>
          <p:cNvPr id="73732" name="Slide Number Placeholder 3"/>
          <p:cNvSpPr>
            <a:spLocks noGrp="1"/>
          </p:cNvSpPr>
          <p:nvPr>
            <p:ph type="sldNum" sz="quarter" idx="4294967295"/>
          </p:nvPr>
        </p:nvSpPr>
        <p:spPr bwMode="auto">
          <a:xfrm>
            <a:off x="3884613" y="8829967"/>
            <a:ext cx="297180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102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102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102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1025"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B5AA95F3-C0E3-46F0-9A53-86EC26776100}" type="slidenum">
              <a:rPr lang="en-US" altLang="en-US">
                <a:latin typeface="Arial" pitchFamily="34" charset="0"/>
              </a:rPr>
              <a:pPr eaLnBrk="1"/>
              <a:t>9</a:t>
            </a:fld>
            <a:endParaRPr lang="en-US" alt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reasons why an individual may want to be tested. I have illustrated</a:t>
            </a:r>
            <a:r>
              <a:rPr lang="en-US" baseline="0" dirty="0" smtClean="0"/>
              <a:t> a few here and I am sure that as a group we could add a lot more. Understanding why one wants testing can often help us set appropriate expectations for when the results become available. On the flip side we also need to consider why one may not want have testing</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10</a:t>
            </a:fld>
            <a:endParaRPr lang="en-US"/>
          </a:p>
        </p:txBody>
      </p:sp>
    </p:spTree>
    <p:extLst>
      <p:ext uri="{BB962C8B-B14F-4D97-AF65-F5344CB8AC3E}">
        <p14:creationId xmlns:p14="http://schemas.microsoft.com/office/powerpoint/2010/main" val="99500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notice that a few have</a:t>
            </a:r>
            <a:r>
              <a:rPr lang="en-US" baseline="0" dirty="0" smtClean="0"/>
              <a:t> stayed the same – that is because everyone has the same values and views so a benefit for one individual could be consideration a con for another individual. </a:t>
            </a:r>
          </a:p>
          <a:p>
            <a:r>
              <a:rPr lang="en-US" baseline="0" dirty="0" smtClean="0"/>
              <a:t>Once an individual has decided to get testing, the path is not always smooth</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11</a:t>
            </a:fld>
            <a:endParaRPr lang="en-US"/>
          </a:p>
        </p:txBody>
      </p:sp>
    </p:spTree>
    <p:extLst>
      <p:ext uri="{BB962C8B-B14F-4D97-AF65-F5344CB8AC3E}">
        <p14:creationId xmlns:p14="http://schemas.microsoft.com/office/powerpoint/2010/main" val="2133133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Includes</a:t>
            </a:r>
            <a:r>
              <a:rPr lang="en-US" baseline="0" dirty="0" smtClean="0"/>
              <a:t> both family history of a genetic condition and a positive genetic test results</a:t>
            </a:r>
          </a:p>
          <a:p>
            <a:r>
              <a:rPr lang="en-US" sz="1200" b="0" i="0" u="none" strike="noStrike" kern="1200" baseline="0" dirty="0" smtClean="0">
                <a:solidFill>
                  <a:schemeClr val="tx1"/>
                </a:solidFill>
                <a:latin typeface="+mn-lt"/>
                <a:ea typeface="+mn-ea"/>
                <a:cs typeface="+mn-cs"/>
              </a:rPr>
              <a:t>With GINA’s protections, you can feel more comfortable</a:t>
            </a:r>
          </a:p>
          <a:p>
            <a:r>
              <a:rPr lang="en-US" sz="1200" b="0" i="0" u="none" strike="noStrike" kern="1200" baseline="0" dirty="0" smtClean="0">
                <a:solidFill>
                  <a:schemeClr val="tx1"/>
                </a:solidFill>
                <a:latin typeface="+mn-lt"/>
                <a:ea typeface="+mn-ea"/>
                <a:cs typeface="+mn-cs"/>
              </a:rPr>
              <a:t>talking about family health history with your family and healthcare providers.</a:t>
            </a:r>
          </a:p>
          <a:p>
            <a:r>
              <a:rPr lang="en-US" sz="1200" b="0" i="0" u="none" strike="noStrike" kern="1200" baseline="0" dirty="0" smtClean="0">
                <a:solidFill>
                  <a:schemeClr val="tx1"/>
                </a:solidFill>
                <a:latin typeface="+mn-lt"/>
                <a:ea typeface="+mn-ea"/>
                <a:cs typeface="+mn-cs"/>
              </a:rPr>
              <a:t>You may choose to use genetic testing and other services to learn about health</a:t>
            </a:r>
          </a:p>
          <a:p>
            <a:r>
              <a:rPr lang="en-US" sz="1200" b="0" i="0" u="none" strike="noStrike" kern="1200" baseline="0" dirty="0" smtClean="0">
                <a:solidFill>
                  <a:schemeClr val="tx1"/>
                </a:solidFill>
                <a:latin typeface="+mn-lt"/>
                <a:ea typeface="+mn-ea"/>
                <a:cs typeface="+mn-cs"/>
              </a:rPr>
              <a:t>risks without fear of genetic discrimination</a:t>
            </a:r>
          </a:p>
          <a:p>
            <a:r>
              <a:rPr lang="en-US" sz="1200" b="0" i="0" u="none" strike="noStrike" kern="1200" baseline="0" dirty="0" smtClean="0">
                <a:solidFill>
                  <a:schemeClr val="tx1"/>
                </a:solidFill>
                <a:latin typeface="+mn-lt"/>
                <a:ea typeface="+mn-ea"/>
                <a:cs typeface="+mn-cs"/>
              </a:rPr>
              <a:t>GINA’s protections apply to </a:t>
            </a:r>
            <a:r>
              <a:rPr lang="en-US" sz="1200" b="0" i="1" u="none" strike="noStrike" kern="1200" baseline="0" dirty="0" smtClean="0">
                <a:solidFill>
                  <a:schemeClr val="tx1"/>
                </a:solidFill>
                <a:latin typeface="+mn-lt"/>
                <a:ea typeface="+mn-ea"/>
                <a:cs typeface="+mn-cs"/>
              </a:rPr>
              <a:t>most </a:t>
            </a:r>
            <a:r>
              <a:rPr lang="en-US" sz="1200" b="0" i="0" u="none" strike="noStrike" kern="1200" baseline="0" dirty="0" smtClean="0">
                <a:solidFill>
                  <a:schemeClr val="tx1"/>
                </a:solidFill>
                <a:latin typeface="+mn-lt"/>
                <a:ea typeface="+mn-ea"/>
                <a:cs typeface="+mn-cs"/>
              </a:rPr>
              <a:t>health insurers. GINA applies to the health insurance plan you</a:t>
            </a:r>
          </a:p>
          <a:p>
            <a:r>
              <a:rPr lang="en-US" sz="1200" b="0" i="0" u="none" strike="noStrike" kern="1200" baseline="0" dirty="0" smtClean="0">
                <a:solidFill>
                  <a:schemeClr val="tx1"/>
                </a:solidFill>
                <a:latin typeface="+mn-lt"/>
                <a:ea typeface="+mn-ea"/>
                <a:cs typeface="+mn-cs"/>
              </a:rPr>
              <a:t>receive through your employer (a group plan) as well as health insurance you purchase on your</a:t>
            </a:r>
          </a:p>
          <a:p>
            <a:r>
              <a:rPr lang="en-US" sz="1200" b="0" i="0" u="none" strike="noStrike" kern="1200" baseline="0" dirty="0" smtClean="0">
                <a:solidFill>
                  <a:schemeClr val="tx1"/>
                </a:solidFill>
                <a:latin typeface="+mn-lt"/>
                <a:ea typeface="+mn-ea"/>
                <a:cs typeface="+mn-cs"/>
              </a:rPr>
              <a:t>own (an individual plan) for you and your family. GINA also applies to Medicare supplemental</a:t>
            </a:r>
          </a:p>
          <a:p>
            <a:r>
              <a:rPr lang="en-US" sz="1200" b="0" i="0" u="none" strike="noStrike" kern="1200" baseline="0" dirty="0" smtClean="0">
                <a:solidFill>
                  <a:schemeClr val="tx1"/>
                </a:solidFill>
                <a:latin typeface="+mn-lt"/>
                <a:ea typeface="+mn-ea"/>
                <a:cs typeface="+mn-cs"/>
              </a:rPr>
              <a:t>policies for individuals who have insurance through Medicare.</a:t>
            </a:r>
          </a:p>
          <a:p>
            <a:r>
              <a:rPr lang="en-US" sz="1200" b="0" i="0" u="none" strike="noStrike" kern="1200" baseline="0" dirty="0" smtClean="0">
                <a:solidFill>
                  <a:schemeClr val="tx1"/>
                </a:solidFill>
                <a:latin typeface="+mn-lt"/>
                <a:ea typeface="+mn-ea"/>
                <a:cs typeface="+mn-cs"/>
              </a:rPr>
              <a:t>The health insurance protections of GINA </a:t>
            </a:r>
            <a:r>
              <a:rPr lang="en-US" sz="1200" b="0" i="1" u="none" strike="noStrike" kern="1200" baseline="0" dirty="0" smtClean="0">
                <a:solidFill>
                  <a:schemeClr val="tx1"/>
                </a:solidFill>
                <a:latin typeface="+mn-lt"/>
                <a:ea typeface="+mn-ea"/>
                <a:cs typeface="+mn-cs"/>
              </a:rPr>
              <a:t>do not </a:t>
            </a:r>
            <a:r>
              <a:rPr lang="en-US" sz="1200" b="0" i="0" u="none" strike="noStrike" kern="1200" baseline="0" dirty="0" smtClean="0">
                <a:solidFill>
                  <a:schemeClr val="tx1"/>
                </a:solidFill>
                <a:latin typeface="+mn-lt"/>
                <a:ea typeface="+mn-ea"/>
                <a:cs typeface="+mn-cs"/>
              </a:rPr>
              <a:t>apply to</a:t>
            </a:r>
          </a:p>
          <a:p>
            <a:r>
              <a:rPr lang="en-US" sz="1200" b="0" i="0" u="none" strike="noStrike" kern="1200" baseline="0" dirty="0" smtClean="0">
                <a:solidFill>
                  <a:schemeClr val="tx1"/>
                </a:solidFill>
                <a:latin typeface="+mn-lt"/>
                <a:ea typeface="+mn-ea"/>
                <a:cs typeface="+mn-cs"/>
              </a:rPr>
              <a:t>• Members of the US military who receive their care through the Tricare military health</a:t>
            </a:r>
          </a:p>
          <a:p>
            <a:r>
              <a:rPr lang="en-US" sz="1200" b="0" i="0" u="none" strike="noStrike" kern="1200" baseline="0" dirty="0" smtClean="0">
                <a:solidFill>
                  <a:schemeClr val="tx1"/>
                </a:solidFill>
                <a:latin typeface="+mn-lt"/>
                <a:ea typeface="+mn-ea"/>
                <a:cs typeface="+mn-cs"/>
              </a:rPr>
              <a:t>system</a:t>
            </a:r>
          </a:p>
          <a:p>
            <a:r>
              <a:rPr lang="en-US" sz="1200" b="0" i="0" u="none" strike="noStrike" kern="1200" baseline="0" dirty="0" smtClean="0">
                <a:solidFill>
                  <a:schemeClr val="tx1"/>
                </a:solidFill>
                <a:latin typeface="+mn-lt"/>
                <a:ea typeface="+mn-ea"/>
                <a:cs typeface="+mn-cs"/>
              </a:rPr>
              <a:t>• Veterans who receive their care through the Veteran's Administration</a:t>
            </a:r>
          </a:p>
          <a:p>
            <a:r>
              <a:rPr lang="en-US" sz="1200" b="0" i="0" u="none" strike="noStrike" kern="1200" baseline="0" dirty="0" smtClean="0">
                <a:solidFill>
                  <a:schemeClr val="tx1"/>
                </a:solidFill>
                <a:latin typeface="+mn-lt"/>
                <a:ea typeface="+mn-ea"/>
                <a:cs typeface="+mn-cs"/>
              </a:rPr>
              <a:t>• The Indian Health Service</a:t>
            </a:r>
          </a:p>
          <a:p>
            <a:r>
              <a:rPr lang="en-US" sz="1200" b="0" i="0" u="none" strike="noStrike" kern="1200" baseline="0" dirty="0" smtClean="0">
                <a:solidFill>
                  <a:schemeClr val="tx1"/>
                </a:solidFill>
                <a:latin typeface="+mn-lt"/>
                <a:ea typeface="+mn-ea"/>
                <a:cs typeface="+mn-cs"/>
              </a:rPr>
              <a:t>• Federal employees who get care through the Federal Employees Health Benefits Plans</a:t>
            </a:r>
          </a:p>
          <a:p>
            <a:r>
              <a:rPr lang="en-US" sz="1200" b="0" i="0" u="none" strike="noStrike" kern="1200" baseline="0" dirty="0" smtClean="0">
                <a:solidFill>
                  <a:schemeClr val="tx1"/>
                </a:solidFill>
                <a:latin typeface="+mn-lt"/>
                <a:ea typeface="+mn-ea"/>
                <a:cs typeface="+mn-cs"/>
              </a:rPr>
              <a:t>These groups have policies in place that provide discrimination protections similar to GINA.</a:t>
            </a:r>
          </a:p>
          <a:p>
            <a:r>
              <a:rPr lang="en-US" sz="1200" b="1" i="0" u="none" strike="noStrike" kern="1200" baseline="0" dirty="0" smtClean="0">
                <a:solidFill>
                  <a:schemeClr val="tx1"/>
                </a:solidFill>
                <a:latin typeface="+mn-lt"/>
                <a:ea typeface="+mn-ea"/>
                <a:cs typeface="+mn-cs"/>
              </a:rPr>
              <a:t>Does GINA mean that a health insurer can’t raise my premiums or deny me coverage if I have</a:t>
            </a:r>
          </a:p>
          <a:p>
            <a:r>
              <a:rPr lang="en-US" sz="1200" b="1" i="0" u="none" strike="noStrike" kern="1200" baseline="0" dirty="0" smtClean="0">
                <a:solidFill>
                  <a:schemeClr val="tx1"/>
                </a:solidFill>
                <a:latin typeface="+mn-lt"/>
                <a:ea typeface="+mn-ea"/>
                <a:cs typeface="+mn-cs"/>
              </a:rPr>
              <a:t>already been diagnosed with a genetic condition?</a:t>
            </a:r>
          </a:p>
          <a:p>
            <a:r>
              <a:rPr lang="en-US" sz="1200" b="0" i="0" u="none" strike="noStrike" kern="1200" baseline="0" dirty="0" smtClean="0">
                <a:solidFill>
                  <a:schemeClr val="tx1"/>
                </a:solidFill>
                <a:latin typeface="+mn-lt"/>
                <a:ea typeface="+mn-ea"/>
                <a:cs typeface="+mn-cs"/>
              </a:rPr>
              <a:t>No. GINA does not stop health insurers from basing their decisions about eligibility, coverage,</a:t>
            </a:r>
          </a:p>
          <a:p>
            <a:r>
              <a:rPr lang="en-US" sz="1200" b="0" i="0" u="none" strike="noStrike" kern="1200" baseline="0" dirty="0" smtClean="0">
                <a:solidFill>
                  <a:schemeClr val="tx1"/>
                </a:solidFill>
                <a:latin typeface="+mn-lt"/>
                <a:ea typeface="+mn-ea"/>
                <a:cs typeface="+mn-cs"/>
              </a:rPr>
              <a:t>or premiums on current symptoms or diagnosis of a health condition (also known as “current</a:t>
            </a:r>
          </a:p>
          <a:p>
            <a:r>
              <a:rPr lang="en-US" sz="1200" b="0" i="0" u="none" strike="noStrike" kern="1200" baseline="0" dirty="0" smtClean="0">
                <a:solidFill>
                  <a:schemeClr val="tx1"/>
                </a:solidFill>
                <a:latin typeface="+mn-lt"/>
                <a:ea typeface="+mn-ea"/>
                <a:cs typeface="+mn-cs"/>
              </a:rPr>
              <a:t>health status” or “manifest disease”). This is true even if the condition is a genetic disease or</a:t>
            </a:r>
          </a:p>
          <a:p>
            <a:r>
              <a:rPr lang="en-US" sz="1200" b="0" i="0" u="none" strike="noStrike" kern="1200" baseline="0" dirty="0" smtClean="0">
                <a:solidFill>
                  <a:schemeClr val="tx1"/>
                </a:solidFill>
                <a:latin typeface="+mn-lt"/>
                <a:ea typeface="+mn-ea"/>
                <a:cs typeface="+mn-cs"/>
              </a:rPr>
              <a:t>was diagnosed in part by a genetic test.</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12</a:t>
            </a:fld>
            <a:endParaRPr lang="en-US"/>
          </a:p>
        </p:txBody>
      </p:sp>
    </p:spTree>
    <p:extLst>
      <p:ext uri="{BB962C8B-B14F-4D97-AF65-F5344CB8AC3E}">
        <p14:creationId xmlns:p14="http://schemas.microsoft.com/office/powerpoint/2010/main" val="50688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Includes</a:t>
            </a:r>
            <a:r>
              <a:rPr lang="en-US" baseline="0" dirty="0" smtClean="0"/>
              <a:t> both family history of a genetic condition and a positive genetic test results</a:t>
            </a:r>
          </a:p>
          <a:p>
            <a:r>
              <a:rPr lang="en-US" sz="1200" b="0" i="0" u="none" strike="noStrike" kern="1200" baseline="0" dirty="0" smtClean="0">
                <a:solidFill>
                  <a:schemeClr val="tx1"/>
                </a:solidFill>
                <a:latin typeface="+mn-lt"/>
                <a:ea typeface="+mn-ea"/>
                <a:cs typeface="+mn-cs"/>
              </a:rPr>
              <a:t>With GINA’s protections, you can feel more comfortable</a:t>
            </a:r>
          </a:p>
          <a:p>
            <a:r>
              <a:rPr lang="en-US" sz="1200" b="0" i="0" u="none" strike="noStrike" kern="1200" baseline="0" dirty="0" smtClean="0">
                <a:solidFill>
                  <a:schemeClr val="tx1"/>
                </a:solidFill>
                <a:latin typeface="+mn-lt"/>
                <a:ea typeface="+mn-ea"/>
                <a:cs typeface="+mn-cs"/>
              </a:rPr>
              <a:t>talking about family health history with your family and healthcare providers.</a:t>
            </a:r>
          </a:p>
          <a:p>
            <a:r>
              <a:rPr lang="en-US" sz="1200" b="0" i="0" u="none" strike="noStrike" kern="1200" baseline="0" dirty="0" smtClean="0">
                <a:solidFill>
                  <a:schemeClr val="tx1"/>
                </a:solidFill>
                <a:latin typeface="+mn-lt"/>
                <a:ea typeface="+mn-ea"/>
                <a:cs typeface="+mn-cs"/>
              </a:rPr>
              <a:t>You may choose to use genetic testing and other services to learn about health</a:t>
            </a:r>
          </a:p>
          <a:p>
            <a:r>
              <a:rPr lang="en-US" sz="1200" b="0" i="0" u="none" strike="noStrike" kern="1200" baseline="0" dirty="0" smtClean="0">
                <a:solidFill>
                  <a:schemeClr val="tx1"/>
                </a:solidFill>
                <a:latin typeface="+mn-lt"/>
                <a:ea typeface="+mn-ea"/>
                <a:cs typeface="+mn-cs"/>
              </a:rPr>
              <a:t>risks without fear of genetic discrimination</a:t>
            </a:r>
          </a:p>
          <a:p>
            <a:r>
              <a:rPr lang="en-US" sz="1200" b="0" i="0" u="none" strike="noStrike" kern="1200" baseline="0" dirty="0" smtClean="0">
                <a:solidFill>
                  <a:schemeClr val="tx1"/>
                </a:solidFill>
                <a:latin typeface="+mn-lt"/>
                <a:ea typeface="+mn-ea"/>
                <a:cs typeface="+mn-cs"/>
              </a:rPr>
              <a:t>GINA’s protections apply to </a:t>
            </a:r>
            <a:r>
              <a:rPr lang="en-US" sz="1200" b="0" i="1" u="none" strike="noStrike" kern="1200" baseline="0" dirty="0" smtClean="0">
                <a:solidFill>
                  <a:schemeClr val="tx1"/>
                </a:solidFill>
                <a:latin typeface="+mn-lt"/>
                <a:ea typeface="+mn-ea"/>
                <a:cs typeface="+mn-cs"/>
              </a:rPr>
              <a:t>most </a:t>
            </a:r>
            <a:r>
              <a:rPr lang="en-US" sz="1200" b="0" i="0" u="none" strike="noStrike" kern="1200" baseline="0" dirty="0" smtClean="0">
                <a:solidFill>
                  <a:schemeClr val="tx1"/>
                </a:solidFill>
                <a:latin typeface="+mn-lt"/>
                <a:ea typeface="+mn-ea"/>
                <a:cs typeface="+mn-cs"/>
              </a:rPr>
              <a:t>health insurers. GINA applies to the health insurance plan you</a:t>
            </a:r>
          </a:p>
          <a:p>
            <a:r>
              <a:rPr lang="en-US" sz="1200" b="0" i="0" u="none" strike="noStrike" kern="1200" baseline="0" dirty="0" smtClean="0">
                <a:solidFill>
                  <a:schemeClr val="tx1"/>
                </a:solidFill>
                <a:latin typeface="+mn-lt"/>
                <a:ea typeface="+mn-ea"/>
                <a:cs typeface="+mn-cs"/>
              </a:rPr>
              <a:t>receive through your employer (a group plan) as well as health insurance you purchase on your</a:t>
            </a:r>
          </a:p>
          <a:p>
            <a:r>
              <a:rPr lang="en-US" sz="1200" b="0" i="0" u="none" strike="noStrike" kern="1200" baseline="0" dirty="0" smtClean="0">
                <a:solidFill>
                  <a:schemeClr val="tx1"/>
                </a:solidFill>
                <a:latin typeface="+mn-lt"/>
                <a:ea typeface="+mn-ea"/>
                <a:cs typeface="+mn-cs"/>
              </a:rPr>
              <a:t>own (an individual plan) for you and your family. GINA also applies to Medicare supplemental</a:t>
            </a:r>
          </a:p>
          <a:p>
            <a:r>
              <a:rPr lang="en-US" sz="1200" b="0" i="0" u="none" strike="noStrike" kern="1200" baseline="0" dirty="0" smtClean="0">
                <a:solidFill>
                  <a:schemeClr val="tx1"/>
                </a:solidFill>
                <a:latin typeface="+mn-lt"/>
                <a:ea typeface="+mn-ea"/>
                <a:cs typeface="+mn-cs"/>
              </a:rPr>
              <a:t>policies for individuals who have insurance through Medicare.</a:t>
            </a:r>
          </a:p>
          <a:p>
            <a:r>
              <a:rPr lang="en-US" sz="1200" b="0" i="0" u="none" strike="noStrike" kern="1200" baseline="0" dirty="0" smtClean="0">
                <a:solidFill>
                  <a:schemeClr val="tx1"/>
                </a:solidFill>
                <a:latin typeface="+mn-lt"/>
                <a:ea typeface="+mn-ea"/>
                <a:cs typeface="+mn-cs"/>
              </a:rPr>
              <a:t>The health insurance protections of GINA </a:t>
            </a:r>
            <a:r>
              <a:rPr lang="en-US" sz="1200" b="0" i="1" u="none" strike="noStrike" kern="1200" baseline="0" dirty="0" smtClean="0">
                <a:solidFill>
                  <a:schemeClr val="tx1"/>
                </a:solidFill>
                <a:latin typeface="+mn-lt"/>
                <a:ea typeface="+mn-ea"/>
                <a:cs typeface="+mn-cs"/>
              </a:rPr>
              <a:t>do not </a:t>
            </a:r>
            <a:r>
              <a:rPr lang="en-US" sz="1200" b="0" i="0" u="none" strike="noStrike" kern="1200" baseline="0" dirty="0" smtClean="0">
                <a:solidFill>
                  <a:schemeClr val="tx1"/>
                </a:solidFill>
                <a:latin typeface="+mn-lt"/>
                <a:ea typeface="+mn-ea"/>
                <a:cs typeface="+mn-cs"/>
              </a:rPr>
              <a:t>apply to</a:t>
            </a:r>
          </a:p>
          <a:p>
            <a:r>
              <a:rPr lang="en-US" sz="1200" b="0" i="0" u="none" strike="noStrike" kern="1200" baseline="0" dirty="0" smtClean="0">
                <a:solidFill>
                  <a:schemeClr val="tx1"/>
                </a:solidFill>
                <a:latin typeface="+mn-lt"/>
                <a:ea typeface="+mn-ea"/>
                <a:cs typeface="+mn-cs"/>
              </a:rPr>
              <a:t>• Members of the US military who receive their care through the Tricare military health</a:t>
            </a:r>
          </a:p>
          <a:p>
            <a:r>
              <a:rPr lang="en-US" sz="1200" b="0" i="0" u="none" strike="noStrike" kern="1200" baseline="0" dirty="0" smtClean="0">
                <a:solidFill>
                  <a:schemeClr val="tx1"/>
                </a:solidFill>
                <a:latin typeface="+mn-lt"/>
                <a:ea typeface="+mn-ea"/>
                <a:cs typeface="+mn-cs"/>
              </a:rPr>
              <a:t>system</a:t>
            </a:r>
          </a:p>
          <a:p>
            <a:r>
              <a:rPr lang="en-US" sz="1200" b="0" i="0" u="none" strike="noStrike" kern="1200" baseline="0" dirty="0" smtClean="0">
                <a:solidFill>
                  <a:schemeClr val="tx1"/>
                </a:solidFill>
                <a:latin typeface="+mn-lt"/>
                <a:ea typeface="+mn-ea"/>
                <a:cs typeface="+mn-cs"/>
              </a:rPr>
              <a:t>• Veterans who receive their care through the Veteran's Administration</a:t>
            </a:r>
          </a:p>
          <a:p>
            <a:r>
              <a:rPr lang="en-US" sz="1200" b="0" i="0" u="none" strike="noStrike" kern="1200" baseline="0" dirty="0" smtClean="0">
                <a:solidFill>
                  <a:schemeClr val="tx1"/>
                </a:solidFill>
                <a:latin typeface="+mn-lt"/>
                <a:ea typeface="+mn-ea"/>
                <a:cs typeface="+mn-cs"/>
              </a:rPr>
              <a:t>• The Indian Health Service</a:t>
            </a:r>
          </a:p>
          <a:p>
            <a:r>
              <a:rPr lang="en-US" sz="1200" b="0" i="0" u="none" strike="noStrike" kern="1200" baseline="0" dirty="0" smtClean="0">
                <a:solidFill>
                  <a:schemeClr val="tx1"/>
                </a:solidFill>
                <a:latin typeface="+mn-lt"/>
                <a:ea typeface="+mn-ea"/>
                <a:cs typeface="+mn-cs"/>
              </a:rPr>
              <a:t>• Federal employees who get care through the Federal Employees Health Benefits Plans</a:t>
            </a:r>
          </a:p>
          <a:p>
            <a:r>
              <a:rPr lang="en-US" sz="1200" b="0" i="0" u="none" strike="noStrike" kern="1200" baseline="0" dirty="0" smtClean="0">
                <a:solidFill>
                  <a:schemeClr val="tx1"/>
                </a:solidFill>
                <a:latin typeface="+mn-lt"/>
                <a:ea typeface="+mn-ea"/>
                <a:cs typeface="+mn-cs"/>
              </a:rPr>
              <a:t>These groups have policies in place that provide discrimination protections similar to GINA.</a:t>
            </a:r>
          </a:p>
          <a:p>
            <a:r>
              <a:rPr lang="en-US" sz="1200" b="1" i="0" u="none" strike="noStrike" kern="1200" baseline="0" dirty="0" smtClean="0">
                <a:solidFill>
                  <a:schemeClr val="tx1"/>
                </a:solidFill>
                <a:latin typeface="+mn-lt"/>
                <a:ea typeface="+mn-ea"/>
                <a:cs typeface="+mn-cs"/>
              </a:rPr>
              <a:t>Does GINA mean that a health insurer can’t raise my premiums or deny me coverage if I have</a:t>
            </a:r>
          </a:p>
          <a:p>
            <a:r>
              <a:rPr lang="en-US" sz="1200" b="1" i="0" u="none" strike="noStrike" kern="1200" baseline="0" dirty="0" smtClean="0">
                <a:solidFill>
                  <a:schemeClr val="tx1"/>
                </a:solidFill>
                <a:latin typeface="+mn-lt"/>
                <a:ea typeface="+mn-ea"/>
                <a:cs typeface="+mn-cs"/>
              </a:rPr>
              <a:t>already been diagnosed with a genetic condition?</a:t>
            </a:r>
          </a:p>
          <a:p>
            <a:r>
              <a:rPr lang="en-US" sz="1200" b="0" i="0" u="none" strike="noStrike" kern="1200" baseline="0" dirty="0" smtClean="0">
                <a:solidFill>
                  <a:schemeClr val="tx1"/>
                </a:solidFill>
                <a:latin typeface="+mn-lt"/>
                <a:ea typeface="+mn-ea"/>
                <a:cs typeface="+mn-cs"/>
              </a:rPr>
              <a:t>No. GINA does not stop health insurers from basing their decisions about eligibility, coverage,</a:t>
            </a:r>
          </a:p>
          <a:p>
            <a:r>
              <a:rPr lang="en-US" sz="1200" b="0" i="0" u="none" strike="noStrike" kern="1200" baseline="0" dirty="0" smtClean="0">
                <a:solidFill>
                  <a:schemeClr val="tx1"/>
                </a:solidFill>
                <a:latin typeface="+mn-lt"/>
                <a:ea typeface="+mn-ea"/>
                <a:cs typeface="+mn-cs"/>
              </a:rPr>
              <a:t>or premiums on current symptoms or diagnosis of a health condition (also known as “current</a:t>
            </a:r>
          </a:p>
          <a:p>
            <a:r>
              <a:rPr lang="en-US" sz="1200" b="0" i="0" u="none" strike="noStrike" kern="1200" baseline="0" dirty="0" smtClean="0">
                <a:solidFill>
                  <a:schemeClr val="tx1"/>
                </a:solidFill>
                <a:latin typeface="+mn-lt"/>
                <a:ea typeface="+mn-ea"/>
                <a:cs typeface="+mn-cs"/>
              </a:rPr>
              <a:t>health status” or “manifest disease”). This is true even if the condition is a genetic disease or</a:t>
            </a:r>
          </a:p>
          <a:p>
            <a:r>
              <a:rPr lang="en-US" sz="1200" b="0" i="0" u="none" strike="noStrike" kern="1200" baseline="0" smtClean="0">
                <a:solidFill>
                  <a:schemeClr val="tx1"/>
                </a:solidFill>
                <a:latin typeface="+mn-lt"/>
                <a:ea typeface="+mn-ea"/>
                <a:cs typeface="+mn-cs"/>
              </a:rPr>
              <a:t>was diagnosed in part by a genetic test.</a:t>
            </a:r>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13</a:t>
            </a:fld>
            <a:endParaRPr lang="en-US"/>
          </a:p>
        </p:txBody>
      </p:sp>
    </p:spTree>
    <p:extLst>
      <p:ext uri="{BB962C8B-B14F-4D97-AF65-F5344CB8AC3E}">
        <p14:creationId xmlns:p14="http://schemas.microsoft.com/office/powerpoint/2010/main" val="50688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9795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90D38-F633-4FA6-9348-28CEFF06AE6A}"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50221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90D38-F633-4FA6-9348-28CEFF06AE6A}"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025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31991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1919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8406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737251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27010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8036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90D38-F633-4FA6-9348-28CEFF06AE6A}"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348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A90D38-F633-4FA6-9348-28CEFF06AE6A}"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9637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A90D38-F633-4FA6-9348-28CEFF06AE6A}" type="datetimeFigureOut">
              <a:rPr lang="en-US" smtClean="0"/>
              <a:pPr/>
              <a:t>3/7/2015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71522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A90D38-F633-4FA6-9348-28CEFF06AE6A}" type="datetimeFigureOut">
              <a:rPr lang="en-US" smtClean="0"/>
              <a:pPr/>
              <a:t>3/7/2015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88892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90D38-F633-4FA6-9348-28CEFF06AE6A}" type="datetimeFigureOut">
              <a:rPr lang="en-US" smtClean="0"/>
              <a:pPr/>
              <a:t>3/7/2015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7892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58767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32556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9A90D38-F633-4FA6-9348-28CEFF06AE6A}" type="datetimeFigureOut">
              <a:rPr lang="en-US" smtClean="0"/>
              <a:pPr/>
              <a:t>3/7/2015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C3BE9A8-B4C5-48A7-9ED1-B27AF346CF5C}" type="slidenum">
              <a:rPr lang="en-US" smtClean="0"/>
              <a:pPr/>
              <a:t>‹#›</a:t>
            </a:fld>
            <a:endParaRPr lang="en-US"/>
          </a:p>
        </p:txBody>
      </p:sp>
    </p:spTree>
    <p:extLst>
      <p:ext uri="{BB962C8B-B14F-4D97-AF65-F5344CB8AC3E}">
        <p14:creationId xmlns:p14="http://schemas.microsoft.com/office/powerpoint/2010/main" val="2274678522"/>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600200" y="1524000"/>
            <a:ext cx="6019800" cy="6019800"/>
          </a:xfrm>
          <a:prstGeom prst="ellipse">
            <a:avLst/>
          </a:prstGeom>
          <a:ln>
            <a:noFill/>
          </a:ln>
          <a:effectLst>
            <a:softEdge rad="112500"/>
          </a:effectLst>
        </p:spPr>
      </p:pic>
      <p:sp>
        <p:nvSpPr>
          <p:cNvPr id="2" name="Title 1"/>
          <p:cNvSpPr>
            <a:spLocks noGrp="1"/>
          </p:cNvSpPr>
          <p:nvPr>
            <p:ph type="ctrTitle"/>
          </p:nvPr>
        </p:nvSpPr>
        <p:spPr>
          <a:xfrm>
            <a:off x="228600" y="76200"/>
            <a:ext cx="8915400" cy="1646302"/>
          </a:xfrm>
        </p:spPr>
        <p:txBody>
          <a:bodyPr>
            <a:normAutofit/>
          </a:bodyPr>
          <a:lstStyle/>
          <a:p>
            <a:pPr algn="ctr"/>
            <a:r>
              <a:rPr lang="en-US" sz="4500" dirty="0"/>
              <a:t>Implications of Genetic Testing </a:t>
            </a:r>
            <a:r>
              <a:rPr lang="en-US" sz="4500" dirty="0" smtClean="0"/>
              <a:t>   on </a:t>
            </a:r>
            <a:r>
              <a:rPr lang="en-US" sz="4500" dirty="0"/>
              <a:t>Families </a:t>
            </a:r>
            <a:r>
              <a:rPr lang="en-US" sz="4500" dirty="0" smtClean="0"/>
              <a:t>with Ataxia</a:t>
            </a:r>
            <a:endParaRPr lang="en-US" sz="4500" b="1" dirty="0">
              <a:solidFill>
                <a:schemeClr val="tx1"/>
              </a:solidFill>
            </a:endParaRPr>
          </a:p>
        </p:txBody>
      </p:sp>
      <p:sp>
        <p:nvSpPr>
          <p:cNvPr id="3" name="Subtitle 2"/>
          <p:cNvSpPr>
            <a:spLocks noGrp="1"/>
          </p:cNvSpPr>
          <p:nvPr>
            <p:ph type="subTitle" idx="1"/>
          </p:nvPr>
        </p:nvSpPr>
        <p:spPr>
          <a:xfrm>
            <a:off x="1600200" y="1737742"/>
            <a:ext cx="5826719" cy="1096899"/>
          </a:xfrm>
        </p:spPr>
        <p:txBody>
          <a:bodyPr>
            <a:normAutofit fontScale="62500" lnSpcReduction="20000"/>
          </a:bodyPr>
          <a:lstStyle/>
          <a:p>
            <a:pPr algn="ctr"/>
            <a:r>
              <a:rPr lang="en-US" sz="2800" dirty="0" smtClean="0">
                <a:solidFill>
                  <a:schemeClr val="tx1"/>
                </a:solidFill>
              </a:rPr>
              <a:t>Melissa Gibbons, MS, </a:t>
            </a:r>
            <a:r>
              <a:rPr lang="en-US" sz="2800" dirty="0" smtClean="0">
                <a:solidFill>
                  <a:schemeClr val="tx1"/>
                </a:solidFill>
              </a:rPr>
              <a:t>CGC</a:t>
            </a:r>
          </a:p>
          <a:p>
            <a:pPr algn="ctr"/>
            <a:r>
              <a:rPr lang="en-US" sz="2800" dirty="0" smtClean="0">
                <a:solidFill>
                  <a:schemeClr val="tx1"/>
                </a:solidFill>
              </a:rPr>
              <a:t>Senior Instructor, Department of Genetics</a:t>
            </a:r>
          </a:p>
          <a:p>
            <a:pPr algn="ctr"/>
            <a:r>
              <a:rPr lang="en-US" sz="2800" dirty="0" smtClean="0">
                <a:solidFill>
                  <a:schemeClr val="tx1"/>
                </a:solidFill>
              </a:rPr>
              <a:t>University of Colorado, Denver, School of Medicine</a:t>
            </a:r>
            <a:endParaRPr lang="en-US" sz="28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Get Testing?</a:t>
            </a:r>
            <a:endParaRPr lang="en-US" dirty="0"/>
          </a:p>
        </p:txBody>
      </p:sp>
      <p:sp>
        <p:nvSpPr>
          <p:cNvPr id="4" name="Rectangle 3"/>
          <p:cNvSpPr/>
          <p:nvPr/>
        </p:nvSpPr>
        <p:spPr>
          <a:xfrm>
            <a:off x="1525227" y="1542234"/>
            <a:ext cx="4800600" cy="523220"/>
          </a:xfrm>
          <a:prstGeom prst="rect">
            <a:avLst/>
          </a:prstGeom>
        </p:spPr>
        <p:txBody>
          <a:bodyPr wrap="square">
            <a:spAutoFit/>
          </a:bodyPr>
          <a:lstStyle/>
          <a:p>
            <a:r>
              <a:rPr lang="en-US" sz="2800" dirty="0">
                <a:latin typeface="Gabriola" panose="04040605051002020D02" pitchFamily="82" charset="0"/>
              </a:rPr>
              <a:t>Might explain the symptoms I am having</a:t>
            </a:r>
          </a:p>
        </p:txBody>
      </p:sp>
      <p:sp>
        <p:nvSpPr>
          <p:cNvPr id="5" name="Rectangle 4"/>
          <p:cNvSpPr/>
          <p:nvPr/>
        </p:nvSpPr>
        <p:spPr>
          <a:xfrm>
            <a:off x="6477000" y="1981200"/>
            <a:ext cx="1981200" cy="492443"/>
          </a:xfrm>
          <a:prstGeom prst="rect">
            <a:avLst/>
          </a:prstGeom>
        </p:spPr>
        <p:txBody>
          <a:bodyPr wrap="square">
            <a:spAutoFit/>
          </a:bodyPr>
          <a:lstStyle/>
          <a:p>
            <a:r>
              <a:rPr lang="en-US" sz="2600" b="1" dirty="0">
                <a:latin typeface="French Script MT" panose="03020402040607040605" pitchFamily="66" charset="0"/>
              </a:rPr>
              <a:t>Family planning</a:t>
            </a:r>
          </a:p>
        </p:txBody>
      </p:sp>
      <p:sp>
        <p:nvSpPr>
          <p:cNvPr id="6" name="Rectangle 5"/>
          <p:cNvSpPr/>
          <p:nvPr/>
        </p:nvSpPr>
        <p:spPr>
          <a:xfrm>
            <a:off x="1905000" y="5050560"/>
            <a:ext cx="5779146" cy="415498"/>
          </a:xfrm>
          <a:prstGeom prst="rect">
            <a:avLst/>
          </a:prstGeom>
        </p:spPr>
        <p:txBody>
          <a:bodyPr wrap="none">
            <a:spAutoFit/>
          </a:bodyPr>
          <a:lstStyle/>
          <a:p>
            <a:r>
              <a:rPr lang="en-US" sz="2100" dirty="0" smtClean="0">
                <a:latin typeface="Berlin Sans FB" panose="020E0602020502020306" pitchFamily="34" charset="0"/>
              </a:rPr>
              <a:t>The results could alter my Retirement/Travel </a:t>
            </a:r>
            <a:r>
              <a:rPr lang="en-US" sz="2100" dirty="0">
                <a:latin typeface="Berlin Sans FB" panose="020E0602020502020306" pitchFamily="34" charset="0"/>
              </a:rPr>
              <a:t>Plans</a:t>
            </a:r>
          </a:p>
        </p:txBody>
      </p:sp>
      <p:sp>
        <p:nvSpPr>
          <p:cNvPr id="7" name="Rectangle 6"/>
          <p:cNvSpPr/>
          <p:nvPr/>
        </p:nvSpPr>
        <p:spPr>
          <a:xfrm>
            <a:off x="6325827" y="3962400"/>
            <a:ext cx="1640193" cy="477054"/>
          </a:xfrm>
          <a:prstGeom prst="rect">
            <a:avLst/>
          </a:prstGeom>
        </p:spPr>
        <p:txBody>
          <a:bodyPr wrap="none">
            <a:spAutoFit/>
          </a:bodyPr>
          <a:lstStyle/>
          <a:p>
            <a:r>
              <a:rPr lang="en-US" sz="2500" dirty="0">
                <a:latin typeface="Freestyle Script" panose="030804020302050B0404" pitchFamily="66" charset="0"/>
              </a:rPr>
              <a:t>Financial Planning</a:t>
            </a:r>
          </a:p>
        </p:txBody>
      </p:sp>
      <p:sp>
        <p:nvSpPr>
          <p:cNvPr id="8" name="Rectangle 7"/>
          <p:cNvSpPr/>
          <p:nvPr/>
        </p:nvSpPr>
        <p:spPr>
          <a:xfrm>
            <a:off x="3067603" y="3276600"/>
            <a:ext cx="5426847" cy="430887"/>
          </a:xfrm>
          <a:prstGeom prst="rect">
            <a:avLst/>
          </a:prstGeom>
        </p:spPr>
        <p:txBody>
          <a:bodyPr wrap="square">
            <a:spAutoFit/>
          </a:bodyPr>
          <a:lstStyle/>
          <a:p>
            <a:r>
              <a:rPr lang="en-US" sz="2200" b="1" dirty="0">
                <a:latin typeface="Papyrus" panose="03070502060502030205" pitchFamily="66" charset="0"/>
              </a:rPr>
              <a:t>Information for other members of the family</a:t>
            </a:r>
          </a:p>
        </p:txBody>
      </p:sp>
      <p:sp>
        <p:nvSpPr>
          <p:cNvPr id="9" name="Rectangle 8"/>
          <p:cNvSpPr/>
          <p:nvPr/>
        </p:nvSpPr>
        <p:spPr>
          <a:xfrm>
            <a:off x="1676400" y="3962400"/>
            <a:ext cx="1992277" cy="477054"/>
          </a:xfrm>
          <a:prstGeom prst="rect">
            <a:avLst/>
          </a:prstGeom>
        </p:spPr>
        <p:txBody>
          <a:bodyPr wrap="none">
            <a:spAutoFit/>
          </a:bodyPr>
          <a:lstStyle/>
          <a:p>
            <a:r>
              <a:rPr lang="en-US" sz="2500" b="1" dirty="0">
                <a:latin typeface="Juice ITC" panose="04040403040A02020202" pitchFamily="82" charset="0"/>
              </a:rPr>
              <a:t>I just want to know</a:t>
            </a:r>
          </a:p>
        </p:txBody>
      </p:sp>
      <p:sp>
        <p:nvSpPr>
          <p:cNvPr id="10" name="Rectangle 9"/>
          <p:cNvSpPr/>
          <p:nvPr/>
        </p:nvSpPr>
        <p:spPr>
          <a:xfrm>
            <a:off x="4513224" y="4343400"/>
            <a:ext cx="1261884" cy="477054"/>
          </a:xfrm>
          <a:prstGeom prst="rect">
            <a:avLst/>
          </a:prstGeom>
        </p:spPr>
        <p:txBody>
          <a:bodyPr wrap="none">
            <a:spAutoFit/>
          </a:bodyPr>
          <a:lstStyle/>
          <a:p>
            <a:r>
              <a:rPr lang="en-US" sz="2500" dirty="0" smtClean="0">
                <a:latin typeface="Matura MT Script Capitals" panose="03020802060602070202" pitchFamily="66" charset="0"/>
              </a:rPr>
              <a:t>Control</a:t>
            </a:r>
            <a:endParaRPr lang="en-US" sz="2500" dirty="0">
              <a:latin typeface="Matura MT Script Capitals" panose="03020802060602070202" pitchFamily="66" charset="0"/>
            </a:endParaRPr>
          </a:p>
        </p:txBody>
      </p:sp>
      <p:sp>
        <p:nvSpPr>
          <p:cNvPr id="12" name="Rectangle 11"/>
          <p:cNvSpPr/>
          <p:nvPr/>
        </p:nvSpPr>
        <p:spPr>
          <a:xfrm>
            <a:off x="1447800" y="2558516"/>
            <a:ext cx="5841664" cy="430887"/>
          </a:xfrm>
          <a:prstGeom prst="rect">
            <a:avLst/>
          </a:prstGeom>
        </p:spPr>
        <p:txBody>
          <a:bodyPr wrap="none">
            <a:spAutoFit/>
          </a:bodyPr>
          <a:lstStyle/>
          <a:p>
            <a:r>
              <a:rPr lang="en-US" sz="2200" b="1" dirty="0" smtClean="0"/>
              <a:t>A diagnosis may lead to better treatment</a:t>
            </a:r>
            <a:endParaRPr lang="en-US" sz="2200" b="1" dirty="0"/>
          </a:p>
        </p:txBody>
      </p:sp>
      <p:sp>
        <p:nvSpPr>
          <p:cNvPr id="13" name="Rectangle 12"/>
          <p:cNvSpPr/>
          <p:nvPr/>
        </p:nvSpPr>
        <p:spPr>
          <a:xfrm>
            <a:off x="2481554" y="5820493"/>
            <a:ext cx="971741" cy="584775"/>
          </a:xfrm>
          <a:prstGeom prst="rect">
            <a:avLst/>
          </a:prstGeom>
        </p:spPr>
        <p:txBody>
          <a:bodyPr wrap="none">
            <a:spAutoFit/>
          </a:bodyPr>
          <a:lstStyle/>
          <a:p>
            <a:r>
              <a:rPr lang="en-US" sz="3200" dirty="0" smtClean="0">
                <a:latin typeface="Playbill" panose="040506030A0602020202" pitchFamily="82" charset="0"/>
              </a:rPr>
              <a:t>Answers</a:t>
            </a:r>
            <a:endParaRPr lang="en-US" sz="3200" dirty="0">
              <a:latin typeface="Playbill" panose="040506030A0602020202" pitchFamily="82" charset="0"/>
            </a:endParaRPr>
          </a:p>
        </p:txBody>
      </p:sp>
      <p:sp>
        <p:nvSpPr>
          <p:cNvPr id="14" name="Rectangle 13"/>
          <p:cNvSpPr/>
          <p:nvPr/>
        </p:nvSpPr>
        <p:spPr>
          <a:xfrm>
            <a:off x="3925527" y="5671622"/>
            <a:ext cx="2757486" cy="415498"/>
          </a:xfrm>
          <a:prstGeom prst="rect">
            <a:avLst/>
          </a:prstGeom>
        </p:spPr>
        <p:txBody>
          <a:bodyPr wrap="none">
            <a:spAutoFit/>
          </a:bodyPr>
          <a:lstStyle/>
          <a:p>
            <a:r>
              <a:rPr lang="en-US" sz="2100" b="1" dirty="0" smtClean="0">
                <a:latin typeface="Segoe Script" panose="020B0504020000000003" pitchFamily="34" charset="0"/>
              </a:rPr>
              <a:t>Access to Services </a:t>
            </a:r>
            <a:endParaRPr lang="en-US" sz="2100" b="1" dirty="0">
              <a:latin typeface="Segoe Script" panose="020B0504020000000003" pitchFamily="34" charset="0"/>
            </a:endParaRPr>
          </a:p>
        </p:txBody>
      </p:sp>
      <p:sp>
        <p:nvSpPr>
          <p:cNvPr id="15" name="Rectangle 14"/>
          <p:cNvSpPr/>
          <p:nvPr/>
        </p:nvSpPr>
        <p:spPr>
          <a:xfrm>
            <a:off x="5632447" y="6166741"/>
            <a:ext cx="3314034" cy="477054"/>
          </a:xfrm>
          <a:prstGeom prst="rect">
            <a:avLst/>
          </a:prstGeom>
        </p:spPr>
        <p:txBody>
          <a:bodyPr wrap="square">
            <a:spAutoFit/>
          </a:bodyPr>
          <a:lstStyle/>
          <a:p>
            <a:r>
              <a:rPr lang="en-US" sz="2500" b="1" dirty="0" smtClean="0">
                <a:latin typeface="PMingLiU" panose="02020500000000000000" pitchFamily="18" charset="-120"/>
                <a:ea typeface="PMingLiU" panose="02020500000000000000" pitchFamily="18" charset="-120"/>
              </a:rPr>
              <a:t>Research Opportunities </a:t>
            </a:r>
            <a:endParaRPr lang="en-US" sz="2500" b="1"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270448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3500"/>
                            </p:stCondLst>
                            <p:childTnLst>
                              <p:par>
                                <p:cTn id="13" presetID="10" presetClass="entr" presetSubtype="0"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6000"/>
                            </p:stCondLst>
                            <p:childTnLst>
                              <p:par>
                                <p:cTn id="21" presetID="10" presetClass="entr" presetSubtype="0" fill="hold" grpId="0"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1000"/>
                                        <p:tgtEl>
                                          <p:spTgt spid="10">
                                            <p:txEl>
                                              <p:pRg st="0" end="0"/>
                                            </p:txEl>
                                          </p:spTgt>
                                        </p:tgtEl>
                                      </p:cBhvr>
                                    </p:animEffect>
                                  </p:childTnLst>
                                </p:cTn>
                              </p:par>
                            </p:childTnLst>
                          </p:cTn>
                        </p:par>
                        <p:par>
                          <p:cTn id="28" fill="hold">
                            <p:stCondLst>
                              <p:cond delay="9000"/>
                            </p:stCondLst>
                            <p:childTnLst>
                              <p:par>
                                <p:cTn id="29" presetID="10" presetClass="entr" presetSubtype="0" fill="hold" grpId="0" nodeType="after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10000"/>
                            </p:stCondLst>
                            <p:childTnLst>
                              <p:par>
                                <p:cTn id="33" presetID="10" presetClass="entr" presetSubtype="0" fill="hold" grpId="0" nodeType="afterEffect">
                                  <p:stCondLst>
                                    <p:cond delay="5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1100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115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childTnLst>
                                </p:cTn>
                              </p:par>
                            </p:childTnLst>
                          </p:cTn>
                        </p:par>
                        <p:par>
                          <p:cTn id="44" fill="hold">
                            <p:stCondLst>
                              <p:cond delay="12500"/>
                            </p:stCondLst>
                            <p:childTnLst>
                              <p:par>
                                <p:cTn id="45" presetID="10" presetClass="entr" presetSubtype="0" fill="hold" grpId="0" nodeType="afterEffect">
                                  <p:stCondLst>
                                    <p:cond delay="50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To Get Testing?</a:t>
            </a:r>
            <a:endParaRPr lang="en-US" dirty="0"/>
          </a:p>
        </p:txBody>
      </p:sp>
      <p:sp>
        <p:nvSpPr>
          <p:cNvPr id="4" name="Rectangle 3"/>
          <p:cNvSpPr/>
          <p:nvPr/>
        </p:nvSpPr>
        <p:spPr>
          <a:xfrm>
            <a:off x="1525227" y="1542234"/>
            <a:ext cx="4800600" cy="523220"/>
          </a:xfrm>
          <a:prstGeom prst="rect">
            <a:avLst/>
          </a:prstGeom>
        </p:spPr>
        <p:txBody>
          <a:bodyPr wrap="square">
            <a:spAutoFit/>
          </a:bodyPr>
          <a:lstStyle/>
          <a:p>
            <a:r>
              <a:rPr lang="en-US" sz="2800" dirty="0">
                <a:latin typeface="Gabriola" panose="04040605051002020D02" pitchFamily="82" charset="0"/>
              </a:rPr>
              <a:t>Might </a:t>
            </a:r>
            <a:r>
              <a:rPr lang="en-US" sz="2800" dirty="0" smtClean="0">
                <a:latin typeface="Gabriola" panose="04040605051002020D02" pitchFamily="82" charset="0"/>
              </a:rPr>
              <a:t>raises more questions than answers</a:t>
            </a:r>
            <a:endParaRPr lang="en-US" sz="2800" dirty="0">
              <a:latin typeface="Gabriola" panose="04040605051002020D02" pitchFamily="82" charset="0"/>
            </a:endParaRPr>
          </a:p>
        </p:txBody>
      </p:sp>
      <p:sp>
        <p:nvSpPr>
          <p:cNvPr id="5" name="Rectangle 4"/>
          <p:cNvSpPr/>
          <p:nvPr/>
        </p:nvSpPr>
        <p:spPr>
          <a:xfrm>
            <a:off x="6477000" y="1981200"/>
            <a:ext cx="1981200" cy="492443"/>
          </a:xfrm>
          <a:prstGeom prst="rect">
            <a:avLst/>
          </a:prstGeom>
        </p:spPr>
        <p:txBody>
          <a:bodyPr wrap="square">
            <a:spAutoFit/>
          </a:bodyPr>
          <a:lstStyle/>
          <a:p>
            <a:r>
              <a:rPr lang="en-US" sz="2600" b="1" dirty="0" smtClean="0">
                <a:latin typeface="French Script MT" panose="03020402040607040605" pitchFamily="66" charset="0"/>
              </a:rPr>
              <a:t>Family planning</a:t>
            </a:r>
            <a:endParaRPr lang="en-US" sz="2600" b="1" dirty="0">
              <a:latin typeface="French Script MT" panose="03020402040607040605" pitchFamily="66" charset="0"/>
            </a:endParaRPr>
          </a:p>
        </p:txBody>
      </p:sp>
      <p:sp>
        <p:nvSpPr>
          <p:cNvPr id="6" name="Rectangle 5"/>
          <p:cNvSpPr/>
          <p:nvPr/>
        </p:nvSpPr>
        <p:spPr>
          <a:xfrm>
            <a:off x="1905000" y="5050560"/>
            <a:ext cx="5779146" cy="415498"/>
          </a:xfrm>
          <a:prstGeom prst="rect">
            <a:avLst/>
          </a:prstGeom>
        </p:spPr>
        <p:txBody>
          <a:bodyPr wrap="none">
            <a:spAutoFit/>
          </a:bodyPr>
          <a:lstStyle/>
          <a:p>
            <a:r>
              <a:rPr lang="en-US" sz="2100" dirty="0" smtClean="0">
                <a:latin typeface="Berlin Sans FB" panose="020E0602020502020306" pitchFamily="34" charset="0"/>
              </a:rPr>
              <a:t>The results could alter my Retirement/Travel </a:t>
            </a:r>
            <a:r>
              <a:rPr lang="en-US" sz="2100" dirty="0">
                <a:latin typeface="Berlin Sans FB" panose="020E0602020502020306" pitchFamily="34" charset="0"/>
              </a:rPr>
              <a:t>Plans</a:t>
            </a:r>
          </a:p>
        </p:txBody>
      </p:sp>
      <p:sp>
        <p:nvSpPr>
          <p:cNvPr id="7" name="Rectangle 6"/>
          <p:cNvSpPr/>
          <p:nvPr/>
        </p:nvSpPr>
        <p:spPr>
          <a:xfrm>
            <a:off x="6293454" y="3851550"/>
            <a:ext cx="1640193" cy="477054"/>
          </a:xfrm>
          <a:prstGeom prst="rect">
            <a:avLst/>
          </a:prstGeom>
        </p:spPr>
        <p:txBody>
          <a:bodyPr wrap="none">
            <a:spAutoFit/>
          </a:bodyPr>
          <a:lstStyle/>
          <a:p>
            <a:r>
              <a:rPr lang="en-US" sz="2500" dirty="0">
                <a:latin typeface="Freestyle Script" panose="030804020302050B0404" pitchFamily="66" charset="0"/>
              </a:rPr>
              <a:t>Financial Planning</a:t>
            </a:r>
          </a:p>
        </p:txBody>
      </p:sp>
      <p:sp>
        <p:nvSpPr>
          <p:cNvPr id="8" name="Rectangle 7"/>
          <p:cNvSpPr/>
          <p:nvPr/>
        </p:nvSpPr>
        <p:spPr>
          <a:xfrm>
            <a:off x="3067603" y="3276600"/>
            <a:ext cx="5426847" cy="430887"/>
          </a:xfrm>
          <a:prstGeom prst="rect">
            <a:avLst/>
          </a:prstGeom>
        </p:spPr>
        <p:txBody>
          <a:bodyPr wrap="square">
            <a:spAutoFit/>
          </a:bodyPr>
          <a:lstStyle/>
          <a:p>
            <a:r>
              <a:rPr lang="en-US" sz="2200" b="1" dirty="0" smtClean="0">
                <a:latin typeface="Papyrus" panose="03070502060502030205" pitchFamily="66" charset="0"/>
              </a:rPr>
              <a:t>other family members do not want to know</a:t>
            </a:r>
            <a:endParaRPr lang="en-US" sz="2200" b="1" dirty="0">
              <a:latin typeface="Papyrus" panose="03070502060502030205" pitchFamily="66" charset="0"/>
            </a:endParaRPr>
          </a:p>
        </p:txBody>
      </p:sp>
      <p:sp>
        <p:nvSpPr>
          <p:cNvPr id="9" name="Rectangle 8"/>
          <p:cNvSpPr/>
          <p:nvPr/>
        </p:nvSpPr>
        <p:spPr>
          <a:xfrm>
            <a:off x="1676400" y="3962400"/>
            <a:ext cx="2842445" cy="477054"/>
          </a:xfrm>
          <a:prstGeom prst="rect">
            <a:avLst/>
          </a:prstGeom>
        </p:spPr>
        <p:txBody>
          <a:bodyPr wrap="none">
            <a:spAutoFit/>
          </a:bodyPr>
          <a:lstStyle/>
          <a:p>
            <a:r>
              <a:rPr lang="en-US" sz="2500" b="1" dirty="0">
                <a:latin typeface="Juice ITC" panose="04040403040A02020202" pitchFamily="82" charset="0"/>
              </a:rPr>
              <a:t>I </a:t>
            </a:r>
            <a:r>
              <a:rPr lang="en-US" sz="2500" b="1" dirty="0" smtClean="0">
                <a:latin typeface="Juice ITC" panose="04040403040A02020202" pitchFamily="82" charset="0"/>
              </a:rPr>
              <a:t>am not sure I want to know</a:t>
            </a:r>
            <a:endParaRPr lang="en-US" sz="2500" b="1" dirty="0">
              <a:latin typeface="Juice ITC" panose="04040403040A02020202" pitchFamily="82" charset="0"/>
            </a:endParaRPr>
          </a:p>
        </p:txBody>
      </p:sp>
      <p:sp>
        <p:nvSpPr>
          <p:cNvPr id="10" name="Rectangle 9"/>
          <p:cNvSpPr/>
          <p:nvPr/>
        </p:nvSpPr>
        <p:spPr>
          <a:xfrm>
            <a:off x="4513224" y="4343400"/>
            <a:ext cx="2600327" cy="477054"/>
          </a:xfrm>
          <a:prstGeom prst="rect">
            <a:avLst/>
          </a:prstGeom>
        </p:spPr>
        <p:txBody>
          <a:bodyPr wrap="none">
            <a:spAutoFit/>
          </a:bodyPr>
          <a:lstStyle/>
          <a:p>
            <a:r>
              <a:rPr lang="en-US" sz="2500" dirty="0" smtClean="0">
                <a:latin typeface="Matura MT Script Capitals" panose="03020802060602070202" pitchFamily="66" charset="0"/>
              </a:rPr>
              <a:t>Lack of Control</a:t>
            </a:r>
            <a:endParaRPr lang="en-US" sz="2500" dirty="0">
              <a:latin typeface="Matura MT Script Capitals" panose="03020802060602070202" pitchFamily="66" charset="0"/>
            </a:endParaRPr>
          </a:p>
        </p:txBody>
      </p:sp>
      <p:sp>
        <p:nvSpPr>
          <p:cNvPr id="12" name="Rectangle 11"/>
          <p:cNvSpPr/>
          <p:nvPr/>
        </p:nvSpPr>
        <p:spPr>
          <a:xfrm>
            <a:off x="1447800" y="2558516"/>
            <a:ext cx="5482591" cy="430887"/>
          </a:xfrm>
          <a:prstGeom prst="rect">
            <a:avLst/>
          </a:prstGeom>
        </p:spPr>
        <p:txBody>
          <a:bodyPr wrap="none">
            <a:spAutoFit/>
          </a:bodyPr>
          <a:lstStyle/>
          <a:p>
            <a:r>
              <a:rPr lang="en-US" sz="2200" b="1" dirty="0" smtClean="0"/>
              <a:t>A diagnosis may lead to discrimination</a:t>
            </a:r>
            <a:endParaRPr lang="en-US" sz="2200" b="1" dirty="0"/>
          </a:p>
        </p:txBody>
      </p:sp>
      <p:sp>
        <p:nvSpPr>
          <p:cNvPr id="14" name="Rectangle 13"/>
          <p:cNvSpPr/>
          <p:nvPr/>
        </p:nvSpPr>
        <p:spPr>
          <a:xfrm>
            <a:off x="3097622" y="5688168"/>
            <a:ext cx="5262979" cy="415498"/>
          </a:xfrm>
          <a:prstGeom prst="rect">
            <a:avLst/>
          </a:prstGeom>
        </p:spPr>
        <p:txBody>
          <a:bodyPr wrap="none">
            <a:spAutoFit/>
          </a:bodyPr>
          <a:lstStyle/>
          <a:p>
            <a:r>
              <a:rPr lang="en-US" sz="2100" b="1" dirty="0" smtClean="0">
                <a:latin typeface="Segoe Script" panose="020B0504020000000003" pitchFamily="34" charset="0"/>
              </a:rPr>
              <a:t>Guilt over passing on a faulty gene</a:t>
            </a:r>
            <a:endParaRPr lang="en-US" sz="2100" b="1" dirty="0">
              <a:latin typeface="Segoe Script" panose="020B0504020000000003" pitchFamily="34" charset="0"/>
            </a:endParaRPr>
          </a:p>
        </p:txBody>
      </p:sp>
    </p:spTree>
    <p:extLst>
      <p:ext uri="{BB962C8B-B14F-4D97-AF65-F5344CB8AC3E}">
        <p14:creationId xmlns:p14="http://schemas.microsoft.com/office/powerpoint/2010/main" val="11550746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500"/>
                            </p:stCondLst>
                            <p:childTnLst>
                              <p:par>
                                <p:cTn id="13" presetID="10" presetClass="entr" presetSubtype="0"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4000"/>
                            </p:stCondLst>
                            <p:childTnLst>
                              <p:par>
                                <p:cTn id="17" presetID="10" presetClass="entr" presetSubtype="0"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5500"/>
                            </p:stCondLst>
                            <p:childTnLst>
                              <p:par>
                                <p:cTn id="21" presetID="10" presetClass="entr" presetSubtype="0" fill="hold" grpId="0"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7000"/>
                            </p:stCondLst>
                            <p:childTnLst>
                              <p:par>
                                <p:cTn id="25" presetID="10" presetClass="entr" presetSubtype="0" fill="hold" nodeType="afterEffect">
                                  <p:stCondLst>
                                    <p:cond delay="50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1000"/>
                                        <p:tgtEl>
                                          <p:spTgt spid="10">
                                            <p:txEl>
                                              <p:pRg st="0" end="0"/>
                                            </p:txEl>
                                          </p:spTgt>
                                        </p:tgtEl>
                                      </p:cBhvr>
                                    </p:animEffect>
                                  </p:childTnLst>
                                </p:cTn>
                              </p:par>
                            </p:childTnLst>
                          </p:cTn>
                        </p:par>
                        <p:par>
                          <p:cTn id="28" fill="hold">
                            <p:stCondLst>
                              <p:cond delay="8500"/>
                            </p:stCondLst>
                            <p:childTnLst>
                              <p:par>
                                <p:cTn id="29" presetID="10" presetClass="entr" presetSubtype="0" fill="hold" grpId="0" nodeType="after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9500"/>
                            </p:stCondLst>
                            <p:childTnLst>
                              <p:par>
                                <p:cTn id="33" presetID="10" presetClass="entr" presetSubtype="0" fill="hold" grpId="0" nodeType="afterEffect">
                                  <p:stCondLst>
                                    <p:cond delay="50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0500"/>
                            </p:stCondLst>
                            <p:childTnLst>
                              <p:par>
                                <p:cTn id="37" presetID="10" presetClass="entr" presetSubtype="0" fill="hold" grpId="0" nodeType="afterEffect">
                                  <p:stCondLst>
                                    <p:cond delay="5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Discrimination</a:t>
            </a:r>
            <a:endParaRPr lang="en-US" dirty="0"/>
          </a:p>
        </p:txBody>
      </p:sp>
      <p:sp>
        <p:nvSpPr>
          <p:cNvPr id="3" name="Content Placeholder 2"/>
          <p:cNvSpPr>
            <a:spLocks noGrp="1"/>
          </p:cNvSpPr>
          <p:nvPr>
            <p:ph idx="1"/>
          </p:nvPr>
        </p:nvSpPr>
        <p:spPr>
          <a:xfrm>
            <a:off x="1143000" y="1295400"/>
            <a:ext cx="7772400" cy="4648200"/>
          </a:xfrm>
        </p:spPr>
        <p:txBody>
          <a:bodyPr>
            <a:normAutofit fontScale="77500" lnSpcReduction="20000"/>
          </a:bodyPr>
          <a:lstStyle/>
          <a:p>
            <a:r>
              <a:rPr lang="en-US" sz="2600" dirty="0" smtClean="0"/>
              <a:t>The Genetic Information Nondiscrimination Act of 2008 (GINA)- a federal law that protects people from genetic discrimination in </a:t>
            </a:r>
            <a:r>
              <a:rPr lang="en-US" sz="2600" u="sng" dirty="0" smtClean="0"/>
              <a:t>health insurance </a:t>
            </a:r>
            <a:r>
              <a:rPr lang="en-US" sz="2600" dirty="0" smtClean="0"/>
              <a:t>and employment</a:t>
            </a:r>
          </a:p>
          <a:p>
            <a:pPr lvl="1"/>
            <a:r>
              <a:rPr lang="en-US" sz="2100" dirty="0"/>
              <a:t>The genetic information protected by the law includes family health history, the results </a:t>
            </a:r>
            <a:r>
              <a:rPr lang="en-US" sz="2100" dirty="0" smtClean="0"/>
              <a:t>of genetic </a:t>
            </a:r>
            <a:r>
              <a:rPr lang="en-US" sz="2100" dirty="0"/>
              <a:t>tests, the use of genetic counseling and other genetic services, and participation </a:t>
            </a:r>
            <a:r>
              <a:rPr lang="en-US" sz="2100" dirty="0" smtClean="0"/>
              <a:t>in genetic </a:t>
            </a:r>
            <a:r>
              <a:rPr lang="en-US" sz="2100" dirty="0"/>
              <a:t>research</a:t>
            </a:r>
            <a:r>
              <a:rPr lang="en-US" sz="2100" dirty="0" smtClean="0"/>
              <a:t>.</a:t>
            </a:r>
          </a:p>
          <a:p>
            <a:pPr lvl="1"/>
            <a:r>
              <a:rPr lang="en-US" sz="2100" dirty="0" smtClean="0"/>
              <a:t>GINA makes it against the law for health insurers to request, require or use genetic information to make decisions about:</a:t>
            </a:r>
          </a:p>
          <a:p>
            <a:pPr lvl="2"/>
            <a:r>
              <a:rPr lang="en-US" sz="1900" dirty="0" smtClean="0"/>
              <a:t>Your eligibility for health insurance</a:t>
            </a:r>
          </a:p>
          <a:p>
            <a:pPr lvl="2"/>
            <a:r>
              <a:rPr lang="en-US" sz="1900" dirty="0" smtClean="0"/>
              <a:t>Your health insurance premium, contribution amounts or coverage terms</a:t>
            </a:r>
          </a:p>
          <a:p>
            <a:pPr lvl="2"/>
            <a:r>
              <a:rPr lang="en-US" sz="1900" dirty="0"/>
              <a:t>Consider family health history or a genetic test result as a pre‐existing condition</a:t>
            </a:r>
          </a:p>
          <a:p>
            <a:pPr lvl="2"/>
            <a:r>
              <a:rPr lang="en-US" sz="1900" dirty="0" smtClean="0"/>
              <a:t>Ask </a:t>
            </a:r>
            <a:r>
              <a:rPr lang="en-US" sz="1900" dirty="0"/>
              <a:t>or require that you have a genetic test</a:t>
            </a:r>
          </a:p>
          <a:p>
            <a:pPr lvl="2"/>
            <a:r>
              <a:rPr lang="en-US" sz="1900" dirty="0" smtClean="0"/>
              <a:t>Use </a:t>
            </a:r>
            <a:r>
              <a:rPr lang="en-US" sz="1900" dirty="0"/>
              <a:t>any genetic information they do have to discriminate against you, even if they </a:t>
            </a:r>
            <a:r>
              <a:rPr lang="en-US" sz="1900" dirty="0" smtClean="0"/>
              <a:t>did not </a:t>
            </a:r>
            <a:r>
              <a:rPr lang="en-US" sz="1900" dirty="0"/>
              <a:t>mean to collect it</a:t>
            </a:r>
            <a:endParaRPr lang="en-US" sz="1900" dirty="0" smtClean="0"/>
          </a:p>
          <a:p>
            <a:r>
              <a:rPr lang="en-US" sz="2300" dirty="0" smtClean="0"/>
              <a:t>GINA does not cover life insurance, long-term care or disability</a:t>
            </a:r>
            <a:endParaRPr lang="en-US" sz="23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943600"/>
            <a:ext cx="69342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246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Discrimination</a:t>
            </a:r>
            <a:endParaRPr lang="en-US" dirty="0"/>
          </a:p>
        </p:txBody>
      </p:sp>
      <p:sp>
        <p:nvSpPr>
          <p:cNvPr id="3" name="Content Placeholder 2"/>
          <p:cNvSpPr>
            <a:spLocks noGrp="1"/>
          </p:cNvSpPr>
          <p:nvPr>
            <p:ph idx="1"/>
          </p:nvPr>
        </p:nvSpPr>
        <p:spPr>
          <a:xfrm>
            <a:off x="1143000" y="1295400"/>
            <a:ext cx="7772400" cy="4648200"/>
          </a:xfrm>
        </p:spPr>
        <p:txBody>
          <a:bodyPr>
            <a:normAutofit/>
          </a:bodyPr>
          <a:lstStyle/>
          <a:p>
            <a:r>
              <a:rPr lang="en-US" sz="2000" dirty="0" smtClean="0"/>
              <a:t>The Genetic Information Nondiscrimination Act of 2008 (GINA)- a federal law that protects people from genetic discrimination in health insurance and </a:t>
            </a:r>
            <a:r>
              <a:rPr lang="en-US" sz="2000" u="sng" dirty="0" smtClean="0"/>
              <a:t>employment</a:t>
            </a:r>
          </a:p>
          <a:p>
            <a:pPr lvl="1"/>
            <a:r>
              <a:rPr lang="en-US" sz="1800" dirty="0" smtClean="0"/>
              <a:t>GINA </a:t>
            </a:r>
            <a:r>
              <a:rPr lang="en-US" sz="1800" dirty="0"/>
              <a:t>makes it against the law for employers to use your genetic information in the </a:t>
            </a:r>
            <a:r>
              <a:rPr lang="en-US" sz="1800" dirty="0" smtClean="0"/>
              <a:t>following ways</a:t>
            </a:r>
            <a:r>
              <a:rPr lang="en-US" sz="1800" dirty="0"/>
              <a:t>:</a:t>
            </a:r>
          </a:p>
          <a:p>
            <a:pPr lvl="2"/>
            <a:r>
              <a:rPr lang="en-US" sz="1600" dirty="0" smtClean="0"/>
              <a:t>To </a:t>
            </a:r>
            <a:r>
              <a:rPr lang="en-US" sz="1600" dirty="0"/>
              <a:t>make decisions about hiring, firing, promotion, pay, privileges or </a:t>
            </a:r>
            <a:r>
              <a:rPr lang="en-US" sz="1600" dirty="0" smtClean="0"/>
              <a:t>terms</a:t>
            </a:r>
          </a:p>
          <a:p>
            <a:pPr lvl="2"/>
            <a:r>
              <a:rPr lang="en-US" sz="1600" dirty="0" smtClean="0"/>
              <a:t>To limit, segregate, classify, or otherwise mistreat an employee</a:t>
            </a:r>
            <a:endParaRPr lang="en-US" sz="1600" dirty="0"/>
          </a:p>
          <a:p>
            <a:pPr lvl="1"/>
            <a:r>
              <a:rPr lang="en-US" sz="1800" dirty="0" smtClean="0"/>
              <a:t>It is also against the law for an employer to request, require or purchase the genetic information of a potential, current employee or his/her family member</a:t>
            </a:r>
          </a:p>
          <a:p>
            <a:pPr lvl="1"/>
            <a:r>
              <a:rPr lang="en-US" sz="1800" dirty="0" smtClean="0"/>
              <a:t>GINA </a:t>
            </a:r>
            <a:r>
              <a:rPr lang="en-US" sz="1800" dirty="0"/>
              <a:t>applies to all employers with 15 or more employees, regardless if it is a </a:t>
            </a:r>
            <a:r>
              <a:rPr lang="en-US" sz="1800" dirty="0" smtClean="0"/>
              <a:t>not‐for‐profit organization </a:t>
            </a:r>
            <a:r>
              <a:rPr lang="en-US" sz="1800" dirty="0"/>
              <a:t>or a corporation.</a:t>
            </a:r>
            <a:endParaRPr lang="en-US" sz="18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943600"/>
            <a:ext cx="69342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05600" y="6172200"/>
            <a:ext cx="2057400" cy="369332"/>
          </a:xfrm>
          <a:prstGeom prst="rect">
            <a:avLst/>
          </a:prstGeom>
          <a:noFill/>
        </p:spPr>
        <p:txBody>
          <a:bodyPr wrap="square" rtlCol="0">
            <a:spAutoFit/>
          </a:bodyPr>
          <a:lstStyle/>
          <a:p>
            <a:r>
              <a:rPr lang="en-US" b="1" dirty="0" smtClean="0">
                <a:solidFill>
                  <a:schemeClr val="bg1"/>
                </a:solidFill>
              </a:rPr>
              <a:t>GINAHELP.ORG</a:t>
            </a:r>
            <a:endParaRPr lang="en-US" b="1" dirty="0">
              <a:solidFill>
                <a:schemeClr val="bg1"/>
              </a:solidFill>
            </a:endParaRPr>
          </a:p>
        </p:txBody>
      </p:sp>
    </p:spTree>
    <p:extLst>
      <p:ext uri="{BB962C8B-B14F-4D97-AF65-F5344CB8AC3E}">
        <p14:creationId xmlns:p14="http://schemas.microsoft.com/office/powerpoint/2010/main" val="3543259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24110"/>
            <a:ext cx="7543799" cy="1280890"/>
          </a:xfrm>
        </p:spPr>
        <p:txBody>
          <a:bodyPr>
            <a:normAutofit/>
          </a:bodyPr>
          <a:lstStyle/>
          <a:p>
            <a:r>
              <a:rPr lang="en-US" sz="3000" dirty="0" smtClean="0"/>
              <a:t>Hurdles On the Path to Genetic Testing</a:t>
            </a:r>
            <a:endParaRPr lang="en-US" sz="3000" dirty="0"/>
          </a:p>
        </p:txBody>
      </p:sp>
      <p:pic>
        <p:nvPicPr>
          <p:cNvPr id="4099" name="Picture 3" descr="C:\Users\113024\AppData\Local\Microsoft\Windows\Temporary Internet Files\Content.IE5\F6MBQI3X\Hurdles_-_Cartoon_1[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29199" y="2438400"/>
            <a:ext cx="2767237" cy="42442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56192" y="5130862"/>
            <a:ext cx="4102608" cy="523220"/>
          </a:xfrm>
          <a:prstGeom prst="rect">
            <a:avLst/>
          </a:prstGeom>
          <a:noFill/>
        </p:spPr>
        <p:txBody>
          <a:bodyPr wrap="square" rtlCol="0">
            <a:spAutoFit/>
          </a:bodyPr>
          <a:lstStyle/>
          <a:p>
            <a:r>
              <a:rPr lang="en-US" sz="2800" b="1" dirty="0" smtClean="0"/>
              <a:t>Insurance Coverage</a:t>
            </a:r>
            <a:endParaRPr lang="en-US" sz="2800" b="1" dirty="0"/>
          </a:p>
        </p:txBody>
      </p:sp>
      <p:sp>
        <p:nvSpPr>
          <p:cNvPr id="8" name="TextBox 7"/>
          <p:cNvSpPr txBox="1"/>
          <p:nvPr/>
        </p:nvSpPr>
        <p:spPr>
          <a:xfrm>
            <a:off x="9113520" y="6011384"/>
            <a:ext cx="4754880" cy="523220"/>
          </a:xfrm>
          <a:prstGeom prst="rect">
            <a:avLst/>
          </a:prstGeom>
          <a:noFill/>
        </p:spPr>
        <p:txBody>
          <a:bodyPr wrap="square" rtlCol="0">
            <a:spAutoFit/>
          </a:bodyPr>
          <a:lstStyle/>
          <a:p>
            <a:r>
              <a:rPr lang="en-US" sz="2800" b="1" dirty="0" smtClean="0"/>
              <a:t>Interpretation of Results</a:t>
            </a:r>
            <a:endParaRPr lang="en-US" sz="2800" b="1" dirty="0"/>
          </a:p>
        </p:txBody>
      </p:sp>
      <p:sp>
        <p:nvSpPr>
          <p:cNvPr id="5" name="Rectangle 4"/>
          <p:cNvSpPr/>
          <p:nvPr/>
        </p:nvSpPr>
        <p:spPr>
          <a:xfrm>
            <a:off x="8211096" y="3930533"/>
            <a:ext cx="572593"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2</a:t>
            </a:r>
            <a:endParaRPr lang="en-US" sz="5400" b="1" cap="none" spc="0"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endParaRPr>
          </a:p>
        </p:txBody>
      </p:sp>
      <p:sp>
        <p:nvSpPr>
          <p:cNvPr id="10" name="Rectangle 9"/>
          <p:cNvSpPr/>
          <p:nvPr/>
        </p:nvSpPr>
        <p:spPr>
          <a:xfrm>
            <a:off x="8186710" y="2590800"/>
            <a:ext cx="572593"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1</a:t>
            </a:r>
            <a:endParaRPr lang="en-US" sz="5400" b="1" cap="none" spc="0"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endParaRPr>
          </a:p>
        </p:txBody>
      </p:sp>
      <p:sp>
        <p:nvSpPr>
          <p:cNvPr id="11" name="Rectangle 10"/>
          <p:cNvSpPr/>
          <p:nvPr/>
        </p:nvSpPr>
        <p:spPr>
          <a:xfrm>
            <a:off x="8211095" y="5192417"/>
            <a:ext cx="572593"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3</a:t>
            </a:r>
            <a:endParaRPr lang="en-US" sz="5400" b="1" cap="none" spc="0"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endParaRPr>
          </a:p>
        </p:txBody>
      </p:sp>
      <p:sp>
        <p:nvSpPr>
          <p:cNvPr id="13" name="TextBox 12"/>
          <p:cNvSpPr txBox="1"/>
          <p:nvPr/>
        </p:nvSpPr>
        <p:spPr>
          <a:xfrm>
            <a:off x="9186672" y="4035766"/>
            <a:ext cx="4191000" cy="954107"/>
          </a:xfrm>
          <a:prstGeom prst="rect">
            <a:avLst/>
          </a:prstGeom>
          <a:noFill/>
        </p:spPr>
        <p:txBody>
          <a:bodyPr wrap="square" rtlCol="0">
            <a:spAutoFit/>
          </a:bodyPr>
          <a:lstStyle/>
          <a:p>
            <a:pPr algn="ctr"/>
            <a:r>
              <a:rPr lang="en-US" sz="2800" b="1" dirty="0" smtClean="0"/>
              <a:t>Provider Who Can Put it All Together</a:t>
            </a:r>
            <a:endParaRPr lang="en-US" sz="2800" b="1" dirty="0"/>
          </a:p>
        </p:txBody>
      </p:sp>
    </p:spTree>
    <p:extLst>
      <p:ext uri="{BB962C8B-B14F-4D97-AF65-F5344CB8AC3E}">
        <p14:creationId xmlns:p14="http://schemas.microsoft.com/office/powerpoint/2010/main" val="37420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37" presetClass="path" presetSubtype="0" accel="50000" decel="50000" fill="hold" grpId="0" nodeType="afterEffect">
                                  <p:stCondLst>
                                    <p:cond delay="500"/>
                                  </p:stCondLst>
                                  <p:childTnLst>
                                    <p:animMotion origin="layout" path="M -0.19253 -0.27937 L -0.38611 -0.38621 C -0.42673 -0.4105 -0.48767 -0.42414 -0.55086 -0.42414 C -0.62326 -0.42414 -0.68142 -0.4105 -0.72204 -0.38621 L -0.91718 -0.27937 " pathEditMode="relative" rAng="10800000" ptsTypes="FffFF">
                                      <p:cBhvr>
                                        <p:cTn id="10" dur="2000" fill="hold"/>
                                        <p:tgtEl>
                                          <p:spTgt spid="13"/>
                                        </p:tgtEl>
                                        <p:attrNameLst>
                                          <p:attrName>ppt_x</p:attrName>
                                          <p:attrName>ppt_y</p:attrName>
                                        </p:attrNameLst>
                                      </p:cBhvr>
                                      <p:rCtr x="-36233" y="-7239"/>
                                    </p:animMotion>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500"/>
                            </p:stCondLst>
                            <p:childTnLst>
                              <p:par>
                                <p:cTn id="17" presetID="0" presetClass="path" presetSubtype="0" accel="50000" decel="50000" fill="hold" grpId="0" nodeType="afterEffect">
                                  <p:stCondLst>
                                    <p:cond delay="500"/>
                                  </p:stCondLst>
                                  <p:childTnLst>
                                    <p:animMotion origin="layout" path="M -0.196 -0.09737 C -0.19184 -0.1316 -0.20121 -0.15472 -0.20989 -0.18479 C -0.21458 -0.20098 -0.21788 -0.21809 -0.22361 -0.23358 C -0.22691 -0.25278 -0.23628 -0.27013 -0.24184 -0.28793 C -0.25208 -0.32216 -0.26579 -0.3513 -0.28055 -0.38229 C -0.28611 -0.39455 -0.29045 -0.40819 -0.29843 -0.4186 C -0.30225 -0.43132 -0.31006 -0.4408 -0.31649 -0.45121 C -0.34288 -0.49399 -0.3835 -0.51226 -0.4243 -0.51827 C -0.43506 -0.52521 -0.42395 -0.51874 -0.44097 -0.52359 C -0.45138 -0.5266 -0.46163 -0.53215 -0.47256 -0.53446 C -0.48732 -0.53747 -0.50208 -0.5377 -0.51684 -0.5414 C -0.55937 -0.54025 -0.55833 -0.5414 -0.58732 -0.53284 C -0.59843 -0.52521 -0.61232 -0.52221 -0.62447 -0.52013 C -0.63715 -0.51504 -0.65034 -0.51157 -0.66319 -0.50717 C -0.67118 -0.50047 -0.67986 -0.49561 -0.68819 -0.48914 C -0.70138 -0.47827 -0.71441 -0.46531 -0.72673 -0.45306 C -0.73211 -0.44774 -0.7368 -0.44057 -0.74201 -0.43502 C -0.74947 -0.42669 -0.75677 -0.41929 -0.76423 -0.41143 C -0.76909 -0.40588 -0.77638 -0.40079 -0.7809 -0.39478 C -0.78854 -0.38414 -0.78472 -0.3883 -0.79184 -0.38229 C -0.79461 -0.37674 -0.79826 -0.37466 -0.80138 -0.36934 C -0.8085 -0.35754 -0.81788 -0.34344 -0.8276 -0.33511 C -0.83663 -0.32725 -0.83003 -0.33696 -0.83888 -0.32609 C -0.84392 -0.31939 -0.84965 -0.31383 -0.85399 -0.3062 C -0.85659 -0.30135 -0.85954 -0.29649 -0.86215 -0.29163 C -0.86371 -0.28932 -0.86631 -0.28423 -0.86631 -0.284 C -0.871 -0.26758 -0.87899 -0.24399 -0.88993 -0.23358 C -0.89288 -0.22595 -0.89791 -0.22133 -0.90069 -0.2137 " pathEditMode="relative" rAng="0" ptsTypes="fffffffffffffffffffffffffffA">
                                      <p:cBhvr>
                                        <p:cTn id="18" dur="2000" fill="hold"/>
                                        <p:tgtEl>
                                          <p:spTgt spid="4"/>
                                        </p:tgtEl>
                                        <p:attrNameLst>
                                          <p:attrName>ppt_x</p:attrName>
                                          <p:attrName>ppt_y</p:attrName>
                                        </p:attrNameLst>
                                      </p:cBhvr>
                                      <p:rCtr x="-35035" y="-22202"/>
                                    </p:animMotion>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par>
                          <p:cTn id="24" fill="hold">
                            <p:stCondLst>
                              <p:cond delay="500"/>
                            </p:stCondLst>
                            <p:childTnLst>
                              <p:par>
                                <p:cTn id="25" presetID="0" presetClass="path" presetSubtype="0" accel="50000" decel="50000" fill="hold" grpId="0" nodeType="afterEffect">
                                  <p:stCondLst>
                                    <p:cond delay="0"/>
                                  </p:stCondLst>
                                  <p:childTnLst>
                                    <p:animMotion origin="layout" path="M -0.24323 -0.11194 C -0.23785 -0.13021 -0.24288 -0.15356 -0.24462 -0.17253 C -0.24861 -0.21092 -0.25573 -0.24931 -0.26042 -0.28793 C -0.26407 -0.35384 -0.28907 -0.42322 -0.31667 -0.48104 C -0.32761 -0.50347 -0.34358 -0.52405 -0.35347 -0.54672 C -0.35591 -0.55227 -0.36233 -0.56753 -0.36615 -0.57262 C -0.36875 -0.57655 -0.37257 -0.57933 -0.375 -0.58303 C -0.38872 -0.60292 -0.39983 -0.62373 -0.41979 -0.63645 C -0.43611 -0.64732 -0.4691 -0.64431 -0.48716 -0.64524 C -0.51927 -0.64454 -0.55157 -0.64501 -0.58368 -0.64339 C -0.59653 -0.64269 -0.61059 -0.63506 -0.62222 -0.62974 C -0.66181 -0.61263 -0.7033 -0.5902 -0.73403 -0.55574 C -0.74584 -0.54232 -0.76476 -0.51365 -0.77222 -0.497 C -0.77761 -0.48497 -0.78091 -0.47341 -0.78941 -0.46416 C -0.8 -0.43895 -0.81459 -0.41582 -0.829 -0.39339 C -0.83264 -0.38738 -0.8349 -0.38021 -0.83854 -0.37419 C -0.84063 -0.37003 -0.84618 -0.36217 -0.84618 -0.36194 C -0.85191 -0.34112 -0.86511 -0.321 -0.87535 -0.30181 C -0.87726 -0.29071 -0.88438 -0.28261 -0.88907 -0.27244 C -0.89132 -0.26689 -0.89236 -0.26041 -0.89479 -0.25532 C -0.89757 -0.24977 -0.90035 -0.24491 -0.90313 -0.2396 C -0.90625 -0.23243 -0.90695 -0.22341 -0.91198 -0.21716 C -0.91441 -0.20907 -0.91563 -0.20745 -0.91945 -0.20028 C -0.92118 -0.19751 -0.92153 -0.19404 -0.92275 -0.19149 C -0.9257 -0.1864 -0.92952 -0.18294 -0.9316 -0.17785 " pathEditMode="relative" rAng="0" ptsTypes="ffffffffffffffffffffffffA">
                                      <p:cBhvr>
                                        <p:cTn id="26" dur="2000" fill="hold"/>
                                        <p:tgtEl>
                                          <p:spTgt spid="8"/>
                                        </p:tgtEl>
                                        <p:attrNameLst>
                                          <p:attrName>ppt_x</p:attrName>
                                          <p:attrName>ppt_y</p:attrName>
                                        </p:attrNameLst>
                                      </p:cBhvr>
                                      <p:rCtr x="-34149" y="-267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4" name="TextBox 3"/>
          <p:cNvSpPr txBox="1"/>
          <p:nvPr/>
        </p:nvSpPr>
        <p:spPr>
          <a:xfrm>
            <a:off x="914400" y="1459468"/>
            <a:ext cx="8229600" cy="400110"/>
          </a:xfrm>
          <a:prstGeom prst="rect">
            <a:avLst/>
          </a:prstGeom>
          <a:noFill/>
        </p:spPr>
        <p:txBody>
          <a:bodyPr wrap="square" rtlCol="0">
            <a:spAutoFit/>
          </a:bodyPr>
          <a:lstStyle/>
          <a:p>
            <a:r>
              <a:rPr lang="en-US" sz="2000" b="1" dirty="0" smtClean="0">
                <a:latin typeface="Papyrus" panose="03070502060502030205" pitchFamily="66" charset="0"/>
              </a:rPr>
              <a:t>“While the testing is simple, dealing with the results has been traumatic”</a:t>
            </a:r>
            <a:endParaRPr lang="en-US" sz="2000" b="1" dirty="0">
              <a:latin typeface="Papyrus" panose="03070502060502030205" pitchFamily="66" charset="0"/>
            </a:endParaRPr>
          </a:p>
        </p:txBody>
      </p:sp>
      <p:sp>
        <p:nvSpPr>
          <p:cNvPr id="5" name="TextBox 4"/>
          <p:cNvSpPr txBox="1"/>
          <p:nvPr/>
        </p:nvSpPr>
        <p:spPr>
          <a:xfrm>
            <a:off x="1524001" y="1880914"/>
            <a:ext cx="7314460" cy="830997"/>
          </a:xfrm>
          <a:prstGeom prst="rect">
            <a:avLst/>
          </a:prstGeom>
          <a:noFill/>
        </p:spPr>
        <p:txBody>
          <a:bodyPr wrap="square" rtlCol="0">
            <a:spAutoFit/>
          </a:bodyPr>
          <a:lstStyle/>
          <a:p>
            <a:r>
              <a:rPr lang="en-US" sz="2400" b="1" dirty="0" smtClean="0">
                <a:latin typeface="Gabriola" panose="04040605051002020D02" pitchFamily="82" charset="0"/>
              </a:rPr>
              <a:t>“It gave us a chance to learn about the syndrome, connect with people like us, and gain an increased ability to deal with day to day issues”</a:t>
            </a:r>
            <a:endParaRPr lang="en-US" sz="2400" b="1" dirty="0">
              <a:latin typeface="Gabriola" panose="04040605051002020D02" pitchFamily="82" charset="0"/>
            </a:endParaRPr>
          </a:p>
        </p:txBody>
      </p:sp>
      <p:sp>
        <p:nvSpPr>
          <p:cNvPr id="6" name="TextBox 5"/>
          <p:cNvSpPr txBox="1"/>
          <p:nvPr/>
        </p:nvSpPr>
        <p:spPr>
          <a:xfrm>
            <a:off x="1810512" y="3326933"/>
            <a:ext cx="7086600" cy="646331"/>
          </a:xfrm>
          <a:prstGeom prst="rect">
            <a:avLst/>
          </a:prstGeom>
          <a:noFill/>
        </p:spPr>
        <p:txBody>
          <a:bodyPr wrap="square" rtlCol="0">
            <a:spAutoFit/>
          </a:bodyPr>
          <a:lstStyle/>
          <a:p>
            <a:r>
              <a:rPr lang="en-US" b="1" dirty="0" smtClean="0">
                <a:latin typeface="Harrington" panose="04040505050A02020702" pitchFamily="82" charset="0"/>
              </a:rPr>
              <a:t>“The problem is that at present , there is no cure…so we have to face the problem without having a chance to solve it completely”</a:t>
            </a:r>
            <a:endParaRPr lang="en-US" b="1" dirty="0">
              <a:latin typeface="Harrington" panose="04040505050A02020702" pitchFamily="82" charset="0"/>
            </a:endParaRPr>
          </a:p>
        </p:txBody>
      </p:sp>
      <p:sp>
        <p:nvSpPr>
          <p:cNvPr id="7" name="TextBox 6"/>
          <p:cNvSpPr txBox="1"/>
          <p:nvPr/>
        </p:nvSpPr>
        <p:spPr>
          <a:xfrm>
            <a:off x="2176272" y="2819400"/>
            <a:ext cx="5705856" cy="477054"/>
          </a:xfrm>
          <a:prstGeom prst="rect">
            <a:avLst/>
          </a:prstGeom>
          <a:noFill/>
        </p:spPr>
        <p:txBody>
          <a:bodyPr wrap="square" rtlCol="0">
            <a:spAutoFit/>
          </a:bodyPr>
          <a:lstStyle/>
          <a:p>
            <a:r>
              <a:rPr lang="en-US" sz="2500" b="1" dirty="0" smtClean="0">
                <a:latin typeface="Gabriola" panose="04040605051002020D02" pitchFamily="82" charset="0"/>
              </a:rPr>
              <a:t>“Knowing this has allowed me to take control of my life”</a:t>
            </a:r>
            <a:endParaRPr lang="en-US" sz="2500" b="1" dirty="0">
              <a:latin typeface="Gabriola" panose="04040605051002020D02" pitchFamily="82" charset="0"/>
            </a:endParaRPr>
          </a:p>
        </p:txBody>
      </p:sp>
      <p:pic>
        <p:nvPicPr>
          <p:cNvPr id="5123" name="Picture 3" descr="C:\Users\113024\AppData\Local\Microsoft\Windows\Temporary Internet Files\Content.IE5\TRXU0MGC\20121012-crystal-b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896" y="4114800"/>
            <a:ext cx="6019800" cy="23826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10512" y="6497418"/>
            <a:ext cx="7027949" cy="369332"/>
          </a:xfrm>
          <a:prstGeom prst="rect">
            <a:avLst/>
          </a:prstGeom>
          <a:noFill/>
        </p:spPr>
        <p:txBody>
          <a:bodyPr wrap="square" rtlCol="0">
            <a:spAutoFit/>
          </a:bodyPr>
          <a:lstStyle/>
          <a:p>
            <a:r>
              <a:rPr lang="en-US" dirty="0" smtClean="0"/>
              <a:t>Excerpts from Genetic Testing Stories- Genetic Alliance </a:t>
            </a:r>
            <a:endParaRPr lang="en-US" dirty="0"/>
          </a:p>
        </p:txBody>
      </p:sp>
    </p:spTree>
    <p:extLst>
      <p:ext uri="{BB962C8B-B14F-4D97-AF65-F5344CB8AC3E}">
        <p14:creationId xmlns:p14="http://schemas.microsoft.com/office/powerpoint/2010/main" val="362675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5791200"/>
            <a:ext cx="4724400" cy="800162"/>
          </a:xfrm>
        </p:spPr>
        <p:txBody>
          <a:bodyPr>
            <a:normAutofit/>
          </a:bodyPr>
          <a:lstStyle/>
          <a:p>
            <a:r>
              <a:rPr lang="en-US" sz="4200" b="1" dirty="0" smtClean="0"/>
              <a:t>A Family Affair</a:t>
            </a:r>
            <a:endParaRPr lang="en-US" sz="4200" b="1"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38245"/>
            <a:ext cx="6669087" cy="666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Users\113024\AppData\Local\Microsoft\Windows\Temporary Internet Files\Content.IE5\TRXU0MGC\PngMedium-two-cats-cartoon-sitting-beside-each-other-15846[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257800"/>
            <a:ext cx="608478" cy="55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192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Genetic Results </a:t>
            </a:r>
            <a:endParaRPr lang="en-US" dirty="0"/>
          </a:p>
        </p:txBody>
      </p:sp>
      <p:grpSp>
        <p:nvGrpSpPr>
          <p:cNvPr id="6" name="Group 5"/>
          <p:cNvGrpSpPr/>
          <p:nvPr/>
        </p:nvGrpSpPr>
        <p:grpSpPr>
          <a:xfrm>
            <a:off x="873252" y="1334095"/>
            <a:ext cx="3048000" cy="2599242"/>
            <a:chOff x="304800" y="1351865"/>
            <a:chExt cx="3048000" cy="2599242"/>
          </a:xfrm>
        </p:grpSpPr>
        <p:pic>
          <p:nvPicPr>
            <p:cNvPr id="6156" name="Picture 12" descr="C:\Users\113024\AppData\Local\Microsoft\Windows\Temporary Internet Files\Content.IE5\TRXU0MGC\figh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51865"/>
              <a:ext cx="2895600" cy="2171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550997"/>
              <a:ext cx="2743200" cy="400110"/>
            </a:xfrm>
            <a:prstGeom prst="rect">
              <a:avLst/>
            </a:prstGeom>
            <a:noFill/>
          </p:spPr>
          <p:txBody>
            <a:bodyPr wrap="square" rtlCol="0">
              <a:spAutoFit/>
            </a:bodyPr>
            <a:lstStyle/>
            <a:p>
              <a:r>
                <a:rPr lang="en-US" sz="2000" b="1" dirty="0" smtClean="0">
                  <a:latin typeface="Kristen ITC" panose="03050502040202030202" pitchFamily="66" charset="0"/>
                </a:rPr>
                <a:t>Family Dynamics</a:t>
              </a:r>
              <a:endParaRPr lang="en-US" sz="2000" b="1" dirty="0">
                <a:latin typeface="Kristen ITC" panose="03050502040202030202" pitchFamily="66" charset="0"/>
              </a:endParaRPr>
            </a:p>
          </p:txBody>
        </p:sp>
      </p:grpSp>
      <p:grpSp>
        <p:nvGrpSpPr>
          <p:cNvPr id="5" name="Group 4"/>
          <p:cNvGrpSpPr/>
          <p:nvPr/>
        </p:nvGrpSpPr>
        <p:grpSpPr>
          <a:xfrm>
            <a:off x="1536192" y="3865397"/>
            <a:ext cx="4160520" cy="2942266"/>
            <a:chOff x="4983480" y="3915734"/>
            <a:chExt cx="4160520" cy="2942266"/>
          </a:xfrm>
        </p:grpSpPr>
        <p:pic>
          <p:nvPicPr>
            <p:cNvPr id="6157" name="Picture 13" descr="C:\Users\113024\AppData\Local\Microsoft\Windows\Temporary Internet Files\Content.IE5\F6MBQI3X\z-plug-ear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365" y="3915734"/>
              <a:ext cx="3460750" cy="225269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983480" y="6150114"/>
              <a:ext cx="4160520" cy="707886"/>
            </a:xfrm>
            <a:prstGeom prst="rect">
              <a:avLst/>
            </a:prstGeom>
            <a:noFill/>
          </p:spPr>
          <p:txBody>
            <a:bodyPr wrap="square" rtlCol="0">
              <a:spAutoFit/>
            </a:bodyPr>
            <a:lstStyle/>
            <a:p>
              <a:pPr algn="ctr"/>
              <a:r>
                <a:rPr lang="en-US" sz="2000" b="1" dirty="0" smtClean="0">
                  <a:latin typeface="Kristen ITC" panose="03050502040202030202" pitchFamily="66" charset="0"/>
                </a:rPr>
                <a:t>Family Member(s) do not want to know</a:t>
              </a:r>
              <a:endParaRPr lang="en-US" sz="2000" b="1" dirty="0">
                <a:latin typeface="Kristen ITC" panose="03050502040202030202" pitchFamily="66" charset="0"/>
              </a:endParaRPr>
            </a:p>
          </p:txBody>
        </p:sp>
      </p:grpSp>
      <p:grpSp>
        <p:nvGrpSpPr>
          <p:cNvPr id="9" name="Group 8"/>
          <p:cNvGrpSpPr/>
          <p:nvPr/>
        </p:nvGrpSpPr>
        <p:grpSpPr>
          <a:xfrm>
            <a:off x="5410200" y="1271403"/>
            <a:ext cx="3254058" cy="2440543"/>
            <a:chOff x="4114800" y="1331047"/>
            <a:chExt cx="3254058" cy="2440543"/>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1331047"/>
              <a:ext cx="3254058" cy="2440543"/>
            </a:xfrm>
            <a:prstGeom prst="rect">
              <a:avLst/>
            </a:prstGeom>
          </p:spPr>
        </p:pic>
        <p:sp>
          <p:nvSpPr>
            <p:cNvPr id="8" name="TextBox 7"/>
            <p:cNvSpPr txBox="1"/>
            <p:nvPr/>
          </p:nvSpPr>
          <p:spPr>
            <a:xfrm>
              <a:off x="4164489" y="1447800"/>
              <a:ext cx="3154680" cy="400110"/>
            </a:xfrm>
            <a:prstGeom prst="rect">
              <a:avLst/>
            </a:prstGeom>
            <a:noFill/>
          </p:spPr>
          <p:txBody>
            <a:bodyPr wrap="square" rtlCol="0">
              <a:spAutoFit/>
            </a:bodyPr>
            <a:lstStyle/>
            <a:p>
              <a:r>
                <a:rPr lang="en-US" sz="2000" b="1" dirty="0" smtClean="0">
                  <a:latin typeface="Kristen ITC" panose="03050502040202030202" pitchFamily="66" charset="0"/>
                </a:rPr>
                <a:t>I have an identical twin</a:t>
              </a:r>
              <a:endParaRPr lang="en-US" sz="2000" b="1" dirty="0">
                <a:latin typeface="Kristen ITC" panose="03050502040202030202" pitchFamily="66" charset="0"/>
              </a:endParaRPr>
            </a:p>
          </p:txBody>
        </p:sp>
      </p:grpSp>
      <p:pic>
        <p:nvPicPr>
          <p:cNvPr id="6158" name="Picture 14" descr="C:\Users\113024\AppData\Local\Microsoft\Windows\Temporary Internet Files\Content.IE5\JF5G0J9B\question-mark[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5810" y="3711946"/>
            <a:ext cx="3046095" cy="324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32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rved Left Arrow 8"/>
          <p:cNvSpPr/>
          <p:nvPr/>
        </p:nvSpPr>
        <p:spPr>
          <a:xfrm rot="16737829">
            <a:off x="6678284" y="1087685"/>
            <a:ext cx="685800" cy="18669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rot="10472813">
            <a:off x="2092740" y="2533650"/>
            <a:ext cx="685800" cy="18669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rot="5400000">
            <a:off x="6459591" y="2017861"/>
            <a:ext cx="685800" cy="18669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t>Impact on Family Members</a:t>
            </a:r>
            <a:endParaRPr lang="en-US" dirty="0"/>
          </a:p>
        </p:txBody>
      </p:sp>
      <p:sp>
        <p:nvSpPr>
          <p:cNvPr id="5" name="Curved Left Arrow 4"/>
          <p:cNvSpPr/>
          <p:nvPr/>
        </p:nvSpPr>
        <p:spPr>
          <a:xfrm>
            <a:off x="5029200" y="1828800"/>
            <a:ext cx="2057400" cy="3733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Curved Left Arrow 7"/>
          <p:cNvSpPr/>
          <p:nvPr/>
        </p:nvSpPr>
        <p:spPr>
          <a:xfrm rot="10800000">
            <a:off x="2784009" y="1600200"/>
            <a:ext cx="2057400" cy="3733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Left Arrow 11"/>
          <p:cNvSpPr/>
          <p:nvPr/>
        </p:nvSpPr>
        <p:spPr>
          <a:xfrm rot="20857841">
            <a:off x="2934911" y="2435605"/>
            <a:ext cx="685800" cy="18669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308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P spid="5" grpId="0" animBg="1"/>
      <p:bldP spid="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Family Planning</a:t>
            </a:r>
            <a:endParaRPr lang="en-US" dirty="0"/>
          </a:p>
        </p:txBody>
      </p:sp>
      <p:sp>
        <p:nvSpPr>
          <p:cNvPr id="3" name="Content Placeholder 2"/>
          <p:cNvSpPr>
            <a:spLocks noGrp="1"/>
          </p:cNvSpPr>
          <p:nvPr>
            <p:ph idx="1"/>
          </p:nvPr>
        </p:nvSpPr>
        <p:spPr>
          <a:xfrm>
            <a:off x="1295400" y="1447800"/>
            <a:ext cx="7125385" cy="4724400"/>
          </a:xfrm>
        </p:spPr>
        <p:txBody>
          <a:bodyPr>
            <a:normAutofit/>
          </a:bodyPr>
          <a:lstStyle/>
          <a:p>
            <a:pPr marL="0" indent="0">
              <a:buNone/>
            </a:pPr>
            <a:r>
              <a:rPr lang="en-US" sz="2800" b="1" dirty="0" smtClean="0"/>
              <a:t>Reproductive Options</a:t>
            </a:r>
          </a:p>
          <a:p>
            <a:pPr lvl="1"/>
            <a:r>
              <a:rPr lang="en-US" sz="2400" dirty="0" smtClean="0"/>
              <a:t>Natural Conception</a:t>
            </a:r>
          </a:p>
          <a:p>
            <a:pPr lvl="1"/>
            <a:r>
              <a:rPr lang="en-US" sz="2400" dirty="0"/>
              <a:t>Gamete (Sperm or Egg Donation)</a:t>
            </a:r>
          </a:p>
          <a:p>
            <a:pPr lvl="1"/>
            <a:r>
              <a:rPr lang="en-US" sz="2400" dirty="0" err="1" smtClean="0"/>
              <a:t>Preimplantation</a:t>
            </a:r>
            <a:r>
              <a:rPr lang="en-US" sz="2400" dirty="0" smtClean="0"/>
              <a:t> Genetic Diagnosis with IVF</a:t>
            </a:r>
          </a:p>
          <a:p>
            <a:pPr lvl="1"/>
            <a:r>
              <a:rPr lang="en-US" sz="2400" dirty="0" smtClean="0"/>
              <a:t>Prenatal </a:t>
            </a:r>
            <a:r>
              <a:rPr lang="en-US" sz="2400" dirty="0"/>
              <a:t>Diagnosis</a:t>
            </a:r>
          </a:p>
          <a:p>
            <a:pPr lvl="2"/>
            <a:r>
              <a:rPr lang="en-US" sz="2400" dirty="0"/>
              <a:t>Chorionic Villus Sampling (CVS)</a:t>
            </a:r>
          </a:p>
          <a:p>
            <a:pPr lvl="2"/>
            <a:r>
              <a:rPr lang="en-US" sz="2400" dirty="0"/>
              <a:t>Amniocentesis </a:t>
            </a:r>
          </a:p>
          <a:p>
            <a:pPr lvl="1"/>
            <a:r>
              <a:rPr lang="en-US" sz="2400" dirty="0" smtClean="0"/>
              <a:t>Adoption </a:t>
            </a:r>
            <a:endParaRPr lang="en-US" sz="2400" dirty="0"/>
          </a:p>
        </p:txBody>
      </p:sp>
    </p:spTree>
    <p:extLst>
      <p:ext uri="{BB962C8B-B14F-4D97-AF65-F5344CB8AC3E}">
        <p14:creationId xmlns:p14="http://schemas.microsoft.com/office/powerpoint/2010/main" val="60093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55" y="0"/>
            <a:ext cx="6347713" cy="1009904"/>
          </a:xfrm>
        </p:spPr>
        <p:txBody>
          <a:bodyPr>
            <a:normAutofit fontScale="90000"/>
          </a:bodyPr>
          <a:lstStyle/>
          <a:p>
            <a:pPr algn="ctr"/>
            <a:r>
              <a:rPr lang="en-US" dirty="0" smtClean="0">
                <a:solidFill>
                  <a:schemeClr val="accent2"/>
                </a:solidFill>
              </a:rPr>
              <a:t/>
            </a:r>
            <a:br>
              <a:rPr lang="en-US" dirty="0" smtClean="0">
                <a:solidFill>
                  <a:schemeClr val="accent2"/>
                </a:solidFill>
              </a:rPr>
            </a:br>
            <a:r>
              <a:rPr lang="en-US" b="1" dirty="0" smtClean="0">
                <a:solidFill>
                  <a:schemeClr val="tx1"/>
                </a:solidFill>
              </a:rPr>
              <a:t>Disclaimer</a:t>
            </a:r>
            <a:endParaRPr lang="en-US" b="1" dirty="0">
              <a:solidFill>
                <a:schemeClr val="tx1"/>
              </a:solidFill>
            </a:endParaRPr>
          </a:p>
        </p:txBody>
      </p:sp>
      <p:sp>
        <p:nvSpPr>
          <p:cNvPr id="3" name="Content Placeholder 2"/>
          <p:cNvSpPr>
            <a:spLocks noGrp="1"/>
          </p:cNvSpPr>
          <p:nvPr>
            <p:ph idx="1"/>
          </p:nvPr>
        </p:nvSpPr>
        <p:spPr>
          <a:xfrm>
            <a:off x="1676400" y="1219200"/>
            <a:ext cx="6858001" cy="4705350"/>
          </a:xfrm>
        </p:spPr>
        <p:txBody>
          <a:bodyPr>
            <a:noAutofit/>
          </a:bodyPr>
          <a:lstStyle/>
          <a:p>
            <a:pPr>
              <a:buFont typeface="Wingdings" pitchFamily="2" charset="2"/>
              <a:buChar char="§"/>
            </a:pPr>
            <a:r>
              <a:rPr lang="en-US" sz="2000" dirty="0" smtClean="0"/>
              <a:t>The information provided by speakers in any presentation made as part of the 2015 NAF Annual Membership Meeting is for informational use only.</a:t>
            </a:r>
          </a:p>
          <a:p>
            <a:pPr>
              <a:buFont typeface="Wingdings" pitchFamily="2" charset="2"/>
              <a:buChar char="§"/>
            </a:pPr>
            <a:r>
              <a:rPr lang="en-US" sz="2000" dirty="0" smtClean="0"/>
              <a:t>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buFont typeface="Wingdings" pitchFamily="2" charset="2"/>
              <a:buChar char="§"/>
            </a:pPr>
            <a:r>
              <a:rPr lang="en-US" sz="2000" dirty="0" smtClean="0"/>
              <a:t>Products or services mentioned during these presentations does not imply endorsement by NAF. </a:t>
            </a:r>
            <a:endParaRPr lang="en-US" sz="2000" dirty="0"/>
          </a:p>
        </p:txBody>
      </p:sp>
      <p:pic>
        <p:nvPicPr>
          <p:cNvPr id="4" name="Picture 3" descr="atalogo.gif"/>
          <p:cNvPicPr>
            <a:picLocks noChangeAspect="1"/>
          </p:cNvPicPr>
          <p:nvPr/>
        </p:nvPicPr>
        <p:blipFill>
          <a:blip r:embed="rId2" cstate="print"/>
          <a:stretch>
            <a:fillRect/>
          </a:stretch>
        </p:blipFill>
        <p:spPr>
          <a:xfrm>
            <a:off x="838200" y="5448300"/>
            <a:ext cx="3810000" cy="952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6589199" cy="1280890"/>
          </a:xfrm>
        </p:spPr>
        <p:txBody>
          <a:bodyPr/>
          <a:lstStyle/>
          <a:p>
            <a:r>
              <a:rPr lang="en-US" dirty="0" smtClean="0"/>
              <a:t>Impact on Family Dynamics</a:t>
            </a:r>
            <a:endParaRPr lang="en-US" dirty="0"/>
          </a:p>
        </p:txBody>
      </p:sp>
      <p:sp>
        <p:nvSpPr>
          <p:cNvPr id="4" name="Oval 3"/>
          <p:cNvSpPr/>
          <p:nvPr/>
        </p:nvSpPr>
        <p:spPr>
          <a:xfrm>
            <a:off x="7543800" y="33528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57800" y="3352800"/>
            <a:ext cx="847344"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39000" y="5029200"/>
            <a:ext cx="838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95400" y="1524000"/>
            <a:ext cx="7620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3352800"/>
            <a:ext cx="7620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32888" y="3352800"/>
            <a:ext cx="805434"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85800" y="50292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14600" y="4994148"/>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166872" y="1524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5" idx="3"/>
            <a:endCxn id="4" idx="2"/>
          </p:cNvCxnSpPr>
          <p:nvPr/>
        </p:nvCxnSpPr>
        <p:spPr>
          <a:xfrm>
            <a:off x="6105144" y="3771900"/>
            <a:ext cx="14386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 idx="3"/>
            <a:endCxn id="14" idx="2"/>
          </p:cNvCxnSpPr>
          <p:nvPr/>
        </p:nvCxnSpPr>
        <p:spPr>
          <a:xfrm>
            <a:off x="2057400" y="1943100"/>
            <a:ext cx="1109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04900" y="2743200"/>
            <a:ext cx="44668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612136" y="1943100"/>
            <a:ext cx="0" cy="800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43400" y="2743200"/>
            <a:ext cx="0" cy="64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04900" y="2743200"/>
            <a:ext cx="0" cy="644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929509" y="2708148"/>
            <a:ext cx="0" cy="644652"/>
          </a:xfrm>
          <a:prstGeom prst="line">
            <a:avLst/>
          </a:prstGeom>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886200" y="3320796"/>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5562600" y="2743200"/>
            <a:ext cx="0" cy="6477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867400" y="5029200"/>
            <a:ext cx="8382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11" idx="0"/>
          </p:cNvCxnSpPr>
          <p:nvPr/>
        </p:nvCxnSpPr>
        <p:spPr>
          <a:xfrm flipH="1">
            <a:off x="1104900" y="4191000"/>
            <a:ext cx="12192"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917317" y="4191000"/>
            <a:ext cx="12192"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946392" y="3771900"/>
            <a:ext cx="0" cy="64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181344" y="4419600"/>
            <a:ext cx="14386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196584" y="4419600"/>
            <a:ext cx="0" cy="64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620000" y="4419600"/>
            <a:ext cx="0" cy="6477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Flowchart: Decision 50"/>
          <p:cNvSpPr/>
          <p:nvPr/>
        </p:nvSpPr>
        <p:spPr>
          <a:xfrm>
            <a:off x="3810000" y="4854702"/>
            <a:ext cx="990600" cy="108889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4343400" y="4091178"/>
            <a:ext cx="12192"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126992" y="5214485"/>
            <a:ext cx="457200" cy="461665"/>
          </a:xfrm>
          <a:prstGeom prst="rect">
            <a:avLst/>
          </a:prstGeom>
          <a:noFill/>
        </p:spPr>
        <p:txBody>
          <a:bodyPr wrap="square" rtlCol="0">
            <a:spAutoFit/>
          </a:bodyPr>
          <a:lstStyle/>
          <a:p>
            <a:r>
              <a:rPr lang="en-US" sz="2400" dirty="0" smtClean="0"/>
              <a:t>P</a:t>
            </a:r>
            <a:endParaRPr lang="en-US" sz="2400" dirty="0"/>
          </a:p>
        </p:txBody>
      </p:sp>
      <p:sp>
        <p:nvSpPr>
          <p:cNvPr id="54" name="Down Arrow 53"/>
          <p:cNvSpPr/>
          <p:nvPr/>
        </p:nvSpPr>
        <p:spPr>
          <a:xfrm rot="13110995">
            <a:off x="6930058" y="6036895"/>
            <a:ext cx="349795" cy="457200"/>
          </a:xfrm>
          <a:prstGeom prst="downArrow">
            <a:avLst>
              <a:gd name="adj1" fmla="val 50000"/>
              <a:gd name="adj2" fmla="val 5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ot;No&quot; Symbol 54"/>
          <p:cNvSpPr/>
          <p:nvPr/>
        </p:nvSpPr>
        <p:spPr>
          <a:xfrm>
            <a:off x="2743200" y="3581400"/>
            <a:ext cx="423672" cy="3810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quot;No&quot; Symbol 55"/>
          <p:cNvSpPr/>
          <p:nvPr/>
        </p:nvSpPr>
        <p:spPr>
          <a:xfrm>
            <a:off x="1464564" y="1752600"/>
            <a:ext cx="423672" cy="3810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quot;No&quot; Symbol 56"/>
          <p:cNvSpPr/>
          <p:nvPr/>
        </p:nvSpPr>
        <p:spPr>
          <a:xfrm>
            <a:off x="7751064" y="3581400"/>
            <a:ext cx="423672" cy="3810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481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chemeClr val="accent2"/>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14"/>
                                        </p:tgtEl>
                                        <p:attrNameLst>
                                          <p:attrName>fillcolor</p:attrName>
                                        </p:attrNameLst>
                                      </p:cBhvr>
                                      <p:to>
                                        <a:schemeClr val="accent2"/>
                                      </p:to>
                                    </p:animClr>
                                    <p:set>
                                      <p:cBhvr>
                                        <p:cTn id="15" dur="2000" fill="hold"/>
                                        <p:tgtEl>
                                          <p:spTgt spid="14"/>
                                        </p:tgtEl>
                                        <p:attrNameLst>
                                          <p:attrName>fill.type</p:attrName>
                                        </p:attrNameLst>
                                      </p:cBhvr>
                                      <p:to>
                                        <p:strVal val="solid"/>
                                      </p:to>
                                    </p:set>
                                    <p:set>
                                      <p:cBhvr>
                                        <p:cTn id="16" dur="2000" fill="hold"/>
                                        <p:tgtEl>
                                          <p:spTgt spid="14"/>
                                        </p:tgtEl>
                                        <p:attrNameLst>
                                          <p:attrName>fill.on</p:attrName>
                                        </p:attrNameLst>
                                      </p:cBhvr>
                                      <p:to>
                                        <p:strVal val="tru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37"/>
                                        </p:tgtEl>
                                        <p:attrNameLst>
                                          <p:attrName>fillcolor</p:attrName>
                                        </p:attrNameLst>
                                      </p:cBhvr>
                                      <p:to>
                                        <a:schemeClr val="accent2"/>
                                      </p:to>
                                    </p:animClr>
                                    <p:set>
                                      <p:cBhvr>
                                        <p:cTn id="23" dur="2000" fill="hold"/>
                                        <p:tgtEl>
                                          <p:spTgt spid="37"/>
                                        </p:tgtEl>
                                        <p:attrNameLst>
                                          <p:attrName>fill.type</p:attrName>
                                        </p:attrNameLst>
                                      </p:cBhvr>
                                      <p:to>
                                        <p:strVal val="solid"/>
                                      </p:to>
                                    </p:set>
                                    <p:set>
                                      <p:cBhvr>
                                        <p:cTn id="24" dur="2000" fill="hold"/>
                                        <p:tgtEl>
                                          <p:spTgt spid="37"/>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1"/>
                                        </p:tgtEl>
                                        <p:attrNameLst>
                                          <p:attrName>fillcolor</p:attrName>
                                        </p:attrNameLst>
                                      </p:cBhvr>
                                      <p:to>
                                        <a:schemeClr val="accent2"/>
                                      </p:to>
                                    </p:animClr>
                                    <p:set>
                                      <p:cBhvr>
                                        <p:cTn id="29" dur="2000" fill="hold"/>
                                        <p:tgtEl>
                                          <p:spTgt spid="11"/>
                                        </p:tgtEl>
                                        <p:attrNameLst>
                                          <p:attrName>fill.type</p:attrName>
                                        </p:attrNameLst>
                                      </p:cBhvr>
                                      <p:to>
                                        <p:strVal val="solid"/>
                                      </p:to>
                                    </p:set>
                                    <p:set>
                                      <p:cBhvr>
                                        <p:cTn id="30" dur="2000" fill="hold"/>
                                        <p:tgtEl>
                                          <p:spTgt spid="11"/>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905000" y="1447800"/>
            <a:ext cx="6591985" cy="3777622"/>
          </a:xfrm>
        </p:spPr>
        <p:txBody>
          <a:bodyPr>
            <a:normAutofit/>
          </a:bodyPr>
          <a:lstStyle/>
          <a:p>
            <a:r>
              <a:rPr lang="en-US" sz="2200" b="1" dirty="0" smtClean="0"/>
              <a:t>Find a Genetic Counselor at NSGC.ORG</a:t>
            </a:r>
          </a:p>
          <a:p>
            <a:r>
              <a:rPr lang="en-US" sz="2200" b="1" dirty="0" smtClean="0"/>
              <a:t>Find out more about GINA at GINAHELP.ORG</a:t>
            </a:r>
          </a:p>
          <a:p>
            <a:r>
              <a:rPr lang="en-US" sz="2200" b="1" dirty="0" smtClean="0"/>
              <a:t>Does it Run in My Family Toolkit, Understanding Genetic and How  To Talk to My Family about My Genetic Condition - GENETICALLIANCE.ORG</a:t>
            </a:r>
          </a:p>
          <a:p>
            <a:r>
              <a:rPr lang="en-US" sz="2200" b="1" dirty="0" smtClean="0"/>
              <a:t>To learn more about all the ways that genetic is part of your life visit GENESINLIFE.ORG</a:t>
            </a:r>
          </a:p>
          <a:p>
            <a:endParaRPr lang="en-US" sz="2200" b="1" dirty="0"/>
          </a:p>
        </p:txBody>
      </p:sp>
    </p:spTree>
    <p:extLst>
      <p:ext uri="{BB962C8B-B14F-4D97-AF65-F5344CB8AC3E}">
        <p14:creationId xmlns:p14="http://schemas.microsoft.com/office/powerpoint/2010/main" val="3172467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Presenter Disclosures</a:t>
            </a:r>
            <a:r>
              <a:rPr lang="en-US" dirty="0" smtClean="0"/>
              <a:t>			</a:t>
            </a:r>
            <a:endParaRPr lang="en-US" dirty="0"/>
          </a:p>
        </p:txBody>
      </p:sp>
      <p:sp>
        <p:nvSpPr>
          <p:cNvPr id="3" name="Content Placeholder 2"/>
          <p:cNvSpPr>
            <a:spLocks noGrp="1"/>
          </p:cNvSpPr>
          <p:nvPr>
            <p:ph idx="1"/>
          </p:nvPr>
        </p:nvSpPr>
        <p:spPr>
          <a:xfrm>
            <a:off x="1752600" y="1447800"/>
            <a:ext cx="6172200" cy="3873246"/>
          </a:xfrm>
        </p:spPr>
        <p:txBody>
          <a:bodyPr>
            <a:normAutofit/>
          </a:bodyPr>
          <a:lstStyle/>
          <a:p>
            <a:pPr>
              <a:buFont typeface="Wingdings" pitchFamily="2" charset="2"/>
              <a:buChar char="§"/>
            </a:pPr>
            <a:r>
              <a:rPr lang="en-US" sz="2400" dirty="0" smtClean="0"/>
              <a:t>Melissa Gibbons</a:t>
            </a:r>
          </a:p>
          <a:p>
            <a:pPr>
              <a:buFont typeface="Wingdings" pitchFamily="2" charset="2"/>
              <a:buChar char="§"/>
            </a:pPr>
            <a:r>
              <a:rPr lang="en-US" sz="2400" dirty="0" smtClean="0"/>
              <a:t>No relationships to disclose or list</a:t>
            </a:r>
            <a:endParaRPr lang="en-US" sz="2400" dirty="0"/>
          </a:p>
        </p:txBody>
      </p:sp>
      <p:pic>
        <p:nvPicPr>
          <p:cNvPr id="4" name="Picture 3" descr="atalogo.gif"/>
          <p:cNvPicPr>
            <a:picLocks noChangeAspect="1"/>
          </p:cNvPicPr>
          <p:nvPr/>
        </p:nvPicPr>
        <p:blipFill>
          <a:blip r:embed="rId2" cstate="print"/>
          <a:stretch>
            <a:fillRect/>
          </a:stretch>
        </p:blipFill>
        <p:spPr>
          <a:xfrm>
            <a:off x="838200" y="5330190"/>
            <a:ext cx="3810000" cy="952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Who are genetic counselors</a:t>
            </a:r>
          </a:p>
          <a:p>
            <a:r>
              <a:rPr lang="en-US" dirty="0"/>
              <a:t>Who should be offered genetic </a:t>
            </a:r>
            <a:r>
              <a:rPr lang="en-US" dirty="0" smtClean="0"/>
              <a:t>counseling</a:t>
            </a:r>
            <a:endParaRPr lang="en-US" dirty="0"/>
          </a:p>
          <a:p>
            <a:r>
              <a:rPr lang="en-US" dirty="0" smtClean="0"/>
              <a:t>Types of genetic testing</a:t>
            </a:r>
          </a:p>
          <a:p>
            <a:r>
              <a:rPr lang="en-US" dirty="0" smtClean="0"/>
              <a:t>To Test or Not Test</a:t>
            </a:r>
          </a:p>
          <a:p>
            <a:r>
              <a:rPr lang="en-US" dirty="0" smtClean="0"/>
              <a:t>Hurdles to Testing </a:t>
            </a:r>
          </a:p>
          <a:p>
            <a:r>
              <a:rPr lang="en-US" dirty="0" smtClean="0"/>
              <a:t>Discrimination?</a:t>
            </a:r>
          </a:p>
          <a:p>
            <a:r>
              <a:rPr lang="en-US" dirty="0" smtClean="0"/>
              <a:t>Now What? What Happens After the Results Arrive</a:t>
            </a:r>
          </a:p>
          <a:p>
            <a:r>
              <a:rPr lang="en-US" dirty="0" smtClean="0"/>
              <a:t>Talking Genetics With the Family</a:t>
            </a:r>
          </a:p>
        </p:txBody>
      </p:sp>
    </p:spTree>
    <p:extLst>
      <p:ext uri="{BB962C8B-B14F-4D97-AF65-F5344CB8AC3E}">
        <p14:creationId xmlns:p14="http://schemas.microsoft.com/office/powerpoint/2010/main" val="1717404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4"/>
          <p:cNvSpPr>
            <a:spLocks noGrp="1"/>
          </p:cNvSpPr>
          <p:nvPr>
            <p:ph idx="4294967295"/>
          </p:nvPr>
        </p:nvSpPr>
        <p:spPr>
          <a:xfrm>
            <a:off x="990600" y="1396381"/>
            <a:ext cx="7848600" cy="5105400"/>
          </a:xfrm>
        </p:spPr>
        <p:txBody>
          <a:bodyPr>
            <a:normAutofit/>
          </a:bodyPr>
          <a:lstStyle/>
          <a:p>
            <a:pPr marL="411249" indent="-342709">
              <a:spcBef>
                <a:spcPts val="700"/>
              </a:spcBef>
              <a:buFont typeface="Wingdings"/>
              <a:buChar char=""/>
              <a:defRPr/>
            </a:pPr>
            <a:r>
              <a:rPr lang="en-US" dirty="0" smtClean="0"/>
              <a:t>Graduates of a Masters in Genetic Counseling Program</a:t>
            </a:r>
          </a:p>
          <a:p>
            <a:pPr marL="740246" lvl="1" indent="-285589">
              <a:buFont typeface="Wingdings"/>
              <a:buChar char=""/>
              <a:defRPr/>
            </a:pPr>
            <a:r>
              <a:rPr lang="en-US" sz="1700" dirty="0" smtClean="0"/>
              <a:t>2 year program</a:t>
            </a:r>
          </a:p>
          <a:p>
            <a:pPr marL="740246" lvl="1" indent="-285589">
              <a:buFont typeface="Wingdings"/>
              <a:buChar char=""/>
              <a:defRPr/>
            </a:pPr>
            <a:r>
              <a:rPr lang="en-US" sz="1700" dirty="0" smtClean="0"/>
              <a:t>Clinical rotations in prenatal, pediatric, adult, and cancer</a:t>
            </a:r>
          </a:p>
          <a:p>
            <a:pPr marL="740246" lvl="1" indent="-285589">
              <a:buFont typeface="Wingdings"/>
              <a:buChar char=""/>
              <a:defRPr/>
            </a:pPr>
            <a:r>
              <a:rPr lang="en-US" sz="1700" dirty="0" smtClean="0"/>
              <a:t>Coursework in both science and psychosocial </a:t>
            </a:r>
          </a:p>
          <a:p>
            <a:pPr marL="411249" indent="-342709">
              <a:spcBef>
                <a:spcPts val="700"/>
              </a:spcBef>
              <a:buNone/>
              <a:defRPr/>
            </a:pPr>
            <a:endParaRPr lang="en-US" sz="1200" dirty="0"/>
          </a:p>
          <a:p>
            <a:pPr marL="411249" indent="-342709">
              <a:spcBef>
                <a:spcPts val="700"/>
              </a:spcBef>
              <a:buFont typeface="Wingdings"/>
              <a:buChar char=""/>
              <a:defRPr/>
            </a:pPr>
            <a:r>
              <a:rPr lang="en-US" dirty="0" smtClean="0"/>
              <a:t>Certified Genetic Counselors</a:t>
            </a:r>
          </a:p>
          <a:p>
            <a:pPr marL="740246" lvl="1" indent="-285589">
              <a:buFont typeface="Wingdings"/>
              <a:buChar char=""/>
              <a:defRPr/>
            </a:pPr>
            <a:r>
              <a:rPr lang="en-US" sz="1700" dirty="0" smtClean="0"/>
              <a:t>Have graduated from an accredited program</a:t>
            </a:r>
          </a:p>
          <a:p>
            <a:pPr marL="740246" lvl="1" indent="-285589">
              <a:buFont typeface="Wingdings"/>
              <a:buChar char=""/>
              <a:defRPr/>
            </a:pPr>
            <a:r>
              <a:rPr lang="en-US" sz="1700" dirty="0" smtClean="0"/>
              <a:t>Have completed supervised counseling sessions</a:t>
            </a:r>
          </a:p>
          <a:p>
            <a:pPr marL="740246" lvl="1" indent="-285589">
              <a:buFont typeface="Wingdings"/>
              <a:buChar char=""/>
              <a:defRPr/>
            </a:pPr>
            <a:r>
              <a:rPr lang="en-US" sz="1700" dirty="0" smtClean="0"/>
              <a:t>Have passed a board examination and maintained their certification through continuing education</a:t>
            </a:r>
          </a:p>
          <a:p>
            <a:pPr marL="454657" lvl="1" indent="0">
              <a:buNone/>
              <a:defRPr/>
            </a:pPr>
            <a:endParaRPr lang="en-US" dirty="0" smtClean="0"/>
          </a:p>
          <a:p>
            <a:pPr marL="411249" indent="-342709">
              <a:spcBef>
                <a:spcPts val="700"/>
              </a:spcBef>
              <a:buFont typeface="Wingdings"/>
              <a:buChar char=""/>
              <a:defRPr/>
            </a:pPr>
            <a:r>
              <a:rPr lang="en-US" dirty="0" smtClean="0"/>
              <a:t>What do Genetic Counselors do?</a:t>
            </a:r>
          </a:p>
          <a:p>
            <a:pPr marL="740246" lvl="1" indent="-285589">
              <a:buFont typeface="Wingdings"/>
              <a:buChar char=""/>
              <a:defRPr/>
            </a:pPr>
            <a:r>
              <a:rPr lang="en-US" sz="1700" dirty="0" smtClean="0"/>
              <a:t>Genetic counselors help patients and families understand complex issues and support their emotional needs. </a:t>
            </a:r>
          </a:p>
        </p:txBody>
      </p:sp>
      <p:sp>
        <p:nvSpPr>
          <p:cNvPr id="4" name="Title 1"/>
          <p:cNvSpPr txBox="1">
            <a:spLocks/>
          </p:cNvSpPr>
          <p:nvPr/>
        </p:nvSpPr>
        <p:spPr>
          <a:xfrm>
            <a:off x="1447800" y="609823"/>
            <a:ext cx="7696200" cy="9141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800" dirty="0" smtClean="0">
                <a:solidFill>
                  <a:schemeClr val="tx2">
                    <a:satMod val="200000"/>
                  </a:schemeClr>
                </a:solidFill>
              </a:rPr>
              <a:t>Genetic Counselors</a:t>
            </a:r>
            <a:endParaRPr lang="en-US" sz="3800" dirty="0">
              <a:solidFill>
                <a:schemeClr val="tx2">
                  <a:satMod val="20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1000"/>
                                        <p:tgtEl>
                                          <p:spTgt spid="6147">
                                            <p:txEl>
                                              <p:pRg st="1" end="1"/>
                                            </p:txEl>
                                          </p:spTgt>
                                        </p:tgtEl>
                                      </p:cBhvr>
                                    </p:animEffect>
                                    <p:anim calcmode="lin" valueType="num">
                                      <p:cBhvr>
                                        <p:cTn id="13"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14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1000"/>
                                        <p:tgtEl>
                                          <p:spTgt spid="6147">
                                            <p:txEl>
                                              <p:pRg st="2" end="2"/>
                                            </p:txEl>
                                          </p:spTgt>
                                        </p:tgtEl>
                                      </p:cBhvr>
                                    </p:animEffect>
                                    <p:anim calcmode="lin" valueType="num">
                                      <p:cBhvr>
                                        <p:cTn id="18"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14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1000"/>
                                        <p:tgtEl>
                                          <p:spTgt spid="6147">
                                            <p:txEl>
                                              <p:pRg st="3" end="3"/>
                                            </p:txEl>
                                          </p:spTgt>
                                        </p:tgtEl>
                                      </p:cBhvr>
                                    </p:animEffect>
                                    <p:anim calcmode="lin" valueType="num">
                                      <p:cBhvr>
                                        <p:cTn id="23"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147">
                                            <p:txEl>
                                              <p:pRg st="5" end="5"/>
                                            </p:txEl>
                                          </p:spTgt>
                                        </p:tgtEl>
                                        <p:attrNameLst>
                                          <p:attrName>style.visibility</p:attrName>
                                        </p:attrNameLst>
                                      </p:cBhvr>
                                      <p:to>
                                        <p:strVal val="visible"/>
                                      </p:to>
                                    </p:set>
                                    <p:animEffect transition="in" filter="fade">
                                      <p:cBhvr>
                                        <p:cTn id="29" dur="1000"/>
                                        <p:tgtEl>
                                          <p:spTgt spid="6147">
                                            <p:txEl>
                                              <p:pRg st="5" end="5"/>
                                            </p:txEl>
                                          </p:spTgt>
                                        </p:tgtEl>
                                      </p:cBhvr>
                                    </p:animEffect>
                                    <p:anim calcmode="lin" valueType="num">
                                      <p:cBhvr>
                                        <p:cTn id="30"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147">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147">
                                            <p:txEl>
                                              <p:pRg st="6" end="6"/>
                                            </p:txEl>
                                          </p:spTgt>
                                        </p:tgtEl>
                                        <p:attrNameLst>
                                          <p:attrName>style.visibility</p:attrName>
                                        </p:attrNameLst>
                                      </p:cBhvr>
                                      <p:to>
                                        <p:strVal val="visible"/>
                                      </p:to>
                                    </p:set>
                                    <p:animEffect transition="in" filter="fade">
                                      <p:cBhvr>
                                        <p:cTn id="34" dur="1000"/>
                                        <p:tgtEl>
                                          <p:spTgt spid="6147">
                                            <p:txEl>
                                              <p:pRg st="6" end="6"/>
                                            </p:txEl>
                                          </p:spTgt>
                                        </p:tgtEl>
                                      </p:cBhvr>
                                    </p:animEffect>
                                    <p:anim calcmode="lin" valueType="num">
                                      <p:cBhvr>
                                        <p:cTn id="35"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6147">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147">
                                            <p:txEl>
                                              <p:pRg st="7" end="7"/>
                                            </p:txEl>
                                          </p:spTgt>
                                        </p:tgtEl>
                                        <p:attrNameLst>
                                          <p:attrName>style.visibility</p:attrName>
                                        </p:attrNameLst>
                                      </p:cBhvr>
                                      <p:to>
                                        <p:strVal val="visible"/>
                                      </p:to>
                                    </p:set>
                                    <p:animEffect transition="in" filter="fade">
                                      <p:cBhvr>
                                        <p:cTn id="39" dur="1000"/>
                                        <p:tgtEl>
                                          <p:spTgt spid="6147">
                                            <p:txEl>
                                              <p:pRg st="7" end="7"/>
                                            </p:txEl>
                                          </p:spTgt>
                                        </p:tgtEl>
                                      </p:cBhvr>
                                    </p:animEffect>
                                    <p:anim calcmode="lin" valueType="num">
                                      <p:cBhvr>
                                        <p:cTn id="40" dur="1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6147">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147">
                                            <p:txEl>
                                              <p:pRg st="8" end="8"/>
                                            </p:txEl>
                                          </p:spTgt>
                                        </p:tgtEl>
                                        <p:attrNameLst>
                                          <p:attrName>style.visibility</p:attrName>
                                        </p:attrNameLst>
                                      </p:cBhvr>
                                      <p:to>
                                        <p:strVal val="visible"/>
                                      </p:to>
                                    </p:set>
                                    <p:animEffect transition="in" filter="fade">
                                      <p:cBhvr>
                                        <p:cTn id="44" dur="1000"/>
                                        <p:tgtEl>
                                          <p:spTgt spid="6147">
                                            <p:txEl>
                                              <p:pRg st="8" end="8"/>
                                            </p:txEl>
                                          </p:spTgt>
                                        </p:tgtEl>
                                      </p:cBhvr>
                                    </p:animEffect>
                                    <p:anim calcmode="lin" valueType="num">
                                      <p:cBhvr>
                                        <p:cTn id="45" dur="1000" fill="hold"/>
                                        <p:tgtEl>
                                          <p:spTgt spid="6147">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614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147">
                                            <p:txEl>
                                              <p:pRg st="10" end="10"/>
                                            </p:txEl>
                                          </p:spTgt>
                                        </p:tgtEl>
                                        <p:attrNameLst>
                                          <p:attrName>style.visibility</p:attrName>
                                        </p:attrNameLst>
                                      </p:cBhvr>
                                      <p:to>
                                        <p:strVal val="visible"/>
                                      </p:to>
                                    </p:set>
                                    <p:animEffect transition="in" filter="fade">
                                      <p:cBhvr>
                                        <p:cTn id="51" dur="1000"/>
                                        <p:tgtEl>
                                          <p:spTgt spid="6147">
                                            <p:txEl>
                                              <p:pRg st="10" end="10"/>
                                            </p:txEl>
                                          </p:spTgt>
                                        </p:tgtEl>
                                      </p:cBhvr>
                                    </p:animEffect>
                                    <p:anim calcmode="lin" valueType="num">
                                      <p:cBhvr>
                                        <p:cTn id="52" dur="1000" fill="hold"/>
                                        <p:tgtEl>
                                          <p:spTgt spid="6147">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6147">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147">
                                            <p:txEl>
                                              <p:pRg st="11" end="11"/>
                                            </p:txEl>
                                          </p:spTgt>
                                        </p:tgtEl>
                                        <p:attrNameLst>
                                          <p:attrName>style.visibility</p:attrName>
                                        </p:attrNameLst>
                                      </p:cBhvr>
                                      <p:to>
                                        <p:strVal val="visible"/>
                                      </p:to>
                                    </p:set>
                                    <p:animEffect transition="in" filter="fade">
                                      <p:cBhvr>
                                        <p:cTn id="56" dur="1000"/>
                                        <p:tgtEl>
                                          <p:spTgt spid="6147">
                                            <p:txEl>
                                              <p:pRg st="11" end="11"/>
                                            </p:txEl>
                                          </p:spTgt>
                                        </p:tgtEl>
                                      </p:cBhvr>
                                    </p:animEffect>
                                    <p:anim calcmode="lin" valueType="num">
                                      <p:cBhvr>
                                        <p:cTn id="57" dur="1000" fill="hold"/>
                                        <p:tgtEl>
                                          <p:spTgt spid="6147">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614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609600"/>
            <a:ext cx="7826375" cy="1376363"/>
          </a:xfrm>
        </p:spPr>
        <p:txBody>
          <a:bodyPr>
            <a:normAutofit fontScale="90000"/>
          </a:bodyPr>
          <a:lstStyle/>
          <a:p>
            <a:pPr algn="ctr"/>
            <a:r>
              <a:rPr lang="en-US" altLang="en-US" sz="3600" dirty="0" smtClean="0"/>
              <a:t>Common reasons to see </a:t>
            </a:r>
            <a:r>
              <a:rPr lang="en-US" altLang="en-US" sz="3600" dirty="0" smtClean="0"/>
              <a:t>a </a:t>
            </a:r>
            <a:br>
              <a:rPr lang="en-US" altLang="en-US" sz="3600" dirty="0" smtClean="0"/>
            </a:br>
            <a:r>
              <a:rPr lang="en-US" altLang="en-US" sz="3600" dirty="0" smtClean="0"/>
              <a:t>Genetic </a:t>
            </a:r>
            <a:r>
              <a:rPr lang="en-US" altLang="en-US" sz="3600" dirty="0" smtClean="0"/>
              <a:t>Counselor</a:t>
            </a:r>
            <a:br>
              <a:rPr lang="en-US" altLang="en-US" sz="3600" dirty="0" smtClean="0"/>
            </a:br>
            <a:endParaRPr lang="en-US" altLang="en-US" dirty="0" smtClean="0"/>
          </a:p>
        </p:txBody>
      </p:sp>
      <p:sp>
        <p:nvSpPr>
          <p:cNvPr id="9219" name="Content Placeholder 2"/>
          <p:cNvSpPr>
            <a:spLocks noGrp="1"/>
          </p:cNvSpPr>
          <p:nvPr>
            <p:ph idx="1"/>
          </p:nvPr>
        </p:nvSpPr>
        <p:spPr>
          <a:xfrm>
            <a:off x="1066800" y="2057400"/>
            <a:ext cx="7551738" cy="4956175"/>
          </a:xfrm>
        </p:spPr>
        <p:txBody>
          <a:bodyPr/>
          <a:lstStyle/>
          <a:p>
            <a:r>
              <a:rPr lang="en-US" altLang="en-US" sz="2000" dirty="0" smtClean="0"/>
              <a:t>I have a family history of a certain health condition, is there a genetic test I can take to find out if I’m at risk?</a:t>
            </a:r>
          </a:p>
          <a:p>
            <a:r>
              <a:rPr lang="en-US" altLang="en-US" sz="2000" dirty="0" smtClean="0"/>
              <a:t>My partner and I are planning a pregnancy, what types of testing are available to us? </a:t>
            </a:r>
          </a:p>
          <a:p>
            <a:r>
              <a:rPr lang="en-US" altLang="en-US" sz="2000" dirty="0" smtClean="0"/>
              <a:t>I am having symptoms should I get tested? </a:t>
            </a:r>
          </a:p>
          <a:p>
            <a:r>
              <a:rPr lang="en-US" altLang="en-US" sz="2000" dirty="0" smtClean="0"/>
              <a:t>I have a medical condition and want to learn whether I could pass it to my children. </a:t>
            </a:r>
          </a:p>
          <a:p>
            <a:r>
              <a:rPr lang="en-US" altLang="en-US" sz="2000" dirty="0" smtClean="0"/>
              <a:t>Can you help me share my genetic information with my relatives, or with my doctors? </a:t>
            </a:r>
          </a:p>
          <a:p>
            <a:r>
              <a:rPr lang="en-US" altLang="en-US" sz="2000" dirty="0" smtClean="0"/>
              <a:t>My child has a developmental or medical history that is concerning for a genetic condition</a:t>
            </a:r>
          </a:p>
          <a:p>
            <a:endParaRPr lang="en-US" alt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Test for the Right Patient at the Right Time</a:t>
            </a:r>
            <a:endParaRPr lang="en-US" dirty="0"/>
          </a:p>
        </p:txBody>
      </p:sp>
    </p:spTree>
    <p:extLst>
      <p:ext uri="{BB962C8B-B14F-4D97-AF65-F5344CB8AC3E}">
        <p14:creationId xmlns:p14="http://schemas.microsoft.com/office/powerpoint/2010/main" val="2351892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447800" y="609823"/>
            <a:ext cx="7696200" cy="914177"/>
          </a:xfrm>
        </p:spPr>
        <p:txBody>
          <a:bodyPr/>
          <a:lstStyle/>
          <a:p>
            <a:pPr>
              <a:defRPr/>
            </a:pPr>
            <a:r>
              <a:rPr lang="en-US" sz="3800" dirty="0" smtClean="0">
                <a:solidFill>
                  <a:schemeClr val="tx2">
                    <a:satMod val="200000"/>
                  </a:schemeClr>
                </a:solidFill>
              </a:rPr>
              <a:t>Types of Genetic Testing</a:t>
            </a:r>
            <a:endParaRPr lang="en-US" sz="3800" dirty="0">
              <a:solidFill>
                <a:schemeClr val="tx2">
                  <a:satMod val="200000"/>
                </a:schemeClr>
              </a:solidFill>
            </a:endParaRPr>
          </a:p>
        </p:txBody>
      </p:sp>
      <p:sp>
        <p:nvSpPr>
          <p:cNvPr id="3" name="Content Placeholder 2"/>
          <p:cNvSpPr>
            <a:spLocks noGrp="1"/>
          </p:cNvSpPr>
          <p:nvPr>
            <p:ph idx="4294967295"/>
          </p:nvPr>
        </p:nvSpPr>
        <p:spPr>
          <a:xfrm>
            <a:off x="1447800" y="1446609"/>
            <a:ext cx="7315200" cy="4572000"/>
          </a:xfrm>
        </p:spPr>
        <p:txBody>
          <a:bodyPr>
            <a:noAutofit/>
          </a:bodyPr>
          <a:lstStyle/>
          <a:p>
            <a:pPr marL="411249" indent="-342709">
              <a:spcBef>
                <a:spcPts val="700"/>
              </a:spcBef>
              <a:buFont typeface="Wingdings"/>
              <a:buChar char=""/>
              <a:defRPr/>
            </a:pPr>
            <a:r>
              <a:rPr lang="en-US" sz="3000" b="1" dirty="0" smtClean="0"/>
              <a:t>Diagnostic testing </a:t>
            </a:r>
            <a:r>
              <a:rPr lang="en-US" sz="3000" dirty="0" smtClean="0"/>
              <a:t>involves identifying current disease states.</a:t>
            </a:r>
          </a:p>
          <a:p>
            <a:pPr marL="411249" indent="-342709">
              <a:spcBef>
                <a:spcPts val="700"/>
              </a:spcBef>
              <a:buFont typeface="Wingdings"/>
              <a:buChar char=""/>
              <a:defRPr/>
            </a:pPr>
            <a:r>
              <a:rPr lang="en-US" sz="3000" b="1" dirty="0" smtClean="0"/>
              <a:t>Carrier testing </a:t>
            </a:r>
            <a:r>
              <a:rPr lang="en-US" sz="3000" dirty="0" smtClean="0"/>
              <a:t>determines whether an individual carries a certain genetic trait. </a:t>
            </a:r>
          </a:p>
          <a:p>
            <a:pPr marL="411249" indent="-342709">
              <a:spcBef>
                <a:spcPts val="700"/>
              </a:spcBef>
              <a:buFont typeface="Wingdings"/>
              <a:buChar char=""/>
              <a:defRPr/>
            </a:pPr>
            <a:r>
              <a:rPr lang="en-US" sz="3000" b="1" dirty="0" smtClean="0"/>
              <a:t>Predictive testing</a:t>
            </a:r>
            <a:r>
              <a:rPr lang="en-US" sz="3000" dirty="0" smtClean="0"/>
              <a:t>, is used to determine whether a person has a genetic mutation that will lead to a late onset disorder or make them more susceptible to a conditions.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447800" y="609823"/>
            <a:ext cx="7696200" cy="914177"/>
          </a:xfrm>
        </p:spPr>
        <p:txBody>
          <a:bodyPr/>
          <a:lstStyle/>
          <a:p>
            <a:pPr>
              <a:defRPr/>
            </a:pPr>
            <a:r>
              <a:rPr lang="en-US" sz="3800" dirty="0" smtClean="0">
                <a:solidFill>
                  <a:schemeClr val="tx2">
                    <a:satMod val="200000"/>
                  </a:schemeClr>
                </a:solidFill>
              </a:rPr>
              <a:t>Types of Genetic Testing</a:t>
            </a:r>
            <a:endParaRPr lang="en-US" sz="3800" dirty="0">
              <a:solidFill>
                <a:schemeClr val="tx2">
                  <a:satMod val="200000"/>
                </a:schemeClr>
              </a:solidFill>
            </a:endParaRPr>
          </a:p>
        </p:txBody>
      </p:sp>
      <p:sp>
        <p:nvSpPr>
          <p:cNvPr id="3" name="Content Placeholder 2"/>
          <p:cNvSpPr>
            <a:spLocks noGrp="1"/>
          </p:cNvSpPr>
          <p:nvPr>
            <p:ph idx="4294967295"/>
          </p:nvPr>
        </p:nvSpPr>
        <p:spPr>
          <a:xfrm>
            <a:off x="1447800" y="1446609"/>
            <a:ext cx="7315200" cy="4572000"/>
          </a:xfrm>
        </p:spPr>
        <p:txBody>
          <a:bodyPr>
            <a:noAutofit/>
          </a:bodyPr>
          <a:lstStyle/>
          <a:p>
            <a:pPr marL="411249" indent="-342709">
              <a:spcBef>
                <a:spcPts val="700"/>
              </a:spcBef>
              <a:buFont typeface="Wingdings"/>
              <a:buChar char=""/>
              <a:defRPr/>
            </a:pPr>
            <a:r>
              <a:rPr lang="en-US" sz="3000" b="1" dirty="0" smtClean="0"/>
              <a:t>Prenatal Testing </a:t>
            </a:r>
            <a:r>
              <a:rPr lang="en-US" sz="3000" dirty="0" smtClean="0"/>
              <a:t>offered during pregnancy to help identify fetuses with certain diseases</a:t>
            </a:r>
            <a:r>
              <a:rPr lang="en-US" sz="3000" dirty="0" smtClean="0"/>
              <a:t>.</a:t>
            </a:r>
          </a:p>
          <a:p>
            <a:pPr marL="411249" indent="-342709">
              <a:spcBef>
                <a:spcPts val="700"/>
              </a:spcBef>
              <a:buFont typeface="Wingdings"/>
              <a:buChar char=""/>
              <a:defRPr/>
            </a:pPr>
            <a:r>
              <a:rPr lang="en-US" sz="3000" b="1" dirty="0" err="1" smtClean="0"/>
              <a:t>Preimplantation</a:t>
            </a:r>
            <a:r>
              <a:rPr lang="en-US" sz="3000" b="1" dirty="0" smtClean="0"/>
              <a:t> Genetic Testing </a:t>
            </a:r>
            <a:r>
              <a:rPr lang="en-US" sz="3000" dirty="0" smtClean="0"/>
              <a:t>is a screening test used to determine if a genetic disorder is present in an embryo </a:t>
            </a:r>
            <a:endParaRPr lang="en-US" sz="3000" dirty="0" smtClean="0"/>
          </a:p>
          <a:p>
            <a:pPr marL="411249" indent="-342709">
              <a:spcBef>
                <a:spcPts val="700"/>
              </a:spcBef>
              <a:buFont typeface="Wingdings"/>
              <a:buChar char=""/>
              <a:defRPr/>
            </a:pPr>
            <a:r>
              <a:rPr lang="en-US" sz="3000" b="1" dirty="0" smtClean="0"/>
              <a:t>Newborn Screening </a:t>
            </a:r>
            <a:r>
              <a:rPr lang="en-US" sz="3000" dirty="0" smtClean="0"/>
              <a:t>used to test babies soon after birth for treatable conditions that require immediate intervention</a:t>
            </a:r>
          </a:p>
        </p:txBody>
      </p:sp>
    </p:spTree>
    <p:extLst>
      <p:ext uri="{BB962C8B-B14F-4D97-AF65-F5344CB8AC3E}">
        <p14:creationId xmlns:p14="http://schemas.microsoft.com/office/powerpoint/2010/main" val="2701789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918</TotalTime>
  <Words>3189</Words>
  <Application>Microsoft Office PowerPoint</Application>
  <PresentationFormat>On-screen Show (4:3)</PresentationFormat>
  <Paragraphs>223</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Wisp</vt:lpstr>
      <vt:lpstr>Implications of Genetic Testing    on Families with Ataxia</vt:lpstr>
      <vt:lpstr> Disclaimer</vt:lpstr>
      <vt:lpstr>Presenter Disclosures   </vt:lpstr>
      <vt:lpstr>Overview</vt:lpstr>
      <vt:lpstr>PowerPoint Presentation</vt:lpstr>
      <vt:lpstr>Common reasons to see a  Genetic Counselor </vt:lpstr>
      <vt:lpstr>The Right Test for the Right Patient at the Right Time</vt:lpstr>
      <vt:lpstr>Types of Genetic Testing</vt:lpstr>
      <vt:lpstr>Types of Genetic Testing</vt:lpstr>
      <vt:lpstr>Why Get Testing?</vt:lpstr>
      <vt:lpstr>Why Not To Get Testing?</vt:lpstr>
      <vt:lpstr>What About Discrimination</vt:lpstr>
      <vt:lpstr>What About Discrimination</vt:lpstr>
      <vt:lpstr>Hurdles On the Path to Genetic Testing</vt:lpstr>
      <vt:lpstr>Now What?</vt:lpstr>
      <vt:lpstr>A Family Affair</vt:lpstr>
      <vt:lpstr>Sharing Genetic Results </vt:lpstr>
      <vt:lpstr>Impact on Family Members</vt:lpstr>
      <vt:lpstr>Impact of Family Planning</vt:lpstr>
      <vt:lpstr>Impact on Family Dynamics</vt:lpstr>
      <vt:lpstr>Resources</vt:lpstr>
    </vt:vector>
  </TitlesOfParts>
  <Company>NAF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Shogren</dc:creator>
  <cp:lastModifiedBy>Gibbons, Melissa</cp:lastModifiedBy>
  <cp:revision>80</cp:revision>
  <dcterms:created xsi:type="dcterms:W3CDTF">2011-10-05T17:48:34Z</dcterms:created>
  <dcterms:modified xsi:type="dcterms:W3CDTF">2015-03-07T14:10:41Z</dcterms:modified>
</cp:coreProperties>
</file>