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6" r:id="rId1"/>
  </p:sldMasterIdLst>
  <p:notesMasterIdLst>
    <p:notesMasterId r:id="rId23"/>
  </p:notesMasterIdLst>
  <p:handoutMasterIdLst>
    <p:handoutMasterId r:id="rId24"/>
  </p:handoutMasterIdLst>
  <p:sldIdLst>
    <p:sldId id="256" r:id="rId2"/>
    <p:sldId id="257" r:id="rId3"/>
    <p:sldId id="258" r:id="rId4"/>
    <p:sldId id="259" r:id="rId5"/>
    <p:sldId id="260" r:id="rId6"/>
    <p:sldId id="272" r:id="rId7"/>
    <p:sldId id="261" r:id="rId8"/>
    <p:sldId id="268" r:id="rId9"/>
    <p:sldId id="263" r:id="rId10"/>
    <p:sldId id="277" r:id="rId11"/>
    <p:sldId id="279" r:id="rId12"/>
    <p:sldId id="283" r:id="rId13"/>
    <p:sldId id="273" r:id="rId14"/>
    <p:sldId id="264" r:id="rId15"/>
    <p:sldId id="280" r:id="rId16"/>
    <p:sldId id="286" r:id="rId17"/>
    <p:sldId id="265" r:id="rId18"/>
    <p:sldId id="266" r:id="rId19"/>
    <p:sldId id="262" r:id="rId20"/>
    <p:sldId id="274" r:id="rId21"/>
    <p:sldId id="275" r:id="rId22"/>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F12458CA-8B3B-4192-8D0D-A738C7E0D38E}" type="datetimeFigureOut">
              <a:rPr lang="en-US" smtClean="0"/>
              <a:t>3/4/2015</a:t>
            </a:fld>
            <a:endParaRPr lang="en-US"/>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D90260A0-2855-45FE-B0EA-D836619B41FA}" type="slidenum">
              <a:rPr lang="en-US" smtClean="0"/>
              <a:t>‹#›</a:t>
            </a:fld>
            <a:endParaRPr lang="en-US"/>
          </a:p>
        </p:txBody>
      </p:sp>
    </p:spTree>
    <p:extLst>
      <p:ext uri="{BB962C8B-B14F-4D97-AF65-F5344CB8AC3E}">
        <p14:creationId xmlns:p14="http://schemas.microsoft.com/office/powerpoint/2010/main" val="310998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90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9074"/>
          </a:xfrm>
          <a:prstGeom prst="rect">
            <a:avLst/>
          </a:prstGeom>
        </p:spPr>
        <p:txBody>
          <a:bodyPr vert="horz" lIns="91440" tIns="45720" rIns="91440" bIns="45720" rtlCol="0"/>
          <a:lstStyle>
            <a:lvl1pPr algn="r">
              <a:defRPr sz="1200"/>
            </a:lvl1pPr>
          </a:lstStyle>
          <a:p>
            <a:fld id="{4AB62D39-E9FB-4D45-9F71-8BAC03ADE426}" type="datetimeFigureOut">
              <a:rPr lang="en-US" smtClean="0"/>
              <a:t>3/4/2015</a:t>
            </a:fld>
            <a:endParaRPr lang="en-US"/>
          </a:p>
        </p:txBody>
      </p:sp>
      <p:sp>
        <p:nvSpPr>
          <p:cNvPr id="4" name="Slide Image Placeholder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238"/>
            <a:ext cx="5584190" cy="36007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927"/>
            <a:ext cx="3024770" cy="4590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4927"/>
            <a:ext cx="3024770" cy="459074"/>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13</a:t>
            </a:fld>
            <a:endParaRPr lang="en-US"/>
          </a:p>
        </p:txBody>
      </p:sp>
    </p:spTree>
    <p:extLst>
      <p:ext uri="{BB962C8B-B14F-4D97-AF65-F5344CB8AC3E}">
        <p14:creationId xmlns:p14="http://schemas.microsoft.com/office/powerpoint/2010/main" val="336336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14</a:t>
            </a:fld>
            <a:endParaRPr lang="en-US"/>
          </a:p>
        </p:txBody>
      </p:sp>
    </p:spTree>
    <p:extLst>
      <p:ext uri="{BB962C8B-B14F-4D97-AF65-F5344CB8AC3E}">
        <p14:creationId xmlns:p14="http://schemas.microsoft.com/office/powerpoint/2010/main" val="32642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16</a:t>
            </a:fld>
            <a:endParaRPr lang="en-US"/>
          </a:p>
        </p:txBody>
      </p:sp>
    </p:spTree>
    <p:extLst>
      <p:ext uri="{BB962C8B-B14F-4D97-AF65-F5344CB8AC3E}">
        <p14:creationId xmlns:p14="http://schemas.microsoft.com/office/powerpoint/2010/main" val="343910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17</a:t>
            </a:fld>
            <a:endParaRPr lang="en-US"/>
          </a:p>
        </p:txBody>
      </p:sp>
    </p:spTree>
    <p:extLst>
      <p:ext uri="{BB962C8B-B14F-4D97-AF65-F5344CB8AC3E}">
        <p14:creationId xmlns:p14="http://schemas.microsoft.com/office/powerpoint/2010/main" val="3797342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18</a:t>
            </a:fld>
            <a:endParaRPr lang="en-US"/>
          </a:p>
        </p:txBody>
      </p:sp>
    </p:spTree>
    <p:extLst>
      <p:ext uri="{BB962C8B-B14F-4D97-AF65-F5344CB8AC3E}">
        <p14:creationId xmlns:p14="http://schemas.microsoft.com/office/powerpoint/2010/main" val="160737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19</a:t>
            </a:fld>
            <a:endParaRPr lang="en-US"/>
          </a:p>
        </p:txBody>
      </p:sp>
    </p:spTree>
    <p:extLst>
      <p:ext uri="{BB962C8B-B14F-4D97-AF65-F5344CB8AC3E}">
        <p14:creationId xmlns:p14="http://schemas.microsoft.com/office/powerpoint/2010/main" val="313593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20</a:t>
            </a:fld>
            <a:endParaRPr lang="en-US"/>
          </a:p>
        </p:txBody>
      </p:sp>
    </p:spTree>
    <p:extLst>
      <p:ext uri="{BB962C8B-B14F-4D97-AF65-F5344CB8AC3E}">
        <p14:creationId xmlns:p14="http://schemas.microsoft.com/office/powerpoint/2010/main" val="26112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21</a:t>
            </a:fld>
            <a:endParaRPr lang="en-US"/>
          </a:p>
        </p:txBody>
      </p:sp>
    </p:spTree>
    <p:extLst>
      <p:ext uri="{BB962C8B-B14F-4D97-AF65-F5344CB8AC3E}">
        <p14:creationId xmlns:p14="http://schemas.microsoft.com/office/powerpoint/2010/main" val="65153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a:t>
            </a:fld>
            <a:endParaRPr lang="en-US"/>
          </a:p>
        </p:txBody>
      </p:sp>
    </p:spTree>
    <p:extLst>
      <p:ext uri="{BB962C8B-B14F-4D97-AF65-F5344CB8AC3E}">
        <p14:creationId xmlns:p14="http://schemas.microsoft.com/office/powerpoint/2010/main" val="94965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3</a:t>
            </a:fld>
            <a:endParaRPr lang="en-US"/>
          </a:p>
        </p:txBody>
      </p:sp>
    </p:spTree>
    <p:extLst>
      <p:ext uri="{BB962C8B-B14F-4D97-AF65-F5344CB8AC3E}">
        <p14:creationId xmlns:p14="http://schemas.microsoft.com/office/powerpoint/2010/main" val="253986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4</a:t>
            </a:fld>
            <a:endParaRPr lang="en-US"/>
          </a:p>
        </p:txBody>
      </p:sp>
    </p:spTree>
    <p:extLst>
      <p:ext uri="{BB962C8B-B14F-4D97-AF65-F5344CB8AC3E}">
        <p14:creationId xmlns:p14="http://schemas.microsoft.com/office/powerpoint/2010/main" val="82733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5</a:t>
            </a:fld>
            <a:endParaRPr lang="en-US"/>
          </a:p>
        </p:txBody>
      </p:sp>
    </p:spTree>
    <p:extLst>
      <p:ext uri="{BB962C8B-B14F-4D97-AF65-F5344CB8AC3E}">
        <p14:creationId xmlns:p14="http://schemas.microsoft.com/office/powerpoint/2010/main" val="405411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6</a:t>
            </a:fld>
            <a:endParaRPr lang="en-US"/>
          </a:p>
        </p:txBody>
      </p:sp>
    </p:spTree>
    <p:extLst>
      <p:ext uri="{BB962C8B-B14F-4D97-AF65-F5344CB8AC3E}">
        <p14:creationId xmlns:p14="http://schemas.microsoft.com/office/powerpoint/2010/main" val="133708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7</a:t>
            </a:fld>
            <a:endParaRPr lang="en-US"/>
          </a:p>
        </p:txBody>
      </p:sp>
    </p:spTree>
    <p:extLst>
      <p:ext uri="{BB962C8B-B14F-4D97-AF65-F5344CB8AC3E}">
        <p14:creationId xmlns:p14="http://schemas.microsoft.com/office/powerpoint/2010/main" val="25601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8</a:t>
            </a:fld>
            <a:endParaRPr lang="en-US"/>
          </a:p>
        </p:txBody>
      </p:sp>
    </p:spTree>
    <p:extLst>
      <p:ext uri="{BB962C8B-B14F-4D97-AF65-F5344CB8AC3E}">
        <p14:creationId xmlns:p14="http://schemas.microsoft.com/office/powerpoint/2010/main" val="14845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9</a:t>
            </a:fld>
            <a:endParaRPr lang="en-US"/>
          </a:p>
        </p:txBody>
      </p:sp>
    </p:spTree>
    <p:extLst>
      <p:ext uri="{BB962C8B-B14F-4D97-AF65-F5344CB8AC3E}">
        <p14:creationId xmlns:p14="http://schemas.microsoft.com/office/powerpoint/2010/main" val="174673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97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5022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025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3199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191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40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73725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7010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036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48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637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3/4/2015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71522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3/4/2015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88892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3/4/2015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7892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5876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2556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9A90D38-F633-4FA6-9348-28CEFF06AE6A}" type="datetimeFigureOut">
              <a:rPr lang="en-US" smtClean="0"/>
              <a:pPr/>
              <a:t>3/4/2015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2274678522"/>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nationalbikechalleng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ael.cammer62@hotmail.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600200" y="1524000"/>
            <a:ext cx="6019800" cy="6019800"/>
          </a:xfrm>
          <a:prstGeom prst="ellipse">
            <a:avLst/>
          </a:prstGeom>
          <a:ln>
            <a:noFill/>
          </a:ln>
          <a:effectLst>
            <a:softEdge rad="112500"/>
          </a:effectLst>
        </p:spPr>
      </p:pic>
      <p:sp>
        <p:nvSpPr>
          <p:cNvPr id="2" name="Title 1"/>
          <p:cNvSpPr>
            <a:spLocks noGrp="1"/>
          </p:cNvSpPr>
          <p:nvPr>
            <p:ph type="ctrTitle"/>
          </p:nvPr>
        </p:nvSpPr>
        <p:spPr>
          <a:xfrm>
            <a:off x="228600" y="76200"/>
            <a:ext cx="8915400" cy="1646302"/>
          </a:xfrm>
        </p:spPr>
        <p:txBody>
          <a:bodyPr>
            <a:normAutofit/>
          </a:bodyPr>
          <a:lstStyle/>
          <a:p>
            <a:pPr algn="ctr"/>
            <a:r>
              <a:rPr lang="en-US" b="1" dirty="0" smtClean="0">
                <a:solidFill>
                  <a:schemeClr val="tx1"/>
                </a:solidFill>
              </a:rPr>
              <a:t>My Journey with Ataxia	</a:t>
            </a:r>
            <a:endParaRPr lang="en-US" b="1" dirty="0">
              <a:solidFill>
                <a:schemeClr val="tx1"/>
              </a:solidFill>
            </a:endParaRPr>
          </a:p>
        </p:txBody>
      </p:sp>
      <p:sp>
        <p:nvSpPr>
          <p:cNvPr id="3" name="Subtitle 2"/>
          <p:cNvSpPr>
            <a:spLocks noGrp="1"/>
          </p:cNvSpPr>
          <p:nvPr>
            <p:ph type="subTitle" idx="1"/>
          </p:nvPr>
        </p:nvSpPr>
        <p:spPr>
          <a:xfrm>
            <a:off x="1600200" y="1737742"/>
            <a:ext cx="5826719" cy="1096899"/>
          </a:xfrm>
        </p:spPr>
        <p:txBody>
          <a:bodyPr>
            <a:normAutofit/>
          </a:bodyPr>
          <a:lstStyle/>
          <a:p>
            <a:pPr algn="ctr"/>
            <a:r>
              <a:rPr lang="en-US" sz="2800" dirty="0" smtClean="0">
                <a:solidFill>
                  <a:schemeClr val="tx1"/>
                </a:solidFill>
              </a:rPr>
              <a:t>Michael Cammer</a:t>
            </a:r>
          </a:p>
          <a:p>
            <a:pPr algn="ctr"/>
            <a:r>
              <a:rPr lang="en-US" sz="2800" dirty="0" smtClean="0">
                <a:solidFill>
                  <a:schemeClr val="tx1"/>
                </a:solidFill>
              </a:rPr>
              <a:t>Downingtown, PA</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Family!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9917" y="2133600"/>
            <a:ext cx="5037666" cy="3778250"/>
          </a:xfrm>
        </p:spPr>
      </p:pic>
    </p:spTree>
    <p:extLst>
      <p:ext uri="{BB962C8B-B14F-4D97-AF65-F5344CB8AC3E}">
        <p14:creationId xmlns:p14="http://schemas.microsoft.com/office/powerpoint/2010/main" val="28256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Michael Boykin </a:t>
            </a:r>
            <a:br>
              <a:rPr lang="en-US" dirty="0" smtClean="0"/>
            </a:br>
            <a:r>
              <a:rPr lang="en-US" dirty="0" smtClean="0"/>
              <a:t>197 </a:t>
            </a:r>
            <a:r>
              <a:rPr lang="en-US" dirty="0" err="1" smtClean="0"/>
              <a:t>lb</a:t>
            </a:r>
            <a:r>
              <a:rPr lang="en-US" dirty="0" smtClean="0"/>
              <a:t> at NC State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2085974"/>
            <a:ext cx="2514600" cy="4391025"/>
          </a:xfrm>
        </p:spPr>
      </p:pic>
    </p:spTree>
    <p:extLst>
      <p:ext uri="{BB962C8B-B14F-4D97-AF65-F5344CB8AC3E}">
        <p14:creationId xmlns:p14="http://schemas.microsoft.com/office/powerpoint/2010/main" val="94112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Wrestling has helped</a:t>
            </a:r>
          </a:p>
        </p:txBody>
      </p:sp>
      <p:sp>
        <p:nvSpPr>
          <p:cNvPr id="3" name="Content Placeholder 2"/>
          <p:cNvSpPr>
            <a:spLocks noGrp="1"/>
          </p:cNvSpPr>
          <p:nvPr>
            <p:ph idx="1"/>
          </p:nvPr>
        </p:nvSpPr>
        <p:spPr/>
        <p:txBody>
          <a:bodyPr/>
          <a:lstStyle/>
          <a:p>
            <a:r>
              <a:rPr lang="en-US" sz="2000" dirty="0"/>
              <a:t>Tenacity and determination</a:t>
            </a:r>
          </a:p>
          <a:p>
            <a:r>
              <a:rPr lang="en-US" sz="2000" dirty="0"/>
              <a:t>Quickly change direction</a:t>
            </a:r>
          </a:p>
          <a:p>
            <a:r>
              <a:rPr lang="en-US" sz="2000" dirty="0"/>
              <a:t>Don’t reach when you fall </a:t>
            </a:r>
          </a:p>
          <a:p>
            <a:pPr lvl="1"/>
            <a:r>
              <a:rPr lang="en-US" sz="2000" dirty="0"/>
              <a:t>Unless it is to protect head/face!</a:t>
            </a:r>
          </a:p>
          <a:p>
            <a:r>
              <a:rPr lang="en-US" sz="2000" dirty="0"/>
              <a:t>TUCK AND ROLL</a:t>
            </a:r>
          </a:p>
          <a:p>
            <a:pPr lvl="1"/>
            <a:r>
              <a:rPr lang="en-US" dirty="0"/>
              <a:t>This may be against all instincts</a:t>
            </a:r>
          </a:p>
          <a:p>
            <a:r>
              <a:rPr lang="en-US" sz="2000" dirty="0"/>
              <a:t>There are many challenges still!</a:t>
            </a:r>
          </a:p>
          <a:p>
            <a:pPr lvl="1"/>
            <a:r>
              <a:rPr lang="en-US" dirty="0"/>
              <a:t>Stairs, cabinets, doorways, buttons and other small objects</a:t>
            </a:r>
          </a:p>
          <a:p>
            <a:endParaRPr lang="en-US" dirty="0"/>
          </a:p>
        </p:txBody>
      </p:sp>
      <p:pic>
        <p:nvPicPr>
          <p:cNvPr id="4" name="Picture 3" descr="atalogo.gif"/>
          <p:cNvPicPr>
            <a:picLocks noChangeAspect="1"/>
          </p:cNvPicPr>
          <p:nvPr/>
        </p:nvPicPr>
        <p:blipFill>
          <a:blip r:embed="rId2" cstate="print"/>
          <a:stretch>
            <a:fillRect/>
          </a:stretch>
        </p:blipFill>
        <p:spPr>
          <a:xfrm>
            <a:off x="447583" y="5791200"/>
            <a:ext cx="3810000" cy="952500"/>
          </a:xfrm>
          <a:prstGeom prst="rect">
            <a:avLst/>
          </a:prstGeom>
        </p:spPr>
      </p:pic>
    </p:spTree>
    <p:extLst>
      <p:ext uri="{BB962C8B-B14F-4D97-AF65-F5344CB8AC3E}">
        <p14:creationId xmlns:p14="http://schemas.microsoft.com/office/powerpoint/2010/main" val="116692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Sunshine after the storm</a:t>
            </a:r>
          </a:p>
        </p:txBody>
      </p:sp>
      <p:sp>
        <p:nvSpPr>
          <p:cNvPr id="3" name="Content Placeholder 2"/>
          <p:cNvSpPr>
            <a:spLocks noGrp="1"/>
          </p:cNvSpPr>
          <p:nvPr>
            <p:ph idx="1"/>
          </p:nvPr>
        </p:nvSpPr>
        <p:spPr>
          <a:xfrm>
            <a:off x="1676400" y="1752600"/>
            <a:ext cx="6591985" cy="3777622"/>
          </a:xfrm>
        </p:spPr>
        <p:txBody>
          <a:bodyPr>
            <a:normAutofit fontScale="92500" lnSpcReduction="20000"/>
          </a:bodyPr>
          <a:lstStyle/>
          <a:p>
            <a:pPr lvl="1"/>
            <a:r>
              <a:rPr lang="en-US" sz="3600" dirty="0" smtClean="0"/>
              <a:t>Found </a:t>
            </a:r>
            <a:r>
              <a:rPr lang="en-US" sz="3600" dirty="0"/>
              <a:t>NAF!</a:t>
            </a:r>
          </a:p>
          <a:p>
            <a:pPr lvl="1"/>
            <a:r>
              <a:rPr lang="en-US" sz="1800" dirty="0"/>
              <a:t>Accepted Ataxia by self naming </a:t>
            </a:r>
            <a:r>
              <a:rPr lang="en-US" sz="1800" dirty="0" smtClean="0"/>
              <a:t>diagnosis </a:t>
            </a:r>
            <a:r>
              <a:rPr lang="en-US" sz="1800" dirty="0"/>
              <a:t>–        </a:t>
            </a:r>
          </a:p>
          <a:p>
            <a:pPr lvl="2"/>
            <a:r>
              <a:rPr lang="en-US" sz="1800" dirty="0" smtClean="0"/>
              <a:t>Shoulder </a:t>
            </a:r>
            <a:r>
              <a:rPr lang="en-US" sz="1800" dirty="0"/>
              <a:t>Shrug Ataxia </a:t>
            </a:r>
            <a:endParaRPr lang="en-US" sz="1800" dirty="0" smtClean="0"/>
          </a:p>
          <a:p>
            <a:pPr lvl="2"/>
            <a:r>
              <a:rPr lang="en-US" sz="1800" dirty="0"/>
              <a:t>The hardest door I ever opened was the one to acceptance</a:t>
            </a:r>
            <a:r>
              <a:rPr lang="en-US" sz="1800" dirty="0" smtClean="0"/>
              <a:t>!</a:t>
            </a:r>
          </a:p>
          <a:p>
            <a:pPr lvl="1"/>
            <a:r>
              <a:rPr lang="en-US" sz="2000" dirty="0" smtClean="0"/>
              <a:t>New purpose in life</a:t>
            </a:r>
            <a:endParaRPr lang="en-US" sz="2000" dirty="0"/>
          </a:p>
          <a:p>
            <a:pPr lvl="1"/>
            <a:r>
              <a:rPr lang="en-US" sz="1800" dirty="0" smtClean="0"/>
              <a:t>Became </a:t>
            </a:r>
            <a:r>
              <a:rPr lang="en-US" sz="1800" dirty="0"/>
              <a:t>involved with support </a:t>
            </a:r>
            <a:r>
              <a:rPr lang="en-US" sz="1800" dirty="0" smtClean="0"/>
              <a:t>group</a:t>
            </a:r>
            <a:endParaRPr lang="en-US" sz="1800" dirty="0"/>
          </a:p>
          <a:p>
            <a:pPr lvl="1"/>
            <a:r>
              <a:rPr lang="en-US" sz="1800" dirty="0"/>
              <a:t>Do research when available </a:t>
            </a:r>
          </a:p>
          <a:p>
            <a:pPr lvl="1"/>
            <a:r>
              <a:rPr lang="en-US" sz="1800" dirty="0"/>
              <a:t>Fundraiser at </a:t>
            </a:r>
            <a:r>
              <a:rPr lang="en-US" sz="1800" dirty="0" smtClean="0"/>
              <a:t>Boscov’s</a:t>
            </a:r>
          </a:p>
          <a:p>
            <a:pPr lvl="1"/>
            <a:r>
              <a:rPr lang="en-US" sz="1800" dirty="0" smtClean="0"/>
              <a:t>Ataxia Awareness table in “Times Square” area of VA hospital I work at</a:t>
            </a:r>
            <a:endParaRPr lang="en-US" sz="1800" dirty="0"/>
          </a:p>
          <a:p>
            <a:endParaRPr lang="en-US" dirty="0"/>
          </a:p>
        </p:txBody>
      </p:sp>
      <p:pic>
        <p:nvPicPr>
          <p:cNvPr id="4" name="Picture 3" descr="atalogo.gif"/>
          <p:cNvPicPr>
            <a:picLocks noChangeAspect="1"/>
          </p:cNvPicPr>
          <p:nvPr/>
        </p:nvPicPr>
        <p:blipFill>
          <a:blip r:embed="rId3" cstate="print"/>
          <a:stretch>
            <a:fillRect/>
          </a:stretch>
        </p:blipFill>
        <p:spPr>
          <a:xfrm>
            <a:off x="457200" y="5924550"/>
            <a:ext cx="3810000" cy="952500"/>
          </a:xfrm>
          <a:prstGeom prst="rect">
            <a:avLst/>
          </a:prstGeom>
        </p:spPr>
      </p:pic>
    </p:spTree>
    <p:extLst>
      <p:ext uri="{BB962C8B-B14F-4D97-AF65-F5344CB8AC3E}">
        <p14:creationId xmlns:p14="http://schemas.microsoft.com/office/powerpoint/2010/main" val="113226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re-discovery of wheels!</a:t>
            </a:r>
          </a:p>
        </p:txBody>
      </p:sp>
      <p:sp>
        <p:nvSpPr>
          <p:cNvPr id="3" name="Content Placeholder 2"/>
          <p:cNvSpPr>
            <a:spLocks noGrp="1"/>
          </p:cNvSpPr>
          <p:nvPr>
            <p:ph idx="1"/>
          </p:nvPr>
        </p:nvSpPr>
        <p:spPr/>
        <p:txBody>
          <a:bodyPr>
            <a:normAutofit/>
          </a:bodyPr>
          <a:lstStyle/>
          <a:p>
            <a:pPr lvl="1"/>
            <a:r>
              <a:rPr lang="en-US" sz="1800" dirty="0" smtClean="0"/>
              <a:t>1</a:t>
            </a:r>
            <a:r>
              <a:rPr lang="en-US" sz="1800" baseline="30000" dirty="0" smtClean="0"/>
              <a:t>st</a:t>
            </a:r>
            <a:r>
              <a:rPr lang="en-US" sz="1800" dirty="0" smtClean="0"/>
              <a:t> </a:t>
            </a:r>
            <a:r>
              <a:rPr lang="en-US" sz="1800" dirty="0"/>
              <a:t>recumbent trike demo at </a:t>
            </a:r>
            <a:r>
              <a:rPr lang="en-US" sz="1800" dirty="0" smtClean="0"/>
              <a:t>2012 DE/PA </a:t>
            </a:r>
            <a:r>
              <a:rPr lang="en-US" sz="1800" dirty="0"/>
              <a:t>“Walk, Run n’ Roll”</a:t>
            </a:r>
          </a:p>
          <a:p>
            <a:pPr lvl="1"/>
            <a:r>
              <a:rPr lang="en-US" sz="1800" dirty="0" smtClean="0"/>
              <a:t>June 2014 - Got </a:t>
            </a:r>
            <a:r>
              <a:rPr lang="en-US" sz="1800" dirty="0"/>
              <a:t>my trike</a:t>
            </a:r>
            <a:r>
              <a:rPr lang="en-US" sz="1800" dirty="0" smtClean="0"/>
              <a:t>!</a:t>
            </a:r>
          </a:p>
          <a:p>
            <a:pPr lvl="1"/>
            <a:endParaRPr lang="en-US" dirty="0"/>
          </a:p>
          <a:p>
            <a:pPr marL="914400" lvl="2" indent="0">
              <a:buNone/>
            </a:pPr>
            <a:endParaRPr lang="en-US" dirty="0" smtClean="0"/>
          </a:p>
        </p:txBody>
      </p:sp>
      <p:pic>
        <p:nvPicPr>
          <p:cNvPr id="4" name="Picture 3" descr="atalogo.gif"/>
          <p:cNvPicPr>
            <a:picLocks noChangeAspect="1"/>
          </p:cNvPicPr>
          <p:nvPr/>
        </p:nvPicPr>
        <p:blipFill>
          <a:blip r:embed="rId3" cstate="print"/>
          <a:stretch>
            <a:fillRect/>
          </a:stretch>
        </p:blipFill>
        <p:spPr>
          <a:xfrm>
            <a:off x="533400" y="5791200"/>
            <a:ext cx="3810000" cy="952500"/>
          </a:xfrm>
          <a:prstGeom prst="rect">
            <a:avLst/>
          </a:prstGeom>
        </p:spPr>
      </p:pic>
      <p:pic>
        <p:nvPicPr>
          <p:cNvPr id="1026" name="Picture 2" descr="C:\Users\VHACOACAMMEM\Pictures\Tour de Shunk Go On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8" y="3276600"/>
            <a:ext cx="2819401" cy="305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5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589199" cy="1280890"/>
          </a:xfrm>
          <a:solidFill>
            <a:schemeClr val="accent4">
              <a:lumMod val="20000"/>
              <a:lumOff val="80000"/>
            </a:schemeClr>
          </a:solidFill>
        </p:spPr>
        <p:txBody>
          <a:bodyPr>
            <a:normAutofit/>
          </a:bodyPr>
          <a:lstStyle/>
          <a:p>
            <a:pPr lvl="1"/>
            <a:r>
              <a:rPr lang="en-US" sz="3600" dirty="0" smtClean="0">
                <a:solidFill>
                  <a:schemeClr val="accent2"/>
                </a:solidFill>
              </a:rPr>
              <a:t>Ride, Ride, Ride and Go On 3!</a:t>
            </a:r>
            <a:endParaRPr lang="en-US" sz="3600" dirty="0">
              <a:solidFill>
                <a:schemeClr val="accent2"/>
              </a:solidFill>
            </a:endParaRPr>
          </a:p>
        </p:txBody>
      </p:sp>
      <p:sp>
        <p:nvSpPr>
          <p:cNvPr id="3" name="Content Placeholder 2"/>
          <p:cNvSpPr>
            <a:spLocks noGrp="1"/>
          </p:cNvSpPr>
          <p:nvPr>
            <p:ph idx="1"/>
          </p:nvPr>
        </p:nvSpPr>
        <p:spPr>
          <a:xfrm>
            <a:off x="1905000" y="1752600"/>
            <a:ext cx="6591985" cy="3777622"/>
          </a:xfrm>
        </p:spPr>
        <p:txBody>
          <a:bodyPr>
            <a:normAutofit lnSpcReduction="10000"/>
          </a:bodyPr>
          <a:lstStyle/>
          <a:p>
            <a:pPr lvl="2"/>
            <a:r>
              <a:rPr lang="en-US" dirty="0" smtClean="0"/>
              <a:t>Found </a:t>
            </a:r>
            <a:r>
              <a:rPr lang="en-US" dirty="0"/>
              <a:t>“National Bike Challenge” </a:t>
            </a:r>
            <a:r>
              <a:rPr lang="en-US" dirty="0" smtClean="0"/>
              <a:t>website</a:t>
            </a:r>
          </a:p>
          <a:p>
            <a:pPr lvl="3"/>
            <a:r>
              <a:rPr lang="en-US" dirty="0">
                <a:solidFill>
                  <a:schemeClr val="tx1"/>
                </a:solidFill>
                <a:hlinkClick r:id="rId2"/>
              </a:rPr>
              <a:t>https://nationalbikechallenge.org</a:t>
            </a:r>
            <a:r>
              <a:rPr lang="en-US" dirty="0" smtClean="0">
                <a:solidFill>
                  <a:schemeClr val="tx1"/>
                </a:solidFill>
                <a:hlinkClick r:id="rId2"/>
              </a:rPr>
              <a:t>/</a:t>
            </a:r>
            <a:r>
              <a:rPr lang="en-US" dirty="0" smtClean="0">
                <a:solidFill>
                  <a:schemeClr val="tx1"/>
                </a:solidFill>
              </a:rPr>
              <a:t> </a:t>
            </a:r>
          </a:p>
          <a:p>
            <a:pPr lvl="3"/>
            <a:r>
              <a:rPr lang="en-US" dirty="0" smtClean="0">
                <a:solidFill>
                  <a:schemeClr val="tx1"/>
                </a:solidFill>
              </a:rPr>
              <a:t>I was #6678 out of 47,592 registered riders!</a:t>
            </a:r>
            <a:endParaRPr lang="en-US" dirty="0">
              <a:solidFill>
                <a:schemeClr val="tx1"/>
              </a:solidFill>
            </a:endParaRPr>
          </a:p>
          <a:p>
            <a:pPr lvl="2"/>
            <a:r>
              <a:rPr lang="en-US" dirty="0"/>
              <a:t>Got local paper from hometown announcing the 16</a:t>
            </a:r>
            <a:r>
              <a:rPr lang="en-US" baseline="30000" dirty="0"/>
              <a:t>th</a:t>
            </a:r>
            <a:r>
              <a:rPr lang="en-US" dirty="0"/>
              <a:t> Annual Tour de Shunk</a:t>
            </a:r>
          </a:p>
          <a:p>
            <a:pPr lvl="2"/>
            <a:r>
              <a:rPr lang="en-US" dirty="0"/>
              <a:t>My “Go on 3! for Ataxia Awareness” fundraiser was born!</a:t>
            </a:r>
          </a:p>
          <a:p>
            <a:pPr lvl="2"/>
            <a:r>
              <a:rPr lang="en-US" dirty="0"/>
              <a:t>Raised just under $2,000 for NAF and around $300 for the “</a:t>
            </a:r>
            <a:r>
              <a:rPr lang="en-US" dirty="0" err="1"/>
              <a:t>ThinkBig</a:t>
            </a:r>
            <a:r>
              <a:rPr lang="en-US" dirty="0"/>
              <a:t> Pediatric Cancer Fund”</a:t>
            </a:r>
          </a:p>
          <a:p>
            <a:pPr lvl="2"/>
            <a:r>
              <a:rPr lang="en-US" dirty="0"/>
              <a:t>Mission complete for awareness!!!   102.5 mile ride was finished and Ataxia was the buzz word at the “Tour de Shunk” and in the Sullivan Review!</a:t>
            </a:r>
          </a:p>
          <a:p>
            <a:pPr lvl="2"/>
            <a:r>
              <a:rPr lang="en-US" sz="2200" dirty="0"/>
              <a:t>Expand “Go On 3! for Ataxia Awareness </a:t>
            </a:r>
          </a:p>
          <a:p>
            <a:endParaRPr lang="en-US" dirty="0"/>
          </a:p>
        </p:txBody>
      </p:sp>
      <p:pic>
        <p:nvPicPr>
          <p:cNvPr id="4" name="Picture 3" descr="atalogo.gif"/>
          <p:cNvPicPr>
            <a:picLocks noChangeAspect="1"/>
          </p:cNvPicPr>
          <p:nvPr/>
        </p:nvPicPr>
        <p:blipFill>
          <a:blip r:embed="rId3" cstate="print"/>
          <a:stretch>
            <a:fillRect/>
          </a:stretch>
        </p:blipFill>
        <p:spPr>
          <a:xfrm>
            <a:off x="533400" y="5791200"/>
            <a:ext cx="3810000" cy="952500"/>
          </a:xfrm>
          <a:prstGeom prst="rect">
            <a:avLst/>
          </a:prstGeom>
        </p:spPr>
      </p:pic>
    </p:spTree>
    <p:extLst>
      <p:ext uri="{BB962C8B-B14F-4D97-AF65-F5344CB8AC3E}">
        <p14:creationId xmlns:p14="http://schemas.microsoft.com/office/powerpoint/2010/main" val="35470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589199" cy="1280890"/>
          </a:xfrm>
        </p:spPr>
        <p:txBody>
          <a:bodyPr/>
          <a:lstStyle/>
          <a:p>
            <a:r>
              <a:rPr lang="en-US" dirty="0" smtClean="0"/>
              <a:t>Observations about Internet and Social Media</a:t>
            </a:r>
            <a:endParaRPr lang="en-US" dirty="0"/>
          </a:p>
        </p:txBody>
      </p:sp>
      <p:sp>
        <p:nvSpPr>
          <p:cNvPr id="3" name="Content Placeholder 2"/>
          <p:cNvSpPr>
            <a:spLocks noGrp="1"/>
          </p:cNvSpPr>
          <p:nvPr>
            <p:ph idx="1"/>
          </p:nvPr>
        </p:nvSpPr>
        <p:spPr>
          <a:xfrm>
            <a:off x="1524000" y="2013578"/>
            <a:ext cx="6591985" cy="3777622"/>
          </a:xfrm>
        </p:spPr>
        <p:txBody>
          <a:bodyPr>
            <a:normAutofit fontScale="92500" lnSpcReduction="10000"/>
          </a:bodyPr>
          <a:lstStyle/>
          <a:p>
            <a:r>
              <a:rPr lang="en-US" sz="2100" dirty="0" smtClean="0"/>
              <a:t>It </a:t>
            </a:r>
            <a:r>
              <a:rPr lang="en-US" sz="2100" dirty="0"/>
              <a:t>is a great thing for finding information about </a:t>
            </a:r>
            <a:r>
              <a:rPr lang="en-US" sz="2100" dirty="0" smtClean="0"/>
              <a:t>Ataxia, research </a:t>
            </a:r>
            <a:r>
              <a:rPr lang="en-US" sz="2100" dirty="0"/>
              <a:t>and staying connected, BUT</a:t>
            </a:r>
          </a:p>
          <a:p>
            <a:r>
              <a:rPr lang="en-US" sz="2100" dirty="0"/>
              <a:t>It can also be bad, very bad!</a:t>
            </a:r>
          </a:p>
          <a:p>
            <a:r>
              <a:rPr lang="en-US" sz="2100" dirty="0"/>
              <a:t>By not knowing I was pulling in several different diagnosis’s and some of it was not pretty</a:t>
            </a:r>
          </a:p>
          <a:p>
            <a:r>
              <a:rPr lang="en-US" sz="2100" dirty="0"/>
              <a:t>It can reach out, but isolate! There are many awesome Facebook pages out there relating to Ataxia to stay connected, but we don’t need to spread awareness amongst ourselves.  Get out and verbally tell at least one person a </a:t>
            </a:r>
            <a:r>
              <a:rPr lang="en-US" sz="2100" dirty="0" smtClean="0"/>
              <a:t>day</a:t>
            </a:r>
          </a:p>
          <a:p>
            <a:pPr marL="342900" lvl="1" indent="-342900"/>
            <a:r>
              <a:rPr lang="en-US" sz="2100" dirty="0" smtClean="0"/>
              <a:t>REPEAT! Become </a:t>
            </a:r>
            <a:r>
              <a:rPr lang="en-US" sz="2100" dirty="0"/>
              <a:t>involved with support group, don’t just be in the support group, BE THE SUPPORT!</a:t>
            </a:r>
          </a:p>
          <a:p>
            <a:endParaRPr lang="en-US" dirty="0"/>
          </a:p>
        </p:txBody>
      </p:sp>
      <p:pic>
        <p:nvPicPr>
          <p:cNvPr id="4" name="Picture 3" descr="atalogo.gif"/>
          <p:cNvPicPr>
            <a:picLocks noChangeAspect="1"/>
          </p:cNvPicPr>
          <p:nvPr/>
        </p:nvPicPr>
        <p:blipFill>
          <a:blip r:embed="rId3" cstate="print"/>
          <a:stretch>
            <a:fillRect/>
          </a:stretch>
        </p:blipFill>
        <p:spPr>
          <a:xfrm>
            <a:off x="457200" y="5905500"/>
            <a:ext cx="3810000" cy="952500"/>
          </a:xfrm>
          <a:prstGeom prst="rect">
            <a:avLst/>
          </a:prstGeom>
        </p:spPr>
      </p:pic>
    </p:spTree>
    <p:extLst>
      <p:ext uri="{BB962C8B-B14F-4D97-AF65-F5344CB8AC3E}">
        <p14:creationId xmlns:p14="http://schemas.microsoft.com/office/powerpoint/2010/main" val="226404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Educate, Educate, Educate!</a:t>
            </a:r>
            <a:endParaRPr lang="en-US" dirty="0"/>
          </a:p>
        </p:txBody>
      </p:sp>
      <p:sp>
        <p:nvSpPr>
          <p:cNvPr id="3" name="Content Placeholder 2"/>
          <p:cNvSpPr>
            <a:spLocks noGrp="1"/>
          </p:cNvSpPr>
          <p:nvPr>
            <p:ph idx="1"/>
          </p:nvPr>
        </p:nvSpPr>
        <p:spPr>
          <a:xfrm>
            <a:off x="1905000" y="1828800"/>
            <a:ext cx="6591985" cy="3777622"/>
          </a:xfrm>
        </p:spPr>
        <p:txBody>
          <a:bodyPr>
            <a:normAutofit/>
          </a:bodyPr>
          <a:lstStyle/>
          <a:p>
            <a:r>
              <a:rPr lang="en-US" dirty="0" smtClean="0"/>
              <a:t>Just remember one thing: </a:t>
            </a:r>
          </a:p>
          <a:p>
            <a:pPr lvl="1"/>
            <a:r>
              <a:rPr lang="en-US" sz="2400" b="1" i="1" dirty="0" smtClean="0"/>
              <a:t>“Every expert was once a beginner!”</a:t>
            </a:r>
            <a:r>
              <a:rPr lang="en-US" sz="2400" b="1" dirty="0" smtClean="0"/>
              <a:t>  </a:t>
            </a:r>
          </a:p>
          <a:p>
            <a:pPr lvl="1"/>
            <a:endParaRPr lang="en-US" sz="2400" b="1" dirty="0" smtClean="0"/>
          </a:p>
          <a:p>
            <a:r>
              <a:rPr lang="en-US" dirty="0" smtClean="0"/>
              <a:t>There has to be a beginning and we need to use this for ataxia awareness and educate!</a:t>
            </a:r>
          </a:p>
          <a:p>
            <a:endParaRPr lang="en-US" dirty="0" smtClean="0"/>
          </a:p>
          <a:p>
            <a:r>
              <a:rPr lang="en-US" dirty="0" smtClean="0"/>
              <a:t>Tell at least one person a day about Ataxia!</a:t>
            </a:r>
          </a:p>
          <a:p>
            <a:endParaRPr lang="en-US" dirty="0"/>
          </a:p>
          <a:p>
            <a:r>
              <a:rPr lang="en-US" dirty="0" smtClean="0"/>
              <a:t>Brain Health Fair in Washington DC on April 18</a:t>
            </a:r>
            <a:r>
              <a:rPr lang="en-US" baseline="30000" dirty="0" smtClean="0"/>
              <a:t>th</a:t>
            </a:r>
            <a:r>
              <a:rPr lang="en-US" dirty="0" smtClean="0"/>
              <a:t> </a:t>
            </a:r>
          </a:p>
          <a:p>
            <a:pPr lvl="1"/>
            <a:endParaRPr lang="en-US" dirty="0"/>
          </a:p>
          <a:p>
            <a:endParaRPr lang="en-US" dirty="0"/>
          </a:p>
        </p:txBody>
      </p:sp>
      <p:pic>
        <p:nvPicPr>
          <p:cNvPr id="4" name="Picture 3" descr="atalogo.gif"/>
          <p:cNvPicPr>
            <a:picLocks noChangeAspect="1"/>
          </p:cNvPicPr>
          <p:nvPr/>
        </p:nvPicPr>
        <p:blipFill>
          <a:blip r:embed="rId3" cstate="print"/>
          <a:stretch>
            <a:fillRect/>
          </a:stretch>
        </p:blipFill>
        <p:spPr>
          <a:xfrm>
            <a:off x="609600" y="5715000"/>
            <a:ext cx="3810000" cy="952500"/>
          </a:xfrm>
          <a:prstGeom prst="rect">
            <a:avLst/>
          </a:prstGeom>
        </p:spPr>
      </p:pic>
    </p:spTree>
    <p:extLst>
      <p:ext uri="{BB962C8B-B14F-4D97-AF65-F5344CB8AC3E}">
        <p14:creationId xmlns:p14="http://schemas.microsoft.com/office/powerpoint/2010/main" val="342205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not alone!</a:t>
            </a:r>
            <a:endParaRPr lang="en-US" dirty="0"/>
          </a:p>
        </p:txBody>
      </p:sp>
      <p:sp>
        <p:nvSpPr>
          <p:cNvPr id="3" name="Content Placeholder 2"/>
          <p:cNvSpPr>
            <a:spLocks noGrp="1"/>
          </p:cNvSpPr>
          <p:nvPr>
            <p:ph idx="1"/>
          </p:nvPr>
        </p:nvSpPr>
        <p:spPr>
          <a:xfrm>
            <a:off x="1905000" y="1524000"/>
            <a:ext cx="6591985" cy="3581400"/>
          </a:xfrm>
        </p:spPr>
        <p:txBody>
          <a:bodyPr>
            <a:noAutofit/>
          </a:bodyPr>
          <a:lstStyle/>
          <a:p>
            <a:r>
              <a:rPr lang="en-US" sz="1700" dirty="0" err="1" smtClean="0"/>
              <a:t>Ataxian’s</a:t>
            </a:r>
            <a:r>
              <a:rPr lang="en-US" sz="1700" dirty="0" smtClean="0"/>
              <a:t> fall down enough on our own, we cannot let it keep us down!!!</a:t>
            </a:r>
          </a:p>
          <a:p>
            <a:endParaRPr lang="en-US" sz="1700" dirty="0" smtClean="0"/>
          </a:p>
          <a:p>
            <a:r>
              <a:rPr lang="en-US" sz="1700" dirty="0" smtClean="0"/>
              <a:t>Ataxia is something that we have been dealt.  It is a burden we must learn to carry and overcome.  We choose to make a difference!</a:t>
            </a:r>
          </a:p>
          <a:p>
            <a:endParaRPr lang="en-US" sz="1700" dirty="0"/>
          </a:p>
          <a:p>
            <a:r>
              <a:rPr lang="en-US" sz="1700" dirty="0" smtClean="0"/>
              <a:t>You are not alone – There are an estimated 150,000 of us, not including family and caregivers, Researchers and of course the NAF.  Use this network for support, to build friendships and spread ataxia awareness.</a:t>
            </a:r>
          </a:p>
          <a:p>
            <a:endParaRPr lang="en-US" sz="1700" dirty="0"/>
          </a:p>
          <a:p>
            <a:r>
              <a:rPr lang="en-US" sz="1700" dirty="0" smtClean="0"/>
              <a:t>You have all taken the first steps just by being here! </a:t>
            </a:r>
            <a:endParaRPr lang="en-US" sz="1700" dirty="0"/>
          </a:p>
        </p:txBody>
      </p:sp>
      <p:pic>
        <p:nvPicPr>
          <p:cNvPr id="4" name="Picture 3" descr="atalogo.gif"/>
          <p:cNvPicPr>
            <a:picLocks noChangeAspect="1"/>
          </p:cNvPicPr>
          <p:nvPr/>
        </p:nvPicPr>
        <p:blipFill>
          <a:blip r:embed="rId3" cstate="print"/>
          <a:stretch>
            <a:fillRect/>
          </a:stretch>
        </p:blipFill>
        <p:spPr>
          <a:xfrm>
            <a:off x="685800" y="5791200"/>
            <a:ext cx="3810000" cy="952500"/>
          </a:xfrm>
          <a:prstGeom prst="rect">
            <a:avLst/>
          </a:prstGeom>
        </p:spPr>
      </p:pic>
    </p:spTree>
    <p:extLst>
      <p:ext uri="{BB962C8B-B14F-4D97-AF65-F5344CB8AC3E}">
        <p14:creationId xmlns:p14="http://schemas.microsoft.com/office/powerpoint/2010/main" val="315654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589199" cy="1280890"/>
          </a:xfrm>
        </p:spPr>
        <p:txBody>
          <a:bodyPr/>
          <a:lstStyle/>
          <a:p>
            <a:r>
              <a:rPr lang="en-US" dirty="0" smtClean="0"/>
              <a:t>MAINTAIN FITNESS!!!</a:t>
            </a:r>
            <a:endParaRPr lang="en-US" dirty="0"/>
          </a:p>
        </p:txBody>
      </p:sp>
      <p:sp>
        <p:nvSpPr>
          <p:cNvPr id="3" name="Content Placeholder 2"/>
          <p:cNvSpPr>
            <a:spLocks noGrp="1"/>
          </p:cNvSpPr>
          <p:nvPr>
            <p:ph idx="1"/>
          </p:nvPr>
        </p:nvSpPr>
        <p:spPr>
          <a:xfrm>
            <a:off x="1905000" y="1371600"/>
            <a:ext cx="6591985" cy="4234822"/>
          </a:xfrm>
        </p:spPr>
        <p:txBody>
          <a:bodyPr/>
          <a:lstStyle/>
          <a:p>
            <a:pPr lvl="1"/>
            <a:r>
              <a:rPr lang="en-US" sz="2000" dirty="0" smtClean="0"/>
              <a:t>Work-out daily!</a:t>
            </a:r>
          </a:p>
          <a:p>
            <a:pPr lvl="1"/>
            <a:r>
              <a:rPr lang="en-US" sz="2000" dirty="0" smtClean="0"/>
              <a:t>Walk the dog!</a:t>
            </a:r>
          </a:p>
          <a:p>
            <a:pPr lvl="1"/>
            <a:r>
              <a:rPr lang="en-US" sz="2000" dirty="0" smtClean="0"/>
              <a:t> Get a trike!</a:t>
            </a:r>
          </a:p>
          <a:p>
            <a:pPr lvl="1"/>
            <a:r>
              <a:rPr lang="en-US" sz="2000" dirty="0" smtClean="0"/>
              <a:t>Check out adaptive sports.</a:t>
            </a:r>
          </a:p>
          <a:p>
            <a:r>
              <a:rPr lang="en-US" dirty="0" smtClean="0"/>
              <a:t>I encourage and challenge you all to get strong and be strong for yourself, your family and friends and for the Ataxia community.  If we are strong together we can find an answer and cheat Ataxia.</a:t>
            </a:r>
          </a:p>
          <a:p>
            <a:r>
              <a:rPr lang="en-US" dirty="0" smtClean="0"/>
              <a:t>I was told at Kennedy-Krieger Movement Clinic that I was an unfair patient because I’ve maintained my fitness and she had to come up with ways to make things more challenging!</a:t>
            </a:r>
          </a:p>
          <a:p>
            <a:endParaRPr lang="en-US" dirty="0" smtClean="0"/>
          </a:p>
        </p:txBody>
      </p:sp>
      <p:pic>
        <p:nvPicPr>
          <p:cNvPr id="4" name="Picture 3" descr="atalogo.gif"/>
          <p:cNvPicPr>
            <a:picLocks noChangeAspect="1"/>
          </p:cNvPicPr>
          <p:nvPr/>
        </p:nvPicPr>
        <p:blipFill>
          <a:blip r:embed="rId3" cstate="print"/>
          <a:stretch>
            <a:fillRect/>
          </a:stretch>
        </p:blipFill>
        <p:spPr>
          <a:xfrm>
            <a:off x="685800" y="5791200"/>
            <a:ext cx="3810000" cy="952500"/>
          </a:xfrm>
          <a:prstGeom prst="rect">
            <a:avLst/>
          </a:prstGeom>
        </p:spPr>
      </p:pic>
    </p:spTree>
    <p:extLst>
      <p:ext uri="{BB962C8B-B14F-4D97-AF65-F5344CB8AC3E}">
        <p14:creationId xmlns:p14="http://schemas.microsoft.com/office/powerpoint/2010/main" val="257340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5" y="0"/>
            <a:ext cx="6347713" cy="1009904"/>
          </a:xfrm>
        </p:spPr>
        <p:txBody>
          <a:bodyPr>
            <a:normAutofit fontScale="90000"/>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1676400" y="1219200"/>
            <a:ext cx="6858001" cy="4705350"/>
          </a:xfrm>
        </p:spPr>
        <p:txBody>
          <a:bodyPr>
            <a:noAutofit/>
          </a:bodyPr>
          <a:lstStyle/>
          <a:p>
            <a:pPr>
              <a:buFont typeface="Wingdings" pitchFamily="2" charset="2"/>
              <a:buChar char="§"/>
            </a:pPr>
            <a:r>
              <a:rPr lang="en-US" sz="2000" dirty="0" smtClean="0"/>
              <a:t>The information provided by speakers in any presentation made as part of the 2015 NAF Annual Membership Meeting is for informational use only.</a:t>
            </a:r>
          </a:p>
          <a:p>
            <a:pPr>
              <a:buFont typeface="Wingdings" pitchFamily="2" charset="2"/>
              <a:buChar char="§"/>
            </a:pPr>
            <a:r>
              <a:rPr lang="en-US" sz="2000" dirty="0" smtClean="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smtClean="0"/>
              <a:t>Products or services mentioned during these presentations does not imply endorsement by NAF. </a:t>
            </a:r>
            <a:endParaRPr lang="en-US" sz="2000" dirty="0"/>
          </a:p>
        </p:txBody>
      </p:sp>
      <p:pic>
        <p:nvPicPr>
          <p:cNvPr id="4" name="Picture 3" descr="atalogo.gif"/>
          <p:cNvPicPr>
            <a:picLocks noChangeAspect="1"/>
          </p:cNvPicPr>
          <p:nvPr/>
        </p:nvPicPr>
        <p:blipFill>
          <a:blip r:embed="rId3" cstate="print"/>
          <a:stretch>
            <a:fillRect/>
          </a:stretch>
        </p:blipFill>
        <p:spPr>
          <a:xfrm>
            <a:off x="838200" y="5448300"/>
            <a:ext cx="3810000" cy="952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Journey with Ataxia</a:t>
            </a:r>
          </a:p>
        </p:txBody>
      </p:sp>
      <p:sp>
        <p:nvSpPr>
          <p:cNvPr id="3" name="Content Placeholder 2"/>
          <p:cNvSpPr>
            <a:spLocks noGrp="1"/>
          </p:cNvSpPr>
          <p:nvPr>
            <p:ph idx="1"/>
          </p:nvPr>
        </p:nvSpPr>
        <p:spPr>
          <a:xfrm>
            <a:off x="1942415" y="1676400"/>
            <a:ext cx="6591985" cy="3886200"/>
          </a:xfrm>
        </p:spPr>
        <p:txBody>
          <a:bodyPr>
            <a:normAutofit lnSpcReduction="10000"/>
          </a:bodyPr>
          <a:lstStyle/>
          <a:p>
            <a:r>
              <a:rPr lang="en-US" dirty="0"/>
              <a:t>In </a:t>
            </a:r>
            <a:r>
              <a:rPr lang="en-US" dirty="0" smtClean="0"/>
              <a:t>closing, </a:t>
            </a:r>
            <a:r>
              <a:rPr lang="en-US" dirty="0"/>
              <a:t>I would like to rephrase a famous presidential quote by JFK</a:t>
            </a:r>
            <a:r>
              <a:rPr lang="en-US" dirty="0" smtClean="0"/>
              <a:t>:</a:t>
            </a:r>
          </a:p>
          <a:p>
            <a:endParaRPr lang="en-US" dirty="0"/>
          </a:p>
          <a:p>
            <a:r>
              <a:rPr lang="en-US" sz="2800" dirty="0"/>
              <a:t>Ask not what Ataxia has done to you, ask what you can do for research and to spread Ataxia Awareness</a:t>
            </a:r>
            <a:r>
              <a:rPr lang="en-US" sz="2800" dirty="0" smtClean="0"/>
              <a:t>!</a:t>
            </a:r>
          </a:p>
          <a:p>
            <a:endParaRPr lang="en-US" sz="2400" dirty="0" smtClean="0"/>
          </a:p>
          <a:p>
            <a:r>
              <a:rPr lang="en-US" sz="2800" dirty="0"/>
              <a:t>YOU CAN MAKE A DIFFERENCE!!!</a:t>
            </a:r>
          </a:p>
          <a:p>
            <a:endParaRPr lang="en-US" sz="2400" dirty="0" smtClean="0"/>
          </a:p>
          <a:p>
            <a:endParaRPr lang="en-US" sz="2400" dirty="0"/>
          </a:p>
          <a:p>
            <a:pPr marL="0" indent="0">
              <a:buNone/>
            </a:pPr>
            <a:endParaRPr lang="en-US" sz="2400" dirty="0"/>
          </a:p>
          <a:p>
            <a:endParaRPr lang="en-US" dirty="0"/>
          </a:p>
        </p:txBody>
      </p:sp>
      <p:pic>
        <p:nvPicPr>
          <p:cNvPr id="4" name="Picture 3" descr="atalogo.gif"/>
          <p:cNvPicPr>
            <a:picLocks noChangeAspect="1"/>
          </p:cNvPicPr>
          <p:nvPr/>
        </p:nvPicPr>
        <p:blipFill>
          <a:blip r:embed="rId3" cstate="print"/>
          <a:stretch>
            <a:fillRect/>
          </a:stretch>
        </p:blipFill>
        <p:spPr>
          <a:xfrm>
            <a:off x="990600" y="5715000"/>
            <a:ext cx="3810000" cy="952500"/>
          </a:xfrm>
          <a:prstGeom prst="rect">
            <a:avLst/>
          </a:prstGeom>
        </p:spPr>
      </p:pic>
    </p:spTree>
    <p:extLst>
      <p:ext uri="{BB962C8B-B14F-4D97-AF65-F5344CB8AC3E}">
        <p14:creationId xmlns:p14="http://schemas.microsoft.com/office/powerpoint/2010/main" val="3986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Journey with Ataxia</a:t>
            </a:r>
          </a:p>
        </p:txBody>
      </p:sp>
      <p:sp>
        <p:nvSpPr>
          <p:cNvPr id="3" name="Content Placeholder 2"/>
          <p:cNvSpPr>
            <a:spLocks noGrp="1"/>
          </p:cNvSpPr>
          <p:nvPr>
            <p:ph idx="1"/>
          </p:nvPr>
        </p:nvSpPr>
        <p:spPr/>
        <p:txBody>
          <a:bodyPr/>
          <a:lstStyle/>
          <a:p>
            <a:pPr algn="ctr"/>
            <a:r>
              <a:rPr lang="en-US" sz="2800" dirty="0" smtClean="0"/>
              <a:t>CONTACT INFO:</a:t>
            </a:r>
            <a:endParaRPr lang="en-US" sz="2800" dirty="0"/>
          </a:p>
          <a:p>
            <a:pPr algn="ctr"/>
            <a:r>
              <a:rPr lang="en-US" sz="2800" dirty="0" smtClean="0"/>
              <a:t>Michael Cammer</a:t>
            </a:r>
          </a:p>
          <a:p>
            <a:pPr algn="ctr"/>
            <a:r>
              <a:rPr lang="en-US" sz="2800" dirty="0" smtClean="0"/>
              <a:t>Downingtown, PA</a:t>
            </a:r>
          </a:p>
          <a:p>
            <a:pPr algn="ctr"/>
            <a:r>
              <a:rPr lang="en-US" sz="2800" dirty="0" smtClean="0">
                <a:hlinkClick r:id="rId3"/>
              </a:rPr>
              <a:t>michael.cammer62@hotmail.com</a:t>
            </a:r>
            <a:endParaRPr lang="en-US" sz="2800" dirty="0" smtClean="0"/>
          </a:p>
          <a:p>
            <a:endParaRPr lang="en-US" dirty="0"/>
          </a:p>
        </p:txBody>
      </p:sp>
      <p:pic>
        <p:nvPicPr>
          <p:cNvPr id="4" name="Picture 3" descr="atalogo.gif"/>
          <p:cNvPicPr>
            <a:picLocks noChangeAspect="1"/>
          </p:cNvPicPr>
          <p:nvPr/>
        </p:nvPicPr>
        <p:blipFill>
          <a:blip r:embed="rId4" cstate="print"/>
          <a:stretch>
            <a:fillRect/>
          </a:stretch>
        </p:blipFill>
        <p:spPr>
          <a:xfrm>
            <a:off x="2514600" y="5257800"/>
            <a:ext cx="5852160" cy="1463040"/>
          </a:xfrm>
          <a:prstGeom prst="rect">
            <a:avLst/>
          </a:prstGeom>
        </p:spPr>
      </p:pic>
    </p:spTree>
    <p:extLst>
      <p:ext uri="{BB962C8B-B14F-4D97-AF65-F5344CB8AC3E}">
        <p14:creationId xmlns:p14="http://schemas.microsoft.com/office/powerpoint/2010/main" val="146277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1752600" y="1447800"/>
            <a:ext cx="6172200" cy="3873246"/>
          </a:xfrm>
        </p:spPr>
        <p:txBody>
          <a:bodyPr>
            <a:normAutofit/>
          </a:bodyPr>
          <a:lstStyle/>
          <a:p>
            <a:pPr>
              <a:buFont typeface="Wingdings" pitchFamily="2" charset="2"/>
              <a:buChar char="§"/>
            </a:pPr>
            <a:r>
              <a:rPr lang="en-US" sz="2400" dirty="0" smtClean="0"/>
              <a:t>Michael Cammer</a:t>
            </a:r>
          </a:p>
          <a:p>
            <a:pPr>
              <a:buFont typeface="Wingdings" pitchFamily="2" charset="2"/>
              <a:buChar char="§"/>
            </a:pPr>
            <a:r>
              <a:rPr lang="en-US" sz="2400" dirty="0" smtClean="0"/>
              <a:t>The following personal financial relationships with commercial interests relevant to this presentation existed during the past 12 months:</a:t>
            </a:r>
          </a:p>
          <a:p>
            <a:pPr>
              <a:buFont typeface="Wingdings" pitchFamily="2" charset="2"/>
              <a:buChar char="§"/>
            </a:pPr>
            <a:r>
              <a:rPr lang="en-US" sz="2400" dirty="0" smtClean="0"/>
              <a:t>No relationships to disclose or list</a:t>
            </a:r>
            <a:endParaRPr lang="en-US" sz="2400" dirty="0"/>
          </a:p>
        </p:txBody>
      </p:sp>
      <p:pic>
        <p:nvPicPr>
          <p:cNvPr id="4" name="Picture 3" descr="atalogo.gif"/>
          <p:cNvPicPr>
            <a:picLocks noChangeAspect="1"/>
          </p:cNvPicPr>
          <p:nvPr/>
        </p:nvPicPr>
        <p:blipFill>
          <a:blip r:embed="rId3" cstate="print"/>
          <a:stretch>
            <a:fillRect/>
          </a:stretch>
        </p:blipFill>
        <p:spPr>
          <a:xfrm>
            <a:off x="838200" y="5330190"/>
            <a:ext cx="3810000" cy="95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Journey with Ataxia	</a:t>
            </a:r>
            <a:endParaRPr lang="en-US" dirty="0"/>
          </a:p>
        </p:txBody>
      </p:sp>
      <p:sp>
        <p:nvSpPr>
          <p:cNvPr id="3" name="Content Placeholder 2"/>
          <p:cNvSpPr>
            <a:spLocks noGrp="1"/>
          </p:cNvSpPr>
          <p:nvPr>
            <p:ph idx="1"/>
          </p:nvPr>
        </p:nvSpPr>
        <p:spPr>
          <a:xfrm>
            <a:off x="1828800" y="1676400"/>
            <a:ext cx="6591985" cy="3777622"/>
          </a:xfrm>
        </p:spPr>
        <p:txBody>
          <a:bodyPr>
            <a:normAutofit lnSpcReduction="10000"/>
          </a:bodyPr>
          <a:lstStyle/>
          <a:p>
            <a:r>
              <a:rPr lang="en-US" sz="2400" dirty="0" smtClean="0"/>
              <a:t>When I was first asked to talk about my journey, I started thinking about my timeline, I didn’t realize I had been on the “Ataxia Cab” for 25 years now!</a:t>
            </a:r>
          </a:p>
          <a:p>
            <a:endParaRPr lang="en-US" sz="2400" dirty="0" smtClean="0"/>
          </a:p>
          <a:p>
            <a:r>
              <a:rPr lang="en-US" sz="2400" dirty="0" smtClean="0"/>
              <a:t>Just one person can make a difference</a:t>
            </a:r>
            <a:r>
              <a:rPr lang="en-US" sz="2800" dirty="0" smtClean="0"/>
              <a:t>!</a:t>
            </a:r>
          </a:p>
          <a:p>
            <a:endParaRPr lang="en-US" sz="2800" dirty="0" smtClean="0"/>
          </a:p>
          <a:p>
            <a:r>
              <a:rPr lang="en-US" sz="5400" dirty="0" smtClean="0"/>
              <a:t>DON’T BE SHY!!!  </a:t>
            </a:r>
            <a:endParaRPr lang="en-US" sz="5400" dirty="0"/>
          </a:p>
        </p:txBody>
      </p:sp>
      <p:pic>
        <p:nvPicPr>
          <p:cNvPr id="4" name="Picture 3" descr="atalogo.gif"/>
          <p:cNvPicPr>
            <a:picLocks noChangeAspect="1"/>
          </p:cNvPicPr>
          <p:nvPr/>
        </p:nvPicPr>
        <p:blipFill>
          <a:blip r:embed="rId3" cstate="print"/>
          <a:stretch>
            <a:fillRect/>
          </a:stretch>
        </p:blipFill>
        <p:spPr>
          <a:xfrm>
            <a:off x="838200" y="5872024"/>
            <a:ext cx="3810000" cy="952500"/>
          </a:xfrm>
          <a:prstGeom prst="rect">
            <a:avLst/>
          </a:prstGeom>
        </p:spPr>
      </p:pic>
    </p:spTree>
    <p:extLst>
      <p:ext uri="{BB962C8B-B14F-4D97-AF65-F5344CB8AC3E}">
        <p14:creationId xmlns:p14="http://schemas.microsoft.com/office/powerpoint/2010/main" val="185343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Sunny days ahead! Life before Ataxia</a:t>
            </a:r>
            <a:endParaRPr lang="en-US" sz="2400" dirty="0"/>
          </a:p>
        </p:txBody>
      </p:sp>
      <p:sp>
        <p:nvSpPr>
          <p:cNvPr id="3" name="Content Placeholder 2"/>
          <p:cNvSpPr>
            <a:spLocks noGrp="1"/>
          </p:cNvSpPr>
          <p:nvPr>
            <p:ph idx="1"/>
          </p:nvPr>
        </p:nvSpPr>
        <p:spPr>
          <a:xfrm>
            <a:off x="1905000" y="1828800"/>
            <a:ext cx="6591985" cy="3777622"/>
          </a:xfrm>
        </p:spPr>
        <p:txBody>
          <a:bodyPr>
            <a:normAutofit/>
          </a:bodyPr>
          <a:lstStyle/>
          <a:p>
            <a:pPr lvl="1"/>
            <a:r>
              <a:rPr lang="en-US" sz="2000" dirty="0" smtClean="0"/>
              <a:t>Life up to 1989 was pretty good!</a:t>
            </a:r>
          </a:p>
          <a:p>
            <a:pPr lvl="1"/>
            <a:r>
              <a:rPr lang="en-US" sz="2000" dirty="0" smtClean="0"/>
              <a:t>High school/college</a:t>
            </a:r>
          </a:p>
          <a:p>
            <a:pPr lvl="1"/>
            <a:r>
              <a:rPr lang="en-US" sz="2000" dirty="0" smtClean="0"/>
              <a:t>Athletics and outdoors</a:t>
            </a:r>
          </a:p>
          <a:p>
            <a:pPr lvl="1"/>
            <a:r>
              <a:rPr lang="en-US" sz="2000" dirty="0" smtClean="0"/>
              <a:t>Navy</a:t>
            </a:r>
            <a:r>
              <a:rPr lang="en-US" dirty="0" smtClean="0"/>
              <a:t> </a:t>
            </a:r>
          </a:p>
          <a:p>
            <a:pPr lvl="2"/>
            <a:r>
              <a:rPr lang="en-US" dirty="0" smtClean="0"/>
              <a:t>Community college/2</a:t>
            </a:r>
            <a:r>
              <a:rPr lang="en-US" baseline="30000" dirty="0" smtClean="0"/>
              <a:t>nd</a:t>
            </a:r>
            <a:r>
              <a:rPr lang="en-US" dirty="0" smtClean="0"/>
              <a:t> job</a:t>
            </a:r>
          </a:p>
          <a:p>
            <a:pPr lvl="2"/>
            <a:r>
              <a:rPr lang="en-US" dirty="0" smtClean="0"/>
              <a:t>Triathlons </a:t>
            </a:r>
          </a:p>
          <a:p>
            <a:pPr lvl="2"/>
            <a:r>
              <a:rPr lang="en-US" dirty="0" smtClean="0"/>
              <a:t>Assistant wrestling coach</a:t>
            </a:r>
          </a:p>
          <a:p>
            <a:pPr lvl="2"/>
            <a:r>
              <a:rPr lang="en-US" dirty="0" smtClean="0"/>
              <a:t>Just about everything I did was to prepare to return to school</a:t>
            </a:r>
          </a:p>
          <a:p>
            <a:pPr lvl="1"/>
            <a:endParaRPr lang="en-US" dirty="0"/>
          </a:p>
          <a:p>
            <a:pPr lvl="1"/>
            <a:endParaRPr lang="en-US" dirty="0" smtClean="0"/>
          </a:p>
          <a:p>
            <a:endParaRPr lang="en-US" dirty="0"/>
          </a:p>
        </p:txBody>
      </p:sp>
      <p:pic>
        <p:nvPicPr>
          <p:cNvPr id="4" name="Picture 3" descr="atalogo.gif"/>
          <p:cNvPicPr>
            <a:picLocks noChangeAspect="1"/>
          </p:cNvPicPr>
          <p:nvPr/>
        </p:nvPicPr>
        <p:blipFill>
          <a:blip r:embed="rId3" cstate="print"/>
          <a:stretch>
            <a:fillRect/>
          </a:stretch>
        </p:blipFill>
        <p:spPr>
          <a:xfrm>
            <a:off x="838200" y="5715000"/>
            <a:ext cx="3810000" cy="952500"/>
          </a:xfrm>
          <a:prstGeom prst="rect">
            <a:avLst/>
          </a:prstGeom>
        </p:spPr>
      </p:pic>
    </p:spTree>
    <p:extLst>
      <p:ext uri="{BB962C8B-B14F-4D97-AF65-F5344CB8AC3E}">
        <p14:creationId xmlns:p14="http://schemas.microsoft.com/office/powerpoint/2010/main" val="418737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Cloudy</a:t>
            </a:r>
            <a:endParaRPr lang="en-US" dirty="0"/>
          </a:p>
        </p:txBody>
      </p:sp>
      <p:sp>
        <p:nvSpPr>
          <p:cNvPr id="3" name="Content Placeholder 2"/>
          <p:cNvSpPr>
            <a:spLocks noGrp="1"/>
          </p:cNvSpPr>
          <p:nvPr>
            <p:ph idx="1"/>
          </p:nvPr>
        </p:nvSpPr>
        <p:spPr>
          <a:xfrm>
            <a:off x="1905000" y="1676400"/>
            <a:ext cx="6591985" cy="3777622"/>
          </a:xfrm>
        </p:spPr>
        <p:txBody>
          <a:bodyPr>
            <a:normAutofit/>
          </a:bodyPr>
          <a:lstStyle/>
          <a:p>
            <a:pPr lvl="1"/>
            <a:r>
              <a:rPr lang="en-US" sz="1800" dirty="0" smtClean="0"/>
              <a:t>1990 </a:t>
            </a:r>
            <a:r>
              <a:rPr lang="en-US" sz="1800" dirty="0"/>
              <a:t>- 1992</a:t>
            </a:r>
          </a:p>
          <a:p>
            <a:pPr lvl="1"/>
            <a:r>
              <a:rPr lang="en-US" sz="1800" dirty="0"/>
              <a:t> Returned to college and started competing </a:t>
            </a:r>
            <a:r>
              <a:rPr lang="en-US" sz="1800" dirty="0" smtClean="0"/>
              <a:t>again</a:t>
            </a:r>
          </a:p>
          <a:p>
            <a:pPr lvl="1"/>
            <a:r>
              <a:rPr lang="en-US" sz="1800" dirty="0"/>
              <a:t>What was happening to me? !!!!!!!</a:t>
            </a:r>
          </a:p>
          <a:p>
            <a:pPr lvl="1"/>
            <a:r>
              <a:rPr lang="en-US" sz="1800" dirty="0"/>
              <a:t>1</a:t>
            </a:r>
            <a:r>
              <a:rPr lang="en-US" sz="1800" baseline="30000" dirty="0"/>
              <a:t>ST</a:t>
            </a:r>
            <a:r>
              <a:rPr lang="en-US" sz="1800" dirty="0"/>
              <a:t> noticeable loss of balance </a:t>
            </a:r>
            <a:endParaRPr lang="en-US" sz="1800" dirty="0" smtClean="0"/>
          </a:p>
          <a:p>
            <a:pPr lvl="1"/>
            <a:r>
              <a:rPr lang="en-US" sz="1800" dirty="0"/>
              <a:t>Had two good seasons and led the team with 20+ wins and was Team Captain at Mansfield University </a:t>
            </a:r>
            <a:endParaRPr lang="en-US" sz="1800" dirty="0" smtClean="0"/>
          </a:p>
          <a:p>
            <a:pPr lvl="1"/>
            <a:r>
              <a:rPr lang="en-US" sz="1800" dirty="0" smtClean="0"/>
              <a:t>Did not return to Nationals, </a:t>
            </a:r>
            <a:r>
              <a:rPr lang="en-US" sz="1800" dirty="0"/>
              <a:t>but </a:t>
            </a:r>
            <a:r>
              <a:rPr lang="en-US" sz="1800" dirty="0" smtClean="0"/>
              <a:t>maybe more rewarding  </a:t>
            </a:r>
            <a:r>
              <a:rPr lang="en-US" sz="1800" dirty="0"/>
              <a:t>– </a:t>
            </a:r>
            <a:r>
              <a:rPr lang="en-US" sz="1800" dirty="0" smtClean="0"/>
              <a:t>I was </a:t>
            </a:r>
            <a:r>
              <a:rPr lang="en-US" sz="1800" dirty="0"/>
              <a:t>named 1</a:t>
            </a:r>
            <a:r>
              <a:rPr lang="en-US" sz="1800" baseline="30000" dirty="0"/>
              <a:t>st</a:t>
            </a:r>
            <a:r>
              <a:rPr lang="en-US" sz="1800" dirty="0"/>
              <a:t> </a:t>
            </a:r>
            <a:r>
              <a:rPr lang="en-US" sz="1800" dirty="0" smtClean="0"/>
              <a:t>Team Academic    All-American twice and 3 time PSAC Scholar Athlete</a:t>
            </a:r>
            <a:endParaRPr lang="en-US" sz="1800" dirty="0"/>
          </a:p>
          <a:p>
            <a:endParaRPr lang="en-US" dirty="0"/>
          </a:p>
        </p:txBody>
      </p:sp>
      <p:pic>
        <p:nvPicPr>
          <p:cNvPr id="4" name="Picture 3" descr="atalogo.gif"/>
          <p:cNvPicPr>
            <a:picLocks noChangeAspect="1"/>
          </p:cNvPicPr>
          <p:nvPr/>
        </p:nvPicPr>
        <p:blipFill>
          <a:blip r:embed="rId3" cstate="print"/>
          <a:stretch>
            <a:fillRect/>
          </a:stretch>
        </p:blipFill>
        <p:spPr>
          <a:xfrm>
            <a:off x="838200" y="5562600"/>
            <a:ext cx="3810000" cy="952500"/>
          </a:xfrm>
          <a:prstGeom prst="rect">
            <a:avLst/>
          </a:prstGeom>
        </p:spPr>
      </p:pic>
    </p:spTree>
    <p:extLst>
      <p:ext uri="{BB962C8B-B14F-4D97-AF65-F5344CB8AC3E}">
        <p14:creationId xmlns:p14="http://schemas.microsoft.com/office/powerpoint/2010/main" val="209989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Days</a:t>
            </a:r>
            <a:endParaRPr lang="en-US" dirty="0"/>
          </a:p>
        </p:txBody>
      </p:sp>
      <p:sp>
        <p:nvSpPr>
          <p:cNvPr id="3" name="Content Placeholder 2"/>
          <p:cNvSpPr>
            <a:spLocks noGrp="1"/>
          </p:cNvSpPr>
          <p:nvPr>
            <p:ph idx="1"/>
          </p:nvPr>
        </p:nvSpPr>
        <p:spPr>
          <a:xfrm>
            <a:off x="1942415" y="1447800"/>
            <a:ext cx="6591985" cy="3962400"/>
          </a:xfrm>
        </p:spPr>
        <p:txBody>
          <a:bodyPr>
            <a:normAutofit fontScale="85000" lnSpcReduction="10000"/>
          </a:bodyPr>
          <a:lstStyle/>
          <a:p>
            <a:pPr lvl="1"/>
            <a:r>
              <a:rPr lang="en-US" sz="1800" dirty="0" smtClean="0"/>
              <a:t>1993 - 2006</a:t>
            </a:r>
          </a:p>
          <a:p>
            <a:pPr lvl="1"/>
            <a:r>
              <a:rPr lang="en-US" sz="1800" dirty="0" smtClean="0"/>
              <a:t>Confusion/the unknown- thought I was hiding symptoms</a:t>
            </a:r>
          </a:p>
          <a:p>
            <a:pPr lvl="1"/>
            <a:r>
              <a:rPr lang="en-US" sz="1800" dirty="0" smtClean="0"/>
              <a:t>Quit playing softball – could not see ball anymore, loss of pursuit and developed double vision</a:t>
            </a:r>
          </a:p>
          <a:p>
            <a:pPr lvl="1"/>
            <a:r>
              <a:rPr lang="en-US" sz="1800" dirty="0" smtClean="0"/>
              <a:t>Stopped entering triathlons – could not run or ride bike anymore</a:t>
            </a:r>
          </a:p>
          <a:p>
            <a:pPr lvl="1"/>
            <a:r>
              <a:rPr lang="en-US" sz="1800" dirty="0" smtClean="0"/>
              <a:t>Worried about my job in law enforcement</a:t>
            </a:r>
          </a:p>
          <a:p>
            <a:pPr lvl="1"/>
            <a:r>
              <a:rPr lang="en-US" sz="1800" dirty="0" smtClean="0"/>
              <a:t>Visited neurologist on 2002 for 1</a:t>
            </a:r>
            <a:r>
              <a:rPr lang="en-US" sz="1800" baseline="30000" dirty="0" smtClean="0"/>
              <a:t>st</a:t>
            </a:r>
            <a:r>
              <a:rPr lang="en-US" sz="1800" dirty="0" smtClean="0"/>
              <a:t> time, couldn’t find out why so he sent me to PT, PT ask me to squeeze tennis ball???</a:t>
            </a:r>
          </a:p>
          <a:p>
            <a:pPr lvl="1"/>
            <a:r>
              <a:rPr lang="en-US" sz="1800" dirty="0"/>
              <a:t> S</a:t>
            </a:r>
            <a:r>
              <a:rPr lang="en-US" sz="1800" dirty="0" smtClean="0"/>
              <a:t>ome light </a:t>
            </a:r>
            <a:r>
              <a:rPr lang="en-US" dirty="0" smtClean="0"/>
              <a:t>– </a:t>
            </a:r>
          </a:p>
          <a:p>
            <a:pPr lvl="2"/>
            <a:r>
              <a:rPr lang="en-US" dirty="0" smtClean="0"/>
              <a:t>Met my wife </a:t>
            </a:r>
          </a:p>
          <a:p>
            <a:pPr lvl="2"/>
            <a:r>
              <a:rPr lang="en-US" dirty="0" smtClean="0"/>
              <a:t>Got married and started a family</a:t>
            </a:r>
          </a:p>
          <a:p>
            <a:pPr lvl="2"/>
            <a:r>
              <a:rPr lang="en-US" dirty="0" smtClean="0"/>
              <a:t>Became Head Coach of Coatesville HS wrestling team</a:t>
            </a:r>
          </a:p>
          <a:p>
            <a:pPr lvl="1"/>
            <a:endParaRPr lang="en-US" dirty="0"/>
          </a:p>
        </p:txBody>
      </p:sp>
      <p:pic>
        <p:nvPicPr>
          <p:cNvPr id="4" name="Picture 3" descr="atalogo.gif"/>
          <p:cNvPicPr>
            <a:picLocks noChangeAspect="1"/>
          </p:cNvPicPr>
          <p:nvPr/>
        </p:nvPicPr>
        <p:blipFill>
          <a:blip r:embed="rId3" cstate="print"/>
          <a:stretch>
            <a:fillRect/>
          </a:stretch>
        </p:blipFill>
        <p:spPr>
          <a:xfrm>
            <a:off x="827843" y="5791200"/>
            <a:ext cx="3810000" cy="952500"/>
          </a:xfrm>
          <a:prstGeom prst="rect">
            <a:avLst/>
          </a:prstGeom>
        </p:spPr>
      </p:pic>
    </p:spTree>
    <p:extLst>
      <p:ext uri="{BB962C8B-B14F-4D97-AF65-F5344CB8AC3E}">
        <p14:creationId xmlns:p14="http://schemas.microsoft.com/office/powerpoint/2010/main" val="311099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Stormy Dark Days</a:t>
            </a:r>
            <a:endParaRPr lang="en-US" dirty="0"/>
          </a:p>
        </p:txBody>
      </p:sp>
      <p:sp>
        <p:nvSpPr>
          <p:cNvPr id="3" name="Content Placeholder 2"/>
          <p:cNvSpPr>
            <a:spLocks noGrp="1"/>
          </p:cNvSpPr>
          <p:nvPr>
            <p:ph idx="1"/>
          </p:nvPr>
        </p:nvSpPr>
        <p:spPr>
          <a:xfrm>
            <a:off x="1676400" y="1676400"/>
            <a:ext cx="6591985" cy="3777622"/>
          </a:xfrm>
        </p:spPr>
        <p:txBody>
          <a:bodyPr>
            <a:normAutofit/>
          </a:bodyPr>
          <a:lstStyle/>
          <a:p>
            <a:pPr lvl="1"/>
            <a:endParaRPr lang="en-US" dirty="0" smtClean="0"/>
          </a:p>
          <a:p>
            <a:pPr lvl="1"/>
            <a:r>
              <a:rPr lang="en-US" sz="1800" dirty="0" smtClean="0"/>
              <a:t>Got </a:t>
            </a:r>
            <a:r>
              <a:rPr lang="en-US" sz="1800" dirty="0"/>
              <a:t>an MRI in 2006 for painful </a:t>
            </a:r>
            <a:r>
              <a:rPr lang="en-US" sz="1800" dirty="0" smtClean="0"/>
              <a:t>shoulder, was told nothing wrong with shoulder, BUT…</a:t>
            </a:r>
          </a:p>
          <a:p>
            <a:pPr lvl="1"/>
            <a:r>
              <a:rPr lang="en-US" sz="1800" dirty="0" smtClean="0"/>
              <a:t> Sent </a:t>
            </a:r>
            <a:r>
              <a:rPr lang="en-US" sz="1800" dirty="0"/>
              <a:t>to </a:t>
            </a:r>
            <a:r>
              <a:rPr lang="en-US" sz="1800" dirty="0" smtClean="0"/>
              <a:t>neurologist </a:t>
            </a:r>
            <a:endParaRPr lang="en-US" sz="1800" dirty="0"/>
          </a:p>
          <a:p>
            <a:pPr lvl="1"/>
            <a:r>
              <a:rPr lang="en-US" sz="1800" dirty="0"/>
              <a:t>Diagnosed with </a:t>
            </a:r>
            <a:r>
              <a:rPr lang="en-US" sz="1800" dirty="0" err="1" smtClean="0"/>
              <a:t>spino</a:t>
            </a:r>
            <a:r>
              <a:rPr lang="en-US" sz="1800" dirty="0" smtClean="0"/>
              <a:t>-cerebellar </a:t>
            </a:r>
            <a:r>
              <a:rPr lang="en-US" sz="1800" dirty="0"/>
              <a:t>degeneration</a:t>
            </a:r>
          </a:p>
          <a:p>
            <a:pPr lvl="1"/>
            <a:r>
              <a:rPr lang="en-US" sz="1800" dirty="0"/>
              <a:t>First time I heard the word </a:t>
            </a:r>
            <a:r>
              <a:rPr lang="en-US" sz="1800" dirty="0" smtClean="0"/>
              <a:t>Ataxia and other vocabulary words </a:t>
            </a:r>
            <a:endParaRPr lang="en-US" sz="1800" dirty="0"/>
          </a:p>
          <a:p>
            <a:pPr lvl="1"/>
            <a:r>
              <a:rPr lang="en-US" sz="1800" dirty="0"/>
              <a:t>Not a good experience with neurologist</a:t>
            </a:r>
          </a:p>
          <a:p>
            <a:pPr lvl="1"/>
            <a:r>
              <a:rPr lang="en-US" sz="1800" dirty="0"/>
              <a:t>Overwhelming feeling of </a:t>
            </a:r>
            <a:r>
              <a:rPr lang="en-US" sz="1800" dirty="0" smtClean="0"/>
              <a:t>fear</a:t>
            </a:r>
          </a:p>
          <a:p>
            <a:pPr lvl="1"/>
            <a:r>
              <a:rPr lang="en-US" sz="1800" dirty="0" smtClean="0"/>
              <a:t>Really noticed speech after phone message</a:t>
            </a:r>
            <a:endParaRPr lang="en-US" sz="1800" dirty="0"/>
          </a:p>
          <a:p>
            <a:endParaRPr lang="en-US" dirty="0" smtClean="0"/>
          </a:p>
        </p:txBody>
      </p:sp>
      <p:pic>
        <p:nvPicPr>
          <p:cNvPr id="4" name="Picture 3" descr="atalogo.gif"/>
          <p:cNvPicPr>
            <a:picLocks noChangeAspect="1"/>
          </p:cNvPicPr>
          <p:nvPr/>
        </p:nvPicPr>
        <p:blipFill>
          <a:blip r:embed="rId3" cstate="print"/>
          <a:stretch>
            <a:fillRect/>
          </a:stretch>
        </p:blipFill>
        <p:spPr>
          <a:xfrm>
            <a:off x="647330" y="5867400"/>
            <a:ext cx="3810000" cy="952500"/>
          </a:xfrm>
          <a:prstGeom prst="rect">
            <a:avLst/>
          </a:prstGeom>
        </p:spPr>
      </p:pic>
    </p:spTree>
    <p:extLst>
      <p:ext uri="{BB962C8B-B14F-4D97-AF65-F5344CB8AC3E}">
        <p14:creationId xmlns:p14="http://schemas.microsoft.com/office/powerpoint/2010/main" val="23841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Season</a:t>
            </a:r>
            <a:endParaRPr lang="en-US" dirty="0"/>
          </a:p>
        </p:txBody>
      </p:sp>
      <p:sp>
        <p:nvSpPr>
          <p:cNvPr id="3" name="Content Placeholder 2"/>
          <p:cNvSpPr>
            <a:spLocks noGrp="1"/>
          </p:cNvSpPr>
          <p:nvPr>
            <p:ph idx="1"/>
          </p:nvPr>
        </p:nvSpPr>
        <p:spPr/>
        <p:txBody>
          <a:bodyPr>
            <a:normAutofit/>
          </a:bodyPr>
          <a:lstStyle/>
          <a:p>
            <a:pPr lvl="1"/>
            <a:r>
              <a:rPr lang="en-US" sz="1800" dirty="0" smtClean="0"/>
              <a:t>Anger/resentment</a:t>
            </a:r>
          </a:p>
          <a:p>
            <a:pPr lvl="1"/>
            <a:r>
              <a:rPr lang="en-US" sz="1800" dirty="0" smtClean="0"/>
              <a:t>Periods of depression/helplessness</a:t>
            </a:r>
          </a:p>
          <a:p>
            <a:pPr lvl="1"/>
            <a:r>
              <a:rPr lang="en-US" sz="1800" dirty="0" smtClean="0"/>
              <a:t>Loss of identity</a:t>
            </a:r>
          </a:p>
          <a:p>
            <a:pPr lvl="1"/>
            <a:r>
              <a:rPr lang="en-US" sz="1800" dirty="0" smtClean="0"/>
              <a:t>Sold my H-D Sportster</a:t>
            </a:r>
          </a:p>
          <a:p>
            <a:pPr lvl="1"/>
            <a:r>
              <a:rPr lang="en-US" sz="1800" dirty="0" smtClean="0"/>
              <a:t>Embarrassment about being handicapped</a:t>
            </a:r>
          </a:p>
          <a:p>
            <a:pPr lvl="1"/>
            <a:r>
              <a:rPr lang="en-US" sz="1800" dirty="0" smtClean="0"/>
              <a:t>Gave up coaching for family/personal safety </a:t>
            </a:r>
            <a:endParaRPr lang="en-US" sz="1800" dirty="0"/>
          </a:p>
          <a:p>
            <a:pPr lvl="1"/>
            <a:endParaRPr lang="en-US" dirty="0" smtClean="0"/>
          </a:p>
          <a:p>
            <a:pPr marL="0" indent="0">
              <a:buNone/>
            </a:pPr>
            <a:endParaRPr lang="en-US" dirty="0"/>
          </a:p>
        </p:txBody>
      </p:sp>
      <p:pic>
        <p:nvPicPr>
          <p:cNvPr id="4" name="Picture 3" descr="atalogo.gif"/>
          <p:cNvPicPr>
            <a:picLocks noChangeAspect="1"/>
          </p:cNvPicPr>
          <p:nvPr/>
        </p:nvPicPr>
        <p:blipFill>
          <a:blip r:embed="rId3" cstate="print"/>
          <a:stretch>
            <a:fillRect/>
          </a:stretch>
        </p:blipFill>
        <p:spPr>
          <a:xfrm>
            <a:off x="838200" y="5448300"/>
            <a:ext cx="3810000" cy="952500"/>
          </a:xfrm>
          <a:prstGeom prst="rect">
            <a:avLst/>
          </a:prstGeom>
        </p:spPr>
      </p:pic>
    </p:spTree>
    <p:extLst>
      <p:ext uri="{BB962C8B-B14F-4D97-AF65-F5344CB8AC3E}">
        <p14:creationId xmlns:p14="http://schemas.microsoft.com/office/powerpoint/2010/main" val="2662417257"/>
      </p:ext>
    </p:extLst>
  </p:cSld>
  <p:clrMapOvr>
    <a:masterClrMapping/>
  </p:clrMapOvr>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4231</TotalTime>
  <Words>1149</Words>
  <Application>Microsoft Office PowerPoint</Application>
  <PresentationFormat>On-screen Show (4:3)</PresentationFormat>
  <Paragraphs>154</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3</vt:lpstr>
      <vt:lpstr>Wisp</vt:lpstr>
      <vt:lpstr>My Journey with Ataxia </vt:lpstr>
      <vt:lpstr> Disclaimer</vt:lpstr>
      <vt:lpstr>Presenter Disclosures   </vt:lpstr>
      <vt:lpstr>My Journey with Ataxia </vt:lpstr>
      <vt:lpstr>Sunny days ahead! Life before Ataxia</vt:lpstr>
      <vt:lpstr>Getting Cloudy</vt:lpstr>
      <vt:lpstr>Dark Days</vt:lpstr>
      <vt:lpstr>Stormy Dark Days</vt:lpstr>
      <vt:lpstr>Hurricane Season</vt:lpstr>
      <vt:lpstr>My Family!</vt:lpstr>
      <vt:lpstr>Michael Boykin  197 lb at NC State</vt:lpstr>
      <vt:lpstr>How Wrestling has helped</vt:lpstr>
      <vt:lpstr>Sunshine after the storm</vt:lpstr>
      <vt:lpstr>The re-discovery of wheels!</vt:lpstr>
      <vt:lpstr>Ride, Ride, Ride and Go On 3!</vt:lpstr>
      <vt:lpstr>Observations about Internet and Social Media</vt:lpstr>
      <vt:lpstr>Educate, Educate, Educate!</vt:lpstr>
      <vt:lpstr>We are not alone!</vt:lpstr>
      <vt:lpstr>MAINTAIN FITNESS!!!</vt:lpstr>
      <vt:lpstr>My Journey with Ataxia</vt:lpstr>
      <vt:lpstr>My Journey with Ataxia</vt:lpstr>
    </vt:vector>
  </TitlesOfParts>
  <Company>NAF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NAF</cp:lastModifiedBy>
  <cp:revision>102</cp:revision>
  <cp:lastPrinted>2015-03-04T15:31:23Z</cp:lastPrinted>
  <dcterms:created xsi:type="dcterms:W3CDTF">2011-10-05T17:48:34Z</dcterms:created>
  <dcterms:modified xsi:type="dcterms:W3CDTF">2015-03-04T20:07:47Z</dcterms:modified>
</cp:coreProperties>
</file>