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7" r:id="rId1"/>
  </p:sldMasterIdLst>
  <p:notesMasterIdLst>
    <p:notesMasterId r:id="rId51"/>
  </p:notesMasterIdLst>
  <p:sldIdLst>
    <p:sldId id="256" r:id="rId2"/>
    <p:sldId id="257" r:id="rId3"/>
    <p:sldId id="291" r:id="rId4"/>
    <p:sldId id="259" r:id="rId5"/>
    <p:sldId id="289" r:id="rId6"/>
    <p:sldId id="292" r:id="rId7"/>
    <p:sldId id="293" r:id="rId8"/>
    <p:sldId id="294" r:id="rId9"/>
    <p:sldId id="295" r:id="rId10"/>
    <p:sldId id="261" r:id="rId11"/>
    <p:sldId id="296" r:id="rId12"/>
    <p:sldId id="297" r:id="rId13"/>
    <p:sldId id="262" r:id="rId14"/>
    <p:sldId id="263" r:id="rId15"/>
    <p:sldId id="264" r:id="rId16"/>
    <p:sldId id="265" r:id="rId17"/>
    <p:sldId id="299" r:id="rId18"/>
    <p:sldId id="266" r:id="rId19"/>
    <p:sldId id="300" r:id="rId20"/>
    <p:sldId id="267" r:id="rId21"/>
    <p:sldId id="268" r:id="rId22"/>
    <p:sldId id="298" r:id="rId23"/>
    <p:sldId id="301" r:id="rId24"/>
    <p:sldId id="269" r:id="rId25"/>
    <p:sldId id="270" r:id="rId26"/>
    <p:sldId id="271" r:id="rId27"/>
    <p:sldId id="272" r:id="rId28"/>
    <p:sldId id="273" r:id="rId29"/>
    <p:sldId id="302" r:id="rId30"/>
    <p:sldId id="274" r:id="rId31"/>
    <p:sldId id="303" r:id="rId32"/>
    <p:sldId id="276" r:id="rId33"/>
    <p:sldId id="277" r:id="rId34"/>
    <p:sldId id="304" r:id="rId35"/>
    <p:sldId id="278" r:id="rId36"/>
    <p:sldId id="279" r:id="rId37"/>
    <p:sldId id="280" r:id="rId38"/>
    <p:sldId id="309" r:id="rId39"/>
    <p:sldId id="281" r:id="rId40"/>
    <p:sldId id="282" r:id="rId41"/>
    <p:sldId id="283" r:id="rId42"/>
    <p:sldId id="305" r:id="rId43"/>
    <p:sldId id="286" r:id="rId44"/>
    <p:sldId id="306" r:id="rId45"/>
    <p:sldId id="284" r:id="rId46"/>
    <p:sldId id="285" r:id="rId47"/>
    <p:sldId id="287" r:id="rId48"/>
    <p:sldId id="288" r:id="rId49"/>
    <p:sldId id="307" r:id="rId50"/>
  </p:sldIdLst>
  <p:sldSz cx="12192000" cy="6858000"/>
  <p:notesSz cx="68580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00"/>
    <a:srgbClr val="7B0000"/>
    <a:srgbClr val="502898"/>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p:cViewPr varScale="1">
        <p:scale>
          <a:sx n="71" d="100"/>
          <a:sy n="71" d="100"/>
        </p:scale>
        <p:origin x="72" y="14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AF8B4B-874B-4E02-8341-637983C3D580}" type="doc">
      <dgm:prSet loTypeId="urn:microsoft.com/office/officeart/2005/8/layout/radial1" loCatId="relationship" qsTypeId="urn:microsoft.com/office/officeart/2005/8/quickstyle/simple1" qsCatId="simple" csTypeId="urn:microsoft.com/office/officeart/2005/8/colors/accent1_2" csCatId="accent1" phldr="1"/>
      <dgm:spPr/>
    </dgm:pt>
    <dgm:pt modelId="{39865A3A-E05A-4323-9278-23FCAE461E0E}">
      <dgm:prSet custT="1"/>
      <dgm:spPr/>
      <dgm:t>
        <a:bodyPr/>
        <a:lstStyle/>
        <a:p>
          <a:r>
            <a:rPr lang="en-US" sz="3200" dirty="0"/>
            <a:t>Thirteen attend the organizational meeting of the National Ataxia Foundation on April 8, 1957.</a:t>
          </a:r>
        </a:p>
      </dgm:t>
    </dgm:pt>
    <dgm:pt modelId="{502A250E-1445-4C1A-9748-3DB3196EDF19}" type="parTrans" cxnId="{021F5401-F378-4248-99E2-335C00BE8671}">
      <dgm:prSet/>
      <dgm:spPr/>
      <dgm:t>
        <a:bodyPr/>
        <a:lstStyle/>
        <a:p>
          <a:endParaRPr lang="en-US"/>
        </a:p>
      </dgm:t>
    </dgm:pt>
    <dgm:pt modelId="{FAEED061-BBC9-4A78-AE72-C5953DB903AA}" type="sibTrans" cxnId="{021F5401-F378-4248-99E2-335C00BE8671}">
      <dgm:prSet/>
      <dgm:spPr/>
      <dgm:t>
        <a:bodyPr/>
        <a:lstStyle/>
        <a:p>
          <a:endParaRPr lang="en-US"/>
        </a:p>
      </dgm:t>
    </dgm:pt>
    <dgm:pt modelId="{5EC65E8C-9217-48FC-A25D-C00A6D6C6227}" type="pres">
      <dgm:prSet presAssocID="{45AF8B4B-874B-4E02-8341-637983C3D580}" presName="cycle" presStyleCnt="0">
        <dgm:presLayoutVars>
          <dgm:chMax val="1"/>
          <dgm:dir/>
          <dgm:animLvl val="ctr"/>
          <dgm:resizeHandles val="exact"/>
        </dgm:presLayoutVars>
      </dgm:prSet>
      <dgm:spPr/>
    </dgm:pt>
    <dgm:pt modelId="{29AE9F90-A403-4252-84C8-A85E5F90EA9F}" type="pres">
      <dgm:prSet presAssocID="{39865A3A-E05A-4323-9278-23FCAE461E0E}" presName="centerShape" presStyleLbl="node0" presStyleIdx="0" presStyleCnt="1" custLinFactNeighborX="-4451" custLinFactNeighborY="-1"/>
      <dgm:spPr/>
      <dgm:t>
        <a:bodyPr/>
        <a:lstStyle/>
        <a:p>
          <a:endParaRPr lang="en-US"/>
        </a:p>
      </dgm:t>
    </dgm:pt>
  </dgm:ptLst>
  <dgm:cxnLst>
    <dgm:cxn modelId="{656EB66B-E7F8-4B78-B29D-04D536ED276E}" type="presOf" srcId="{39865A3A-E05A-4323-9278-23FCAE461E0E}" destId="{29AE9F90-A403-4252-84C8-A85E5F90EA9F}" srcOrd="0" destOrd="0" presId="urn:microsoft.com/office/officeart/2005/8/layout/radial1"/>
    <dgm:cxn modelId="{DA4845FD-7BF1-4DE0-A319-417D4A0814FB}" type="presOf" srcId="{45AF8B4B-874B-4E02-8341-637983C3D580}" destId="{5EC65E8C-9217-48FC-A25D-C00A6D6C6227}" srcOrd="0" destOrd="0" presId="urn:microsoft.com/office/officeart/2005/8/layout/radial1"/>
    <dgm:cxn modelId="{021F5401-F378-4248-99E2-335C00BE8671}" srcId="{45AF8B4B-874B-4E02-8341-637983C3D580}" destId="{39865A3A-E05A-4323-9278-23FCAE461E0E}" srcOrd="0" destOrd="0" parTransId="{502A250E-1445-4C1A-9748-3DB3196EDF19}" sibTransId="{FAEED061-BBC9-4A78-AE72-C5953DB903AA}"/>
    <dgm:cxn modelId="{B07CBBD1-BB4F-4886-BC0B-BD9C17534491}" type="presParOf" srcId="{5EC65E8C-9217-48FC-A25D-C00A6D6C6227}" destId="{29AE9F90-A403-4252-84C8-A85E5F90EA9F}" srcOrd="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AF8B4B-874B-4E02-8341-637983C3D580}" type="doc">
      <dgm:prSet loTypeId="urn:microsoft.com/office/officeart/2005/8/layout/radial1" loCatId="relationship" qsTypeId="urn:microsoft.com/office/officeart/2005/8/quickstyle/simple1" qsCatId="simple" csTypeId="urn:microsoft.com/office/officeart/2005/8/colors/accent1_2" csCatId="accent1" phldr="1"/>
      <dgm:spPr/>
    </dgm:pt>
    <dgm:pt modelId="{39865A3A-E05A-4323-9278-23FCAE461E0E}">
      <dgm:prSet/>
      <dgm:spPr/>
      <dgm:t>
        <a:bodyPr/>
        <a:lstStyle/>
        <a:p>
          <a:r>
            <a:rPr lang="en-US" dirty="0"/>
            <a:t>The 1</a:t>
          </a:r>
          <a:r>
            <a:rPr lang="en-US" baseline="30000" dirty="0"/>
            <a:t>st</a:t>
          </a:r>
          <a:r>
            <a:rPr lang="en-US" dirty="0"/>
            <a:t> annual membership meeting was held April 16, 1958 in Minnesota. Nine of the thirteen members  attended. Three more were elected to membership</a:t>
          </a:r>
        </a:p>
      </dgm:t>
    </dgm:pt>
    <dgm:pt modelId="{502A250E-1445-4C1A-9748-3DB3196EDF19}" type="parTrans" cxnId="{021F5401-F378-4248-99E2-335C00BE8671}">
      <dgm:prSet/>
      <dgm:spPr/>
      <dgm:t>
        <a:bodyPr/>
        <a:lstStyle/>
        <a:p>
          <a:endParaRPr lang="en-US"/>
        </a:p>
      </dgm:t>
    </dgm:pt>
    <dgm:pt modelId="{FAEED061-BBC9-4A78-AE72-C5953DB903AA}" type="sibTrans" cxnId="{021F5401-F378-4248-99E2-335C00BE8671}">
      <dgm:prSet/>
      <dgm:spPr/>
      <dgm:t>
        <a:bodyPr/>
        <a:lstStyle/>
        <a:p>
          <a:endParaRPr lang="en-US"/>
        </a:p>
      </dgm:t>
    </dgm:pt>
    <dgm:pt modelId="{5EC65E8C-9217-48FC-A25D-C00A6D6C6227}" type="pres">
      <dgm:prSet presAssocID="{45AF8B4B-874B-4E02-8341-637983C3D580}" presName="cycle" presStyleCnt="0">
        <dgm:presLayoutVars>
          <dgm:chMax val="1"/>
          <dgm:dir/>
          <dgm:animLvl val="ctr"/>
          <dgm:resizeHandles val="exact"/>
        </dgm:presLayoutVars>
      </dgm:prSet>
      <dgm:spPr/>
    </dgm:pt>
    <dgm:pt modelId="{29AE9F90-A403-4252-84C8-A85E5F90EA9F}" type="pres">
      <dgm:prSet presAssocID="{39865A3A-E05A-4323-9278-23FCAE461E0E}" presName="centerShape" presStyleLbl="node0" presStyleIdx="0" presStyleCnt="1" custLinFactNeighborX="-5162" custLinFactNeighborY="-537"/>
      <dgm:spPr/>
      <dgm:t>
        <a:bodyPr/>
        <a:lstStyle/>
        <a:p>
          <a:endParaRPr lang="en-US"/>
        </a:p>
      </dgm:t>
    </dgm:pt>
  </dgm:ptLst>
  <dgm:cxnLst>
    <dgm:cxn modelId="{656EB66B-E7F8-4B78-B29D-04D536ED276E}" type="presOf" srcId="{39865A3A-E05A-4323-9278-23FCAE461E0E}" destId="{29AE9F90-A403-4252-84C8-A85E5F90EA9F}" srcOrd="0" destOrd="0" presId="urn:microsoft.com/office/officeart/2005/8/layout/radial1"/>
    <dgm:cxn modelId="{DA4845FD-7BF1-4DE0-A319-417D4A0814FB}" type="presOf" srcId="{45AF8B4B-874B-4E02-8341-637983C3D580}" destId="{5EC65E8C-9217-48FC-A25D-C00A6D6C6227}" srcOrd="0" destOrd="0" presId="urn:microsoft.com/office/officeart/2005/8/layout/radial1"/>
    <dgm:cxn modelId="{021F5401-F378-4248-99E2-335C00BE8671}" srcId="{45AF8B4B-874B-4E02-8341-637983C3D580}" destId="{39865A3A-E05A-4323-9278-23FCAE461E0E}" srcOrd="0" destOrd="0" parTransId="{502A250E-1445-4C1A-9748-3DB3196EDF19}" sibTransId="{FAEED061-BBC9-4A78-AE72-C5953DB903AA}"/>
    <dgm:cxn modelId="{B07CBBD1-BB4F-4886-BC0B-BD9C17534491}" type="presParOf" srcId="{5EC65E8C-9217-48FC-A25D-C00A6D6C6227}" destId="{29AE9F90-A403-4252-84C8-A85E5F90EA9F}" srcOrd="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AF8B4B-874B-4E02-8341-637983C3D580}" type="doc">
      <dgm:prSet loTypeId="urn:microsoft.com/office/officeart/2005/8/layout/radial1" loCatId="relationship" qsTypeId="urn:microsoft.com/office/officeart/2005/8/quickstyle/simple1" qsCatId="simple" csTypeId="urn:microsoft.com/office/officeart/2005/8/colors/accent1_2" csCatId="accent1" phldr="1"/>
      <dgm:spPr/>
    </dgm:pt>
    <dgm:pt modelId="{39865A3A-E05A-4323-9278-23FCAE461E0E}">
      <dgm:prSet/>
      <dgm:spPr/>
      <dgm:t>
        <a:bodyPr/>
        <a:lstStyle/>
        <a:p>
          <a:r>
            <a:rPr lang="en-US" dirty="0"/>
            <a:t>When NAF first began, a membership was only given after the application was reviewed at the annual meeting. It was not until the 1970’s when open memberships were accepted.</a:t>
          </a:r>
        </a:p>
      </dgm:t>
    </dgm:pt>
    <dgm:pt modelId="{502A250E-1445-4C1A-9748-3DB3196EDF19}" type="parTrans" cxnId="{021F5401-F378-4248-99E2-335C00BE8671}">
      <dgm:prSet/>
      <dgm:spPr/>
      <dgm:t>
        <a:bodyPr/>
        <a:lstStyle/>
        <a:p>
          <a:endParaRPr lang="en-US"/>
        </a:p>
      </dgm:t>
    </dgm:pt>
    <dgm:pt modelId="{FAEED061-BBC9-4A78-AE72-C5953DB903AA}" type="sibTrans" cxnId="{021F5401-F378-4248-99E2-335C00BE8671}">
      <dgm:prSet/>
      <dgm:spPr/>
      <dgm:t>
        <a:bodyPr/>
        <a:lstStyle/>
        <a:p>
          <a:endParaRPr lang="en-US"/>
        </a:p>
      </dgm:t>
    </dgm:pt>
    <dgm:pt modelId="{5EC65E8C-9217-48FC-A25D-C00A6D6C6227}" type="pres">
      <dgm:prSet presAssocID="{45AF8B4B-874B-4E02-8341-637983C3D580}" presName="cycle" presStyleCnt="0">
        <dgm:presLayoutVars>
          <dgm:chMax val="1"/>
          <dgm:dir/>
          <dgm:animLvl val="ctr"/>
          <dgm:resizeHandles val="exact"/>
        </dgm:presLayoutVars>
      </dgm:prSet>
      <dgm:spPr/>
    </dgm:pt>
    <dgm:pt modelId="{29AE9F90-A403-4252-84C8-A85E5F90EA9F}" type="pres">
      <dgm:prSet presAssocID="{39865A3A-E05A-4323-9278-23FCAE461E0E}" presName="centerShape" presStyleLbl="node0" presStyleIdx="0" presStyleCnt="1" custLinFactNeighborX="-5162" custLinFactNeighborY="-537"/>
      <dgm:spPr/>
      <dgm:t>
        <a:bodyPr/>
        <a:lstStyle/>
        <a:p>
          <a:endParaRPr lang="en-US"/>
        </a:p>
      </dgm:t>
    </dgm:pt>
  </dgm:ptLst>
  <dgm:cxnLst>
    <dgm:cxn modelId="{656EB66B-E7F8-4B78-B29D-04D536ED276E}" type="presOf" srcId="{39865A3A-E05A-4323-9278-23FCAE461E0E}" destId="{29AE9F90-A403-4252-84C8-A85E5F90EA9F}" srcOrd="0" destOrd="0" presId="urn:microsoft.com/office/officeart/2005/8/layout/radial1"/>
    <dgm:cxn modelId="{DA4845FD-7BF1-4DE0-A319-417D4A0814FB}" type="presOf" srcId="{45AF8B4B-874B-4E02-8341-637983C3D580}" destId="{5EC65E8C-9217-48FC-A25D-C00A6D6C6227}" srcOrd="0" destOrd="0" presId="urn:microsoft.com/office/officeart/2005/8/layout/radial1"/>
    <dgm:cxn modelId="{021F5401-F378-4248-99E2-335C00BE8671}" srcId="{45AF8B4B-874B-4E02-8341-637983C3D580}" destId="{39865A3A-E05A-4323-9278-23FCAE461E0E}" srcOrd="0" destOrd="0" parTransId="{502A250E-1445-4C1A-9748-3DB3196EDF19}" sibTransId="{FAEED061-BBC9-4A78-AE72-C5953DB903AA}"/>
    <dgm:cxn modelId="{B07CBBD1-BB4F-4886-BC0B-BD9C17534491}" type="presParOf" srcId="{5EC65E8C-9217-48FC-A25D-C00A6D6C6227}" destId="{29AE9F90-A403-4252-84C8-A85E5F90EA9F}" srcOrd="0"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A923662-846B-431D-AFBD-71F5AD0734AF}" type="datetimeFigureOut">
              <a:rPr lang="en-US"/>
              <a:pPr>
                <a:defRPr/>
              </a:pPr>
              <a:t>4/1/2016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28040FF-B2A7-49CA-9C23-C7613FEC088B}" type="slidenum">
              <a:rPr lang="en-US" altLang="en-US"/>
              <a:pPr/>
              <a:t>‹#›</a:t>
            </a:fld>
            <a:endParaRPr lang="en-US" altLang="en-US"/>
          </a:p>
        </p:txBody>
      </p:sp>
    </p:spTree>
    <p:extLst>
      <p:ext uri="{BB962C8B-B14F-4D97-AF65-F5344CB8AC3E}">
        <p14:creationId xmlns:p14="http://schemas.microsoft.com/office/powerpoint/2010/main" val="19130393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fld id="{ABE026D4-BAAB-4D92-9266-52BF3803A4AD}" type="slidenum">
              <a:rPr lang="en-US" altLang="en-US">
                <a:latin typeface="Calibri" panose="020F0502020204030204" pitchFamily="34" charset="0"/>
              </a:rPr>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59042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fld id="{280A7305-76CB-45EE-B17A-1DD203AA3A42}" type="slidenum">
              <a:rPr lang="en-US" altLang="en-US">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3890618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CAEE877-693F-42C6-A3DE-A15530E63401}" type="slidenum">
              <a:rPr lang="en-US" smtClean="0"/>
              <a:t>3</a:t>
            </a:fld>
            <a:endParaRPr lang="en-US"/>
          </a:p>
        </p:txBody>
      </p:sp>
    </p:spTree>
    <p:extLst>
      <p:ext uri="{BB962C8B-B14F-4D97-AF65-F5344CB8AC3E}">
        <p14:creationId xmlns:p14="http://schemas.microsoft.com/office/powerpoint/2010/main" val="3138619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C3-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1600" y="1803405"/>
            <a:ext cx="9448800" cy="1825096"/>
          </a:xfrm>
        </p:spPr>
        <p:txBody>
          <a:bodyPr anchor="b"/>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p:cNvSpPr>
            <a:spLocks noGrp="1"/>
          </p:cNvSpPr>
          <p:nvPr>
            <p:ph type="dt" sz="half" idx="10"/>
          </p:nvPr>
        </p:nvSpPr>
        <p:spPr>
          <a:xfrm>
            <a:off x="7908925" y="4314825"/>
            <a:ext cx="2911475" cy="374650"/>
          </a:xfrm>
        </p:spPr>
        <p:txBody>
          <a:bodyPr/>
          <a:lstStyle>
            <a:lvl1pPr>
              <a:defRPr/>
            </a:lvl1pPr>
          </a:lstStyle>
          <a:p>
            <a:pPr>
              <a:defRPr/>
            </a:pPr>
            <a:fld id="{8ECA3552-3CDE-464B-8703-22DF7CAEC54C}" type="datetimeFigureOut">
              <a:rPr lang="en-US"/>
              <a:pPr>
                <a:defRPr/>
              </a:pPr>
              <a:t>4/1/2016</a:t>
            </a:fld>
            <a:endParaRPr lang="en-US"/>
          </a:p>
        </p:txBody>
      </p:sp>
      <p:sp>
        <p:nvSpPr>
          <p:cNvPr id="6" name="Footer Placeholder 4"/>
          <p:cNvSpPr>
            <a:spLocks noGrp="1"/>
          </p:cNvSpPr>
          <p:nvPr>
            <p:ph type="ftr" sz="quarter" idx="11"/>
          </p:nvPr>
        </p:nvSpPr>
        <p:spPr>
          <a:xfrm>
            <a:off x="1371600" y="4324350"/>
            <a:ext cx="64008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077200" y="1430338"/>
            <a:ext cx="2743200" cy="365125"/>
          </a:xfrm>
        </p:spPr>
        <p:txBody>
          <a:bodyPr/>
          <a:lstStyle>
            <a:lvl1pPr>
              <a:defRPr/>
            </a:lvl1pPr>
          </a:lstStyle>
          <a:p>
            <a:fld id="{91F42845-7AAB-4E55-9C37-DFA6AA21E865}" type="slidenum">
              <a:rPr lang="en-US" altLang="en-US"/>
              <a:pPr/>
              <a:t>‹#›</a:t>
            </a:fld>
            <a:endParaRPr lang="en-US" altLang="en-US"/>
          </a:p>
        </p:txBody>
      </p:sp>
    </p:spTree>
    <p:extLst>
      <p:ext uri="{BB962C8B-B14F-4D97-AF65-F5344CB8AC3E}">
        <p14:creationId xmlns:p14="http://schemas.microsoft.com/office/powerpoint/2010/main" val="79241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409625-838C-4BF9-A0E8-3867C1B8FAC9}" type="datetimeFigureOut">
              <a:rPr lang="en-US"/>
              <a:pPr>
                <a:defRPr/>
              </a:pPr>
              <a:t>4/1/2016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2421DE6-36C3-438C-8421-2CF8E4763109}" type="slidenum">
              <a:rPr lang="en-US" altLang="en-US"/>
              <a:pPr/>
              <a:t>‹#›</a:t>
            </a:fld>
            <a:endParaRPr lang="en-US" altLang="en-US"/>
          </a:p>
        </p:txBody>
      </p:sp>
    </p:spTree>
    <p:extLst>
      <p:ext uri="{BB962C8B-B14F-4D97-AF65-F5344CB8AC3E}">
        <p14:creationId xmlns:p14="http://schemas.microsoft.com/office/powerpoint/2010/main" val="387105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5" name="Picture 8" descr="C3-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753532"/>
            <a:ext cx="10820400" cy="2802467"/>
          </a:xfrm>
        </p:spPr>
        <p:txBody>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p:cNvSpPr>
            <a:spLocks noGrp="1"/>
          </p:cNvSpPr>
          <p:nvPr>
            <p:ph type="dt" sz="half" idx="10"/>
          </p:nvPr>
        </p:nvSpPr>
        <p:spPr>
          <a:xfrm>
            <a:off x="7813675" y="381000"/>
            <a:ext cx="2911475" cy="365125"/>
          </a:xfrm>
        </p:spPr>
        <p:txBody>
          <a:bodyPr/>
          <a:lstStyle>
            <a:lvl1pPr algn="r">
              <a:defRPr smtClean="0"/>
            </a:lvl1pPr>
          </a:lstStyle>
          <a:p>
            <a:pPr>
              <a:defRPr/>
            </a:pPr>
            <a:fld id="{D79D4205-5069-4DDF-95CB-91EC0437A5AB}" type="datetimeFigureOut">
              <a:rPr lang="en-US"/>
              <a:pPr>
                <a:defRPr/>
              </a:pPr>
              <a:t>4/1/2016</a:t>
            </a:fld>
            <a:endParaRPr lang="en-US"/>
          </a:p>
        </p:txBody>
      </p:sp>
      <p:sp>
        <p:nvSpPr>
          <p:cNvPr id="7" name="Footer Placeholder 5"/>
          <p:cNvSpPr>
            <a:spLocks noGrp="1"/>
          </p:cNvSpPr>
          <p:nvPr>
            <p:ph type="ftr" sz="quarter" idx="11"/>
          </p:nvPr>
        </p:nvSpPr>
        <p:spPr>
          <a:xfrm>
            <a:off x="685800" y="379413"/>
            <a:ext cx="699135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10861675" y="381000"/>
            <a:ext cx="644525" cy="365125"/>
          </a:xfrm>
        </p:spPr>
        <p:txBody>
          <a:bodyPr/>
          <a:lstStyle>
            <a:lvl1pPr>
              <a:defRPr/>
            </a:lvl1pPr>
          </a:lstStyle>
          <a:p>
            <a:fld id="{B85A4595-F568-43EE-9BED-FE6D682F7861}" type="slidenum">
              <a:rPr lang="en-US" altLang="en-US"/>
              <a:pPr/>
              <a:t>‹#›</a:t>
            </a:fld>
            <a:endParaRPr lang="en-US" altLang="en-US"/>
          </a:p>
        </p:txBody>
      </p:sp>
    </p:spTree>
    <p:extLst>
      <p:ext uri="{BB962C8B-B14F-4D97-AF65-F5344CB8AC3E}">
        <p14:creationId xmlns:p14="http://schemas.microsoft.com/office/powerpoint/2010/main" val="519591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5" name="Picture 10" descr="C3-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p:nvPr/>
        </p:nvSpPr>
        <p:spPr>
          <a:xfrm>
            <a:off x="476250" y="93345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8000" dirty="0">
                <a:effectLst/>
                <a:latin typeface="+mn-lt"/>
              </a:rPr>
              <a:t>“</a:t>
            </a:r>
          </a:p>
        </p:txBody>
      </p:sp>
      <p:sp>
        <p:nvSpPr>
          <p:cNvPr id="7" name="TextBox 9"/>
          <p:cNvSpPr txBox="1"/>
          <p:nvPr/>
        </p:nvSpPr>
        <p:spPr>
          <a:xfrm>
            <a:off x="10983913" y="27019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latin typeface="+mn-lt"/>
              </a:rPr>
              <a:t>”</a:t>
            </a:r>
          </a:p>
        </p:txBody>
      </p:sp>
      <p:sp>
        <p:nvSpPr>
          <p:cNvPr id="2" name="Title 1"/>
          <p:cNvSpPr>
            <a:spLocks noGrp="1"/>
          </p:cNvSpPr>
          <p:nvPr>
            <p:ph type="title"/>
          </p:nvPr>
        </p:nvSpPr>
        <p:spPr>
          <a:xfrm>
            <a:off x="1024467" y="753533"/>
            <a:ext cx="10151533" cy="2604495"/>
          </a:xfrm>
        </p:spPr>
        <p:txBody>
          <a:bodyP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p:cNvSpPr>
            <a:spLocks noGrp="1"/>
          </p:cNvSpPr>
          <p:nvPr>
            <p:ph type="dt" sz="half" idx="14"/>
          </p:nvPr>
        </p:nvSpPr>
        <p:spPr>
          <a:xfrm>
            <a:off x="7813675" y="381000"/>
            <a:ext cx="2911475" cy="365125"/>
          </a:xfrm>
        </p:spPr>
        <p:txBody>
          <a:bodyPr/>
          <a:lstStyle>
            <a:lvl1pPr algn="r">
              <a:defRPr smtClean="0"/>
            </a:lvl1pPr>
          </a:lstStyle>
          <a:p>
            <a:pPr>
              <a:defRPr/>
            </a:pPr>
            <a:fld id="{166FC7C3-DBF7-44D5-A2B5-77BBCF1DEDD3}" type="datetimeFigureOut">
              <a:rPr lang="en-US"/>
              <a:pPr>
                <a:defRPr/>
              </a:pPr>
              <a:t>4/1/2016</a:t>
            </a:fld>
            <a:endParaRPr lang="en-US"/>
          </a:p>
        </p:txBody>
      </p:sp>
      <p:sp>
        <p:nvSpPr>
          <p:cNvPr id="9" name="Footer Placeholder 5"/>
          <p:cNvSpPr>
            <a:spLocks noGrp="1"/>
          </p:cNvSpPr>
          <p:nvPr>
            <p:ph type="ftr" sz="quarter" idx="15"/>
          </p:nvPr>
        </p:nvSpPr>
        <p:spPr>
          <a:xfrm>
            <a:off x="685800" y="379413"/>
            <a:ext cx="6991350" cy="365125"/>
          </a:xfrm>
        </p:spPr>
        <p:txBody>
          <a:bodyPr/>
          <a:lstStyle>
            <a:lvl1pPr>
              <a:defRPr/>
            </a:lvl1pPr>
          </a:lstStyle>
          <a:p>
            <a:pPr>
              <a:defRPr/>
            </a:pPr>
            <a:endParaRPr lang="en-US"/>
          </a:p>
        </p:txBody>
      </p:sp>
      <p:sp>
        <p:nvSpPr>
          <p:cNvPr id="10" name="Slide Number Placeholder 6"/>
          <p:cNvSpPr>
            <a:spLocks noGrp="1"/>
          </p:cNvSpPr>
          <p:nvPr>
            <p:ph type="sldNum" sz="quarter" idx="16"/>
          </p:nvPr>
        </p:nvSpPr>
        <p:spPr>
          <a:xfrm>
            <a:off x="10861675" y="381000"/>
            <a:ext cx="644525" cy="365125"/>
          </a:xfrm>
        </p:spPr>
        <p:txBody>
          <a:bodyPr/>
          <a:lstStyle>
            <a:lvl1pPr>
              <a:defRPr/>
            </a:lvl1pPr>
          </a:lstStyle>
          <a:p>
            <a:fld id="{8A418A4B-A510-43E1-BA80-D8D2F49678D1}" type="slidenum">
              <a:rPr lang="en-US" altLang="en-US"/>
              <a:pPr/>
              <a:t>‹#›</a:t>
            </a:fld>
            <a:endParaRPr lang="en-US" altLang="en-US"/>
          </a:p>
        </p:txBody>
      </p:sp>
    </p:spTree>
    <p:extLst>
      <p:ext uri="{BB962C8B-B14F-4D97-AF65-F5344CB8AC3E}">
        <p14:creationId xmlns:p14="http://schemas.microsoft.com/office/powerpoint/2010/main" val="328368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5" name="Picture 7" descr="C3-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p:cNvSpPr>
            <a:spLocks noGrp="1"/>
          </p:cNvSpPr>
          <p:nvPr>
            <p:ph type="dt" sz="half" idx="10"/>
          </p:nvPr>
        </p:nvSpPr>
        <p:spPr>
          <a:xfrm>
            <a:off x="7813675" y="379413"/>
            <a:ext cx="2911475" cy="365125"/>
          </a:xfrm>
        </p:spPr>
        <p:txBody>
          <a:bodyPr/>
          <a:lstStyle>
            <a:lvl1pPr algn="r">
              <a:defRPr smtClean="0"/>
            </a:lvl1pPr>
          </a:lstStyle>
          <a:p>
            <a:pPr>
              <a:defRPr/>
            </a:pPr>
            <a:fld id="{DEC74BAB-241A-4D3F-B6A6-660D5372E326}" type="datetimeFigureOut">
              <a:rPr lang="en-US"/>
              <a:pPr>
                <a:defRPr/>
              </a:pPr>
              <a:t>4/1/2016</a:t>
            </a:fld>
            <a:endParaRPr lang="en-US"/>
          </a:p>
        </p:txBody>
      </p:sp>
      <p:sp>
        <p:nvSpPr>
          <p:cNvPr id="7" name="Footer Placeholder 5"/>
          <p:cNvSpPr>
            <a:spLocks noGrp="1"/>
          </p:cNvSpPr>
          <p:nvPr>
            <p:ph type="ftr" sz="quarter" idx="11"/>
          </p:nvPr>
        </p:nvSpPr>
        <p:spPr>
          <a:xfrm>
            <a:off x="685800" y="379413"/>
            <a:ext cx="699135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10861675" y="381000"/>
            <a:ext cx="644525" cy="365125"/>
          </a:xfrm>
        </p:spPr>
        <p:txBody>
          <a:bodyPr/>
          <a:lstStyle>
            <a:lvl1pPr>
              <a:defRPr/>
            </a:lvl1pPr>
          </a:lstStyle>
          <a:p>
            <a:fld id="{9E0FBF42-58D3-430F-B4CF-64E5CB461F03}" type="slidenum">
              <a:rPr lang="en-US" altLang="en-US"/>
              <a:pPr/>
              <a:t>‹#›</a:t>
            </a:fld>
            <a:endParaRPr lang="en-US" altLang="en-US"/>
          </a:p>
        </p:txBody>
      </p:sp>
    </p:spTree>
    <p:extLst>
      <p:ext uri="{BB962C8B-B14F-4D97-AF65-F5344CB8AC3E}">
        <p14:creationId xmlns:p14="http://schemas.microsoft.com/office/powerpoint/2010/main" val="1067397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p:cNvSpPr>
            <a:spLocks noGrp="1"/>
          </p:cNvSpPr>
          <p:nvPr>
            <p:ph type="dt" sz="half" idx="18"/>
          </p:nvPr>
        </p:nvSpPr>
        <p:spPr/>
        <p:txBody>
          <a:bodyPr/>
          <a:lstStyle>
            <a:lvl1pPr>
              <a:defRPr/>
            </a:lvl1pPr>
          </a:lstStyle>
          <a:p>
            <a:pPr>
              <a:defRPr/>
            </a:pPr>
            <a:fld id="{2DDFC205-5777-41C7-9DB3-A1D1CFE77743}" type="datetimeFigureOut">
              <a:rPr lang="en-US"/>
              <a:pPr>
                <a:defRPr/>
              </a:pPr>
              <a:t>4/1/2016</a:t>
            </a:fld>
            <a:endParaRPr lang="en-US"/>
          </a:p>
        </p:txBody>
      </p:sp>
      <p:sp>
        <p:nvSpPr>
          <p:cNvPr id="14" name="Footer Placeholder 4"/>
          <p:cNvSpPr>
            <a:spLocks noGrp="1"/>
          </p:cNvSpPr>
          <p:nvPr>
            <p:ph type="ftr" sz="quarter" idx="19"/>
          </p:nvPr>
        </p:nvSpPr>
        <p:spPr/>
        <p:txBody>
          <a:bodyPr/>
          <a:lstStyle>
            <a:lvl1pPr>
              <a:defRPr/>
            </a:lvl1pPr>
          </a:lstStyle>
          <a:p>
            <a:pPr>
              <a:defRPr/>
            </a:pPr>
            <a:endParaRPr lang="en-US"/>
          </a:p>
        </p:txBody>
      </p:sp>
      <p:sp>
        <p:nvSpPr>
          <p:cNvPr id="16" name="Slide Number Placeholder 5"/>
          <p:cNvSpPr>
            <a:spLocks noGrp="1"/>
          </p:cNvSpPr>
          <p:nvPr>
            <p:ph type="sldNum" sz="quarter" idx="20"/>
          </p:nvPr>
        </p:nvSpPr>
        <p:spPr/>
        <p:txBody>
          <a:bodyPr/>
          <a:lstStyle>
            <a:lvl1pPr>
              <a:defRPr/>
            </a:lvl1pPr>
          </a:lstStyle>
          <a:p>
            <a:fld id="{A65988F6-2499-46CA-92A8-CA1E4F1BBCD6}" type="slidenum">
              <a:rPr lang="en-US" altLang="en-US"/>
              <a:pPr/>
              <a:t>‹#›</a:t>
            </a:fld>
            <a:endParaRPr lang="en-US" altLang="en-US"/>
          </a:p>
        </p:txBody>
      </p:sp>
    </p:spTree>
    <p:extLst>
      <p:ext uri="{BB962C8B-B14F-4D97-AF65-F5344CB8AC3E}">
        <p14:creationId xmlns:p14="http://schemas.microsoft.com/office/powerpoint/2010/main" val="958623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688618" y="4873764"/>
            <a:ext cx="3451582"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374264" y="4873763"/>
            <a:ext cx="344893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8049731" y="4873761"/>
            <a:ext cx="345244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3"/>
          <p:cNvSpPr>
            <a:spLocks noGrp="1"/>
          </p:cNvSpPr>
          <p:nvPr>
            <p:ph type="dt" sz="half" idx="23"/>
          </p:nvPr>
        </p:nvSpPr>
        <p:spPr/>
        <p:txBody>
          <a:bodyPr/>
          <a:lstStyle>
            <a:lvl1pPr>
              <a:defRPr/>
            </a:lvl1pPr>
          </a:lstStyle>
          <a:p>
            <a:pPr>
              <a:defRPr/>
            </a:pPr>
            <a:fld id="{D914A218-3694-46E1-9F85-8B207096DD2B}" type="datetimeFigureOut">
              <a:rPr lang="en-US"/>
              <a:pPr>
                <a:defRPr/>
              </a:pPr>
              <a:t>4/1/2016</a:t>
            </a:fld>
            <a:endParaRPr lang="en-US"/>
          </a:p>
        </p:txBody>
      </p:sp>
      <p:sp>
        <p:nvSpPr>
          <p:cNvPr id="13" name="Footer Placeholder 4"/>
          <p:cNvSpPr>
            <a:spLocks noGrp="1"/>
          </p:cNvSpPr>
          <p:nvPr>
            <p:ph type="ftr" sz="quarter" idx="24"/>
          </p:nvPr>
        </p:nvSpPr>
        <p:spPr/>
        <p:txBody>
          <a:bodyPr/>
          <a:lstStyle>
            <a:lvl1pPr>
              <a:defRPr/>
            </a:lvl1pPr>
          </a:lstStyle>
          <a:p>
            <a:pPr>
              <a:defRPr/>
            </a:pPr>
            <a:endParaRPr lang="en-US"/>
          </a:p>
        </p:txBody>
      </p:sp>
      <p:sp>
        <p:nvSpPr>
          <p:cNvPr id="14" name="Slide Number Placeholder 5"/>
          <p:cNvSpPr>
            <a:spLocks noGrp="1"/>
          </p:cNvSpPr>
          <p:nvPr>
            <p:ph type="sldNum" sz="quarter" idx="25"/>
          </p:nvPr>
        </p:nvSpPr>
        <p:spPr/>
        <p:txBody>
          <a:bodyPr/>
          <a:lstStyle>
            <a:lvl1pPr>
              <a:defRPr/>
            </a:lvl1pPr>
          </a:lstStyle>
          <a:p>
            <a:fld id="{750EE8CF-246E-4509-A312-34C475DC9638}" type="slidenum">
              <a:rPr lang="en-US" altLang="en-US"/>
              <a:pPr/>
              <a:t>‹#›</a:t>
            </a:fld>
            <a:endParaRPr lang="en-US" altLang="en-US"/>
          </a:p>
        </p:txBody>
      </p:sp>
    </p:spTree>
    <p:extLst>
      <p:ext uri="{BB962C8B-B14F-4D97-AF65-F5344CB8AC3E}">
        <p14:creationId xmlns:p14="http://schemas.microsoft.com/office/powerpoint/2010/main" val="3560914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DF10C38-D2BE-44B6-A810-687534C51A68}" type="datetimeFigureOut">
              <a:rPr lang="en-US"/>
              <a:pPr>
                <a:defRPr/>
              </a:pPr>
              <a:t>4/1/2016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E570640-0910-4495-82AB-CA358559F87F}" type="slidenum">
              <a:rPr lang="en-US" altLang="en-US"/>
              <a:pPr/>
              <a:t>‹#›</a:t>
            </a:fld>
            <a:endParaRPr lang="en-US" altLang="en-US"/>
          </a:p>
        </p:txBody>
      </p:sp>
    </p:spTree>
    <p:extLst>
      <p:ext uri="{BB962C8B-B14F-4D97-AF65-F5344CB8AC3E}">
        <p14:creationId xmlns:p14="http://schemas.microsoft.com/office/powerpoint/2010/main" val="3028918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8" descr="C3-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7813675" y="379413"/>
            <a:ext cx="2911475" cy="365125"/>
          </a:xfrm>
        </p:spPr>
        <p:txBody>
          <a:bodyPr/>
          <a:lstStyle>
            <a:lvl1pPr algn="r">
              <a:defRPr smtClean="0"/>
            </a:lvl1pPr>
          </a:lstStyle>
          <a:p>
            <a:pPr>
              <a:defRPr/>
            </a:pPr>
            <a:fld id="{846A8610-114E-4E7B-ADA4-255D4C370050}" type="datetimeFigureOut">
              <a:rPr lang="en-US"/>
              <a:pPr>
                <a:defRPr/>
              </a:pPr>
              <a:t>4/1/2016</a:t>
            </a:fld>
            <a:endParaRPr lang="en-US"/>
          </a:p>
        </p:txBody>
      </p:sp>
      <p:sp>
        <p:nvSpPr>
          <p:cNvPr id="6" name="Footer Placeholder 4"/>
          <p:cNvSpPr>
            <a:spLocks noGrp="1"/>
          </p:cNvSpPr>
          <p:nvPr>
            <p:ph type="ftr" sz="quarter" idx="11"/>
          </p:nvPr>
        </p:nvSpPr>
        <p:spPr>
          <a:xfrm>
            <a:off x="685800" y="381000"/>
            <a:ext cx="699135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0861675" y="381000"/>
            <a:ext cx="644525" cy="365125"/>
          </a:xfrm>
        </p:spPr>
        <p:txBody>
          <a:bodyPr/>
          <a:lstStyle>
            <a:lvl1pPr>
              <a:defRPr/>
            </a:lvl1pPr>
          </a:lstStyle>
          <a:p>
            <a:fld id="{BE6A7057-F2BD-4E4C-8463-9AD4473ED9F5}" type="slidenum">
              <a:rPr lang="en-US" altLang="en-US"/>
              <a:pPr/>
              <a:t>‹#›</a:t>
            </a:fld>
            <a:endParaRPr lang="en-US" altLang="en-US"/>
          </a:p>
        </p:txBody>
      </p:sp>
    </p:spTree>
    <p:extLst>
      <p:ext uri="{BB962C8B-B14F-4D97-AF65-F5344CB8AC3E}">
        <p14:creationId xmlns:p14="http://schemas.microsoft.com/office/powerpoint/2010/main" val="2696261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3DB18C0-FA7B-4717-8864-3657B3440F80}" type="datetimeFigureOut">
              <a:rPr lang="en-US"/>
              <a:pPr>
                <a:defRPr/>
              </a:pPr>
              <a:t>4/1/2016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95883E-92C8-4F5B-A297-F1A631796A0F}" type="slidenum">
              <a:rPr lang="en-US" altLang="en-US"/>
              <a:pPr/>
              <a:t>‹#›</a:t>
            </a:fld>
            <a:endParaRPr lang="en-US" altLang="en-US"/>
          </a:p>
        </p:txBody>
      </p:sp>
    </p:spTree>
    <p:extLst>
      <p:ext uri="{BB962C8B-B14F-4D97-AF65-F5344CB8AC3E}">
        <p14:creationId xmlns:p14="http://schemas.microsoft.com/office/powerpoint/2010/main" val="358505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7" descr="C3-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753533"/>
            <a:ext cx="10820399" cy="2801935"/>
          </a:xfrm>
        </p:spPr>
        <p:txBody>
          <a:bodyPr anchor="b"/>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7813675" y="381000"/>
            <a:ext cx="2911475" cy="365125"/>
          </a:xfrm>
        </p:spPr>
        <p:txBody>
          <a:bodyPr/>
          <a:lstStyle>
            <a:lvl1pPr algn="r">
              <a:defRPr smtClean="0"/>
            </a:lvl1pPr>
          </a:lstStyle>
          <a:p>
            <a:pPr>
              <a:defRPr/>
            </a:pPr>
            <a:fld id="{984C0E53-ACFC-4C08-ADEE-A3F07CB86F86}" type="datetimeFigureOut">
              <a:rPr lang="en-US"/>
              <a:pPr>
                <a:defRPr/>
              </a:pPr>
              <a:t>4/1/2016</a:t>
            </a:fld>
            <a:endParaRPr lang="en-US"/>
          </a:p>
        </p:txBody>
      </p:sp>
      <p:sp>
        <p:nvSpPr>
          <p:cNvPr id="6" name="Footer Placeholder 4"/>
          <p:cNvSpPr>
            <a:spLocks noGrp="1"/>
          </p:cNvSpPr>
          <p:nvPr>
            <p:ph type="ftr" sz="quarter" idx="11"/>
          </p:nvPr>
        </p:nvSpPr>
        <p:spPr>
          <a:xfrm>
            <a:off x="685800" y="381000"/>
            <a:ext cx="6991350" cy="363538"/>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0861675" y="381000"/>
            <a:ext cx="644525" cy="365125"/>
          </a:xfrm>
        </p:spPr>
        <p:txBody>
          <a:bodyPr/>
          <a:lstStyle>
            <a:lvl1pPr>
              <a:defRPr/>
            </a:lvl1pPr>
          </a:lstStyle>
          <a:p>
            <a:fld id="{B692BCB0-8719-4ACE-84D1-A97F61C61182}" type="slidenum">
              <a:rPr lang="en-US" altLang="en-US"/>
              <a:pPr/>
              <a:t>‹#›</a:t>
            </a:fld>
            <a:endParaRPr lang="en-US" altLang="en-US"/>
          </a:p>
        </p:txBody>
      </p:sp>
    </p:spTree>
    <p:extLst>
      <p:ext uri="{BB962C8B-B14F-4D97-AF65-F5344CB8AC3E}">
        <p14:creationId xmlns:p14="http://schemas.microsoft.com/office/powerpoint/2010/main" val="126407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59D4F0E-F642-4DCB-8195-EA148B08895F}" type="datetimeFigureOut">
              <a:rPr lang="en-US"/>
              <a:pPr>
                <a:defRPr/>
              </a:pPr>
              <a:t>4/1/2016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3DC2239-D53A-410E-B6EA-557E668AB47F}" type="slidenum">
              <a:rPr lang="en-US" altLang="en-US"/>
              <a:pPr/>
              <a:t>‹#›</a:t>
            </a:fld>
            <a:endParaRPr lang="en-US" altLang="en-US"/>
          </a:p>
        </p:txBody>
      </p:sp>
    </p:spTree>
    <p:extLst>
      <p:ext uri="{BB962C8B-B14F-4D97-AF65-F5344CB8AC3E}">
        <p14:creationId xmlns:p14="http://schemas.microsoft.com/office/powerpoint/2010/main" val="259130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B23C72E-120E-43D0-AE8E-34A743284B9C}" type="datetimeFigureOut">
              <a:rPr lang="en-US"/>
              <a:pPr>
                <a:defRPr/>
              </a:pPr>
              <a:t>4/1/2016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CA41605-1FE7-4E16-9E42-0ABFBB4D90DE}" type="slidenum">
              <a:rPr lang="en-US" altLang="en-US"/>
              <a:pPr/>
              <a:t>‹#›</a:t>
            </a:fld>
            <a:endParaRPr lang="en-US" altLang="en-US"/>
          </a:p>
        </p:txBody>
      </p:sp>
    </p:spTree>
    <p:extLst>
      <p:ext uri="{BB962C8B-B14F-4D97-AF65-F5344CB8AC3E}">
        <p14:creationId xmlns:p14="http://schemas.microsoft.com/office/powerpoint/2010/main" val="123910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63E0921-A6BF-48F6-93C3-F7BF99EA821C}" type="datetimeFigureOut">
              <a:rPr lang="en-US"/>
              <a:pPr>
                <a:defRPr/>
              </a:pPr>
              <a:t>4/1/2016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B3B80B6-852F-47A1-A837-552E50D091C2}" type="slidenum">
              <a:rPr lang="en-US" altLang="en-US"/>
              <a:pPr/>
              <a:t>‹#›</a:t>
            </a:fld>
            <a:endParaRPr lang="en-US" altLang="en-US"/>
          </a:p>
        </p:txBody>
      </p:sp>
    </p:spTree>
    <p:extLst>
      <p:ext uri="{BB962C8B-B14F-4D97-AF65-F5344CB8AC3E}">
        <p14:creationId xmlns:p14="http://schemas.microsoft.com/office/powerpoint/2010/main" val="110607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67E1DF-457D-455B-BD55-83DDD179841C}" type="datetimeFigureOut">
              <a:rPr lang="en-US"/>
              <a:pPr>
                <a:defRPr/>
              </a:pPr>
              <a:t>4/1/2016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261AE2F-7481-47B2-8B47-85607D7624BB}" type="slidenum">
              <a:rPr lang="en-US" altLang="en-US"/>
              <a:pPr/>
              <a:t>‹#›</a:t>
            </a:fld>
            <a:endParaRPr lang="en-US" altLang="en-US"/>
          </a:p>
        </p:txBody>
      </p:sp>
    </p:spTree>
    <p:extLst>
      <p:ext uri="{BB962C8B-B14F-4D97-AF65-F5344CB8AC3E}">
        <p14:creationId xmlns:p14="http://schemas.microsoft.com/office/powerpoint/2010/main" val="2396643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74BC37-636F-46D2-9632-F408BF30A311}" type="datetimeFigureOut">
              <a:rPr lang="en-US"/>
              <a:pPr>
                <a:defRPr/>
              </a:pPr>
              <a:t>4/1/2016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FEE63AE-1F96-4106-BEE6-BA97E1506EB5}" type="slidenum">
              <a:rPr lang="en-US" altLang="en-US"/>
              <a:pPr/>
              <a:t>‹#›</a:t>
            </a:fld>
            <a:endParaRPr lang="en-US" altLang="en-US"/>
          </a:p>
        </p:txBody>
      </p:sp>
    </p:spTree>
    <p:extLst>
      <p:ext uri="{BB962C8B-B14F-4D97-AF65-F5344CB8AC3E}">
        <p14:creationId xmlns:p14="http://schemas.microsoft.com/office/powerpoint/2010/main" val="559031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7D64C9D-141E-4D62-AC19-A194AEADF3E1}" type="datetimeFigureOut">
              <a:rPr lang="en-US"/>
              <a:pPr>
                <a:defRPr/>
              </a:pPr>
              <a:t>4/1/2016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FE1EE42-8CA3-4263-94E2-CB3EDFE5A2EC}" type="slidenum">
              <a:rPr lang="en-US" altLang="en-US"/>
              <a:pPr/>
              <a:t>‹#›</a:t>
            </a:fld>
            <a:endParaRPr lang="en-US" altLang="en-US"/>
          </a:p>
        </p:txBody>
      </p:sp>
    </p:spTree>
    <p:extLst>
      <p:ext uri="{BB962C8B-B14F-4D97-AF65-F5344CB8AC3E}">
        <p14:creationId xmlns:p14="http://schemas.microsoft.com/office/powerpoint/2010/main" val="932616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C3-HD-TOP.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895600" y="763588"/>
            <a:ext cx="8610600" cy="12938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685800" y="2193925"/>
            <a:ext cx="1082040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594725" y="6356350"/>
            <a:ext cx="2911475" cy="365125"/>
          </a:xfrm>
          <a:prstGeom prst="rect">
            <a:avLst/>
          </a:prstGeom>
        </p:spPr>
        <p:txBody>
          <a:bodyPr vert="horz" lIns="91440" tIns="45720" rIns="91440" bIns="45720" rtlCol="0" anchor="ctr"/>
          <a:lstStyle>
            <a:lvl1pPr algn="r" fontAlgn="auto">
              <a:spcBef>
                <a:spcPts val="0"/>
              </a:spcBef>
              <a:spcAft>
                <a:spcPts val="0"/>
              </a:spcAft>
              <a:defRPr sz="1050" smtClean="0">
                <a:solidFill>
                  <a:schemeClr val="tx1">
                    <a:tint val="75000"/>
                  </a:schemeClr>
                </a:solidFill>
                <a:latin typeface="+mn-lt"/>
              </a:defRPr>
            </a:lvl1pPr>
          </a:lstStyle>
          <a:p>
            <a:pPr>
              <a:defRPr/>
            </a:pPr>
            <a:fld id="{85460448-A64B-4E99-B35D-5E682527D79C}" type="datetimeFigureOut">
              <a:rPr lang="en-US"/>
              <a:pPr>
                <a:defRPr/>
              </a:pPr>
              <a:t>4/1/2016</a:t>
            </a:fld>
            <a:endParaRPr lang="en-US"/>
          </a:p>
        </p:txBody>
      </p:sp>
      <p:sp>
        <p:nvSpPr>
          <p:cNvPr id="5" name="Footer Placeholder 4"/>
          <p:cNvSpPr>
            <a:spLocks noGrp="1"/>
          </p:cNvSpPr>
          <p:nvPr>
            <p:ph type="ftr" sz="quarter" idx="3"/>
          </p:nvPr>
        </p:nvSpPr>
        <p:spPr>
          <a:xfrm>
            <a:off x="685800" y="6356350"/>
            <a:ext cx="7772400" cy="365125"/>
          </a:xfrm>
          <a:prstGeom prst="rect">
            <a:avLst/>
          </a:prstGeom>
        </p:spPr>
        <p:txBody>
          <a:bodyPr vert="horz" lIns="91440" tIns="45720" rIns="91440" bIns="45720" rtlCol="0" anchor="ctr"/>
          <a:lstStyle>
            <a:lvl1pPr algn="l" fontAlgn="auto">
              <a:spcBef>
                <a:spcPts val="0"/>
              </a:spcBef>
              <a:spcAft>
                <a:spcPts val="0"/>
              </a:spcAft>
              <a:defRPr sz="105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Century Gothic" panose="020B0502020202020204" pitchFamily="34" charset="0"/>
              </a:defRPr>
            </a:lvl1pPr>
          </a:lstStyle>
          <a:p>
            <a:fld id="{92708948-76EA-4743-9CA3-B61EF30159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55" r:id="rId1"/>
    <p:sldLayoutId id="2147484554" r:id="rId2"/>
    <p:sldLayoutId id="2147484556" r:id="rId3"/>
    <p:sldLayoutId id="2147484553" r:id="rId4"/>
    <p:sldLayoutId id="2147484552" r:id="rId5"/>
    <p:sldLayoutId id="2147484551" r:id="rId6"/>
    <p:sldLayoutId id="2147484550" r:id="rId7"/>
    <p:sldLayoutId id="2147484549" r:id="rId8"/>
    <p:sldLayoutId id="2147484548" r:id="rId9"/>
    <p:sldLayoutId id="2147484547" r:id="rId10"/>
    <p:sldLayoutId id="2147484557" r:id="rId11"/>
    <p:sldLayoutId id="2147484558" r:id="rId12"/>
    <p:sldLayoutId id="2147484559" r:id="rId13"/>
    <p:sldLayoutId id="2147484546" r:id="rId14"/>
    <p:sldLayoutId id="2147484545" r:id="rId15"/>
    <p:sldLayoutId id="2147484544" r:id="rId16"/>
    <p:sldLayoutId id="2147484560" r:id="rId17"/>
  </p:sldLayoutIdLst>
  <p:txStyles>
    <p:titleStyle>
      <a:lvl1pPr algn="r" rtl="0" fontAlgn="base">
        <a:lnSpc>
          <a:spcPct val="90000"/>
        </a:lnSpc>
        <a:spcBef>
          <a:spcPct val="0"/>
        </a:spcBef>
        <a:spcAft>
          <a:spcPct val="0"/>
        </a:spcAft>
        <a:defRPr sz="4000" kern="1200" cap="all">
          <a:solidFill>
            <a:schemeClr val="tx1"/>
          </a:solidFill>
          <a:latin typeface="+mj-lt"/>
          <a:ea typeface="+mj-ea"/>
          <a:cs typeface="+mj-cs"/>
        </a:defRPr>
      </a:lvl1pPr>
      <a:lvl2pPr algn="r" rtl="0" fontAlgn="base">
        <a:lnSpc>
          <a:spcPct val="90000"/>
        </a:lnSpc>
        <a:spcBef>
          <a:spcPct val="0"/>
        </a:spcBef>
        <a:spcAft>
          <a:spcPct val="0"/>
        </a:spcAft>
        <a:defRPr sz="4000">
          <a:solidFill>
            <a:schemeClr val="tx1"/>
          </a:solidFill>
          <a:latin typeface="Century Gothic" panose="020B0502020202020204" pitchFamily="34" charset="0"/>
        </a:defRPr>
      </a:lvl2pPr>
      <a:lvl3pPr algn="r" rtl="0" fontAlgn="base">
        <a:lnSpc>
          <a:spcPct val="90000"/>
        </a:lnSpc>
        <a:spcBef>
          <a:spcPct val="0"/>
        </a:spcBef>
        <a:spcAft>
          <a:spcPct val="0"/>
        </a:spcAft>
        <a:defRPr sz="4000">
          <a:solidFill>
            <a:schemeClr val="tx1"/>
          </a:solidFill>
          <a:latin typeface="Century Gothic" panose="020B0502020202020204" pitchFamily="34" charset="0"/>
        </a:defRPr>
      </a:lvl3pPr>
      <a:lvl4pPr algn="r" rtl="0" fontAlgn="base">
        <a:lnSpc>
          <a:spcPct val="90000"/>
        </a:lnSpc>
        <a:spcBef>
          <a:spcPct val="0"/>
        </a:spcBef>
        <a:spcAft>
          <a:spcPct val="0"/>
        </a:spcAft>
        <a:defRPr sz="4000">
          <a:solidFill>
            <a:schemeClr val="tx1"/>
          </a:solidFill>
          <a:latin typeface="Century Gothic" panose="020B0502020202020204" pitchFamily="34" charset="0"/>
        </a:defRPr>
      </a:lvl4pPr>
      <a:lvl5pPr algn="r" rtl="0" fontAlgn="base">
        <a:lnSpc>
          <a:spcPct val="90000"/>
        </a:lnSpc>
        <a:spcBef>
          <a:spcPct val="0"/>
        </a:spcBef>
        <a:spcAft>
          <a:spcPct val="0"/>
        </a:spcAft>
        <a:defRPr sz="4000">
          <a:solidFill>
            <a:schemeClr val="tx1"/>
          </a:solidFill>
          <a:latin typeface="Century Gothic" panose="020B0502020202020204" pitchFamily="34" charset="0"/>
        </a:defRPr>
      </a:lvl5pPr>
      <a:lvl6pPr marL="457200" algn="r" rtl="0" fontAlgn="base">
        <a:lnSpc>
          <a:spcPct val="90000"/>
        </a:lnSpc>
        <a:spcBef>
          <a:spcPct val="0"/>
        </a:spcBef>
        <a:spcAft>
          <a:spcPct val="0"/>
        </a:spcAft>
        <a:defRPr sz="4000">
          <a:solidFill>
            <a:schemeClr val="tx1"/>
          </a:solidFill>
          <a:latin typeface="Century Gothic" panose="020B0502020202020204" pitchFamily="34" charset="0"/>
        </a:defRPr>
      </a:lvl6pPr>
      <a:lvl7pPr marL="914400" algn="r" rtl="0" fontAlgn="base">
        <a:lnSpc>
          <a:spcPct val="90000"/>
        </a:lnSpc>
        <a:spcBef>
          <a:spcPct val="0"/>
        </a:spcBef>
        <a:spcAft>
          <a:spcPct val="0"/>
        </a:spcAft>
        <a:defRPr sz="4000">
          <a:solidFill>
            <a:schemeClr val="tx1"/>
          </a:solidFill>
          <a:latin typeface="Century Gothic" panose="020B0502020202020204" pitchFamily="34" charset="0"/>
        </a:defRPr>
      </a:lvl7pPr>
      <a:lvl8pPr marL="1371600" algn="r" rtl="0" fontAlgn="base">
        <a:lnSpc>
          <a:spcPct val="90000"/>
        </a:lnSpc>
        <a:spcBef>
          <a:spcPct val="0"/>
        </a:spcBef>
        <a:spcAft>
          <a:spcPct val="0"/>
        </a:spcAft>
        <a:defRPr sz="4000">
          <a:solidFill>
            <a:schemeClr val="tx1"/>
          </a:solidFill>
          <a:latin typeface="Century Gothic" panose="020B0502020202020204" pitchFamily="34" charset="0"/>
        </a:defRPr>
      </a:lvl8pPr>
      <a:lvl9pPr marL="1828800" algn="r" rtl="0" fontAlgn="base">
        <a:lnSpc>
          <a:spcPct val="90000"/>
        </a:lnSpc>
        <a:spcBef>
          <a:spcPct val="0"/>
        </a:spcBef>
        <a:spcAft>
          <a:spcPct val="0"/>
        </a:spcAft>
        <a:defRPr sz="4000">
          <a:solidFill>
            <a:schemeClr val="tx1"/>
          </a:solidFill>
          <a:latin typeface="Century Gothic" panose="020B0502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tiff"/></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eg"/><Relationship Id="rId7" Type="http://schemas.openxmlformats.org/officeDocument/2006/relationships/image" Target="../media/image44.jp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blip>
          <a:srcRect b="30973"/>
          <a:stretch/>
        </p:blipFill>
        <p:spPr>
          <a:xfrm>
            <a:off x="838200" y="1959096"/>
            <a:ext cx="7132956" cy="3200400"/>
          </a:xfrm>
          <a:prstGeom prst="rect">
            <a:avLst/>
          </a:prstGeom>
          <a:ln>
            <a:noFill/>
          </a:ln>
          <a:effectLst>
            <a:softEdge rad="112500"/>
          </a:effectLst>
        </p:spPr>
      </p:pic>
      <p:sp>
        <p:nvSpPr>
          <p:cNvPr id="2" name="Title 1"/>
          <p:cNvSpPr>
            <a:spLocks noGrp="1"/>
          </p:cNvSpPr>
          <p:nvPr>
            <p:ph type="ctrTitle"/>
          </p:nvPr>
        </p:nvSpPr>
        <p:spPr>
          <a:xfrm>
            <a:off x="4114800" y="424934"/>
            <a:ext cx="8915400" cy="1066800"/>
          </a:xfrm>
        </p:spPr>
        <p:txBody>
          <a:bodyPr wrap="square" numCol="1" anchorCtr="0" compatLnSpc="1">
            <a:prstTxWarp prst="textNoShape">
              <a:avLst/>
            </a:prstTxWarp>
            <a:normAutofit/>
          </a:bodyPr>
          <a:lstStyle/>
          <a:p>
            <a:pPr algn="ctr"/>
            <a:r>
              <a:rPr lang="en-US" altLang="en-US" sz="3200" b="1" cap="none" dirty="0"/>
              <a:t>National Ataxia Foundation </a:t>
            </a:r>
            <a:br>
              <a:rPr lang="en-US" altLang="en-US" sz="3200" b="1" cap="none" dirty="0"/>
            </a:br>
            <a:r>
              <a:rPr lang="en-US" altLang="en-US" sz="3200" b="1" cap="none" dirty="0"/>
              <a:t>59</a:t>
            </a:r>
            <a:r>
              <a:rPr lang="en-US" altLang="en-US" sz="3200" b="1" cap="none" baseline="30000" dirty="0"/>
              <a:t>th</a:t>
            </a:r>
            <a:r>
              <a:rPr lang="en-US" altLang="en-US" sz="3200" b="1" cap="none" dirty="0"/>
              <a:t> Annual Ataxia Conference</a:t>
            </a:r>
          </a:p>
        </p:txBody>
      </p:sp>
      <p:sp>
        <p:nvSpPr>
          <p:cNvPr id="20483" name="Subtitle 2"/>
          <p:cNvSpPr>
            <a:spLocks noGrp="1"/>
          </p:cNvSpPr>
          <p:nvPr>
            <p:ph type="subTitle" idx="1"/>
          </p:nvPr>
        </p:nvSpPr>
        <p:spPr>
          <a:xfrm>
            <a:off x="5659437" y="1503457"/>
            <a:ext cx="5826125" cy="457200"/>
          </a:xfrm>
        </p:spPr>
        <p:txBody>
          <a:bodyPr>
            <a:normAutofit/>
          </a:bodyPr>
          <a:lstStyle/>
          <a:p>
            <a:pPr algn="ctr"/>
            <a:r>
              <a:rPr lang="en-US" altLang="en-US" sz="2400" b="1" dirty="0">
                <a:latin typeface="Lucida Calligraphy" panose="03010101010101010101" pitchFamily="66" charset="0"/>
                <a:cs typeface="Times New Roman" panose="02020603050405020304" pitchFamily="18" charset="0"/>
              </a:rPr>
              <a:t>Mike Parent</a:t>
            </a:r>
            <a:r>
              <a:rPr lang="en-US" altLang="en-US" sz="2400" dirty="0">
                <a:latin typeface="Lucida Calligraphy" panose="03010101010101010101" pitchFamily="66" charset="0"/>
              </a:rPr>
              <a:t>, </a:t>
            </a:r>
            <a:r>
              <a:rPr lang="en-US" altLang="en-US" sz="2400" i="1" dirty="0"/>
              <a:t>Executive Director</a:t>
            </a:r>
          </a:p>
        </p:txBody>
      </p:sp>
      <p:sp>
        <p:nvSpPr>
          <p:cNvPr id="3" name="TextBox 2"/>
          <p:cNvSpPr txBox="1"/>
          <p:nvPr/>
        </p:nvSpPr>
        <p:spPr>
          <a:xfrm>
            <a:off x="2667000" y="5095019"/>
            <a:ext cx="3124200" cy="830997"/>
          </a:xfrm>
          <a:prstGeom prst="rect">
            <a:avLst/>
          </a:prstGeom>
          <a:noFill/>
        </p:spPr>
        <p:txBody>
          <a:bodyPr wrap="square" rtlCol="0">
            <a:spAutoFit/>
          </a:bodyPr>
          <a:lstStyle/>
          <a:p>
            <a:pPr algn="ctr"/>
            <a:r>
              <a:rPr lang="en-US" sz="2400" dirty="0">
                <a:latin typeface="Waltograph UI" panose="03080602000000000000" pitchFamily="66" charset="0"/>
              </a:rPr>
              <a:t>Dream It.   </a:t>
            </a:r>
          </a:p>
          <a:p>
            <a:pPr algn="ctr"/>
            <a:r>
              <a:rPr lang="en-US" sz="2400" dirty="0">
                <a:latin typeface="Waltograph UI" panose="03080602000000000000" pitchFamily="66" charset="0"/>
              </a:rPr>
              <a:t>Hope It.</a:t>
            </a:r>
          </a:p>
        </p:txBody>
      </p:sp>
      <p:sp>
        <p:nvSpPr>
          <p:cNvPr id="4" name="TextBox 3"/>
          <p:cNvSpPr txBox="1"/>
          <p:nvPr/>
        </p:nvSpPr>
        <p:spPr>
          <a:xfrm>
            <a:off x="8229600" y="1916668"/>
            <a:ext cx="3912736" cy="369332"/>
          </a:xfrm>
          <a:prstGeom prst="rect">
            <a:avLst/>
          </a:prstGeom>
          <a:noFill/>
        </p:spPr>
        <p:txBody>
          <a:bodyPr wrap="square" rtlCol="0">
            <a:spAutoFit/>
          </a:bodyPr>
          <a:lstStyle/>
          <a:p>
            <a:r>
              <a:rPr lang="en-US" dirty="0">
                <a:latin typeface="+mn-lt"/>
              </a:rPr>
              <a:t>Hosted by the </a:t>
            </a:r>
            <a:r>
              <a:rPr lang="en-US" dirty="0" err="1">
                <a:latin typeface="+mn-lt"/>
              </a:rPr>
              <a:t>SouthEast</a:t>
            </a:r>
            <a:r>
              <a:rPr lang="en-US" dirty="0">
                <a:latin typeface="+mn-lt"/>
              </a:rPr>
              <a:t> Region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par>
                                <p:cTn id="8" presetID="2"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0-#ppt_w/2"/>
                                          </p:val>
                                        </p:tav>
                                        <p:tav tm="100000">
                                          <p:val>
                                            <p:strVal val="#ppt_x"/>
                                          </p:val>
                                        </p:tav>
                                      </p:tavLst>
                                    </p:anim>
                                    <p:anim calcmode="lin" valueType="num">
                                      <p:cBhvr additive="base">
                                        <p:cTn id="11"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p:cNvSpPr>
          <p:nvPr>
            <p:ph type="body" idx="1"/>
          </p:nvPr>
        </p:nvSpPr>
        <p:spPr>
          <a:xfrm>
            <a:off x="1600200" y="1828007"/>
            <a:ext cx="8915400" cy="4024313"/>
          </a:xfrm>
        </p:spPr>
        <p:txBody>
          <a:bodyPr/>
          <a:lstStyle/>
          <a:p>
            <a:pPr>
              <a:lnSpc>
                <a:spcPct val="100000"/>
              </a:lnSpc>
              <a:spcBef>
                <a:spcPts val="0"/>
              </a:spcBef>
              <a:buFont typeface="Arial" panose="020B0604020202020204" pitchFamily="34" charset="0"/>
              <a:buNone/>
            </a:pPr>
            <a:r>
              <a:rPr lang="en-US" altLang="en-US" sz="2400" dirty="0"/>
              <a:t>	</a:t>
            </a:r>
            <a:r>
              <a:rPr lang="en-US" altLang="en-US" sz="3200" dirty="0"/>
              <a:t>The National Ataxia Foundation struggled in the early years in terms of funding and ataxia awareness. However, in 1970 the NAF offered its first ataxia clinic.  Drs. Roger Rosenberg, Larry </a:t>
            </a:r>
            <a:r>
              <a:rPr lang="en-US" altLang="en-US" sz="3200" dirty="0" err="1"/>
              <a:t>Schut</a:t>
            </a:r>
            <a:r>
              <a:rPr lang="en-US" altLang="en-US" sz="3200" dirty="0"/>
              <a:t>, and William </a:t>
            </a:r>
            <a:r>
              <a:rPr lang="en-US" altLang="en-US" sz="3200" dirty="0" err="1"/>
              <a:t>Nyhan</a:t>
            </a:r>
            <a:r>
              <a:rPr lang="en-US" altLang="en-US" sz="3200" dirty="0"/>
              <a:t> participated in this first ataxia clinic in Sioux Falls, South Dakota on December 13, 1970.  There were 95 people attending this clinic and 33 were examined.  </a:t>
            </a:r>
          </a:p>
        </p:txBody>
      </p:sp>
      <p:pic>
        <p:nvPicPr>
          <p:cNvPr id="3"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28800" y="1393827"/>
            <a:ext cx="2057400" cy="486287"/>
          </a:xfrm>
          <a:prstGeom prst="rect">
            <a:avLst/>
          </a:prstGeom>
        </p:spPr>
        <p:txBody>
          <a:bodyPr wrap="square">
            <a:spAutoFit/>
          </a:bodyPr>
          <a:lstStyle/>
          <a:p>
            <a:pPr>
              <a:lnSpc>
                <a:spcPct val="80000"/>
              </a:lnSpc>
              <a:buFont typeface="Arial" panose="020B0604020202020204" pitchFamily="34" charset="0"/>
              <a:buNone/>
            </a:pPr>
            <a:r>
              <a:rPr lang="en-US" altLang="en-US" sz="3200" b="1" u="sng" dirty="0">
                <a:solidFill>
                  <a:srgbClr val="7B0000"/>
                </a:solidFill>
                <a:latin typeface="+mn-lt"/>
              </a:rPr>
              <a:t>1970</a:t>
            </a:r>
            <a:endParaRPr lang="en-US" altLang="en-US" sz="3200" b="1" dirty="0">
              <a:solidFill>
                <a:srgbClr val="7B0000"/>
              </a:solidFill>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p:cNvSpPr>
          <p:nvPr>
            <p:ph type="body" idx="1"/>
          </p:nvPr>
        </p:nvSpPr>
        <p:spPr>
          <a:xfrm>
            <a:off x="533400" y="1524000"/>
            <a:ext cx="7086600" cy="5257800"/>
          </a:xfrm>
        </p:spPr>
        <p:txBody>
          <a:bodyPr/>
          <a:lstStyle/>
          <a:p>
            <a:pPr marL="0" indent="0" algn="r">
              <a:lnSpc>
                <a:spcPct val="100000"/>
              </a:lnSpc>
              <a:spcBef>
                <a:spcPts val="0"/>
              </a:spcBef>
              <a:buFont typeface="Arial" panose="020B0604020202020204" pitchFamily="34" charset="0"/>
              <a:buNone/>
            </a:pPr>
            <a:r>
              <a:rPr lang="en-US" altLang="en-US" sz="2400" dirty="0"/>
              <a:t>WCCO-TV, based in Minneapolis, Minnesota, covered the clinic and aired a story about ataxia.  The three doctors were invited to New York City for a press conference which was attended by </a:t>
            </a:r>
            <a:r>
              <a:rPr lang="en-US" altLang="en-US" sz="2400" i="1" dirty="0"/>
              <a:t>Time</a:t>
            </a:r>
            <a:r>
              <a:rPr lang="en-US" altLang="en-US" sz="2400" dirty="0"/>
              <a:t>, </a:t>
            </a:r>
            <a:r>
              <a:rPr lang="en-US" altLang="en-US" sz="2400" i="1" dirty="0"/>
              <a:t>Life</a:t>
            </a:r>
            <a:r>
              <a:rPr lang="en-US" altLang="en-US" sz="2400" dirty="0"/>
              <a:t>, and </a:t>
            </a:r>
            <a:r>
              <a:rPr lang="en-US" altLang="en-US" sz="2400" i="1" dirty="0"/>
              <a:t>Associated Press</a:t>
            </a:r>
            <a:r>
              <a:rPr lang="en-US" altLang="en-US" sz="2400" dirty="0"/>
              <a:t>.  </a:t>
            </a:r>
            <a:r>
              <a:rPr lang="en-US" altLang="en-US" sz="2400" i="1" dirty="0"/>
              <a:t>Time</a:t>
            </a:r>
            <a:r>
              <a:rPr lang="en-US" altLang="en-US" sz="2400" dirty="0"/>
              <a:t> published an article on January 25, 1971 which resulted in letters from ataxia families across the country.   NAF continued to sponsored ataxia clinics, free of charge to patients, throughout the 1970 and 1980s. This multidisciplinary approach to ataxia clinics was a model for others to follow years later.</a:t>
            </a:r>
          </a:p>
        </p:txBody>
      </p:sp>
      <p:pic>
        <p:nvPicPr>
          <p:cNvPr id="3"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win Cities Today Show 19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924800" y="762000"/>
            <a:ext cx="3409950" cy="495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0272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p:cNvSpPr>
          <p:nvPr>
            <p:ph type="body" idx="1"/>
          </p:nvPr>
        </p:nvSpPr>
        <p:spPr>
          <a:xfrm>
            <a:off x="4758813" y="533400"/>
            <a:ext cx="7467600" cy="4922837"/>
          </a:xfrm>
        </p:spPr>
        <p:txBody>
          <a:bodyPr/>
          <a:lstStyle/>
          <a:p>
            <a:pPr>
              <a:lnSpc>
                <a:spcPct val="70000"/>
              </a:lnSpc>
              <a:buFont typeface="Arial" panose="020B0604020202020204" pitchFamily="34" charset="0"/>
              <a:buNone/>
            </a:pPr>
            <a:r>
              <a:rPr lang="en-US" altLang="en-US" sz="2400" b="1" u="sng" dirty="0">
                <a:solidFill>
                  <a:srgbClr val="7B0000"/>
                </a:solidFill>
              </a:rPr>
              <a:t>1971</a:t>
            </a:r>
          </a:p>
          <a:p>
            <a:pPr marL="0" indent="0">
              <a:lnSpc>
                <a:spcPct val="100000"/>
              </a:lnSpc>
              <a:spcBef>
                <a:spcPts val="0"/>
              </a:spcBef>
              <a:buFont typeface="Arial" panose="020B0604020202020204" pitchFamily="34" charset="0"/>
              <a:buNone/>
            </a:pPr>
            <a:r>
              <a:rPr lang="en-US" altLang="en-US" sz="2400" dirty="0"/>
              <a:t>There was a re-structuring and formation of the Medical and Research Advisory Board.  This advisory board totaled 7 members. Today this international roster of world leading ataxia clinicians and scientists totals more than 25 members. NAF introduced its first newsletter, “Light House News” which became a quarterly newsletter in 1974. Today the four page “Light House News” has been replaced by the 48-page quarterly news publication “Generations.”  Also, in 1974, NAF offered its first brochure on ataxia. Today the Foundation is a world leader in providing current and accurate information through its many publications, books, and website.  </a:t>
            </a:r>
            <a:endParaRPr lang="en-US" altLang="en-US" sz="2400" u="sng" dirty="0"/>
          </a:p>
        </p:txBody>
      </p:sp>
      <p:pic>
        <p:nvPicPr>
          <p:cNvPr id="3"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ighthouse 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81000" y="1905000"/>
            <a:ext cx="4083946" cy="2971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4968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p:cNvSpPr>
          <p:nvPr>
            <p:ph type="body" idx="1"/>
          </p:nvPr>
        </p:nvSpPr>
        <p:spPr>
          <a:xfrm>
            <a:off x="1066800" y="1908124"/>
            <a:ext cx="10972800" cy="4922837"/>
          </a:xfrm>
        </p:spPr>
        <p:txBody>
          <a:bodyPr/>
          <a:lstStyle/>
          <a:p>
            <a:pPr marL="0" indent="0">
              <a:lnSpc>
                <a:spcPct val="100000"/>
              </a:lnSpc>
              <a:spcBef>
                <a:spcPts val="0"/>
              </a:spcBef>
              <a:buFont typeface="Arial" panose="020B0604020202020204" pitchFamily="34" charset="0"/>
              <a:buNone/>
            </a:pPr>
            <a:r>
              <a:rPr lang="en-US" altLang="en-US" sz="3200" dirty="0"/>
              <a:t>On February 19, 1972 the 15th Annual Membership Meeting was held in Minneapolis, Minnesota.  There were 38 members who attended the annual membership meeting.  Dr. John W. </a:t>
            </a:r>
            <a:r>
              <a:rPr lang="en-US" altLang="en-US" sz="3200" dirty="0" err="1"/>
              <a:t>Schut’s</a:t>
            </a:r>
            <a:r>
              <a:rPr lang="en-US" altLang="en-US" sz="3200" dirty="0"/>
              <a:t> funeral was the same day.  He was one of the original founders of the Foundation.</a:t>
            </a:r>
          </a:p>
          <a:p>
            <a:pPr marL="0" indent="0">
              <a:lnSpc>
                <a:spcPct val="100000"/>
              </a:lnSpc>
              <a:spcBef>
                <a:spcPts val="0"/>
              </a:spcBef>
              <a:buFont typeface="Arial" panose="020B0604020202020204" pitchFamily="34" charset="0"/>
              <a:buNone/>
            </a:pPr>
            <a:endParaRPr lang="en-US" altLang="en-US" sz="3200" dirty="0"/>
          </a:p>
          <a:p>
            <a:pPr marL="0" indent="0">
              <a:lnSpc>
                <a:spcPct val="100000"/>
              </a:lnSpc>
              <a:spcBef>
                <a:spcPts val="0"/>
              </a:spcBef>
              <a:buFont typeface="Arial" panose="020B0604020202020204" pitchFamily="34" charset="0"/>
              <a:buNone/>
            </a:pPr>
            <a:r>
              <a:rPr lang="en-US" altLang="en-US" sz="3200" dirty="0"/>
              <a:t>Dr. </a:t>
            </a:r>
            <a:r>
              <a:rPr lang="en-US" altLang="en-US" sz="3200" dirty="0" err="1"/>
              <a:t>Schut</a:t>
            </a:r>
            <a:r>
              <a:rPr lang="en-US" altLang="en-US" sz="3200" dirty="0"/>
              <a:t> was a brilliant neurologist and researcher who had also inherited the ataxia gene.</a:t>
            </a:r>
          </a:p>
        </p:txBody>
      </p:sp>
      <p:pic>
        <p:nvPicPr>
          <p:cNvPr id="3"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66800" y="1467811"/>
            <a:ext cx="1101584" cy="440313"/>
          </a:xfrm>
          <a:prstGeom prst="rect">
            <a:avLst/>
          </a:prstGeom>
        </p:spPr>
        <p:txBody>
          <a:bodyPr wrap="none">
            <a:spAutoFit/>
          </a:bodyPr>
          <a:lstStyle/>
          <a:p>
            <a:pPr>
              <a:lnSpc>
                <a:spcPct val="70000"/>
              </a:lnSpc>
              <a:buFont typeface="Arial" panose="020B0604020202020204" pitchFamily="34" charset="0"/>
              <a:buNone/>
            </a:pPr>
            <a:r>
              <a:rPr lang="en-US" altLang="en-US" sz="3200" b="1" u="sng" dirty="0">
                <a:solidFill>
                  <a:srgbClr val="7B0000"/>
                </a:solidFill>
                <a:latin typeface="+mn-lt"/>
              </a:rPr>
              <a:t>1972</a:t>
            </a:r>
            <a:endParaRPr lang="en-US" altLang="en-US" sz="3200" b="1" dirty="0">
              <a:solidFill>
                <a:srgbClr val="7B0000"/>
              </a:solidFill>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p:cNvSpPr>
          <p:nvPr>
            <p:ph type="body" idx="1"/>
          </p:nvPr>
        </p:nvSpPr>
        <p:spPr>
          <a:xfrm>
            <a:off x="1081548" y="1981200"/>
            <a:ext cx="10432026" cy="4100513"/>
          </a:xfrm>
        </p:spPr>
        <p:txBody>
          <a:bodyPr/>
          <a:lstStyle/>
          <a:p>
            <a:pPr marL="0" indent="0">
              <a:lnSpc>
                <a:spcPct val="100000"/>
              </a:lnSpc>
              <a:spcBef>
                <a:spcPts val="0"/>
              </a:spcBef>
              <a:buFont typeface="Arial" panose="020B0604020202020204" pitchFamily="34" charset="0"/>
              <a:buNone/>
            </a:pPr>
            <a:r>
              <a:rPr lang="en-US" altLang="en-US" sz="2800" dirty="0"/>
              <a:t>NAF’s first ataxia research symposium was held in Minneapolis on November 24, 1975, bringing researchers together to help accelerate ataxia research.  These research symposiums continued throughout the 1970s, 80s and 90s and was the foundation for the establishment of NAF’s International Ataxia Investigators Meetings (AIM) which are offered every other year and brings together 140 - 160 leading ataxia clinicians and scientists from around the world to help accelerate world-wide ataxia research. </a:t>
            </a:r>
          </a:p>
        </p:txBody>
      </p:sp>
      <p:pic>
        <p:nvPicPr>
          <p:cNvPr id="3"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66800" y="1371600"/>
            <a:ext cx="986167" cy="523220"/>
          </a:xfrm>
          <a:prstGeom prst="rect">
            <a:avLst/>
          </a:prstGeom>
        </p:spPr>
        <p:txBody>
          <a:bodyPr wrap="none">
            <a:spAutoFit/>
          </a:bodyPr>
          <a:lstStyle/>
          <a:p>
            <a:pPr>
              <a:buFont typeface="Arial" panose="020B0604020202020204" pitchFamily="34" charset="0"/>
              <a:buNone/>
            </a:pPr>
            <a:r>
              <a:rPr lang="en-US" altLang="en-US" sz="2800" b="1" u="sng" dirty="0">
                <a:solidFill>
                  <a:srgbClr val="7B0000"/>
                </a:solidFill>
                <a:latin typeface="+mn-lt"/>
              </a:rPr>
              <a:t>1975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p:cNvSpPr>
          <p:nvPr>
            <p:ph type="body" idx="1"/>
          </p:nvPr>
        </p:nvSpPr>
        <p:spPr>
          <a:xfrm>
            <a:off x="4572000" y="1318607"/>
            <a:ext cx="7620000" cy="4024313"/>
          </a:xfrm>
        </p:spPr>
        <p:txBody>
          <a:bodyPr/>
          <a:lstStyle/>
          <a:p>
            <a:pPr marL="0" indent="0">
              <a:lnSpc>
                <a:spcPct val="100000"/>
              </a:lnSpc>
              <a:spcBef>
                <a:spcPts val="0"/>
              </a:spcBef>
              <a:buFont typeface="Arial" panose="020B0604020202020204" pitchFamily="34" charset="0"/>
              <a:buNone/>
            </a:pPr>
            <a:r>
              <a:rPr lang="en-US" altLang="en-US" sz="2400" dirty="0"/>
              <a:t>Funding challenges continued to face NAF with total contributions in 1976 of $41,350 compared to $6,537 in 1972.  In 1978 the first ataxia research grant awarded by NAF was given to Dr. Robert Currier from Mississippi in the amount of $5,000.  Two research grants were awarded in 1979, one grant to Dr. Currier in the amount of $3,250 and the other research grant to Dr. </a:t>
            </a:r>
            <a:r>
              <a:rPr lang="en-US" altLang="en-US" sz="2400" dirty="0" err="1"/>
              <a:t>Kark</a:t>
            </a:r>
            <a:r>
              <a:rPr lang="en-US" altLang="en-US" sz="2400" dirty="0"/>
              <a:t> in the amount of $2,500.  Today, the Foundation offers five research programs and has funded nearly $3 million over the past 3 years to more than 70 promising ataxia research studies.</a:t>
            </a:r>
          </a:p>
        </p:txBody>
      </p:sp>
      <p:pic>
        <p:nvPicPr>
          <p:cNvPr id="3"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90600" y="1318607"/>
            <a:ext cx="877163" cy="461665"/>
          </a:xfrm>
          <a:prstGeom prst="rect">
            <a:avLst/>
          </a:prstGeom>
        </p:spPr>
        <p:txBody>
          <a:bodyPr wrap="none">
            <a:spAutoFit/>
          </a:bodyPr>
          <a:lstStyle/>
          <a:p>
            <a:pPr>
              <a:buFont typeface="Arial" panose="020B0604020202020204" pitchFamily="34" charset="0"/>
              <a:buNone/>
            </a:pPr>
            <a:r>
              <a:rPr lang="en-US" altLang="en-US" sz="2400" b="1" u="sng" dirty="0">
                <a:solidFill>
                  <a:srgbClr val="7B0000"/>
                </a:solidFill>
                <a:latin typeface="+mn-lt"/>
              </a:rPr>
              <a:t>1976</a:t>
            </a:r>
            <a:endParaRPr lang="en-US" altLang="en-US" sz="2400" b="1" dirty="0">
              <a:solidFill>
                <a:srgbClr val="7B0000"/>
              </a:solidFill>
              <a:latin typeface="+mn-lt"/>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80" t="11262" r="9302" b="44369"/>
          <a:stretch/>
        </p:blipFill>
        <p:spPr bwMode="auto">
          <a:xfrm>
            <a:off x="990600" y="2438400"/>
            <a:ext cx="3183122" cy="2713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82581" y="5112088"/>
            <a:ext cx="2799164" cy="461665"/>
          </a:xfrm>
          <a:prstGeom prst="rect">
            <a:avLst/>
          </a:prstGeom>
          <a:noFill/>
        </p:spPr>
        <p:txBody>
          <a:bodyPr wrap="none" rtlCol="0">
            <a:spAutoFit/>
          </a:bodyPr>
          <a:lstStyle/>
          <a:p>
            <a:pPr algn="ctr"/>
            <a:r>
              <a:rPr lang="en-US" sz="1200" b="1" dirty="0"/>
              <a:t>Dr. Robert Currier and his daughter </a:t>
            </a:r>
          </a:p>
          <a:p>
            <a:pPr algn="ctr"/>
            <a:r>
              <a:rPr lang="en-US" sz="1200" b="1" dirty="0"/>
              <a:t>Dr. Mary Currier 1983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p:cNvSpPr>
          <p:nvPr>
            <p:ph type="body" idx="1"/>
          </p:nvPr>
        </p:nvSpPr>
        <p:spPr>
          <a:xfrm>
            <a:off x="914400" y="1828800"/>
            <a:ext cx="10287000" cy="4694238"/>
          </a:xfrm>
        </p:spPr>
        <p:txBody>
          <a:bodyPr/>
          <a:lstStyle/>
          <a:p>
            <a:pPr marL="0" indent="0">
              <a:lnSpc>
                <a:spcPct val="100000"/>
              </a:lnSpc>
              <a:spcBef>
                <a:spcPts val="0"/>
              </a:spcBef>
              <a:buFont typeface="Arial" panose="020B0604020202020204" pitchFamily="34" charset="0"/>
              <a:buNone/>
            </a:pPr>
            <a:r>
              <a:rPr lang="en-US" altLang="en-US" dirty="0"/>
              <a:t>On February 20, 1982, the 25th Annual Membership meeting was held in Jackson, Mississippi.  This was the first time the meeting was held outside of Minnesota. Since that time, the annual membership meetings have been held in various cities throughout the United States.</a:t>
            </a:r>
          </a:p>
          <a:p>
            <a:pPr marL="0" indent="0">
              <a:lnSpc>
                <a:spcPct val="100000"/>
              </a:lnSpc>
              <a:spcBef>
                <a:spcPts val="0"/>
              </a:spcBef>
              <a:buFont typeface="Arial" panose="020B0604020202020204" pitchFamily="34" charset="0"/>
              <a:buNone/>
            </a:pPr>
            <a:r>
              <a:rPr lang="en-US" altLang="en-US" dirty="0"/>
              <a:t> </a:t>
            </a:r>
          </a:p>
          <a:p>
            <a:pPr marL="0" indent="0">
              <a:lnSpc>
                <a:spcPct val="100000"/>
              </a:lnSpc>
              <a:spcBef>
                <a:spcPts val="0"/>
              </a:spcBef>
              <a:buFont typeface="Arial" panose="020B0604020202020204" pitchFamily="34" charset="0"/>
              <a:buNone/>
            </a:pPr>
            <a:r>
              <a:rPr lang="en-US" altLang="en-US" dirty="0"/>
              <a:t>The National Ataxia Foundation is able to continue to support promising ataxia research and offer meaningful programs and services for ataxia families because of the kindness and generosity of our donors and volunteers. We gratefully acknowledge their tremendous contributions to these efforts.  The vision of our original founders has been our guiding path as we journey forward to end ataxia. </a:t>
            </a:r>
          </a:p>
        </p:txBody>
      </p:sp>
      <p:pic>
        <p:nvPicPr>
          <p:cNvPr id="3"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14400" y="1371600"/>
            <a:ext cx="877163" cy="461665"/>
          </a:xfrm>
          <a:prstGeom prst="rect">
            <a:avLst/>
          </a:prstGeom>
        </p:spPr>
        <p:txBody>
          <a:bodyPr wrap="none">
            <a:spAutoFit/>
          </a:bodyPr>
          <a:lstStyle/>
          <a:p>
            <a:pPr>
              <a:buFont typeface="Arial" panose="020B0604020202020204" pitchFamily="34" charset="0"/>
              <a:buNone/>
            </a:pPr>
            <a:r>
              <a:rPr lang="en-US" altLang="en-US" sz="2400" b="1" u="sng" dirty="0">
                <a:solidFill>
                  <a:srgbClr val="7B0000"/>
                </a:solidFill>
                <a:latin typeface="+mn-lt"/>
              </a:rPr>
              <a:t>1982</a:t>
            </a:r>
            <a:endParaRPr lang="en-US" altLang="en-US" sz="2400" b="1" dirty="0">
              <a:solidFill>
                <a:srgbClr val="7B0000"/>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371600"/>
            <a:ext cx="877163" cy="461665"/>
          </a:xfrm>
          <a:prstGeom prst="rect">
            <a:avLst/>
          </a:prstGeom>
        </p:spPr>
        <p:txBody>
          <a:bodyPr wrap="none">
            <a:spAutoFit/>
          </a:bodyPr>
          <a:lstStyle/>
          <a:p>
            <a:pPr>
              <a:buFont typeface="Arial" panose="020B0604020202020204" pitchFamily="34" charset="0"/>
              <a:buNone/>
            </a:pPr>
            <a:r>
              <a:rPr lang="en-US" altLang="en-US" sz="2400" b="1" u="sng" dirty="0">
                <a:solidFill>
                  <a:srgbClr val="7B0000"/>
                </a:solidFill>
                <a:latin typeface="+mn-lt"/>
              </a:rPr>
              <a:t>1991</a:t>
            </a:r>
            <a:endParaRPr lang="en-US" altLang="en-US" sz="2400" b="1" dirty="0">
              <a:solidFill>
                <a:srgbClr val="7B0000"/>
              </a:solidFill>
              <a:latin typeface="+mn-lt"/>
            </a:endParaRPr>
          </a:p>
        </p:txBody>
      </p:sp>
      <p:pic>
        <p:nvPicPr>
          <p:cNvPr id="1026" name="Picture 2" descr="CFC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2400"/>
            <a:ext cx="4876800" cy="34047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82348" y="2983468"/>
            <a:ext cx="954107" cy="369332"/>
          </a:xfrm>
          <a:prstGeom prst="rect">
            <a:avLst/>
          </a:prstGeom>
          <a:noFill/>
        </p:spPr>
        <p:txBody>
          <a:bodyPr wrap="none" rtlCol="0">
            <a:spAutoFit/>
          </a:bodyPr>
          <a:lstStyle/>
          <a:p>
            <a:r>
              <a:rPr lang="en-US" b="1" dirty="0"/>
              <a:t>#10752</a:t>
            </a:r>
          </a:p>
        </p:txBody>
      </p:sp>
      <p:sp>
        <p:nvSpPr>
          <p:cNvPr id="9" name="Rectangle 3"/>
          <p:cNvSpPr txBox="1">
            <a:spLocks/>
          </p:cNvSpPr>
          <p:nvPr/>
        </p:nvSpPr>
        <p:spPr bwMode="auto">
          <a:xfrm>
            <a:off x="7354907" y="4911292"/>
            <a:ext cx="2779693" cy="150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ltLang="en-US" dirty="0"/>
              <a:t>The NAF is on the internet for the first time. </a:t>
            </a:r>
            <a:endParaRPr lang="en-US" altLang="en-US" dirty="0">
              <a:solidFill>
                <a:srgbClr val="002060"/>
              </a:solidFill>
            </a:endParaRPr>
          </a:p>
          <a:p>
            <a:pPr marL="0" indent="0">
              <a:lnSpc>
                <a:spcPct val="100000"/>
              </a:lnSpc>
              <a:spcBef>
                <a:spcPts val="0"/>
              </a:spcBef>
              <a:buFont typeface="Arial" panose="020B0604020202020204" pitchFamily="34" charset="0"/>
              <a:buNone/>
            </a:pPr>
            <a:endParaRPr lang="en-US" altLang="en-US" dirty="0"/>
          </a:p>
          <a:p>
            <a:pPr marL="0" indent="0">
              <a:lnSpc>
                <a:spcPct val="100000"/>
              </a:lnSpc>
              <a:spcBef>
                <a:spcPts val="0"/>
              </a:spcBef>
              <a:buFont typeface="Arial" panose="020B0604020202020204" pitchFamily="34" charset="0"/>
              <a:buNone/>
            </a:pPr>
            <a:endParaRPr lang="en-US" altLang="en-US" dirty="0"/>
          </a:p>
          <a:p>
            <a:pPr marL="0" indent="0">
              <a:lnSpc>
                <a:spcPct val="100000"/>
              </a:lnSpc>
              <a:spcBef>
                <a:spcPts val="0"/>
              </a:spcBef>
              <a:buFont typeface="Arial" panose="020B0604020202020204" pitchFamily="34" charset="0"/>
              <a:buNone/>
            </a:pPr>
            <a:endParaRPr lang="en-US" altLang="en-US" dirty="0"/>
          </a:p>
          <a:p>
            <a:pPr marL="0" indent="0">
              <a:lnSpc>
                <a:spcPct val="100000"/>
              </a:lnSpc>
              <a:spcBef>
                <a:spcPts val="0"/>
              </a:spcBef>
              <a:buFont typeface="Arial" panose="020B0604020202020204" pitchFamily="34" charset="0"/>
              <a:buNone/>
            </a:pPr>
            <a:r>
              <a:rPr lang="en-US" altLang="en-US" dirty="0"/>
              <a:t> </a:t>
            </a:r>
          </a:p>
        </p:txBody>
      </p:sp>
      <p:sp>
        <p:nvSpPr>
          <p:cNvPr id="10" name="Rectangle 9"/>
          <p:cNvSpPr/>
          <p:nvPr/>
        </p:nvSpPr>
        <p:spPr>
          <a:xfrm>
            <a:off x="7354907" y="4454092"/>
            <a:ext cx="877163" cy="461665"/>
          </a:xfrm>
          <a:prstGeom prst="rect">
            <a:avLst/>
          </a:prstGeom>
        </p:spPr>
        <p:txBody>
          <a:bodyPr wrap="none">
            <a:spAutoFit/>
          </a:bodyPr>
          <a:lstStyle/>
          <a:p>
            <a:pPr>
              <a:buFont typeface="Arial" panose="020B0604020202020204" pitchFamily="34" charset="0"/>
              <a:buNone/>
            </a:pPr>
            <a:r>
              <a:rPr lang="en-US" altLang="en-US" sz="2400" b="1" u="sng" dirty="0">
                <a:solidFill>
                  <a:srgbClr val="7B0000"/>
                </a:solidFill>
                <a:latin typeface="+mn-lt"/>
              </a:rPr>
              <a:t>1995</a:t>
            </a:r>
            <a:endParaRPr lang="en-US" altLang="en-US" sz="2400" b="1" dirty="0">
              <a:solidFill>
                <a:srgbClr val="7B0000"/>
              </a:solidFill>
              <a:latin typeface="+mn-lt"/>
            </a:endParaRPr>
          </a:p>
        </p:txBody>
      </p:sp>
      <p:sp>
        <p:nvSpPr>
          <p:cNvPr id="4" name="Rectangle 3"/>
          <p:cNvSpPr txBox="1">
            <a:spLocks/>
          </p:cNvSpPr>
          <p:nvPr/>
        </p:nvSpPr>
        <p:spPr bwMode="auto">
          <a:xfrm>
            <a:off x="914400" y="1828800"/>
            <a:ext cx="5029200" cy="2286000"/>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ltLang="en-US" dirty="0"/>
              <a:t>The NAF was approved to be included in the Combined Federal Campaign (CFC). Since that time, government workers have donated more than $500,000 to help support the NAF’s mission.</a:t>
            </a:r>
          </a:p>
          <a:p>
            <a:pPr marL="0" indent="0">
              <a:lnSpc>
                <a:spcPct val="100000"/>
              </a:lnSpc>
              <a:spcBef>
                <a:spcPts val="0"/>
              </a:spcBef>
              <a:buFont typeface="Arial" panose="020B0604020202020204" pitchFamily="34" charset="0"/>
              <a:buNone/>
            </a:pPr>
            <a:endParaRPr lang="en-US" altLang="en-US" dirty="0"/>
          </a:p>
          <a:p>
            <a:pPr marL="0" indent="0">
              <a:lnSpc>
                <a:spcPct val="100000"/>
              </a:lnSpc>
              <a:spcBef>
                <a:spcPts val="0"/>
              </a:spcBef>
              <a:buFont typeface="Arial" panose="020B0604020202020204" pitchFamily="34" charset="0"/>
              <a:buNone/>
            </a:pPr>
            <a:r>
              <a:rPr lang="en-US" altLang="en-US" dirty="0"/>
              <a:t> </a:t>
            </a:r>
          </a:p>
        </p:txBody>
      </p:sp>
      <p:pic>
        <p:nvPicPr>
          <p:cNvPr id="1028" name="Picture 4" descr="Applications &lt;b&gt;Internet&lt;/b&gt; &lt;b&gt;Clip Art&lt;/b&gt; at Clker.com - vector &lt;b&gt;clip art&lt;/b&gt; &lt;b&gt;online&lt;/b&g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03" y="3913007"/>
            <a:ext cx="2825545" cy="286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492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p:cNvSpPr>
          <p:nvPr>
            <p:ph type="body" idx="1"/>
          </p:nvPr>
        </p:nvSpPr>
        <p:spPr>
          <a:xfrm>
            <a:off x="1860754" y="1761332"/>
            <a:ext cx="9112045" cy="4525168"/>
          </a:xfrm>
        </p:spPr>
        <p:txBody>
          <a:bodyPr/>
          <a:lstStyle/>
          <a:p>
            <a:pPr marL="0" indent="0">
              <a:lnSpc>
                <a:spcPct val="100000"/>
              </a:lnSpc>
              <a:spcBef>
                <a:spcPts val="0"/>
              </a:spcBef>
              <a:buNone/>
            </a:pPr>
            <a:r>
              <a:rPr lang="en-US" altLang="en-US" sz="2400" b="1" dirty="0"/>
              <a:t>Research Grant:</a:t>
            </a:r>
            <a:r>
              <a:rPr lang="en-US" altLang="en-US" sz="2400" dirty="0"/>
              <a:t> 1-year $15,000-30,000 “seed-money” grants for early or pilot phases of studies and ongoing investigations</a:t>
            </a:r>
          </a:p>
          <a:p>
            <a:pPr marL="0" indent="0">
              <a:lnSpc>
                <a:spcPct val="100000"/>
              </a:lnSpc>
              <a:spcBef>
                <a:spcPts val="0"/>
              </a:spcBef>
              <a:buNone/>
            </a:pPr>
            <a:endParaRPr lang="en-US" altLang="en-US" sz="2400" b="1" dirty="0"/>
          </a:p>
          <a:p>
            <a:pPr marL="0" indent="0">
              <a:lnSpc>
                <a:spcPct val="100000"/>
              </a:lnSpc>
              <a:spcBef>
                <a:spcPts val="0"/>
              </a:spcBef>
              <a:buNone/>
            </a:pPr>
            <a:r>
              <a:rPr lang="en-US" altLang="en-US" sz="2400" b="1" dirty="0"/>
              <a:t>Young Investigator Award:</a:t>
            </a:r>
            <a:r>
              <a:rPr lang="en-US" altLang="en-US" sz="2400" dirty="0"/>
              <a:t> 1-year $35,000 grants to encourage young investigators to pursue a career in the field of any form of ataxia research</a:t>
            </a:r>
          </a:p>
          <a:p>
            <a:pPr marL="0" indent="0">
              <a:lnSpc>
                <a:spcPct val="100000"/>
              </a:lnSpc>
              <a:spcBef>
                <a:spcPts val="0"/>
              </a:spcBef>
              <a:buNone/>
            </a:pPr>
            <a:endParaRPr lang="en-US" altLang="en-US" sz="2400" b="1" dirty="0"/>
          </a:p>
          <a:p>
            <a:pPr marL="0" indent="0">
              <a:lnSpc>
                <a:spcPct val="100000"/>
              </a:lnSpc>
              <a:spcBef>
                <a:spcPts val="0"/>
              </a:spcBef>
              <a:buNone/>
            </a:pPr>
            <a:r>
              <a:rPr lang="en-US" altLang="en-US" sz="2400" b="1" dirty="0"/>
              <a:t>Young Investigator Award for SCA Research:</a:t>
            </a:r>
            <a:r>
              <a:rPr lang="en-US" altLang="en-US" sz="2400" dirty="0"/>
              <a:t> 1-year grants of $50,000 awarded to encourage young investigators to pursue a career in Spinocerebellar Ataxia (SCA) research</a:t>
            </a:r>
            <a:endParaRPr lang="en-US" altLang="en-US" sz="2400" b="1" dirty="0"/>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52600"/>
            <a:ext cx="1219200" cy="1219200"/>
          </a:xfrm>
          <a:prstGeom prst="rect">
            <a:avLst/>
          </a:prstGeom>
        </p:spPr>
      </p:pic>
      <p:sp>
        <p:nvSpPr>
          <p:cNvPr id="6" name="Rectangle 5"/>
          <p:cNvSpPr/>
          <p:nvPr/>
        </p:nvSpPr>
        <p:spPr>
          <a:xfrm>
            <a:off x="1860754" y="1230980"/>
            <a:ext cx="5371983" cy="387798"/>
          </a:xfrm>
          <a:prstGeom prst="rect">
            <a:avLst/>
          </a:prstGeom>
        </p:spPr>
        <p:txBody>
          <a:bodyPr wrap="none">
            <a:spAutoFit/>
          </a:bodyPr>
          <a:lstStyle/>
          <a:p>
            <a:pPr>
              <a:lnSpc>
                <a:spcPct val="80000"/>
              </a:lnSpc>
              <a:buFont typeface="Arial" panose="020B0604020202020204" pitchFamily="34" charset="0"/>
              <a:buNone/>
            </a:pPr>
            <a:r>
              <a:rPr lang="en-US" altLang="en-US" sz="2400" b="1" u="sng" dirty="0">
                <a:solidFill>
                  <a:srgbClr val="790000"/>
                </a:solidFill>
                <a:latin typeface="+mn-lt"/>
              </a:rPr>
              <a:t>NAF Offers Five Research Programs</a:t>
            </a:r>
            <a:endParaRPr lang="en-US" altLang="en-US" sz="2400" b="1" dirty="0">
              <a:solidFill>
                <a:srgbClr val="790000"/>
              </a:solidFill>
              <a:latin typeface="+mn-l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00400"/>
            <a:ext cx="1219200" cy="1219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639468"/>
            <a:ext cx="1219200" cy="1219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p:cNvSpPr>
          <p:nvPr>
            <p:ph type="body" idx="1"/>
          </p:nvPr>
        </p:nvSpPr>
        <p:spPr>
          <a:xfrm>
            <a:off x="1860754" y="1761332"/>
            <a:ext cx="9112045" cy="4525168"/>
          </a:xfrm>
        </p:spPr>
        <p:txBody>
          <a:bodyPr/>
          <a:lstStyle/>
          <a:p>
            <a:pPr marL="0" indent="0">
              <a:lnSpc>
                <a:spcPct val="100000"/>
              </a:lnSpc>
              <a:spcBef>
                <a:spcPts val="0"/>
              </a:spcBef>
              <a:buNone/>
            </a:pPr>
            <a:r>
              <a:rPr lang="en-US" altLang="en-US" sz="2400" b="1" dirty="0"/>
              <a:t>Research Post-Doc Fellowship Award: </a:t>
            </a:r>
            <a:r>
              <a:rPr lang="en-US" altLang="en-US" sz="2400" dirty="0"/>
              <a:t>1-year $35,000 grants to post-docs who have shown a commitment to research in the field of ataxia</a:t>
            </a:r>
          </a:p>
          <a:p>
            <a:pPr marL="0" indent="0">
              <a:lnSpc>
                <a:spcPct val="100000"/>
              </a:lnSpc>
              <a:spcBef>
                <a:spcPts val="0"/>
              </a:spcBef>
              <a:buNone/>
            </a:pPr>
            <a:endParaRPr lang="en-US" altLang="en-US" sz="2400" b="1" dirty="0"/>
          </a:p>
          <a:p>
            <a:pPr marL="0" indent="0">
              <a:lnSpc>
                <a:spcPct val="100000"/>
              </a:lnSpc>
              <a:spcBef>
                <a:spcPts val="0"/>
              </a:spcBef>
              <a:buNone/>
            </a:pPr>
            <a:r>
              <a:rPr lang="en-US" altLang="en-US" sz="2400" b="1" dirty="0"/>
              <a:t>Pioneer SCA Translational Research Award: </a:t>
            </a:r>
            <a:r>
              <a:rPr lang="en-US" altLang="en-US" sz="2400" dirty="0"/>
              <a:t>1-year grants of $100,000 focusing on research investigation that will facilitate the development of treatments for the Spinocerebellar Ataxias (SCAs)</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52600"/>
            <a:ext cx="1219200" cy="1219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00400"/>
            <a:ext cx="1219200" cy="1219200"/>
          </a:xfrm>
          <a:prstGeom prst="rect">
            <a:avLst/>
          </a:prstGeom>
        </p:spPr>
      </p:pic>
    </p:spTree>
    <p:extLst>
      <p:ext uri="{BB962C8B-B14F-4D97-AF65-F5344CB8AC3E}">
        <p14:creationId xmlns:p14="http://schemas.microsoft.com/office/powerpoint/2010/main" val="379871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6348413" cy="971550"/>
          </a:xfrm>
        </p:spPr>
        <p:txBody>
          <a:bodyPr>
            <a:normAutofit fontScale="90000"/>
          </a:bodyPr>
          <a:lstStyle/>
          <a:p>
            <a:pPr algn="l" fontAlgn="auto">
              <a:spcAft>
                <a:spcPts val="0"/>
              </a:spcAft>
              <a:defRPr/>
            </a:pPr>
            <a:r>
              <a:rPr lang="en-US" dirty="0">
                <a:solidFill>
                  <a:schemeClr val="accent2"/>
                </a:solidFill>
              </a:rPr>
              <a:t/>
            </a:r>
            <a:br>
              <a:rPr lang="en-US" dirty="0">
                <a:solidFill>
                  <a:schemeClr val="accent2"/>
                </a:solidFill>
              </a:rPr>
            </a:br>
            <a:r>
              <a:rPr lang="en-US" sz="3600" b="1" cap="none" dirty="0">
                <a:solidFill>
                  <a:srgbClr val="7B0000"/>
                </a:solidFill>
              </a:rPr>
              <a:t>Disclaimer</a:t>
            </a:r>
            <a:endParaRPr lang="en-US" sz="3600" b="1" dirty="0">
              <a:solidFill>
                <a:srgbClr val="7B0000"/>
              </a:solidFill>
            </a:endParaRPr>
          </a:p>
        </p:txBody>
      </p:sp>
      <p:sp>
        <p:nvSpPr>
          <p:cNvPr id="22530" name="Content Placeholder 2"/>
          <p:cNvSpPr>
            <a:spLocks noGrp="1"/>
          </p:cNvSpPr>
          <p:nvPr>
            <p:ph idx="1"/>
          </p:nvPr>
        </p:nvSpPr>
        <p:spPr>
          <a:xfrm>
            <a:off x="1066800" y="1752600"/>
            <a:ext cx="10287000" cy="4343400"/>
          </a:xfrm>
        </p:spPr>
        <p:txBody>
          <a:bodyPr wrap="square" lIns="91440" tIns="0" anchor="t" anchorCtr="0"/>
          <a:lstStyle/>
          <a:p>
            <a:pPr marL="0" indent="0">
              <a:spcBef>
                <a:spcPts val="300"/>
              </a:spcBef>
              <a:buNone/>
            </a:pPr>
            <a:r>
              <a:rPr lang="en-US" altLang="en-US" sz="2400" dirty="0">
                <a:solidFill>
                  <a:schemeClr val="accent1">
                    <a:lumMod val="75000"/>
                  </a:schemeClr>
                </a:solidFill>
                <a:sym typeface="Wingdings 3" panose="05040102010807070707" pitchFamily="18" charset="2"/>
              </a:rPr>
              <a:t>  </a:t>
            </a:r>
            <a:r>
              <a:rPr lang="en-US" altLang="en-US" sz="2400" dirty="0"/>
              <a:t>The information provided by speakers in any presentation made as part of the 2016 NAF Annual Ataxia Conference is for informational use only.</a:t>
            </a:r>
            <a:endParaRPr lang="en-US" altLang="en-US" sz="1000" dirty="0"/>
          </a:p>
          <a:p>
            <a:pPr marL="0" indent="0">
              <a:lnSpc>
                <a:spcPct val="100000"/>
              </a:lnSpc>
              <a:spcBef>
                <a:spcPts val="300"/>
              </a:spcBef>
              <a:buNone/>
            </a:pPr>
            <a:r>
              <a:rPr lang="en-US" altLang="en-US" sz="2400" dirty="0">
                <a:solidFill>
                  <a:schemeClr val="accent1">
                    <a:lumMod val="75000"/>
                  </a:schemeClr>
                </a:solidFill>
                <a:sym typeface="Wingdings 3" panose="05040102010807070707" pitchFamily="18" charset="2"/>
              </a:rPr>
              <a:t></a:t>
            </a:r>
            <a:r>
              <a:rPr lang="en-US" altLang="en-US" sz="2000" dirty="0">
                <a:solidFill>
                  <a:schemeClr val="accent1">
                    <a:lumMod val="75000"/>
                  </a:schemeClr>
                </a:solidFill>
                <a:sym typeface="Wingdings 3" panose="05040102010807070707" pitchFamily="18" charset="2"/>
              </a:rPr>
              <a:t> </a:t>
            </a:r>
            <a:r>
              <a:rPr lang="en-US" altLang="en-US" sz="2400" dirty="0"/>
              <a:t>NAF encourages all attendees to consult with their primary care provider,    neurologist, or other health care provider about any advice, exercise,  therapies, medication, treatment, nutritional supplement, or regimen that may have been mentioned as part of any presentation.</a:t>
            </a:r>
            <a:endParaRPr lang="en-US" altLang="en-US" sz="1000" dirty="0"/>
          </a:p>
          <a:p>
            <a:pPr marL="0" indent="0">
              <a:spcBef>
                <a:spcPts val="300"/>
              </a:spcBef>
              <a:buNone/>
            </a:pPr>
            <a:r>
              <a:rPr lang="en-US" altLang="en-US" sz="2400" dirty="0">
                <a:solidFill>
                  <a:schemeClr val="accent1">
                    <a:lumMod val="75000"/>
                  </a:schemeClr>
                </a:solidFill>
                <a:sym typeface="Wingdings 3" panose="05040102010807070707" pitchFamily="18" charset="2"/>
              </a:rPr>
              <a:t></a:t>
            </a:r>
            <a:r>
              <a:rPr lang="en-US" altLang="en-US" sz="2000" dirty="0"/>
              <a:t> </a:t>
            </a:r>
            <a:r>
              <a:rPr lang="en-US" altLang="en-US" sz="2400" dirty="0"/>
              <a:t>or services mentioned during these presentations does not imply endorsement by NAF.</a:t>
            </a:r>
          </a:p>
          <a:p>
            <a:pPr marL="0" indent="0">
              <a:buNone/>
            </a:pPr>
            <a:r>
              <a:rPr lang="en-US" altLang="en-US" sz="3200" b="1" dirty="0">
                <a:solidFill>
                  <a:srgbClr val="7B0000"/>
                </a:solidFill>
              </a:rPr>
              <a:t>Presenter Disclosures</a:t>
            </a:r>
          </a:p>
          <a:p>
            <a:pPr marL="0" indent="0">
              <a:buNone/>
            </a:pPr>
            <a:r>
              <a:rPr lang="en-US" altLang="en-US" sz="2400" dirty="0">
                <a:solidFill>
                  <a:schemeClr val="accent1">
                    <a:lumMod val="75000"/>
                  </a:schemeClr>
                </a:solidFill>
                <a:sym typeface="Wingdings 3" panose="05040102010807070707" pitchFamily="18" charset="2"/>
              </a:rPr>
              <a:t> </a:t>
            </a:r>
            <a:r>
              <a:rPr lang="en-US" altLang="en-US" sz="2400" dirty="0">
                <a:solidFill>
                  <a:srgbClr val="404040"/>
                </a:solidFill>
              </a:rPr>
              <a:t>No relationships to disclose or list</a:t>
            </a:r>
          </a:p>
          <a:p>
            <a:pPr>
              <a:buFont typeface="Wingdings" panose="05000000000000000000" pitchFamily="2" charset="2"/>
              <a:buNone/>
            </a:pPr>
            <a:endParaRPr lang="en-US" altLang="en-US" b="1" dirty="0"/>
          </a:p>
          <a:p>
            <a:pPr>
              <a:buFont typeface="Wingdings" panose="05000000000000000000" pitchFamily="2" charset="2"/>
              <a:buNone/>
            </a:pPr>
            <a:endParaRPr lang="en-US" altLang="en-US" sz="2000" dirty="0"/>
          </a:p>
          <a:p>
            <a:pPr>
              <a:buFont typeface="Wingdings" panose="05000000000000000000" pitchFamily="2" charset="2"/>
              <a:buChar char="§"/>
            </a:pPr>
            <a:endParaRPr lang="en-US" altLang="en-US" sz="2000" dirty="0"/>
          </a:p>
          <a:p>
            <a:pPr>
              <a:buFont typeface="Wingdings" panose="05000000000000000000" pitchFamily="2" charset="2"/>
              <a:buChar char="§"/>
            </a:pPr>
            <a:endParaRPr lang="en-US" altLang="en-US" sz="2000" dirty="0"/>
          </a:p>
        </p:txBody>
      </p:sp>
      <p:pic>
        <p:nvPicPr>
          <p:cNvPr id="22531" name="Picture 3" descr="ata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62000" y="914400"/>
            <a:ext cx="86106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200" b="1" cap="none" dirty="0">
                <a:solidFill>
                  <a:srgbClr val="790000"/>
                </a:solidFill>
              </a:rPr>
              <a:t>NAF Supported Research</a:t>
            </a:r>
            <a:r>
              <a:rPr lang="en-US" altLang="en-US" sz="3200" cap="none" dirty="0">
                <a:solidFill>
                  <a:srgbClr val="790000"/>
                </a:solidFill>
              </a:rPr>
              <a:t> </a:t>
            </a:r>
          </a:p>
        </p:txBody>
      </p:sp>
      <p:sp>
        <p:nvSpPr>
          <p:cNvPr id="40963" name="Rectangle 3"/>
          <p:cNvSpPr>
            <a:spLocks noGrp="1"/>
          </p:cNvSpPr>
          <p:nvPr>
            <p:ph type="body" idx="1"/>
          </p:nvPr>
        </p:nvSpPr>
        <p:spPr>
          <a:xfrm>
            <a:off x="685800" y="1981200"/>
            <a:ext cx="10820400" cy="4024313"/>
          </a:xfrm>
        </p:spPr>
        <p:txBody>
          <a:bodyPr/>
          <a:lstStyle/>
          <a:p>
            <a:pPr>
              <a:lnSpc>
                <a:spcPct val="100000"/>
              </a:lnSpc>
              <a:spcBef>
                <a:spcPts val="0"/>
              </a:spcBef>
            </a:pPr>
            <a:r>
              <a:rPr lang="en-US" altLang="en-US" sz="2400" dirty="0"/>
              <a:t>The first direct research funding made by NAF occurred in 1978 to Dr. Robert Currier, University of Mississippi in the amount of $5,000.</a:t>
            </a:r>
          </a:p>
          <a:p>
            <a:pPr>
              <a:lnSpc>
                <a:spcPct val="100000"/>
              </a:lnSpc>
              <a:spcBef>
                <a:spcPts val="0"/>
              </a:spcBef>
            </a:pPr>
            <a:r>
              <a:rPr lang="en-US" altLang="en-US" sz="2400" dirty="0"/>
              <a:t>In 1985, three researchers in the United States received funding totaling $25,000.</a:t>
            </a:r>
          </a:p>
          <a:p>
            <a:pPr>
              <a:lnSpc>
                <a:spcPct val="100000"/>
              </a:lnSpc>
              <a:spcBef>
                <a:spcPts val="0"/>
              </a:spcBef>
            </a:pPr>
            <a:r>
              <a:rPr lang="en-US" altLang="en-US" sz="2400" dirty="0"/>
              <a:t>In 1995, six researchers from the United States received funding totaling $40,500.</a:t>
            </a:r>
          </a:p>
          <a:p>
            <a:pPr>
              <a:lnSpc>
                <a:spcPct val="100000"/>
              </a:lnSpc>
              <a:spcBef>
                <a:spcPts val="0"/>
              </a:spcBef>
            </a:pPr>
            <a:r>
              <a:rPr lang="en-US" altLang="en-US" sz="2400" dirty="0"/>
              <a:t>In 2015, NAF received more than 100 research applications from around the world. Lead by Drs. Orr and </a:t>
            </a:r>
            <a:r>
              <a:rPr lang="en-US" altLang="en-US" sz="2400" dirty="0" err="1"/>
              <a:t>Ranum</a:t>
            </a:r>
            <a:r>
              <a:rPr lang="en-US" altLang="en-US" sz="2400" dirty="0"/>
              <a:t>, 62 peer reviewers were assigned selected research applications to review with a total of 212 individual reviews.</a:t>
            </a:r>
          </a:p>
          <a:p>
            <a:pPr>
              <a:lnSpc>
                <a:spcPct val="100000"/>
              </a:lnSpc>
              <a:spcBef>
                <a:spcPts val="0"/>
              </a:spcBef>
            </a:pPr>
            <a:r>
              <a:rPr lang="en-US" altLang="en-US" sz="2400" dirty="0"/>
              <a:t>In 2015, NAF supported 22 ataxia research studies in six countries with funding support of nearly $1 million. </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762000" y="914400"/>
            <a:ext cx="96774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r>
              <a:rPr lang="en-US" altLang="en-US" b="1" cap="none" dirty="0">
                <a:solidFill>
                  <a:srgbClr val="790000"/>
                </a:solidFill>
              </a:rPr>
              <a:t>Ataxia Investigators Meeting (AIM)</a:t>
            </a:r>
          </a:p>
        </p:txBody>
      </p:sp>
      <p:sp>
        <p:nvSpPr>
          <p:cNvPr id="41987" name="Rectangle 3"/>
          <p:cNvSpPr>
            <a:spLocks noGrp="1"/>
          </p:cNvSpPr>
          <p:nvPr>
            <p:ph type="body" idx="1"/>
          </p:nvPr>
        </p:nvSpPr>
        <p:spPr>
          <a:xfrm>
            <a:off x="685800" y="1981200"/>
            <a:ext cx="10820400" cy="4024313"/>
          </a:xfrm>
        </p:spPr>
        <p:txBody>
          <a:bodyPr/>
          <a:lstStyle/>
          <a:p>
            <a:pPr marL="0" indent="0">
              <a:lnSpc>
                <a:spcPct val="100000"/>
              </a:lnSpc>
              <a:spcBef>
                <a:spcPts val="0"/>
              </a:spcBef>
              <a:buFont typeface="Arial" panose="020B0604020202020204" pitchFamily="34" charset="0"/>
              <a:buNone/>
            </a:pPr>
            <a:r>
              <a:rPr lang="en-US" altLang="en-US" dirty="0"/>
              <a:t>The 6th Ataxia Investigators Meeting (AIM) is being held this week. AIM 2016 focuses on the most recent scientific advances and emerging translational approaches toward therapy with four primary goals: 1) Identify common disease mechanisms; 2) Explore therapeutic strategies; 3) Help establish the future leaders of ataxia research; and 4) Bring trainees (graduate students and postdocs) into contact with Ataxia families. </a:t>
            </a:r>
          </a:p>
          <a:p>
            <a:pPr marL="0" indent="0">
              <a:lnSpc>
                <a:spcPct val="100000"/>
              </a:lnSpc>
              <a:spcBef>
                <a:spcPts val="0"/>
              </a:spcBef>
              <a:buFont typeface="Arial" panose="020B0604020202020204" pitchFamily="34" charset="0"/>
              <a:buNone/>
            </a:pPr>
            <a:endParaRPr lang="en-US" altLang="en-US" sz="1000" dirty="0"/>
          </a:p>
          <a:p>
            <a:pPr marL="0" indent="0">
              <a:lnSpc>
                <a:spcPct val="100000"/>
              </a:lnSpc>
              <a:spcBef>
                <a:spcPts val="0"/>
              </a:spcBef>
              <a:buFont typeface="Arial" panose="020B0604020202020204" pitchFamily="34" charset="0"/>
              <a:buNone/>
            </a:pPr>
            <a:r>
              <a:rPr lang="en-US" altLang="en-US" dirty="0"/>
              <a:t>This is the largest attended AIM with more than 160 ataxia investigators, industry, and patient advocacy groups attending this scientific conference on Ataxia.</a:t>
            </a:r>
          </a:p>
          <a:p>
            <a:pPr marL="0" indent="0">
              <a:lnSpc>
                <a:spcPct val="100000"/>
              </a:lnSpc>
              <a:spcBef>
                <a:spcPts val="0"/>
              </a:spcBef>
              <a:buFont typeface="Arial" panose="020B0604020202020204" pitchFamily="34" charset="0"/>
              <a:buNone/>
            </a:pPr>
            <a:endParaRPr lang="en-US" altLang="en-US" sz="1000" dirty="0"/>
          </a:p>
          <a:p>
            <a:pPr marL="0" indent="0">
              <a:lnSpc>
                <a:spcPct val="100000"/>
              </a:lnSpc>
              <a:spcBef>
                <a:spcPts val="0"/>
              </a:spcBef>
              <a:buFont typeface="Arial" panose="020B0604020202020204" pitchFamily="34" charset="0"/>
              <a:buNone/>
            </a:pPr>
            <a:r>
              <a:rPr lang="en-US" altLang="en-US" dirty="0"/>
              <a:t>The five prior AIM conferences have been instrumental in advancing ataxia research and in bringing young investigators into the field of ataxia research.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2514600" y="990600"/>
            <a:ext cx="7043562" cy="1219200"/>
          </a:xfrm>
        </p:spPr>
        <p:txBody>
          <a:bodyPr>
            <a:normAutofit fontScale="90000"/>
          </a:bodyPr>
          <a:lstStyle/>
          <a:p>
            <a:pPr algn="ctr"/>
            <a:r>
              <a:rPr lang="en-US" b="1" cap="none" dirty="0">
                <a:solidFill>
                  <a:srgbClr val="7B0000"/>
                </a:solidFill>
              </a:rPr>
              <a:t>The NAF’s 4th </a:t>
            </a:r>
            <a:br>
              <a:rPr lang="en-US" b="1" cap="none" dirty="0">
                <a:solidFill>
                  <a:srgbClr val="7B0000"/>
                </a:solidFill>
              </a:rPr>
            </a:br>
            <a:r>
              <a:rPr lang="en-US" b="1" cap="none" dirty="0">
                <a:solidFill>
                  <a:srgbClr val="7B0000"/>
                </a:solidFill>
              </a:rPr>
              <a:t>Ataxia Investigators Meeting </a:t>
            </a:r>
            <a:br>
              <a:rPr lang="en-US" b="1" cap="none" dirty="0">
                <a:solidFill>
                  <a:srgbClr val="7B0000"/>
                </a:solidFill>
              </a:rPr>
            </a:br>
            <a:r>
              <a:rPr lang="en-US" b="1" cap="none" dirty="0">
                <a:solidFill>
                  <a:srgbClr val="7B0000"/>
                </a:solidFill>
              </a:rPr>
              <a:t>(AIM 2012-San Antonio)</a:t>
            </a:r>
          </a:p>
        </p:txBody>
      </p:sp>
      <p:pic>
        <p:nvPicPr>
          <p:cNvPr id="6" name="Picture 5"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2700" b="28316"/>
          <a:stretch/>
        </p:blipFill>
        <p:spPr>
          <a:xfrm>
            <a:off x="231160" y="2514599"/>
            <a:ext cx="11808440" cy="3048001"/>
          </a:xfrm>
          <a:prstGeom prst="rect">
            <a:avLst/>
          </a:prstGeom>
        </p:spPr>
      </p:pic>
    </p:spTree>
    <p:extLst>
      <p:ext uri="{BB962C8B-B14F-4D97-AF65-F5344CB8AC3E}">
        <p14:creationId xmlns:p14="http://schemas.microsoft.com/office/powerpoint/2010/main" val="78639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2133600"/>
            <a:ext cx="6781800" cy="4521200"/>
          </a:xfrm>
          <a:prstGeom prst="rect">
            <a:avLst/>
          </a:prstGeom>
        </p:spPr>
      </p:pic>
      <p:sp>
        <p:nvSpPr>
          <p:cNvPr id="5" name="Title 3"/>
          <p:cNvSpPr>
            <a:spLocks noGrp="1"/>
          </p:cNvSpPr>
          <p:nvPr>
            <p:ph type="title"/>
          </p:nvPr>
        </p:nvSpPr>
        <p:spPr>
          <a:xfrm>
            <a:off x="2802818" y="685800"/>
            <a:ext cx="6798382" cy="1295400"/>
          </a:xfrm>
        </p:spPr>
        <p:txBody>
          <a:bodyPr>
            <a:normAutofit fontScale="90000"/>
          </a:bodyPr>
          <a:lstStyle/>
          <a:p>
            <a:pPr algn="ctr"/>
            <a:r>
              <a:rPr lang="en-US" b="1" cap="none" dirty="0">
                <a:solidFill>
                  <a:srgbClr val="7B0000"/>
                </a:solidFill>
              </a:rPr>
              <a:t>The NAF’s 5th </a:t>
            </a:r>
            <a:br>
              <a:rPr lang="en-US" b="1" cap="none" dirty="0">
                <a:solidFill>
                  <a:srgbClr val="7B0000"/>
                </a:solidFill>
              </a:rPr>
            </a:br>
            <a:r>
              <a:rPr lang="en-US" b="1" cap="none" dirty="0">
                <a:solidFill>
                  <a:srgbClr val="7B0000"/>
                </a:solidFill>
              </a:rPr>
              <a:t>Ataxia Investigators Meeting </a:t>
            </a:r>
            <a:br>
              <a:rPr lang="en-US" b="1" cap="none" dirty="0">
                <a:solidFill>
                  <a:srgbClr val="7B0000"/>
                </a:solidFill>
              </a:rPr>
            </a:br>
            <a:r>
              <a:rPr lang="en-US" b="1" cap="none" dirty="0">
                <a:solidFill>
                  <a:srgbClr val="7B0000"/>
                </a:solidFill>
              </a:rPr>
              <a:t>(AIM 2014-Las Vegas)</a:t>
            </a:r>
          </a:p>
        </p:txBody>
      </p:sp>
      <p:pic>
        <p:nvPicPr>
          <p:cNvPr id="6" name="Picture 5" descr="ata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28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p:cNvSpPr>
          <p:nvPr>
            <p:ph type="body" idx="1"/>
          </p:nvPr>
        </p:nvSpPr>
        <p:spPr>
          <a:xfrm>
            <a:off x="690824" y="2743200"/>
            <a:ext cx="10820400" cy="4024313"/>
          </a:xfrm>
        </p:spPr>
        <p:txBody>
          <a:bodyPr/>
          <a:lstStyle/>
          <a:p>
            <a:pPr marL="285750" indent="-285750">
              <a:lnSpc>
                <a:spcPct val="100000"/>
              </a:lnSpc>
              <a:spcBef>
                <a:spcPts val="0"/>
              </a:spcBef>
              <a:buFont typeface="Arial" panose="020B0604020202020204" pitchFamily="34" charset="0"/>
              <a:buNone/>
            </a:pPr>
            <a:r>
              <a:rPr lang="en-US" altLang="en-US" sz="1800" b="1" dirty="0" err="1">
                <a:solidFill>
                  <a:srgbClr val="790000"/>
                </a:solidFill>
              </a:rPr>
              <a:t>CoRDS</a:t>
            </a:r>
            <a:r>
              <a:rPr lang="en-US" altLang="en-US" sz="1800" b="1" dirty="0">
                <a:solidFill>
                  <a:srgbClr val="790000"/>
                </a:solidFill>
              </a:rPr>
              <a:t>–NAF Ataxia Patient Registry: </a:t>
            </a:r>
            <a:r>
              <a:rPr lang="en-US" altLang="en-US" sz="1800" dirty="0"/>
              <a:t>An International Disease-specific Registry for Individuals with Ataxia (Information provided by </a:t>
            </a:r>
            <a:r>
              <a:rPr lang="en-US" altLang="en-US" sz="1800" dirty="0" err="1"/>
              <a:t>CoRDS</a:t>
            </a:r>
            <a:r>
              <a:rPr lang="en-US" altLang="en-US" sz="1800" dirty="0"/>
              <a:t>)</a:t>
            </a:r>
          </a:p>
          <a:p>
            <a:pPr marL="285750" indent="-285750">
              <a:lnSpc>
                <a:spcPct val="100000"/>
              </a:lnSpc>
              <a:spcBef>
                <a:spcPts val="0"/>
              </a:spcBef>
              <a:buFont typeface="Arial" panose="020B0604020202020204" pitchFamily="34" charset="0"/>
              <a:buNone/>
            </a:pPr>
            <a:endParaRPr lang="en-US" altLang="en-US" sz="1000" dirty="0"/>
          </a:p>
          <a:p>
            <a:pPr marL="285750" indent="-285750">
              <a:lnSpc>
                <a:spcPct val="100000"/>
              </a:lnSpc>
              <a:spcBef>
                <a:spcPts val="0"/>
              </a:spcBef>
              <a:buFont typeface="Arial" panose="020B0604020202020204" pitchFamily="34" charset="0"/>
              <a:buNone/>
            </a:pPr>
            <a:r>
              <a:rPr lang="en-US" altLang="en-US" sz="1800" b="1" dirty="0">
                <a:solidFill>
                  <a:srgbClr val="790000"/>
                </a:solidFill>
              </a:rPr>
              <a:t>What is the </a:t>
            </a:r>
            <a:r>
              <a:rPr lang="en-US" altLang="en-US" sz="1800" b="1" dirty="0" err="1">
                <a:solidFill>
                  <a:srgbClr val="790000"/>
                </a:solidFill>
              </a:rPr>
              <a:t>CoRDS</a:t>
            </a:r>
            <a:r>
              <a:rPr lang="en-US" altLang="en-US" sz="1800" b="1" dirty="0">
                <a:solidFill>
                  <a:srgbClr val="790000"/>
                </a:solidFill>
              </a:rPr>
              <a:t>–NAF Ataxia Patient Registry? </a:t>
            </a:r>
          </a:p>
          <a:p>
            <a:pPr marL="285750" indent="-285750">
              <a:lnSpc>
                <a:spcPct val="100000"/>
              </a:lnSpc>
              <a:spcBef>
                <a:spcPts val="0"/>
              </a:spcBef>
              <a:buFont typeface="Arial" panose="020B0604020202020204" pitchFamily="34" charset="0"/>
              <a:buNone/>
            </a:pPr>
            <a:endParaRPr lang="en-US" altLang="en-US" sz="600" dirty="0"/>
          </a:p>
          <a:p>
            <a:pPr marL="285750" indent="-285750">
              <a:lnSpc>
                <a:spcPct val="100000"/>
              </a:lnSpc>
              <a:spcBef>
                <a:spcPts val="0"/>
              </a:spcBef>
            </a:pPr>
            <a:r>
              <a:rPr lang="en-US" altLang="en-US" sz="1800" dirty="0"/>
              <a:t>Collaboration between Sanford Research’s Coordination of Rare Disease at Sanford (</a:t>
            </a:r>
            <a:r>
              <a:rPr lang="en-US" altLang="en-US" sz="1800" dirty="0" err="1"/>
              <a:t>CoRDS</a:t>
            </a:r>
            <a:r>
              <a:rPr lang="en-US" altLang="en-US" sz="1800" dirty="0"/>
              <a:t>) and the NAF to create a registry that collects and organizes information from individuals with Ataxia (established 2013)</a:t>
            </a:r>
          </a:p>
          <a:p>
            <a:pPr marL="285750" indent="-285750">
              <a:lnSpc>
                <a:spcPct val="100000"/>
              </a:lnSpc>
              <a:spcBef>
                <a:spcPts val="0"/>
              </a:spcBef>
            </a:pPr>
            <a:r>
              <a:rPr lang="en-US" altLang="en-US" sz="1800" dirty="0"/>
              <a:t>Researchers are able to review </a:t>
            </a:r>
            <a:r>
              <a:rPr lang="en-US" altLang="en-US" sz="1800" u="sng" dirty="0"/>
              <a:t>de-identified </a:t>
            </a:r>
            <a:r>
              <a:rPr lang="en-US" altLang="en-US" sz="1800" dirty="0"/>
              <a:t>data </a:t>
            </a:r>
          </a:p>
          <a:p>
            <a:pPr marL="285750" indent="-285750">
              <a:lnSpc>
                <a:spcPct val="100000"/>
              </a:lnSpc>
              <a:spcBef>
                <a:spcPts val="0"/>
              </a:spcBef>
            </a:pPr>
            <a:r>
              <a:rPr lang="en-US" altLang="en-US" sz="1800" dirty="0"/>
              <a:t>Participants may be notified of research studies for which they are eligible </a:t>
            </a:r>
          </a:p>
          <a:p>
            <a:pPr marL="285750" indent="-285750">
              <a:lnSpc>
                <a:spcPct val="70000"/>
              </a:lnSpc>
              <a:buFont typeface="Arial" panose="020B0604020202020204" pitchFamily="34" charset="0"/>
              <a:buNone/>
            </a:pPr>
            <a:endParaRPr lang="en-US" altLang="en-US" sz="1800" dirty="0"/>
          </a:p>
        </p:txBody>
      </p:sp>
      <p:pic>
        <p:nvPicPr>
          <p:cNvPr id="3" name="Picture 2"/>
          <p:cNvPicPr>
            <a:picLocks noChangeAspect="1"/>
          </p:cNvPicPr>
          <p:nvPr/>
        </p:nvPicPr>
        <p:blipFill rotWithShape="1">
          <a:blip r:embed="rId2"/>
          <a:srcRect l="3776" t="31401" r="50068" b="49719"/>
          <a:stretch/>
        </p:blipFill>
        <p:spPr>
          <a:xfrm>
            <a:off x="609600" y="1377287"/>
            <a:ext cx="11348776" cy="1392709"/>
          </a:xfrm>
          <a:prstGeom prst="rect">
            <a:avLst/>
          </a:prstGeom>
        </p:spPr>
      </p:pic>
      <p:sp>
        <p:nvSpPr>
          <p:cNvPr id="5" name="TextBox 4"/>
          <p:cNvSpPr txBox="1"/>
          <p:nvPr/>
        </p:nvSpPr>
        <p:spPr>
          <a:xfrm>
            <a:off x="990600" y="5398196"/>
            <a:ext cx="5019323" cy="923330"/>
          </a:xfrm>
          <a:prstGeom prst="rect">
            <a:avLst/>
          </a:prstGeom>
          <a:noFill/>
        </p:spPr>
        <p:txBody>
          <a:bodyPr wrap="none" rtlCol="0">
            <a:spAutoFit/>
          </a:bodyPr>
          <a:lstStyle/>
          <a:p>
            <a:pPr marL="285750" indent="-285750">
              <a:lnSpc>
                <a:spcPct val="100000"/>
              </a:lnSpc>
              <a:spcBef>
                <a:spcPts val="0"/>
              </a:spcBef>
              <a:buFont typeface="Arial" panose="020B0604020202020204" pitchFamily="34" charset="0"/>
              <a:buNone/>
            </a:pPr>
            <a:r>
              <a:rPr lang="en-US" altLang="en-US" b="1" dirty="0">
                <a:solidFill>
                  <a:srgbClr val="790000"/>
                </a:solidFill>
                <a:latin typeface="+mn-lt"/>
              </a:rPr>
              <a:t>Currently the </a:t>
            </a:r>
            <a:r>
              <a:rPr lang="en-US" altLang="en-US" b="1" dirty="0" err="1">
                <a:solidFill>
                  <a:srgbClr val="790000"/>
                </a:solidFill>
                <a:latin typeface="+mn-lt"/>
              </a:rPr>
              <a:t>CoRDS</a:t>
            </a:r>
            <a:r>
              <a:rPr lang="en-US" altLang="en-US" b="1" dirty="0">
                <a:solidFill>
                  <a:srgbClr val="790000"/>
                </a:solidFill>
                <a:latin typeface="+mn-lt"/>
              </a:rPr>
              <a:t>-NAF registry includes:</a:t>
            </a:r>
          </a:p>
          <a:p>
            <a:pPr marL="285750" indent="-285750">
              <a:lnSpc>
                <a:spcPct val="100000"/>
              </a:lnSpc>
              <a:spcBef>
                <a:spcPts val="0"/>
              </a:spcBef>
            </a:pPr>
            <a:r>
              <a:rPr lang="en-US" altLang="en-US" dirty="0">
                <a:latin typeface="+mn-lt"/>
              </a:rPr>
              <a:t>925 fully enrolled participants</a:t>
            </a:r>
          </a:p>
          <a:p>
            <a:pPr marL="285750" indent="-285750">
              <a:lnSpc>
                <a:spcPct val="100000"/>
              </a:lnSpc>
              <a:spcBef>
                <a:spcPts val="0"/>
              </a:spcBef>
            </a:pPr>
            <a:r>
              <a:rPr lang="en-US" altLang="en-US" dirty="0">
                <a:latin typeface="+mn-lt"/>
              </a:rPr>
              <a:t>64 participants in screening</a:t>
            </a:r>
          </a:p>
        </p:txBody>
      </p:sp>
      <p:sp>
        <p:nvSpPr>
          <p:cNvPr id="8" name="TextBox 7"/>
          <p:cNvSpPr txBox="1"/>
          <p:nvPr/>
        </p:nvSpPr>
        <p:spPr>
          <a:xfrm>
            <a:off x="6623741" y="5402664"/>
            <a:ext cx="3746538" cy="923330"/>
          </a:xfrm>
          <a:prstGeom prst="rect">
            <a:avLst/>
          </a:prstGeom>
          <a:noFill/>
        </p:spPr>
        <p:txBody>
          <a:bodyPr wrap="none" rtlCol="0">
            <a:spAutoFit/>
          </a:bodyPr>
          <a:lstStyle/>
          <a:p>
            <a:pPr marL="285750" indent="-285750">
              <a:lnSpc>
                <a:spcPct val="100000"/>
              </a:lnSpc>
              <a:spcBef>
                <a:spcPts val="0"/>
              </a:spcBef>
              <a:buFont typeface="Arial" panose="020B0604020202020204" pitchFamily="34" charset="0"/>
              <a:buNone/>
            </a:pPr>
            <a:r>
              <a:rPr lang="en-US" altLang="en-US" b="1" dirty="0">
                <a:solidFill>
                  <a:srgbClr val="790000"/>
                </a:solidFill>
                <a:latin typeface="+mn-lt"/>
              </a:rPr>
              <a:t>Participants have enrolled from:</a:t>
            </a:r>
          </a:p>
          <a:p>
            <a:pPr marL="285750" indent="-285750">
              <a:lnSpc>
                <a:spcPct val="100000"/>
              </a:lnSpc>
              <a:spcBef>
                <a:spcPts val="0"/>
              </a:spcBef>
            </a:pPr>
            <a:r>
              <a:rPr lang="en-US" altLang="en-US" dirty="0">
                <a:latin typeface="+mn-lt"/>
              </a:rPr>
              <a:t>49 United States</a:t>
            </a:r>
          </a:p>
          <a:p>
            <a:pPr marL="285750" indent="-285750">
              <a:lnSpc>
                <a:spcPct val="100000"/>
              </a:lnSpc>
              <a:spcBef>
                <a:spcPts val="0"/>
              </a:spcBef>
            </a:pPr>
            <a:r>
              <a:rPr lang="en-US" altLang="en-US" dirty="0">
                <a:latin typeface="+mn-lt"/>
              </a:rPr>
              <a:t>28 Countries </a:t>
            </a:r>
          </a:p>
        </p:txBody>
      </p:sp>
      <p:pic>
        <p:nvPicPr>
          <p:cNvPr id="9" name="Picture 4"/>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69130" b="16938"/>
          <a:stretch/>
        </p:blipFill>
        <p:spPr bwMode="auto">
          <a:xfrm>
            <a:off x="10100627" y="6040274"/>
            <a:ext cx="2091373" cy="81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180681" y="2973387"/>
            <a:ext cx="5030037" cy="989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ctr"/>
            <a:r>
              <a:rPr lang="en-US" altLang="en-US" sz="3200" b="1" cap="none" dirty="0" err="1">
                <a:solidFill>
                  <a:srgbClr val="790000"/>
                </a:solidFill>
              </a:rPr>
              <a:t>CoRDS</a:t>
            </a:r>
            <a:r>
              <a:rPr lang="en-US" altLang="en-US" sz="3200" b="1" cap="none" dirty="0">
                <a:solidFill>
                  <a:srgbClr val="790000"/>
                </a:solidFill>
              </a:rPr>
              <a:t>-NAF Enrollment</a:t>
            </a:r>
          </a:p>
        </p:txBody>
      </p:sp>
      <p:sp>
        <p:nvSpPr>
          <p:cNvPr id="44036" name="Rectangle 4"/>
          <p:cNvSpPr>
            <a:spLocks noGrp="1"/>
          </p:cNvSpPr>
          <p:nvPr>
            <p:ph type="body" sz="half" idx="2"/>
          </p:nvPr>
        </p:nvSpPr>
        <p:spPr>
          <a:xfrm>
            <a:off x="1676400" y="3962400"/>
            <a:ext cx="3505200" cy="2026424"/>
          </a:xfrm>
        </p:spPr>
        <p:txBody>
          <a:bodyPr/>
          <a:lstStyle/>
          <a:p>
            <a:pPr algn="ctr">
              <a:buFont typeface="Arial" panose="020B0604020202020204" pitchFamily="34" charset="0"/>
              <a:buNone/>
            </a:pPr>
            <a:r>
              <a:rPr lang="en-US" altLang="en-US" sz="2400" b="1" u="sng" dirty="0">
                <a:solidFill>
                  <a:srgbClr val="790000"/>
                </a:solidFill>
              </a:rPr>
              <a:t> Gender Breakdown</a:t>
            </a:r>
            <a:endParaRPr lang="en-US" altLang="en-US" sz="2400" u="sng" dirty="0">
              <a:solidFill>
                <a:srgbClr val="790000"/>
              </a:solidFill>
            </a:endParaRPr>
          </a:p>
          <a:p>
            <a:pPr algn="r">
              <a:buFont typeface="Arial" panose="020B0604020202020204" pitchFamily="34" charset="0"/>
              <a:buNone/>
            </a:pPr>
            <a:r>
              <a:rPr lang="en-US" altLang="en-US" sz="2400" dirty="0"/>
              <a:t>   Females		51%</a:t>
            </a:r>
          </a:p>
          <a:p>
            <a:pPr algn="r">
              <a:buFont typeface="Arial" panose="020B0604020202020204" pitchFamily="34" charset="0"/>
              <a:buNone/>
            </a:pPr>
            <a:r>
              <a:rPr lang="en-US" altLang="en-US" sz="2400" dirty="0"/>
              <a:t>   Males		49%</a:t>
            </a:r>
          </a:p>
          <a:p>
            <a:pPr algn="r">
              <a:buFont typeface="Arial" panose="020B0604020202020204" pitchFamily="34" charset="0"/>
              <a:buNone/>
            </a:pPr>
            <a:endParaRPr lang="en-US" altLang="en-US" sz="2400" dirty="0"/>
          </a:p>
        </p:txBody>
      </p:sp>
      <p:sp>
        <p:nvSpPr>
          <p:cNvPr id="2" name="Rectangle 1"/>
          <p:cNvSpPr/>
          <p:nvPr/>
        </p:nvSpPr>
        <p:spPr>
          <a:xfrm>
            <a:off x="7467298" y="1526910"/>
            <a:ext cx="2820003" cy="461665"/>
          </a:xfrm>
          <a:prstGeom prst="rect">
            <a:avLst/>
          </a:prstGeom>
        </p:spPr>
        <p:txBody>
          <a:bodyPr wrap="none">
            <a:spAutoFit/>
          </a:bodyPr>
          <a:lstStyle/>
          <a:p>
            <a:r>
              <a:rPr lang="en-US" altLang="en-US" sz="2400" b="1" u="sng" dirty="0">
                <a:solidFill>
                  <a:srgbClr val="790000"/>
                </a:solidFill>
                <a:latin typeface="+mn-lt"/>
              </a:rPr>
              <a:t>Age of Enrollment</a:t>
            </a:r>
            <a:endParaRPr lang="en-US" sz="2400" u="sng" dirty="0">
              <a:solidFill>
                <a:srgbClr val="790000"/>
              </a:solidFill>
              <a:latin typeface="+mn-lt"/>
            </a:endParaRPr>
          </a:p>
        </p:txBody>
      </p:sp>
      <p:sp>
        <p:nvSpPr>
          <p:cNvPr id="3" name="Content Placeholder 2"/>
          <p:cNvSpPr>
            <a:spLocks noGrp="1"/>
          </p:cNvSpPr>
          <p:nvPr>
            <p:ph sz="half" idx="1"/>
          </p:nvPr>
        </p:nvSpPr>
        <p:spPr>
          <a:xfrm>
            <a:off x="6705600" y="2194559"/>
            <a:ext cx="4343400" cy="4663441"/>
          </a:xfrm>
        </p:spPr>
        <p:txBody>
          <a:bodyPr numCol="3"/>
          <a:lstStyle/>
          <a:p>
            <a:pPr marL="0" indent="0" algn="ctr">
              <a:buNone/>
            </a:pPr>
            <a:r>
              <a:rPr lang="en-US" dirty="0"/>
              <a:t> 81-90	</a:t>
            </a:r>
          </a:p>
          <a:p>
            <a:pPr marL="0" indent="0" algn="ctr">
              <a:buNone/>
            </a:pPr>
            <a:r>
              <a:rPr lang="en-US" dirty="0"/>
              <a:t>71-80</a:t>
            </a:r>
          </a:p>
          <a:p>
            <a:pPr marL="0" indent="0" algn="ctr">
              <a:buNone/>
            </a:pPr>
            <a:r>
              <a:rPr lang="en-US" dirty="0"/>
              <a:t>61-70</a:t>
            </a:r>
          </a:p>
          <a:p>
            <a:pPr marL="0" indent="0" algn="ctr">
              <a:buNone/>
            </a:pPr>
            <a:r>
              <a:rPr lang="en-US" dirty="0"/>
              <a:t>51-60</a:t>
            </a:r>
          </a:p>
          <a:p>
            <a:pPr marL="0" indent="0" algn="ctr">
              <a:buNone/>
            </a:pPr>
            <a:r>
              <a:rPr lang="en-US" dirty="0"/>
              <a:t>41-50</a:t>
            </a:r>
          </a:p>
          <a:p>
            <a:pPr marL="0" indent="0" algn="ctr">
              <a:buNone/>
            </a:pPr>
            <a:r>
              <a:rPr lang="en-US" dirty="0"/>
              <a:t>31-40</a:t>
            </a:r>
          </a:p>
          <a:p>
            <a:pPr marL="0" indent="0" algn="ctr">
              <a:buNone/>
            </a:pPr>
            <a:r>
              <a:rPr lang="en-US" dirty="0"/>
              <a:t>21-30</a:t>
            </a:r>
          </a:p>
          <a:p>
            <a:pPr marL="0" indent="0" algn="ctr">
              <a:buNone/>
            </a:pPr>
            <a:r>
              <a:rPr lang="en-US" dirty="0"/>
              <a:t>11-20</a:t>
            </a:r>
          </a:p>
          <a:p>
            <a:pPr marL="0" indent="0" algn="ctr">
              <a:buNone/>
            </a:pPr>
            <a:r>
              <a:rPr lang="en-US" u="sng" dirty="0"/>
              <a:t>0-10</a:t>
            </a:r>
          </a:p>
          <a:p>
            <a:pPr marL="0" indent="0" algn="ctr">
              <a:buNone/>
            </a:pPr>
            <a:r>
              <a:rPr lang="en-US" b="1" dirty="0">
                <a:solidFill>
                  <a:srgbClr val="790000"/>
                </a:solidFill>
              </a:rPr>
              <a:t>Total: </a:t>
            </a:r>
          </a:p>
          <a:p>
            <a:pPr marL="0" indent="0" algn="ctr">
              <a:buNone/>
            </a:pPr>
            <a:r>
              <a:rPr lang="en-US" dirty="0"/>
              <a:t>9</a:t>
            </a:r>
          </a:p>
          <a:p>
            <a:pPr marL="0" indent="0" algn="ctr">
              <a:buNone/>
            </a:pPr>
            <a:r>
              <a:rPr lang="en-US" dirty="0"/>
              <a:t>93</a:t>
            </a:r>
          </a:p>
          <a:p>
            <a:pPr marL="0" indent="0" algn="ctr">
              <a:buNone/>
            </a:pPr>
            <a:r>
              <a:rPr lang="en-US" dirty="0"/>
              <a:t>222</a:t>
            </a:r>
          </a:p>
          <a:p>
            <a:pPr marL="0" indent="0" algn="ctr">
              <a:buNone/>
            </a:pPr>
            <a:r>
              <a:rPr lang="en-US" dirty="0"/>
              <a:t>223</a:t>
            </a:r>
          </a:p>
          <a:p>
            <a:pPr marL="0" indent="0" algn="ctr">
              <a:buNone/>
            </a:pPr>
            <a:r>
              <a:rPr lang="en-US" dirty="0"/>
              <a:t>163</a:t>
            </a:r>
          </a:p>
          <a:p>
            <a:pPr marL="0" indent="0" algn="ctr">
              <a:buNone/>
            </a:pPr>
            <a:r>
              <a:rPr lang="en-US" dirty="0"/>
              <a:t>98</a:t>
            </a:r>
          </a:p>
          <a:p>
            <a:pPr marL="0" indent="0" algn="ctr">
              <a:buNone/>
            </a:pPr>
            <a:r>
              <a:rPr lang="en-US" dirty="0"/>
              <a:t>50</a:t>
            </a:r>
          </a:p>
          <a:p>
            <a:pPr marL="0" indent="0" algn="ctr">
              <a:buNone/>
            </a:pPr>
            <a:r>
              <a:rPr lang="en-US" dirty="0"/>
              <a:t>49</a:t>
            </a:r>
          </a:p>
          <a:p>
            <a:pPr marL="0" indent="0" algn="ctr">
              <a:buNone/>
            </a:pPr>
            <a:r>
              <a:rPr lang="en-US" u="sng" dirty="0"/>
              <a:t>18</a:t>
            </a:r>
          </a:p>
          <a:p>
            <a:pPr marL="0" indent="0" algn="ctr">
              <a:buNone/>
            </a:pPr>
            <a:r>
              <a:rPr lang="en-US" b="1" dirty="0">
                <a:solidFill>
                  <a:srgbClr val="790000"/>
                </a:solidFill>
              </a:rPr>
              <a:t>925</a:t>
            </a:r>
          </a:p>
          <a:p>
            <a:pPr marL="0" indent="0" algn="ctr">
              <a:buNone/>
            </a:pPr>
            <a:r>
              <a:rPr lang="en-US" dirty="0"/>
              <a:t>1%</a:t>
            </a:r>
          </a:p>
          <a:p>
            <a:pPr marL="0" indent="0" algn="ctr">
              <a:buNone/>
            </a:pPr>
            <a:r>
              <a:rPr lang="en-US" dirty="0"/>
              <a:t>10.1%</a:t>
            </a:r>
          </a:p>
          <a:p>
            <a:pPr marL="0" indent="0" algn="ctr">
              <a:buNone/>
            </a:pPr>
            <a:r>
              <a:rPr lang="en-US" dirty="0"/>
              <a:t>24%</a:t>
            </a:r>
          </a:p>
          <a:p>
            <a:pPr marL="0" indent="0" algn="ctr">
              <a:buNone/>
            </a:pPr>
            <a:r>
              <a:rPr lang="en-US" dirty="0"/>
              <a:t>24.1%</a:t>
            </a:r>
          </a:p>
          <a:p>
            <a:pPr marL="0" indent="0" algn="ctr">
              <a:buNone/>
            </a:pPr>
            <a:r>
              <a:rPr lang="en-US" dirty="0"/>
              <a:t>17.6%</a:t>
            </a:r>
          </a:p>
          <a:p>
            <a:pPr marL="0" indent="0" algn="ctr">
              <a:buNone/>
            </a:pPr>
            <a:r>
              <a:rPr lang="en-US" dirty="0"/>
              <a:t>10.6%</a:t>
            </a:r>
          </a:p>
          <a:p>
            <a:pPr marL="0" indent="0" algn="ctr">
              <a:buNone/>
            </a:pPr>
            <a:r>
              <a:rPr lang="en-US" dirty="0"/>
              <a:t>5.4%</a:t>
            </a:r>
          </a:p>
          <a:p>
            <a:pPr marL="0" indent="0" algn="ctr">
              <a:buNone/>
            </a:pPr>
            <a:r>
              <a:rPr lang="en-US" dirty="0"/>
              <a:t>5.3%</a:t>
            </a:r>
          </a:p>
          <a:p>
            <a:pPr marL="0" indent="0" algn="ctr">
              <a:buNone/>
            </a:pPr>
            <a:r>
              <a:rPr lang="en-US" u="sng" dirty="0"/>
              <a:t>1.9%</a:t>
            </a:r>
          </a:p>
          <a:p>
            <a:pPr marL="0" indent="0" algn="ctr">
              <a:buNone/>
            </a:pPr>
            <a:r>
              <a:rPr lang="en-US" b="1" dirty="0">
                <a:solidFill>
                  <a:srgbClr val="790000"/>
                </a:solidFill>
              </a:rPr>
              <a:t>100%</a:t>
            </a:r>
          </a:p>
        </p:txBody>
      </p:sp>
      <p:pic>
        <p:nvPicPr>
          <p:cNvPr id="11" name="Picture 10"/>
          <p:cNvPicPr>
            <a:picLocks noChangeAspect="1"/>
          </p:cNvPicPr>
          <p:nvPr/>
        </p:nvPicPr>
        <p:blipFill rotWithShape="1">
          <a:blip r:embed="rId2"/>
          <a:srcRect l="3776" t="32627" r="62187" b="51877"/>
          <a:stretch/>
        </p:blipFill>
        <p:spPr>
          <a:xfrm>
            <a:off x="990600" y="1678492"/>
            <a:ext cx="5410200" cy="1143000"/>
          </a:xfrm>
          <a:prstGeom prst="rect">
            <a:avLst/>
          </a:prstGeom>
        </p:spPr>
      </p:pic>
      <p:pic>
        <p:nvPicPr>
          <p:cNvPr id="12" name="Picture 11" descr="Unknown.jpeg"/>
          <p:cNvPicPr>
            <a:picLocks noChangeAspect="1"/>
          </p:cNvPicPr>
          <p:nvPr/>
        </p:nvPicPr>
        <p:blipFill rotWithShape="1">
          <a:blip r:embed="rId3">
            <a:extLst>
              <a:ext uri="{28A0092B-C50C-407E-A947-70E740481C1C}">
                <a14:useLocalDpi xmlns:a14="http://schemas.microsoft.com/office/drawing/2010/main" val="0"/>
              </a:ext>
            </a:extLst>
          </a:blip>
          <a:srcRect l="4581" r="4995"/>
          <a:stretch/>
        </p:blipFill>
        <p:spPr>
          <a:xfrm>
            <a:off x="228600" y="4982311"/>
            <a:ext cx="1685192" cy="16002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6400800" y="1374792"/>
            <a:ext cx="55626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200" b="1" cap="none" dirty="0">
                <a:solidFill>
                  <a:srgbClr val="790000"/>
                </a:solidFill>
              </a:rPr>
              <a:t>How Patients and Families </a:t>
            </a:r>
            <a:br>
              <a:rPr lang="en-US" altLang="en-US" sz="3200" b="1" cap="none" dirty="0">
                <a:solidFill>
                  <a:srgbClr val="790000"/>
                </a:solidFill>
              </a:rPr>
            </a:br>
            <a:r>
              <a:rPr lang="en-US" altLang="en-US" sz="3200" b="1" cap="none" dirty="0">
                <a:solidFill>
                  <a:srgbClr val="790000"/>
                </a:solidFill>
              </a:rPr>
              <a:t>Can Get Involved</a:t>
            </a:r>
          </a:p>
        </p:txBody>
      </p:sp>
      <p:sp>
        <p:nvSpPr>
          <p:cNvPr id="45059" name="Rectangle 3"/>
          <p:cNvSpPr>
            <a:spLocks noGrp="1"/>
          </p:cNvSpPr>
          <p:nvPr>
            <p:ph type="body" idx="1"/>
          </p:nvPr>
        </p:nvSpPr>
        <p:spPr>
          <a:xfrm>
            <a:off x="990600" y="2668604"/>
            <a:ext cx="10820400" cy="4024313"/>
          </a:xfrm>
        </p:spPr>
        <p:txBody>
          <a:bodyPr/>
          <a:lstStyle/>
          <a:p>
            <a:pPr>
              <a:lnSpc>
                <a:spcPct val="100000"/>
              </a:lnSpc>
              <a:spcBef>
                <a:spcPts val="0"/>
              </a:spcBef>
            </a:pPr>
            <a:r>
              <a:rPr lang="en-US" altLang="en-US" sz="2400" dirty="0"/>
              <a:t>Participants that enroll can contribute information to the </a:t>
            </a:r>
            <a:r>
              <a:rPr lang="en-US" altLang="en-US" sz="2400" b="1" dirty="0" err="1"/>
              <a:t>CoRDS</a:t>
            </a:r>
            <a:r>
              <a:rPr lang="en-US" altLang="en-US" sz="2400" b="1" dirty="0"/>
              <a:t>-NAF</a:t>
            </a:r>
            <a:r>
              <a:rPr lang="en-US" altLang="en-US" sz="2400" dirty="0"/>
              <a:t> registry by filling out a brief questionnaire</a:t>
            </a:r>
          </a:p>
          <a:p>
            <a:pPr marL="0" indent="0">
              <a:lnSpc>
                <a:spcPct val="100000"/>
              </a:lnSpc>
              <a:spcBef>
                <a:spcPts val="0"/>
              </a:spcBef>
              <a:buNone/>
            </a:pPr>
            <a:endParaRPr lang="en-US" altLang="en-US" sz="1000" dirty="0"/>
          </a:p>
          <a:p>
            <a:pPr>
              <a:lnSpc>
                <a:spcPct val="100000"/>
              </a:lnSpc>
              <a:spcBef>
                <a:spcPts val="0"/>
              </a:spcBef>
            </a:pPr>
            <a:r>
              <a:rPr lang="en-US" altLang="en-US" sz="2400" dirty="0"/>
              <a:t>Enrollment involves reading the consent form and completing the questionnaire</a:t>
            </a:r>
          </a:p>
          <a:p>
            <a:pPr marL="0" indent="0">
              <a:lnSpc>
                <a:spcPct val="100000"/>
              </a:lnSpc>
              <a:spcBef>
                <a:spcPts val="0"/>
              </a:spcBef>
              <a:buNone/>
            </a:pPr>
            <a:endParaRPr lang="en-US" altLang="en-US" sz="1200" dirty="0"/>
          </a:p>
          <a:p>
            <a:pPr>
              <a:lnSpc>
                <a:spcPct val="100000"/>
              </a:lnSpc>
              <a:spcBef>
                <a:spcPts val="0"/>
              </a:spcBef>
            </a:pPr>
            <a:r>
              <a:rPr lang="en-US" altLang="en-US" sz="2400" dirty="0"/>
              <a:t>Participants may learn about research opportunities for which they are eligible</a:t>
            </a:r>
          </a:p>
          <a:p>
            <a:pPr marL="0" indent="0">
              <a:lnSpc>
                <a:spcPct val="100000"/>
              </a:lnSpc>
              <a:spcBef>
                <a:spcPts val="0"/>
              </a:spcBef>
              <a:buNone/>
            </a:pPr>
            <a:endParaRPr lang="en-US" altLang="en-US" sz="1200" dirty="0"/>
          </a:p>
          <a:p>
            <a:pPr>
              <a:lnSpc>
                <a:spcPct val="100000"/>
              </a:lnSpc>
              <a:spcBef>
                <a:spcPts val="0"/>
              </a:spcBef>
            </a:pPr>
            <a:r>
              <a:rPr lang="en-US" altLang="en-US" sz="2400" dirty="0"/>
              <a:t>When notified about research opportunities, you have the ability to decide whether or not to participate </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srcRect l="3776" t="32627" r="62187" b="51877"/>
          <a:stretch/>
        </p:blipFill>
        <p:spPr>
          <a:xfrm>
            <a:off x="990600" y="1374792"/>
            <a:ext cx="5410200" cy="1143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781800" y="1314877"/>
            <a:ext cx="60960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200" b="1" cap="none" dirty="0">
                <a:solidFill>
                  <a:srgbClr val="790000"/>
                </a:solidFill>
              </a:rPr>
              <a:t>Why Should You </a:t>
            </a:r>
            <a:br>
              <a:rPr lang="en-US" altLang="en-US" sz="3200" b="1" cap="none" dirty="0">
                <a:solidFill>
                  <a:srgbClr val="790000"/>
                </a:solidFill>
              </a:rPr>
            </a:br>
            <a:r>
              <a:rPr lang="en-US" altLang="en-US" sz="3200" b="1" cap="none" dirty="0">
                <a:solidFill>
                  <a:srgbClr val="790000"/>
                </a:solidFill>
              </a:rPr>
              <a:t>Participate?</a:t>
            </a:r>
          </a:p>
        </p:txBody>
      </p:sp>
      <p:sp>
        <p:nvSpPr>
          <p:cNvPr id="47107" name="Rectangle 3"/>
          <p:cNvSpPr>
            <a:spLocks noGrp="1"/>
          </p:cNvSpPr>
          <p:nvPr>
            <p:ph type="body" idx="1"/>
          </p:nvPr>
        </p:nvSpPr>
        <p:spPr>
          <a:xfrm>
            <a:off x="990600" y="2819400"/>
            <a:ext cx="10134600" cy="3586914"/>
          </a:xfrm>
        </p:spPr>
        <p:txBody>
          <a:bodyPr/>
          <a:lstStyle/>
          <a:p>
            <a:pPr>
              <a:lnSpc>
                <a:spcPct val="100000"/>
              </a:lnSpc>
              <a:spcBef>
                <a:spcPts val="0"/>
              </a:spcBef>
            </a:pPr>
            <a:r>
              <a:rPr lang="en-US" altLang="en-US" sz="2400" dirty="0"/>
              <a:t>Provides participants an opportunity to be informed of research studies and clinical trials for which they are eligible</a:t>
            </a:r>
          </a:p>
          <a:p>
            <a:pPr marL="0" indent="0">
              <a:lnSpc>
                <a:spcPct val="100000"/>
              </a:lnSpc>
              <a:spcBef>
                <a:spcPts val="0"/>
              </a:spcBef>
              <a:buNone/>
            </a:pPr>
            <a:endParaRPr lang="en-US" altLang="en-US" sz="1200" dirty="0"/>
          </a:p>
          <a:p>
            <a:pPr>
              <a:lnSpc>
                <a:spcPct val="100000"/>
              </a:lnSpc>
              <a:spcBef>
                <a:spcPts val="0"/>
              </a:spcBef>
            </a:pPr>
            <a:r>
              <a:rPr lang="en-US" altLang="en-US" sz="2400" dirty="0"/>
              <a:t>Provides researchers with a central resource for the identification and more rapid recruitment of potential research participants</a:t>
            </a:r>
          </a:p>
          <a:p>
            <a:pPr marL="0" indent="0">
              <a:lnSpc>
                <a:spcPct val="100000"/>
              </a:lnSpc>
              <a:spcBef>
                <a:spcPts val="0"/>
              </a:spcBef>
              <a:buNone/>
            </a:pPr>
            <a:endParaRPr lang="en-US" altLang="en-US" sz="1200" dirty="0"/>
          </a:p>
          <a:p>
            <a:pPr>
              <a:lnSpc>
                <a:spcPct val="100000"/>
              </a:lnSpc>
              <a:spcBef>
                <a:spcPts val="0"/>
              </a:spcBef>
            </a:pPr>
            <a:r>
              <a:rPr lang="en-US" altLang="en-US" sz="2400" dirty="0"/>
              <a:t>Provides the potential to accelerate research into Ataxia</a:t>
            </a:r>
          </a:p>
          <a:p>
            <a:pPr marL="0" indent="0">
              <a:lnSpc>
                <a:spcPct val="100000"/>
              </a:lnSpc>
              <a:spcBef>
                <a:spcPts val="0"/>
              </a:spcBef>
              <a:buNone/>
            </a:pPr>
            <a:endParaRPr lang="en-US" altLang="en-US" sz="1200" dirty="0"/>
          </a:p>
          <a:p>
            <a:pPr marL="0" indent="0">
              <a:lnSpc>
                <a:spcPct val="100000"/>
              </a:lnSpc>
              <a:spcBef>
                <a:spcPts val="0"/>
              </a:spcBef>
              <a:buNone/>
            </a:pPr>
            <a:endParaRPr lang="en-US" altLang="en-US" sz="100" dirty="0"/>
          </a:p>
          <a:p>
            <a:pPr>
              <a:lnSpc>
                <a:spcPct val="100000"/>
              </a:lnSpc>
              <a:spcBef>
                <a:spcPts val="0"/>
              </a:spcBef>
            </a:pPr>
            <a:r>
              <a:rPr lang="en-US" altLang="en-US" sz="2400" dirty="0"/>
              <a:t>No financial cost to you with easy and quick enrollment</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srcRect l="3776" t="32627" r="62187" b="51877"/>
          <a:stretch/>
        </p:blipFill>
        <p:spPr>
          <a:xfrm>
            <a:off x="990600" y="1374792"/>
            <a:ext cx="5410200" cy="1143000"/>
          </a:xfrm>
          <a:prstGeom prst="rect">
            <a:avLst/>
          </a:prstGeom>
        </p:spPr>
      </p:pic>
      <p:pic>
        <p:nvPicPr>
          <p:cNvPr id="6" name="Picture 5"/>
          <p:cNvPicPr>
            <a:picLocks noChangeAspect="1"/>
          </p:cNvPicPr>
          <p:nvPr/>
        </p:nvPicPr>
        <p:blipFill>
          <a:blip r:embed="rId4"/>
          <a:stretch>
            <a:fillRect/>
          </a:stretch>
        </p:blipFill>
        <p:spPr>
          <a:xfrm>
            <a:off x="10301760" y="4718949"/>
            <a:ext cx="1356840" cy="135684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p:cNvSpPr>
          <p:nvPr>
            <p:ph type="body" idx="1"/>
          </p:nvPr>
        </p:nvSpPr>
        <p:spPr>
          <a:xfrm>
            <a:off x="1295400" y="2451100"/>
            <a:ext cx="10744200" cy="4557713"/>
          </a:xfrm>
        </p:spPr>
        <p:txBody>
          <a:bodyPr/>
          <a:lstStyle/>
          <a:p>
            <a:pPr>
              <a:lnSpc>
                <a:spcPct val="100000"/>
              </a:lnSpc>
              <a:spcBef>
                <a:spcPts val="600"/>
              </a:spcBef>
              <a:buFont typeface="Arial" panose="020B0604020202020204" pitchFamily="34" charset="0"/>
              <a:buNone/>
            </a:pPr>
            <a:endParaRPr lang="en-US" altLang="en-US" sz="1200" u="sng" dirty="0"/>
          </a:p>
          <a:p>
            <a:pPr>
              <a:lnSpc>
                <a:spcPct val="100000"/>
              </a:lnSpc>
              <a:spcBef>
                <a:spcPts val="600"/>
              </a:spcBef>
            </a:pPr>
            <a:r>
              <a:rPr lang="en-US" altLang="en-US" sz="2400" dirty="0"/>
              <a:t>Informed Consent Form and </a:t>
            </a:r>
            <a:r>
              <a:rPr lang="en-US" altLang="en-US" sz="2400" b="1" dirty="0" err="1"/>
              <a:t>CoRDS</a:t>
            </a:r>
            <a:r>
              <a:rPr lang="en-US" altLang="en-US" sz="2400" b="1" dirty="0"/>
              <a:t>-NAF</a:t>
            </a:r>
            <a:r>
              <a:rPr lang="en-US" altLang="en-US" sz="2400" dirty="0"/>
              <a:t> questionnaire available</a:t>
            </a:r>
          </a:p>
          <a:p>
            <a:pPr marL="0" indent="0">
              <a:lnSpc>
                <a:spcPct val="100000"/>
              </a:lnSpc>
              <a:spcBef>
                <a:spcPts val="600"/>
              </a:spcBef>
              <a:buNone/>
            </a:pPr>
            <a:endParaRPr lang="en-US" altLang="en-US" sz="1200" dirty="0"/>
          </a:p>
          <a:p>
            <a:pPr>
              <a:lnSpc>
                <a:spcPct val="100000"/>
              </a:lnSpc>
              <a:spcBef>
                <a:spcPts val="600"/>
              </a:spcBef>
            </a:pPr>
            <a:r>
              <a:rPr lang="en-US" altLang="en-US" sz="2400" dirty="0"/>
              <a:t>Read the Informed Consent &amp; complete the questionnaire and return to </a:t>
            </a:r>
            <a:r>
              <a:rPr lang="en-US" altLang="en-US" sz="2400" b="1" dirty="0" err="1"/>
              <a:t>CoRDS</a:t>
            </a:r>
            <a:r>
              <a:rPr lang="en-US" altLang="en-US" sz="2400" dirty="0"/>
              <a:t> table</a:t>
            </a:r>
          </a:p>
          <a:p>
            <a:pPr marL="0" indent="0">
              <a:lnSpc>
                <a:spcPct val="100000"/>
              </a:lnSpc>
              <a:spcBef>
                <a:spcPts val="600"/>
              </a:spcBef>
              <a:buNone/>
            </a:pPr>
            <a:endParaRPr lang="en-US" altLang="en-US" sz="1200" dirty="0"/>
          </a:p>
          <a:p>
            <a:pPr>
              <a:lnSpc>
                <a:spcPct val="100000"/>
              </a:lnSpc>
              <a:spcBef>
                <a:spcPts val="600"/>
              </a:spcBef>
            </a:pPr>
            <a:r>
              <a:rPr lang="en-US" altLang="en-US" sz="2400" dirty="0"/>
              <a:t>The questionnaire is brief and takes about 30 minutes to complete</a:t>
            </a:r>
          </a:p>
          <a:p>
            <a:pPr marL="0" indent="0">
              <a:lnSpc>
                <a:spcPct val="70000"/>
              </a:lnSpc>
              <a:buNone/>
            </a:pPr>
            <a:endParaRPr lang="en-US" altLang="en-US" sz="2400" dirty="0"/>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srcRect l="3776" t="32627" r="62187" b="51877"/>
          <a:stretch/>
        </p:blipFill>
        <p:spPr>
          <a:xfrm>
            <a:off x="1333919" y="1283816"/>
            <a:ext cx="5410200" cy="1143000"/>
          </a:xfrm>
          <a:prstGeom prst="rect">
            <a:avLst/>
          </a:prstGeom>
        </p:spPr>
      </p:pic>
      <p:sp>
        <p:nvSpPr>
          <p:cNvPr id="3" name="Rectangle 2"/>
          <p:cNvSpPr/>
          <p:nvPr/>
        </p:nvSpPr>
        <p:spPr>
          <a:xfrm>
            <a:off x="6934200" y="1561796"/>
            <a:ext cx="4984057" cy="584775"/>
          </a:xfrm>
          <a:prstGeom prst="rect">
            <a:avLst/>
          </a:prstGeom>
        </p:spPr>
        <p:txBody>
          <a:bodyPr wrap="none">
            <a:spAutoFit/>
          </a:bodyPr>
          <a:lstStyle/>
          <a:p>
            <a:pPr>
              <a:lnSpc>
                <a:spcPct val="100000"/>
              </a:lnSpc>
              <a:spcBef>
                <a:spcPts val="600"/>
              </a:spcBef>
              <a:buFont typeface="Arial" panose="020B0604020202020204" pitchFamily="34" charset="0"/>
              <a:buNone/>
            </a:pPr>
            <a:r>
              <a:rPr lang="en-US" altLang="en-US" sz="3200" b="1" dirty="0">
                <a:solidFill>
                  <a:srgbClr val="790000"/>
                </a:solidFill>
                <a:latin typeface="+mn-lt"/>
              </a:rPr>
              <a:t>Enroll at the Conference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p:cNvSpPr>
          <p:nvPr>
            <p:ph type="body" idx="1"/>
          </p:nvPr>
        </p:nvSpPr>
        <p:spPr>
          <a:xfrm>
            <a:off x="1047960" y="3878505"/>
            <a:ext cx="10820400" cy="2195513"/>
          </a:xfrm>
        </p:spPr>
        <p:txBody>
          <a:bodyPr/>
          <a:lstStyle/>
          <a:p>
            <a:pPr>
              <a:lnSpc>
                <a:spcPct val="100000"/>
              </a:lnSpc>
              <a:spcBef>
                <a:spcPts val="0"/>
              </a:spcBef>
              <a:buFont typeface="Arial" panose="020B0604020202020204" pitchFamily="34" charset="0"/>
              <a:buNone/>
            </a:pPr>
            <a:endParaRPr lang="en-US" altLang="en-US" sz="1200" u="sng" dirty="0"/>
          </a:p>
          <a:p>
            <a:pPr>
              <a:lnSpc>
                <a:spcPct val="100000"/>
              </a:lnSpc>
              <a:spcBef>
                <a:spcPts val="0"/>
              </a:spcBef>
              <a:buFont typeface="Arial" panose="020B0604020202020204" pitchFamily="34" charset="0"/>
              <a:buNone/>
            </a:pPr>
            <a:r>
              <a:rPr lang="en-US" altLang="en-US" sz="3200" b="1" u="sng" dirty="0">
                <a:solidFill>
                  <a:srgbClr val="790000"/>
                </a:solidFill>
              </a:rPr>
              <a:t>Become Fully Enrolled</a:t>
            </a:r>
          </a:p>
          <a:p>
            <a:pPr>
              <a:lnSpc>
                <a:spcPct val="100000"/>
              </a:lnSpc>
              <a:spcBef>
                <a:spcPts val="0"/>
              </a:spcBef>
              <a:buFont typeface="Arial" panose="020B0604020202020204" pitchFamily="34" charset="0"/>
              <a:buNone/>
            </a:pPr>
            <a:endParaRPr lang="en-US" altLang="en-US" sz="1200" u="sng" dirty="0"/>
          </a:p>
          <a:p>
            <a:pPr>
              <a:lnSpc>
                <a:spcPct val="100000"/>
              </a:lnSpc>
              <a:spcBef>
                <a:spcPts val="0"/>
              </a:spcBef>
            </a:pPr>
            <a:r>
              <a:rPr lang="en-US" altLang="en-US" sz="2400" dirty="0"/>
              <a:t>To be </a:t>
            </a:r>
            <a:r>
              <a:rPr lang="en-US" altLang="en-US" sz="2400" u="sng" dirty="0"/>
              <a:t>fully</a:t>
            </a:r>
            <a:r>
              <a:rPr lang="en-US" altLang="en-US" sz="2400" dirty="0"/>
              <a:t> enrolled, you must fill out </a:t>
            </a:r>
            <a:r>
              <a:rPr lang="en-US" altLang="en-US" sz="2400" u="sng" dirty="0"/>
              <a:t>both</a:t>
            </a:r>
            <a:r>
              <a:rPr lang="en-US" altLang="en-US" sz="2400" dirty="0"/>
              <a:t> the screening form AND the questionnaire. Speak to a </a:t>
            </a:r>
            <a:r>
              <a:rPr lang="en-US" altLang="en-US" sz="2400" b="1" dirty="0" err="1"/>
              <a:t>CoRDS</a:t>
            </a:r>
            <a:r>
              <a:rPr lang="en-US" altLang="en-US" sz="2400" dirty="0"/>
              <a:t> team member about finishing enrollment today! </a:t>
            </a:r>
          </a:p>
          <a:p>
            <a:pPr>
              <a:lnSpc>
                <a:spcPct val="70000"/>
              </a:lnSpc>
            </a:pPr>
            <a:endParaRPr lang="en-US" altLang="en-US" sz="2400" dirty="0"/>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08185" y="1219200"/>
            <a:ext cx="10744200" cy="2446824"/>
          </a:xfrm>
          <a:prstGeom prst="rect">
            <a:avLst/>
          </a:prstGeom>
        </p:spPr>
        <p:txBody>
          <a:bodyPr wrap="square">
            <a:spAutoFit/>
          </a:bodyPr>
          <a:lstStyle/>
          <a:p>
            <a:pPr>
              <a:lnSpc>
                <a:spcPct val="100000"/>
              </a:lnSpc>
              <a:spcBef>
                <a:spcPts val="600"/>
              </a:spcBef>
              <a:buFont typeface="Arial" panose="020B0604020202020204" pitchFamily="34" charset="0"/>
              <a:buNone/>
            </a:pPr>
            <a:r>
              <a:rPr lang="en-US" altLang="en-US" sz="3200" b="1" u="sng" dirty="0">
                <a:solidFill>
                  <a:srgbClr val="790000"/>
                </a:solidFill>
                <a:latin typeface="+mn-lt"/>
              </a:rPr>
              <a:t>Other Enrollment Options</a:t>
            </a:r>
            <a:endParaRPr lang="en-US" altLang="en-US" sz="1000" b="1" u="sng" dirty="0">
              <a:latin typeface="+mn-lt"/>
            </a:endParaRPr>
          </a:p>
          <a:p>
            <a:pPr marL="342900" indent="-342900">
              <a:lnSpc>
                <a:spcPct val="100000"/>
              </a:lnSpc>
              <a:spcBef>
                <a:spcPts val="600"/>
              </a:spcBef>
              <a:buFont typeface="Arial" panose="020B0604020202020204" pitchFamily="34" charset="0"/>
              <a:buChar char="•"/>
            </a:pPr>
            <a:r>
              <a:rPr lang="en-US" altLang="en-US" sz="2400" dirty="0">
                <a:latin typeface="+mn-lt"/>
              </a:rPr>
              <a:t>Online enrollment on the </a:t>
            </a:r>
            <a:r>
              <a:rPr lang="en-US" altLang="en-US" sz="2400" b="1" dirty="0" err="1">
                <a:latin typeface="+mn-lt"/>
              </a:rPr>
              <a:t>CoRDS</a:t>
            </a:r>
            <a:r>
              <a:rPr lang="en-US" altLang="en-US" sz="2400" dirty="0">
                <a:latin typeface="+mn-lt"/>
              </a:rPr>
              <a:t> website: sanfordresearch.org/cords/</a:t>
            </a:r>
          </a:p>
          <a:p>
            <a:pPr marL="171450" indent="-171450">
              <a:lnSpc>
                <a:spcPct val="100000"/>
              </a:lnSpc>
              <a:spcBef>
                <a:spcPts val="600"/>
              </a:spcBef>
              <a:buFont typeface="Arial" panose="020B0604020202020204" pitchFamily="34" charset="0"/>
              <a:buChar char="•"/>
            </a:pPr>
            <a:endParaRPr lang="en-US" altLang="en-US" sz="1200" dirty="0">
              <a:latin typeface="+mn-lt"/>
            </a:endParaRPr>
          </a:p>
          <a:p>
            <a:pPr marL="342900" indent="-342900">
              <a:lnSpc>
                <a:spcPct val="100000"/>
              </a:lnSpc>
              <a:spcBef>
                <a:spcPts val="600"/>
              </a:spcBef>
              <a:buFont typeface="Arial" panose="020B0604020202020204" pitchFamily="34" charset="0"/>
              <a:buChar char="•"/>
            </a:pPr>
            <a:r>
              <a:rPr lang="en-US" altLang="en-US" sz="2400" dirty="0">
                <a:latin typeface="+mn-lt"/>
              </a:rPr>
              <a:t>Mail-based enrollment</a:t>
            </a:r>
          </a:p>
          <a:p>
            <a:pPr marL="171450" indent="-171450">
              <a:lnSpc>
                <a:spcPct val="100000"/>
              </a:lnSpc>
              <a:spcBef>
                <a:spcPts val="600"/>
              </a:spcBef>
              <a:buFont typeface="Arial" panose="020B0604020202020204" pitchFamily="34" charset="0"/>
              <a:buChar char="•"/>
            </a:pPr>
            <a:endParaRPr lang="en-US" altLang="en-US" sz="1200" dirty="0">
              <a:latin typeface="+mn-lt"/>
            </a:endParaRPr>
          </a:p>
          <a:p>
            <a:pPr marL="342900" indent="-342900">
              <a:lnSpc>
                <a:spcPct val="100000"/>
              </a:lnSpc>
              <a:spcBef>
                <a:spcPts val="600"/>
              </a:spcBef>
              <a:buFont typeface="Arial" panose="020B0604020202020204" pitchFamily="34" charset="0"/>
              <a:buChar char="•"/>
            </a:pPr>
            <a:r>
              <a:rPr lang="en-US" altLang="en-US" sz="2400" dirty="0">
                <a:latin typeface="+mn-lt"/>
              </a:rPr>
              <a:t>In-person enrollment at the Conference</a:t>
            </a:r>
            <a:endParaRPr lang="en-US" altLang="en-US" sz="2400" b="1" dirty="0">
              <a:latin typeface="+mn-lt"/>
            </a:endParaRPr>
          </a:p>
        </p:txBody>
      </p:sp>
      <p:pic>
        <p:nvPicPr>
          <p:cNvPr id="8" name="Picture 7"/>
          <p:cNvPicPr>
            <a:picLocks noChangeAspect="1"/>
          </p:cNvPicPr>
          <p:nvPr/>
        </p:nvPicPr>
        <p:blipFill rotWithShape="1">
          <a:blip r:embed="rId3"/>
          <a:srcRect l="3776" t="32627" r="62187" b="51877"/>
          <a:stretch/>
        </p:blipFill>
        <p:spPr>
          <a:xfrm>
            <a:off x="7125119" y="6279701"/>
            <a:ext cx="2780881" cy="587510"/>
          </a:xfrm>
          <a:prstGeom prst="rect">
            <a:avLst/>
          </a:prstGeom>
        </p:spPr>
      </p:pic>
      <p:pic>
        <p:nvPicPr>
          <p:cNvPr id="9" name="Picture 4" descr="image001"/>
          <p:cNvPicPr>
            <a:picLocks noChangeAspect="1" noChangeArrowheads="1"/>
          </p:cNvPicPr>
          <p:nvPr/>
        </p:nvPicPr>
        <p:blipFill>
          <a:blip r:embed="rId4"/>
          <a:srcRect/>
          <a:stretch>
            <a:fillRect/>
          </a:stretch>
        </p:blipFill>
        <p:spPr bwMode="auto">
          <a:xfrm>
            <a:off x="8001000" y="2590800"/>
            <a:ext cx="2997361" cy="1447799"/>
          </a:xfrm>
          <a:prstGeom prst="rect">
            <a:avLst/>
          </a:prstGeom>
          <a:noFill/>
          <a:ln w="9525">
            <a:solidFill>
              <a:schemeClr val="tx1"/>
            </a:solidFill>
            <a:miter lim="800000"/>
            <a:headEnd/>
            <a:tailEnd/>
          </a:ln>
        </p:spPr>
      </p:pic>
      <p:pic>
        <p:nvPicPr>
          <p:cNvPr id="10" name="Picture 9"/>
          <p:cNvPicPr>
            <a:picLocks noChangeAspect="1"/>
          </p:cNvPicPr>
          <p:nvPr/>
        </p:nvPicPr>
        <p:blipFill>
          <a:blip r:embed="rId5"/>
          <a:stretch>
            <a:fillRect/>
          </a:stretch>
        </p:blipFill>
        <p:spPr>
          <a:xfrm rot="19336091">
            <a:off x="212553" y="4735213"/>
            <a:ext cx="1058286" cy="807251"/>
          </a:xfrm>
          <a:prstGeom prst="rect">
            <a:avLst/>
          </a:prstGeom>
        </p:spPr>
      </p:pic>
    </p:spTree>
    <p:extLst>
      <p:ext uri="{BB962C8B-B14F-4D97-AF65-F5344CB8AC3E}">
        <p14:creationId xmlns:p14="http://schemas.microsoft.com/office/powerpoint/2010/main" val="3639126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af-server\users\Staff\Commons\Graphics\YellowCab.png"/>
          <p:cNvPicPr>
            <a:picLocks noChangeAspect="1" noChangeArrowheads="1"/>
          </p:cNvPicPr>
          <p:nvPr/>
        </p:nvPicPr>
        <p:blipFill rotWithShape="1">
          <a:blip r:embed="rId5">
            <a:extLst>
              <a:ext uri="{28A0092B-C50C-407E-A947-70E740481C1C}">
                <a14:useLocalDpi xmlns:a14="http://schemas.microsoft.com/office/drawing/2010/main" val="0"/>
              </a:ext>
            </a:extLst>
          </a:blip>
          <a:srcRect l="3581" t="7954" r="6938" b="14203"/>
          <a:stretch/>
        </p:blipFill>
        <p:spPr bwMode="auto">
          <a:xfrm>
            <a:off x="4038601" y="1143000"/>
            <a:ext cx="5318449" cy="4982548"/>
          </a:xfrm>
          <a:prstGeom prst="rect">
            <a:avLst/>
          </a:prstGeom>
          <a:noFill/>
          <a:extLst>
            <a:ext uri="{909E8E84-426E-40DD-AFC4-6F175D3DCCD1}">
              <a14:hiddenFill xmlns:a14="http://schemas.microsoft.com/office/drawing/2010/main">
                <a:solidFill>
                  <a:srgbClr val="FFFFFF"/>
                </a:solidFill>
              </a14:hiddenFill>
            </a:ext>
          </a:extLst>
        </p:spPr>
      </p:pic>
      <p:pic>
        <p:nvPicPr>
          <p:cNvPr id="7" name="Ahooga Car Hor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8532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xit" presetSubtype="8" fill="hold" nodeType="afterEffect">
                                  <p:stCondLst>
                                    <p:cond delay="700"/>
                                  </p:stCondLst>
                                  <p:childTnLst>
                                    <p:anim calcmode="lin" valueType="num">
                                      <p:cBhvr additive="base">
                                        <p:cTn id="11" dur="2000"/>
                                        <p:tgtEl>
                                          <p:spTgt spid="5"/>
                                        </p:tgtEl>
                                        <p:attrNameLst>
                                          <p:attrName>ppt_x</p:attrName>
                                        </p:attrNameLst>
                                      </p:cBhvr>
                                      <p:tavLst>
                                        <p:tav tm="0">
                                          <p:val>
                                            <p:strVal val="ppt_x"/>
                                          </p:val>
                                        </p:tav>
                                        <p:tav tm="100000">
                                          <p:val>
                                            <p:strVal val="0-ppt_w/2"/>
                                          </p:val>
                                        </p:tav>
                                      </p:tavLst>
                                    </p:anim>
                                    <p:anim calcmode="lin" valueType="num">
                                      <p:cBhvr additive="base">
                                        <p:cTn id="12" dur="2000"/>
                                        <p:tgtEl>
                                          <p:spTgt spid="5"/>
                                        </p:tgtEl>
                                        <p:attrNameLst>
                                          <p:attrName>ppt_y</p:attrName>
                                        </p:attrNameLst>
                                      </p:cBhvr>
                                      <p:tavLst>
                                        <p:tav tm="0">
                                          <p:val>
                                            <p:strVal val="ppt_y"/>
                                          </p:val>
                                        </p:tav>
                                        <p:tav tm="100000">
                                          <p:val>
                                            <p:strVal val="ppt_y"/>
                                          </p:val>
                                        </p:tav>
                                      </p:tavLst>
                                    </p:anim>
                                    <p:set>
                                      <p:cBhvr>
                                        <p:cTn id="13" dur="1" fill="hold">
                                          <p:stCondLst>
                                            <p:cond delay="1999"/>
                                          </p:stCondLst>
                                        </p:cTn>
                                        <p:tgtEl>
                                          <p:spTgt spid="5"/>
                                        </p:tgtEl>
                                        <p:attrNameLst>
                                          <p:attrName>style.visibility</p:attrName>
                                        </p:attrNameLst>
                                      </p:cBhvr>
                                      <p:to>
                                        <p:strVal val="hidden"/>
                                      </p:to>
                                    </p:set>
                                  </p:childTnLst>
                                </p:cTn>
                              </p:par>
                              <p:par>
                                <p:cTn id="14" presetID="1" presetClass="mediacall" presetSubtype="0" fill="hold" nodeType="withEffect">
                                  <p:stCondLst>
                                    <p:cond delay="1000"/>
                                  </p:stCondLst>
                                  <p:childTnLst>
                                    <p:cmd type="call" cmd="playFrom(0.0)">
                                      <p:cBhvr>
                                        <p:cTn id="15" dur="20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762000" y="990600"/>
            <a:ext cx="26670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200" b="1" cap="none" dirty="0">
                <a:solidFill>
                  <a:srgbClr val="790000"/>
                </a:solidFill>
              </a:rPr>
              <a:t>Awareness</a:t>
            </a:r>
          </a:p>
        </p:txBody>
      </p:sp>
      <p:sp>
        <p:nvSpPr>
          <p:cNvPr id="49155" name="Rectangle 3"/>
          <p:cNvSpPr>
            <a:spLocks noGrp="1"/>
          </p:cNvSpPr>
          <p:nvPr>
            <p:ph type="body" idx="1"/>
          </p:nvPr>
        </p:nvSpPr>
        <p:spPr>
          <a:xfrm>
            <a:off x="769536" y="1905001"/>
            <a:ext cx="10820400" cy="2286000"/>
          </a:xfrm>
        </p:spPr>
        <p:txBody>
          <a:bodyPr/>
          <a:lstStyle/>
          <a:p>
            <a:r>
              <a:rPr lang="en-US" altLang="en-US" sz="2400" dirty="0"/>
              <a:t>In 1982, NAF and members wrote to Dear Abby asking her to print a letter about ataxia in her column. From those efforts, a letter in “Dear Abby” appeared resulting in over 3,400 letters to NAF.</a:t>
            </a:r>
          </a:p>
          <a:p>
            <a:r>
              <a:rPr lang="en-US" altLang="en-US" sz="2400" dirty="0"/>
              <a:t>In 1994, ABC’s </a:t>
            </a:r>
            <a:r>
              <a:rPr lang="en-US" altLang="en-US" sz="2400" i="1" dirty="0"/>
              <a:t>20/20</a:t>
            </a:r>
            <a:r>
              <a:rPr lang="en-US" altLang="en-US" sz="2400" dirty="0"/>
              <a:t> aired a news program about ataxia and NAF that was filmed at the NAF offices.</a:t>
            </a:r>
            <a:br>
              <a:rPr lang="en-US" altLang="en-US" sz="2400" dirty="0"/>
            </a:br>
            <a:r>
              <a:rPr lang="en-US" altLang="en-US" sz="2400" dirty="0"/>
              <a:t/>
            </a:r>
            <a:br>
              <a:rPr lang="en-US" altLang="en-US" sz="2400" dirty="0"/>
            </a:br>
            <a:r>
              <a:rPr lang="en-US" altLang="en-US" sz="2400" dirty="0"/>
              <a:t/>
            </a:r>
            <a:br>
              <a:rPr lang="en-US" altLang="en-US" sz="2400" dirty="0"/>
            </a:br>
            <a:endParaRPr lang="en-US" altLang="en-US" sz="2400" dirty="0"/>
          </a:p>
        </p:txBody>
      </p:sp>
      <p:pic>
        <p:nvPicPr>
          <p:cNvPr id="5" name="Picture 2" descr="\\Naf-server\users\Staff\Commons\Generations 2013\Summer 2013\4. Joan\Completed\1. Uploaded to Leader Printing\Front Page-IAAD\IAAD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4079077"/>
            <a:ext cx="2633853" cy="2522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8200" y="4181791"/>
            <a:ext cx="6324600" cy="2308324"/>
          </a:xfrm>
          <a:prstGeom prst="rect">
            <a:avLst/>
          </a:prstGeom>
          <a:noFill/>
        </p:spPr>
        <p:txBody>
          <a:bodyPr wrap="square" rtlCol="0">
            <a:spAutoFit/>
          </a:bodyPr>
          <a:lstStyle/>
          <a:p>
            <a:r>
              <a:rPr lang="en-US" altLang="en-US" sz="2400" dirty="0">
                <a:latin typeface="+mn-lt"/>
              </a:rPr>
              <a:t>The first International Ataxia Awareness Day (IAAD) occurred on September 25, 2000. This was the first time that ataxia organizations throughout the world declared and recognized September 25th as IAAD.</a:t>
            </a:r>
            <a:endParaRPr lang="en-US"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p:cNvSpPr>
          <p:nvPr>
            <p:ph type="body" idx="1"/>
          </p:nvPr>
        </p:nvSpPr>
        <p:spPr>
          <a:xfrm>
            <a:off x="4648200" y="4419600"/>
            <a:ext cx="6385666" cy="2209800"/>
          </a:xfrm>
        </p:spPr>
        <p:txBody>
          <a:bodyPr/>
          <a:lstStyle/>
          <a:p>
            <a:pPr marL="0" indent="0">
              <a:lnSpc>
                <a:spcPct val="100000"/>
              </a:lnSpc>
              <a:spcBef>
                <a:spcPts val="0"/>
              </a:spcBef>
              <a:buNone/>
            </a:pPr>
            <a:r>
              <a:rPr lang="en-US" altLang="en-US" sz="2400" dirty="0"/>
              <a:t>In 2002, NAF received $20,000 from the game show “</a:t>
            </a:r>
            <a:r>
              <a:rPr lang="en-US" altLang="en-US" sz="2400" i="1" dirty="0"/>
              <a:t>Weakest Link</a:t>
            </a:r>
            <a:r>
              <a:rPr lang="en-US" altLang="en-US" sz="2400" dirty="0"/>
              <a:t>.” The male super models, the Carlson twins, Lane and Kyle, were featured on an episode called “Super Male Model Edition” and selected NAF as their charity.</a:t>
            </a:r>
          </a:p>
          <a:p>
            <a:pPr marL="0" indent="0">
              <a:buNone/>
            </a:pPr>
            <a:endParaRPr lang="en-US" altLang="en-US" sz="2400" dirty="0"/>
          </a:p>
          <a:p>
            <a:pPr marL="0" indent="0">
              <a:buNone/>
            </a:pPr>
            <a:r>
              <a:rPr lang="en-US" altLang="en-US" sz="2400" dirty="0"/>
              <a:t/>
            </a:r>
            <a:br>
              <a:rPr lang="en-US" altLang="en-US" sz="2400" dirty="0"/>
            </a:br>
            <a:r>
              <a:rPr lang="en-US" altLang="en-US" sz="2400" dirty="0"/>
              <a:t/>
            </a:r>
            <a:br>
              <a:rPr lang="en-US" altLang="en-US" sz="2400" dirty="0"/>
            </a:br>
            <a:endParaRPr lang="en-US" altLang="en-US" sz="2400" dirty="0"/>
          </a:p>
        </p:txBody>
      </p:sp>
      <p:pic>
        <p:nvPicPr>
          <p:cNvPr id="2050" name="Picture 2" descr="weakest link »"/>
          <p:cNvPicPr>
            <a:picLocks noChangeAspect="1" noChangeArrowheads="1"/>
          </p:cNvPicPr>
          <p:nvPr/>
        </p:nvPicPr>
        <p:blipFill rotWithShape="1">
          <a:blip r:embed="rId2">
            <a:extLst>
              <a:ext uri="{28A0092B-C50C-407E-A947-70E740481C1C}">
                <a14:useLocalDpi xmlns:a14="http://schemas.microsoft.com/office/drawing/2010/main" val="0"/>
              </a:ext>
            </a:extLst>
          </a:blip>
          <a:srcRect t="2964" b="8148"/>
          <a:stretch/>
        </p:blipFill>
        <p:spPr bwMode="auto">
          <a:xfrm>
            <a:off x="1905000" y="4571381"/>
            <a:ext cx="2635763" cy="17571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p:cNvSpPr>
          <p:nvPr/>
        </p:nvSpPr>
        <p:spPr bwMode="auto">
          <a:xfrm>
            <a:off x="1602705" y="1163230"/>
            <a:ext cx="10817895" cy="371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ltLang="en-US" sz="2400" dirty="0"/>
              <a:t>NAF members throughout the US responded to IAAD by informing </a:t>
            </a:r>
          </a:p>
          <a:p>
            <a:pPr marL="0" indent="0">
              <a:lnSpc>
                <a:spcPct val="100000"/>
              </a:lnSpc>
              <a:spcBef>
                <a:spcPts val="0"/>
              </a:spcBef>
              <a:buFont typeface="Arial" panose="020B0604020202020204" pitchFamily="34" charset="0"/>
              <a:buNone/>
            </a:pPr>
            <a:r>
              <a:rPr lang="en-US" altLang="en-US" sz="2400" dirty="0"/>
              <a:t>their local communities about ataxia through events, proclamations </a:t>
            </a:r>
          </a:p>
          <a:p>
            <a:pPr marL="0" indent="0">
              <a:lnSpc>
                <a:spcPct val="100000"/>
              </a:lnSpc>
              <a:spcBef>
                <a:spcPts val="0"/>
              </a:spcBef>
              <a:buFont typeface="Arial" panose="020B0604020202020204" pitchFamily="34" charset="0"/>
              <a:buNone/>
            </a:pPr>
            <a:r>
              <a:rPr lang="en-US" altLang="en-US" sz="2400" dirty="0"/>
              <a:t>and media attention.</a:t>
            </a:r>
            <a:br>
              <a:rPr lang="en-US" altLang="en-US" sz="2400" dirty="0"/>
            </a:br>
            <a:endParaRPr lang="en-US" altLang="en-US" sz="2400" dirty="0"/>
          </a:p>
          <a:p>
            <a:pPr marL="0" indent="0">
              <a:buFont typeface="Arial" panose="020B0604020202020204" pitchFamily="34" charset="0"/>
              <a:buNone/>
            </a:pPr>
            <a:r>
              <a:rPr lang="en-US" altLang="en-US" sz="2400" dirty="0"/>
              <a:t/>
            </a:r>
            <a:br>
              <a:rPr lang="en-US" altLang="en-US" sz="2400" dirty="0"/>
            </a:br>
            <a:r>
              <a:rPr lang="en-US" altLang="en-US" sz="2400" dirty="0"/>
              <a:t/>
            </a:r>
            <a:br>
              <a:rPr lang="en-US" altLang="en-US" sz="2400" dirty="0"/>
            </a:br>
            <a:endParaRPr lang="en-US" altLang="en-US" sz="24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846" r="13211"/>
          <a:stretch/>
        </p:blipFill>
        <p:spPr>
          <a:xfrm>
            <a:off x="838200" y="2385752"/>
            <a:ext cx="2659845" cy="189515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0991" y="2063027"/>
            <a:ext cx="1734932" cy="221788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5605"/>
          <a:stretch/>
        </p:blipFill>
        <p:spPr>
          <a:xfrm>
            <a:off x="3991061" y="2385751"/>
            <a:ext cx="3130062" cy="196450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0457" y="2078937"/>
            <a:ext cx="1477947" cy="2272884"/>
          </a:xfrm>
          <a:prstGeom prst="rect">
            <a:avLst/>
          </a:prstGeom>
          <a:ln>
            <a:solidFill>
              <a:srgbClr val="002060"/>
            </a:solidFill>
          </a:ln>
        </p:spPr>
      </p:pic>
    </p:spTree>
    <p:extLst>
      <p:ext uri="{BB962C8B-B14F-4D97-AF65-F5344CB8AC3E}">
        <p14:creationId xmlns:p14="http://schemas.microsoft.com/office/powerpoint/2010/main" val="3016160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p:cNvSpPr>
          <p:nvPr>
            <p:ph type="body" idx="1"/>
          </p:nvPr>
        </p:nvSpPr>
        <p:spPr>
          <a:xfrm>
            <a:off x="685800" y="1295400"/>
            <a:ext cx="10820400" cy="4024313"/>
          </a:xfrm>
        </p:spPr>
        <p:txBody>
          <a:bodyPr/>
          <a:lstStyle/>
          <a:p>
            <a:pPr>
              <a:lnSpc>
                <a:spcPct val="100000"/>
              </a:lnSpc>
              <a:spcBef>
                <a:spcPts val="0"/>
              </a:spcBef>
            </a:pPr>
            <a:r>
              <a:rPr lang="en-US" altLang="en-US" sz="2400" dirty="0"/>
              <a:t>In 2015, NAF’s website received 200,995 visitors from 185 countries: 111,639 from a desktop, 62,765 from a mobile device, and 26,592 through tablets. </a:t>
            </a:r>
            <a:br>
              <a:rPr lang="en-US" altLang="en-US" sz="2400" dirty="0"/>
            </a:br>
            <a:endParaRPr lang="en-US" altLang="en-US" sz="2400" dirty="0"/>
          </a:p>
          <a:p>
            <a:pPr>
              <a:lnSpc>
                <a:spcPct val="100000"/>
              </a:lnSpc>
              <a:spcBef>
                <a:spcPts val="0"/>
              </a:spcBef>
            </a:pPr>
            <a:r>
              <a:rPr lang="en-US" altLang="en-US" sz="2400" dirty="0"/>
              <a:t>NAF’s E-Blast list has now grown to more than 8,500 subscribers.  In 2015, 96 E-Blasts were sent out regarding events, research updates, support group meetings, and other activities.</a:t>
            </a:r>
            <a:br>
              <a:rPr lang="en-US" altLang="en-US" sz="2400" dirty="0"/>
            </a:br>
            <a:endParaRPr lang="en-US" altLang="en-US" sz="2400" dirty="0"/>
          </a:p>
          <a:p>
            <a:pPr>
              <a:lnSpc>
                <a:spcPct val="100000"/>
              </a:lnSpc>
              <a:spcBef>
                <a:spcPts val="0"/>
              </a:spcBef>
            </a:pPr>
            <a:r>
              <a:rPr lang="en-US" altLang="en-US" sz="2400" dirty="0"/>
              <a:t>Through awareness events such as the Walk n’ Rolls for Ataxia, media coverage, social media, government proclamations, information booths at Abilities Expos, CFC events, American Brain Foundation Brain Health Fair, as well as medical/research conferences, ataxia awareness events and NAF’s website, the word “Ataxia” is getting out.</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876300" y="1061706"/>
            <a:ext cx="3657600" cy="912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r>
              <a:rPr lang="en-US" altLang="en-US" sz="3200" b="1" cap="none" dirty="0">
                <a:solidFill>
                  <a:srgbClr val="790000"/>
                </a:solidFill>
              </a:rPr>
              <a:t>Education</a:t>
            </a:r>
            <a:r>
              <a:rPr lang="en-US" altLang="en-US" cap="none" dirty="0"/>
              <a:t> </a:t>
            </a:r>
          </a:p>
        </p:txBody>
      </p:sp>
      <p:sp>
        <p:nvSpPr>
          <p:cNvPr id="52227" name="Rectangle 3"/>
          <p:cNvSpPr>
            <a:spLocks noGrp="1"/>
          </p:cNvSpPr>
          <p:nvPr>
            <p:ph type="body" idx="1"/>
          </p:nvPr>
        </p:nvSpPr>
        <p:spPr>
          <a:xfrm>
            <a:off x="609600" y="1858962"/>
            <a:ext cx="8153400" cy="4694238"/>
          </a:xfrm>
        </p:spPr>
        <p:txBody>
          <a:bodyPr/>
          <a:lstStyle/>
          <a:p>
            <a:pPr>
              <a:buFont typeface="Arial" panose="020B0604020202020204" pitchFamily="34" charset="0"/>
              <a:buNone/>
            </a:pPr>
            <a:r>
              <a:rPr lang="en-US" altLang="en-US" sz="2600" dirty="0"/>
              <a:t>	</a:t>
            </a:r>
            <a:r>
              <a:rPr lang="en-US" altLang="en-US" sz="2400" dirty="0"/>
              <a:t>The National Ataxia Foundation now offers more than 20</a:t>
            </a:r>
            <a:r>
              <a:rPr lang="en-US" altLang="en-US" sz="2400" i="1" dirty="0"/>
              <a:t> Frequently Asked Questions </a:t>
            </a:r>
            <a:r>
              <a:rPr lang="en-US" altLang="en-US" sz="2400" dirty="0"/>
              <a:t>(FAQs) Fact Sheets as well as the quarterly newsletter </a:t>
            </a:r>
            <a:r>
              <a:rPr lang="en-US" altLang="en-US" sz="2400" i="1" dirty="0"/>
              <a:t>Generations</a:t>
            </a:r>
            <a:r>
              <a:rPr lang="en-US" altLang="en-US" sz="2400" dirty="0"/>
              <a:t>. In addition, NAF offers books and other publications on ataxia. In 2015 fact sheets that were updated included Episodic Ataxia, Gene Testing for Hereditary Ataxia, Sporadic and Multiple Systems Atrophy and Medications for Ataxia Symptoms.  In 2015 more than 5,000 paper copies of the NAF fact sheets were distributed and thousands more were downloaded.  In addition, the second edition of “Children with Ataxia” was introduced.</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68459" y="993143"/>
            <a:ext cx="2406395" cy="1859487"/>
          </a:xfrm>
          <a:prstGeom prst="rect">
            <a:avLst/>
          </a:prstGeom>
        </p:spPr>
      </p:pic>
      <p:pic>
        <p:nvPicPr>
          <p:cNvPr id="9" name="Picture 2" descr="C:\Users\Joan\Desktop\Account Summaries\PowerPoint PResentation\20150227140649112_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068536" y="3778176"/>
            <a:ext cx="2402183" cy="18562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p:cNvSpPr>
          <p:nvPr/>
        </p:nvSpPr>
        <p:spPr bwMode="auto">
          <a:xfrm>
            <a:off x="762000" y="1752600"/>
            <a:ext cx="10838373" cy="461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spcBef>
                <a:spcPts val="0"/>
              </a:spcBef>
              <a:buNone/>
            </a:pPr>
            <a:r>
              <a:rPr lang="en-US" altLang="en-US" sz="2400" dirty="0"/>
              <a:t>In 2007, Walk n’ Rolls for Ataxia </a:t>
            </a:r>
          </a:p>
          <a:p>
            <a:pPr marL="0" indent="0">
              <a:lnSpc>
                <a:spcPct val="100000"/>
              </a:lnSpc>
              <a:spcBef>
                <a:spcPts val="0"/>
              </a:spcBef>
              <a:buNone/>
            </a:pPr>
            <a:r>
              <a:rPr lang="en-US" altLang="en-US" sz="2400" dirty="0"/>
              <a:t>first began adding another</a:t>
            </a:r>
          </a:p>
          <a:p>
            <a:pPr marL="0" indent="0">
              <a:lnSpc>
                <a:spcPct val="100000"/>
              </a:lnSpc>
              <a:spcBef>
                <a:spcPts val="0"/>
              </a:spcBef>
              <a:buNone/>
            </a:pPr>
            <a:r>
              <a:rPr lang="en-US" altLang="en-US" sz="2400" dirty="0"/>
              <a:t>layer of ataxia awareness.</a:t>
            </a:r>
          </a:p>
          <a:p>
            <a:pPr marL="0" indent="0">
              <a:lnSpc>
                <a:spcPct val="100000"/>
              </a:lnSpc>
              <a:spcBef>
                <a:spcPts val="0"/>
              </a:spcBef>
              <a:buNone/>
            </a:pPr>
            <a:endParaRPr lang="en-US" altLang="en-US" sz="2400" dirty="0"/>
          </a:p>
          <a:p>
            <a:pPr marL="0" indent="0">
              <a:lnSpc>
                <a:spcPct val="100000"/>
              </a:lnSpc>
              <a:spcBef>
                <a:spcPts val="0"/>
              </a:spcBef>
              <a:buNone/>
            </a:pPr>
            <a:endParaRPr lang="en-US" altLang="en-US" sz="2400" dirty="0"/>
          </a:p>
          <a:p>
            <a:pPr marL="0" indent="0">
              <a:lnSpc>
                <a:spcPct val="100000"/>
              </a:lnSpc>
              <a:spcBef>
                <a:spcPts val="0"/>
              </a:spcBef>
              <a:buNone/>
            </a:pPr>
            <a:endParaRPr lang="en-US" altLang="en-US" sz="1200" dirty="0"/>
          </a:p>
          <a:p>
            <a:pPr marL="0" indent="0">
              <a:lnSpc>
                <a:spcPct val="100000"/>
              </a:lnSpc>
              <a:spcBef>
                <a:spcPts val="0"/>
              </a:spcBef>
              <a:buNone/>
            </a:pPr>
            <a:r>
              <a:rPr lang="en-US" altLang="en-US" sz="2400" dirty="0"/>
              <a:t>The first NAF Walk n’ Roll for Ataxia was held in September, 2007 in San Diego, California hosted by the San Diego Ataxia Support Group.  Since that time, NAF Walk n’ Roll for Ataxia have continued to grow nationwide from California to Georgia from Massachusetts to Denver from Minnesota to Utah and beyond. </a:t>
            </a:r>
          </a:p>
          <a:p>
            <a:pPr marL="0" indent="0">
              <a:buNone/>
            </a:pPr>
            <a:r>
              <a:rPr lang="en-US" altLang="en-US" sz="2400" dirty="0"/>
              <a:t/>
            </a:r>
            <a:br>
              <a:rPr lang="en-US" altLang="en-US" sz="2400" dirty="0"/>
            </a:br>
            <a:r>
              <a:rPr lang="en-US" altLang="en-US" sz="2400" dirty="0"/>
              <a:t/>
            </a:r>
            <a:br>
              <a:rPr lang="en-US" altLang="en-US" sz="2400" dirty="0"/>
            </a:br>
            <a:endParaRPr lang="en-US" altLang="en-US" sz="2400" dirty="0"/>
          </a:p>
        </p:txBody>
      </p:sp>
      <p:pic>
        <p:nvPicPr>
          <p:cNvPr id="8" name="Picture 2" descr="\\Naf-server\users\Staff\Commons\Generations 2013\Summer 2013\4. Joan\Completed\1. Uploaded to Leader Printing\Front Page-IAAD\Walk n' Roll Image1 (700x3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762000"/>
            <a:ext cx="4823437"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312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p:cNvSpPr>
          <p:nvPr>
            <p:ph type="body" idx="1"/>
          </p:nvPr>
        </p:nvSpPr>
        <p:spPr>
          <a:xfrm>
            <a:off x="990600" y="4800600"/>
            <a:ext cx="10820400" cy="2057400"/>
          </a:xfrm>
        </p:spPr>
        <p:txBody>
          <a:bodyPr/>
          <a:lstStyle/>
          <a:p>
            <a:pPr>
              <a:buFont typeface="Arial" panose="020B0604020202020204" pitchFamily="34" charset="0"/>
              <a:buNone/>
            </a:pPr>
            <a:r>
              <a:rPr lang="en-US" altLang="en-US" sz="2400" dirty="0"/>
              <a:t>   </a:t>
            </a:r>
          </a:p>
          <a:p>
            <a:pPr>
              <a:lnSpc>
                <a:spcPct val="100000"/>
              </a:lnSpc>
              <a:spcBef>
                <a:spcPts val="0"/>
              </a:spcBef>
              <a:buFont typeface="Arial" panose="020B0604020202020204" pitchFamily="34" charset="0"/>
              <a:buNone/>
            </a:pPr>
            <a:r>
              <a:rPr lang="en-US" altLang="en-US" sz="2400" dirty="0"/>
              <a:t>   In 2015, twelve Walk n’ Rolls for Ataxia were held throughout the United States raising more than $285,000 with more than 1,600 participants and tens of thousands more being informed about Ataxia. </a:t>
            </a:r>
            <a:endParaRPr lang="en-US" altLang="en-US" sz="2400" b="1" dirty="0"/>
          </a:p>
        </p:txBody>
      </p:sp>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725115" y="2477819"/>
            <a:ext cx="2159722" cy="25708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97" r="22720"/>
          <a:stretch/>
        </p:blipFill>
        <p:spPr bwMode="auto">
          <a:xfrm>
            <a:off x="840041" y="1408166"/>
            <a:ext cx="2164582" cy="18424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75856" y="228600"/>
            <a:ext cx="1788188" cy="26822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711298" y="3369578"/>
            <a:ext cx="4004435" cy="16970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3"/>
          <p:cNvPicPr>
            <a:picLocks noChangeAspect="1" noChangeArrowheads="1"/>
          </p:cNvPicPr>
          <p:nvPr/>
        </p:nvPicPr>
        <p:blipFill rotWithShape="1">
          <a:blip r:embed="rId6">
            <a:extLst>
              <a:ext uri="{28A0092B-C50C-407E-A947-70E740481C1C}">
                <a14:useLocalDpi xmlns:a14="http://schemas.microsoft.com/office/drawing/2010/main" val="0"/>
              </a:ext>
            </a:extLst>
          </a:blip>
          <a:srcRect t="5073" b="7592"/>
          <a:stretch/>
        </p:blipFill>
        <p:spPr bwMode="auto">
          <a:xfrm>
            <a:off x="3232173" y="908375"/>
            <a:ext cx="3488583" cy="2215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0593" y="3214048"/>
            <a:ext cx="2536216" cy="1690811"/>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t="1555"/>
          <a:stretch/>
        </p:blipFill>
        <p:spPr>
          <a:xfrm>
            <a:off x="9274784" y="668444"/>
            <a:ext cx="2536216" cy="1662984"/>
          </a:xfrm>
          <a:prstGeom prst="rect">
            <a:avLst/>
          </a:prstGeom>
        </p:spPr>
      </p:pic>
      <p:pic>
        <p:nvPicPr>
          <p:cNvPr id="18" name="Picture 2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25549" y="3412697"/>
            <a:ext cx="2270937" cy="1514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p:cNvSpPr>
          <p:nvPr>
            <p:ph type="body" idx="1"/>
          </p:nvPr>
        </p:nvSpPr>
        <p:spPr>
          <a:xfrm>
            <a:off x="1066800" y="685800"/>
            <a:ext cx="10210800" cy="4572000"/>
          </a:xfrm>
          <a:solidFill>
            <a:schemeClr val="bg1"/>
          </a:solidFill>
        </p:spPr>
        <p:txBody>
          <a:bodyPr/>
          <a:lstStyle/>
          <a:p>
            <a:pPr>
              <a:lnSpc>
                <a:spcPct val="100000"/>
              </a:lnSpc>
              <a:spcBef>
                <a:spcPts val="600"/>
              </a:spcBef>
              <a:buFont typeface="Arial" panose="020B0604020202020204" pitchFamily="34" charset="0"/>
              <a:buNone/>
            </a:pPr>
            <a:r>
              <a:rPr lang="en-US" altLang="en-US" sz="2400" b="1" u="sng" dirty="0">
                <a:solidFill>
                  <a:srgbClr val="790000"/>
                </a:solidFill>
              </a:rPr>
              <a:t>Why Walk n’ Rolls?</a:t>
            </a:r>
          </a:p>
          <a:p>
            <a:pPr>
              <a:lnSpc>
                <a:spcPct val="100000"/>
              </a:lnSpc>
              <a:spcBef>
                <a:spcPts val="600"/>
              </a:spcBef>
              <a:buFont typeface="Arial" panose="020B0604020202020204" pitchFamily="34" charset="0"/>
              <a:buNone/>
            </a:pPr>
            <a:r>
              <a:rPr lang="en-US" altLang="en-US" sz="2400" dirty="0"/>
              <a:t>	Walk n’ Roll for Ataxia’s primary objectives are to have FUN, raise awareness and funds to support the mission of NAF. Families, friends, co-workers, neighbors, and communities come together each year to honor those with Ataxia. Each Walk n’ Roll is unique, but all provide a setting of fun, sharing, and caring. </a:t>
            </a:r>
          </a:p>
          <a:p>
            <a:pPr>
              <a:lnSpc>
                <a:spcPct val="100000"/>
              </a:lnSpc>
              <a:spcBef>
                <a:spcPts val="600"/>
              </a:spcBef>
              <a:buFont typeface="Arial" panose="020B0604020202020204" pitchFamily="34" charset="0"/>
              <a:buNone/>
            </a:pPr>
            <a:endParaRPr lang="en-US" altLang="en-US" sz="1200" dirty="0"/>
          </a:p>
          <a:p>
            <a:pPr>
              <a:lnSpc>
                <a:spcPct val="100000"/>
              </a:lnSpc>
              <a:spcBef>
                <a:spcPts val="600"/>
              </a:spcBef>
              <a:buFont typeface="Arial" panose="020B0604020202020204" pitchFamily="34" charset="0"/>
              <a:buNone/>
            </a:pPr>
            <a:r>
              <a:rPr lang="en-US" altLang="en-US" sz="2400" b="1" u="sng" dirty="0">
                <a:solidFill>
                  <a:srgbClr val="790000"/>
                </a:solidFill>
              </a:rPr>
              <a:t>Get Involved!</a:t>
            </a:r>
            <a:endParaRPr lang="en-US" altLang="en-US" sz="2400" u="sng" dirty="0">
              <a:solidFill>
                <a:srgbClr val="790000"/>
              </a:solidFill>
            </a:endParaRPr>
          </a:p>
          <a:p>
            <a:pPr>
              <a:lnSpc>
                <a:spcPct val="100000"/>
              </a:lnSpc>
              <a:spcBef>
                <a:spcPts val="600"/>
              </a:spcBef>
              <a:buFont typeface="Arial" panose="020B0604020202020204" pitchFamily="34" charset="0"/>
              <a:buNone/>
            </a:pPr>
            <a:r>
              <a:rPr lang="en-US" altLang="en-US" sz="2400" dirty="0"/>
              <a:t>   Support groups, families, and individuals have all conducted Walk n’ Rolls for Ataxia. Join them in hosting your own NAF Walk n’ Roll for Ataxia or participate in a Walk n’ Roll near you. For more information or to start a Walk n’ Roll in your community, please contact NAF. Together, we can continue to grow this event!</a:t>
            </a:r>
            <a:endParaRPr lang="en-US" altLang="en-US" sz="800" dirty="0"/>
          </a:p>
          <a:p>
            <a:pPr>
              <a:lnSpc>
                <a:spcPct val="100000"/>
              </a:lnSpc>
              <a:spcBef>
                <a:spcPts val="600"/>
              </a:spcBef>
              <a:buFont typeface="Arial" panose="020B0604020202020204" pitchFamily="34" charset="0"/>
              <a:buNone/>
            </a:pPr>
            <a:r>
              <a:rPr lang="en-US" altLang="en-US" sz="2400" dirty="0"/>
              <a:t>   A heartfelt thank you to the organizers, participants, donors, sponsors, and volunteers…you are all amazing!!!</a:t>
            </a:r>
          </a:p>
          <a:p>
            <a:pPr>
              <a:lnSpc>
                <a:spcPct val="70000"/>
              </a:lnSpc>
              <a:buFont typeface="Arial" panose="020B0604020202020204" pitchFamily="34" charset="0"/>
              <a:buNone/>
            </a:pPr>
            <a:endParaRPr lang="en-US" altLang="en-US" sz="2400" dirty="0"/>
          </a:p>
          <a:p>
            <a:pPr>
              <a:lnSpc>
                <a:spcPct val="70000"/>
              </a:lnSpc>
              <a:buFont typeface="Arial" panose="020B0604020202020204" pitchFamily="34" charset="0"/>
              <a:buNone/>
            </a:pPr>
            <a:endParaRPr lang="en-US" altLang="en-US" sz="2400" dirty="0"/>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838200" y="900113"/>
            <a:ext cx="29718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ctr"/>
            <a:r>
              <a:rPr lang="en-US" altLang="en-US" sz="3200" b="1" cap="none" dirty="0">
                <a:solidFill>
                  <a:srgbClr val="790000"/>
                </a:solidFill>
              </a:rPr>
              <a:t>Social Media</a:t>
            </a:r>
          </a:p>
        </p:txBody>
      </p:sp>
      <p:sp>
        <p:nvSpPr>
          <p:cNvPr id="55299" name="Rectangle 3"/>
          <p:cNvSpPr>
            <a:spLocks noGrp="1"/>
          </p:cNvSpPr>
          <p:nvPr>
            <p:ph type="body" idx="1"/>
          </p:nvPr>
        </p:nvSpPr>
        <p:spPr>
          <a:xfrm>
            <a:off x="685800" y="1905000"/>
            <a:ext cx="10820400" cy="4206875"/>
          </a:xfrm>
        </p:spPr>
        <p:txBody>
          <a:bodyPr/>
          <a:lstStyle/>
          <a:p>
            <a:pPr>
              <a:lnSpc>
                <a:spcPct val="70000"/>
              </a:lnSpc>
              <a:buFont typeface="Arial" panose="020B0604020202020204" pitchFamily="34" charset="0"/>
              <a:buNone/>
            </a:pPr>
            <a:r>
              <a:rPr lang="en-US" altLang="en-US" sz="2400" dirty="0"/>
              <a:t>	NAF continues to reach the ataxia community through various social media platforms:</a:t>
            </a:r>
            <a:endParaRPr lang="en-US" altLang="en-US" sz="2400" b="1" dirty="0"/>
          </a:p>
          <a:p>
            <a:pPr>
              <a:lnSpc>
                <a:spcPct val="70000"/>
              </a:lnSpc>
              <a:buFont typeface="Arial" panose="020B0604020202020204" pitchFamily="34" charset="0"/>
              <a:buNone/>
            </a:pPr>
            <a:r>
              <a:rPr lang="en-US" altLang="en-US" sz="2400" b="1" dirty="0"/>
              <a:t>							 </a:t>
            </a:r>
            <a:r>
              <a:rPr lang="en-US" altLang="en-US" sz="2400" b="1" u="sng" dirty="0"/>
              <a:t>2014</a:t>
            </a:r>
            <a:r>
              <a:rPr lang="en-US" altLang="en-US" sz="2400" b="1" dirty="0"/>
              <a:t>	   	 </a:t>
            </a:r>
            <a:r>
              <a:rPr lang="en-US" altLang="en-US" sz="2400" b="1" u="sng" dirty="0"/>
              <a:t>2015</a:t>
            </a:r>
            <a:endParaRPr lang="en-US" altLang="en-US" sz="2400" dirty="0"/>
          </a:p>
          <a:p>
            <a:pPr>
              <a:lnSpc>
                <a:spcPct val="70000"/>
              </a:lnSpc>
              <a:buFont typeface="Arial" panose="020B0604020202020204" pitchFamily="34" charset="0"/>
              <a:buNone/>
            </a:pPr>
            <a:r>
              <a:rPr lang="en-US" altLang="en-US" sz="2400" dirty="0"/>
              <a:t>	NAF Bulletin Board - Members		68,388	71,213</a:t>
            </a:r>
          </a:p>
          <a:p>
            <a:pPr>
              <a:lnSpc>
                <a:spcPct val="70000"/>
              </a:lnSpc>
              <a:buFont typeface="Arial" panose="020B0604020202020204" pitchFamily="34" charset="0"/>
              <a:buNone/>
            </a:pPr>
            <a:r>
              <a:rPr lang="en-US" altLang="en-US" sz="2400" dirty="0"/>
              <a:t>	Forum Discussions			9  	           9</a:t>
            </a:r>
          </a:p>
          <a:p>
            <a:pPr>
              <a:lnSpc>
                <a:spcPct val="70000"/>
              </a:lnSpc>
              <a:buFont typeface="Arial" panose="020B0604020202020204" pitchFamily="34" charset="0"/>
              <a:buNone/>
            </a:pPr>
            <a:r>
              <a:rPr lang="en-US" altLang="en-US" sz="2400" dirty="0"/>
              <a:t>	Topics Posted				2,202	   	3,162</a:t>
            </a:r>
          </a:p>
          <a:p>
            <a:pPr>
              <a:lnSpc>
                <a:spcPct val="70000"/>
              </a:lnSpc>
              <a:buFont typeface="Arial" panose="020B0604020202020204" pitchFamily="34" charset="0"/>
              <a:buNone/>
            </a:pPr>
            <a:r>
              <a:rPr lang="en-US" altLang="en-US" sz="2400" dirty="0"/>
              <a:t>	NAF Facebook Group - Members 	4,443	    	5,112</a:t>
            </a:r>
          </a:p>
          <a:p>
            <a:pPr>
              <a:lnSpc>
                <a:spcPct val="70000"/>
              </a:lnSpc>
              <a:buFont typeface="Arial" panose="020B0604020202020204" pitchFamily="34" charset="0"/>
              <a:buNone/>
            </a:pPr>
            <a:r>
              <a:rPr lang="en-US" altLang="en-US" sz="2400" dirty="0"/>
              <a:t>	NAF Facebook Page -  Likes		3,137	    	3,755</a:t>
            </a:r>
          </a:p>
          <a:p>
            <a:pPr>
              <a:lnSpc>
                <a:spcPct val="70000"/>
              </a:lnSpc>
              <a:buFont typeface="Arial" panose="020B0604020202020204" pitchFamily="34" charset="0"/>
              <a:buNone/>
            </a:pPr>
            <a:r>
              <a:rPr lang="en-US" altLang="en-US" sz="2400" dirty="0"/>
              <a:t>	NAF Twitter Page -    Follows		886	    	1,132</a:t>
            </a:r>
          </a:p>
          <a:p>
            <a:pPr>
              <a:lnSpc>
                <a:spcPct val="70000"/>
              </a:lnSpc>
              <a:buFont typeface="Arial" panose="020B0604020202020204" pitchFamily="34" charset="0"/>
              <a:buNone/>
            </a:pPr>
            <a:r>
              <a:rPr lang="en-US" altLang="en-US" sz="2400" dirty="0"/>
              <a:t>                                  -    Tweets		951	    	1,335</a:t>
            </a:r>
          </a:p>
          <a:p>
            <a:pPr>
              <a:lnSpc>
                <a:spcPct val="70000"/>
              </a:lnSpc>
              <a:buFont typeface="Arial" panose="020B0604020202020204" pitchFamily="34" charset="0"/>
              <a:buNone/>
            </a:pPr>
            <a:r>
              <a:rPr lang="en-US" altLang="en-US" sz="2400" dirty="0"/>
              <a:t>	YouTube Channel -    Subscribers	98	       	152</a:t>
            </a:r>
          </a:p>
          <a:p>
            <a:pPr>
              <a:lnSpc>
                <a:spcPct val="70000"/>
              </a:lnSpc>
              <a:buFont typeface="Arial" panose="020B0604020202020204" pitchFamily="34" charset="0"/>
              <a:buNone/>
            </a:pPr>
            <a:r>
              <a:rPr lang="en-US" altLang="en-US" sz="2400" dirty="0"/>
              <a:t>	Video Views				8,127	  	28,246</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685506"/>
            <a:ext cx="738873" cy="717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685507"/>
            <a:ext cx="720167" cy="71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2268" y="685506"/>
            <a:ext cx="713932" cy="717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685506"/>
            <a:ext cx="3276600" cy="717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67000" y="0"/>
            <a:ext cx="6591985" cy="2659840"/>
          </a:xfrm>
        </p:spPr>
        <p:txBody>
          <a:bodyPr>
            <a:normAutofit/>
          </a:bodyPr>
          <a:lstStyle/>
          <a:p>
            <a:pPr lvl="0" algn="ctr" defTabSz="914400">
              <a:spcBef>
                <a:spcPts val="500"/>
              </a:spcBef>
            </a:pPr>
            <a:r>
              <a:rPr lang="en-US" sz="3200" dirty="0">
                <a:solidFill>
                  <a:srgbClr val="790000"/>
                </a:solidFill>
                <a:ea typeface="+mn-ea"/>
                <a:cs typeface="+mn-cs"/>
                <a:sym typeface="Wingdings"/>
              </a:rPr>
              <a:t>Here is one example:</a:t>
            </a:r>
            <a:r>
              <a:rPr lang="en-US" sz="2400" dirty="0">
                <a:solidFill>
                  <a:prstClr val="black"/>
                </a:solidFill>
                <a:ea typeface="+mn-ea"/>
                <a:cs typeface="+mn-cs"/>
                <a:sym typeface="Wingdings"/>
              </a:rPr>
              <a:t/>
            </a:r>
            <a:br>
              <a:rPr lang="en-US" sz="2400" dirty="0">
                <a:solidFill>
                  <a:prstClr val="black"/>
                </a:solidFill>
                <a:ea typeface="+mn-ea"/>
                <a:cs typeface="+mn-cs"/>
                <a:sym typeface="Wingdings"/>
              </a:rPr>
            </a:br>
            <a:endParaRPr lang="en-US" dirty="0"/>
          </a:p>
        </p:txBody>
      </p:sp>
      <p:pic>
        <p:nvPicPr>
          <p:cNvPr id="2" name="Did You Know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654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990600"/>
            <a:ext cx="41910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200" b="1" cap="none" dirty="0">
                <a:solidFill>
                  <a:srgbClr val="790000"/>
                </a:solidFill>
              </a:rPr>
              <a:t>Sources of Support</a:t>
            </a:r>
          </a:p>
        </p:txBody>
      </p:sp>
      <p:sp>
        <p:nvSpPr>
          <p:cNvPr id="56323" name="Rectangle 3"/>
          <p:cNvSpPr>
            <a:spLocks noGrp="1"/>
          </p:cNvSpPr>
          <p:nvPr>
            <p:ph type="body" idx="1"/>
          </p:nvPr>
        </p:nvSpPr>
        <p:spPr>
          <a:xfrm>
            <a:off x="685800" y="2193925"/>
            <a:ext cx="11277600" cy="4024313"/>
          </a:xfrm>
        </p:spPr>
        <p:txBody>
          <a:bodyPr/>
          <a:lstStyle/>
          <a:p>
            <a:pPr marL="0" indent="0">
              <a:buNone/>
            </a:pPr>
            <a:r>
              <a:rPr lang="en-US" sz="2000" i="1" dirty="0"/>
              <a:t>Chapters/Support Groups	  	 Fund Raising Events		Planned Giving</a:t>
            </a:r>
            <a:endParaRPr lang="en-US" sz="2000" dirty="0"/>
          </a:p>
          <a:p>
            <a:pPr marL="0" indent="0">
              <a:buNone/>
            </a:pPr>
            <a:r>
              <a:rPr lang="en-US" sz="2000" i="1" dirty="0"/>
              <a:t>Combined Federal Campaign	Gifts of Stock/Assets		Recurring Gifts</a:t>
            </a:r>
            <a:endParaRPr lang="en-US" sz="2000" dirty="0"/>
          </a:p>
          <a:p>
            <a:pPr marL="0" indent="0">
              <a:buNone/>
            </a:pPr>
            <a:r>
              <a:rPr lang="en-US" sz="2000" i="1" dirty="0"/>
              <a:t>Corporate Support		   	Group/Family/Individuals	Research Drive</a:t>
            </a:r>
            <a:endParaRPr lang="en-US" sz="2000" dirty="0"/>
          </a:p>
          <a:p>
            <a:pPr marL="0" indent="0">
              <a:buNone/>
            </a:pPr>
            <a:r>
              <a:rPr lang="en-US" sz="2000" i="1" dirty="0"/>
              <a:t>Deferred Giving/Estates 	   	IAAD Events			Social Networking</a:t>
            </a:r>
            <a:endParaRPr lang="en-US" sz="2000" dirty="0"/>
          </a:p>
          <a:p>
            <a:pPr marL="0" indent="0">
              <a:buNone/>
            </a:pPr>
            <a:r>
              <a:rPr lang="en-US" sz="2000" i="1" dirty="0"/>
              <a:t>Employer Matching Gifts	   	Membership Support		Special Projects</a:t>
            </a:r>
            <a:endParaRPr lang="en-US" sz="2000" dirty="0"/>
          </a:p>
          <a:p>
            <a:pPr marL="0" indent="0">
              <a:buNone/>
            </a:pPr>
            <a:r>
              <a:rPr lang="en-US" sz="2000" i="1" dirty="0"/>
              <a:t>Endowment Funds		   	Memorials/Honor Of		United Ways</a:t>
            </a:r>
            <a:endParaRPr lang="en-US" sz="2000" dirty="0"/>
          </a:p>
          <a:p>
            <a:pPr marL="0" indent="0">
              <a:buNone/>
            </a:pPr>
            <a:r>
              <a:rPr lang="en-US" sz="2000" i="1" dirty="0"/>
              <a:t>Family Fund Raisers		   	Online Shopping Portals	Vehicle Donations</a:t>
            </a:r>
            <a:endParaRPr lang="en-US" sz="2000" dirty="0"/>
          </a:p>
          <a:p>
            <a:pPr marL="0" indent="0">
              <a:buNone/>
            </a:pPr>
            <a:r>
              <a:rPr lang="en-US" sz="2000" i="1" dirty="0"/>
              <a:t>Foundation Support</a:t>
            </a:r>
            <a:r>
              <a:rPr lang="en-US" sz="2000" dirty="0"/>
              <a:t>		   	</a:t>
            </a:r>
            <a:r>
              <a:rPr lang="en-US" sz="2000" i="1" dirty="0"/>
              <a:t>Partnerships</a:t>
            </a:r>
            <a:r>
              <a:rPr lang="en-US" sz="2000" dirty="0"/>
              <a:t>			</a:t>
            </a:r>
            <a:r>
              <a:rPr lang="en-US" sz="2000" i="1" dirty="0"/>
              <a:t>Walk n’ Rolls</a:t>
            </a:r>
            <a:endParaRPr lang="en-US" sz="2000" dirty="0"/>
          </a:p>
          <a:p>
            <a:pPr marL="0" indent="0">
              <a:buNone/>
            </a:pPr>
            <a:endParaRPr lang="en-US" dirty="0"/>
          </a:p>
          <a:p>
            <a:pPr marL="0" indent="0">
              <a:buNone/>
            </a:pPr>
            <a:endParaRPr lang="en-US" altLang="en-US" sz="1800" dirty="0"/>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914400" y="990600"/>
            <a:ext cx="7010400" cy="167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r>
              <a:rPr lang="en-US" altLang="en-US" sz="3200" b="1" cap="none" dirty="0">
                <a:solidFill>
                  <a:srgbClr val="7B0000"/>
                </a:solidFill>
              </a:rPr>
              <a:t>The National Ataxia Foundation</a:t>
            </a:r>
          </a:p>
        </p:txBody>
      </p:sp>
      <p:sp>
        <p:nvSpPr>
          <p:cNvPr id="32771" name="Rectangle 3"/>
          <p:cNvSpPr>
            <a:spLocks noGrp="1"/>
          </p:cNvSpPr>
          <p:nvPr>
            <p:ph type="body" idx="1"/>
          </p:nvPr>
        </p:nvSpPr>
        <p:spPr>
          <a:xfrm>
            <a:off x="914400" y="2209800"/>
            <a:ext cx="7696200" cy="1219200"/>
          </a:xfrm>
        </p:spPr>
        <p:txBody>
          <a:bodyPr/>
          <a:lstStyle/>
          <a:p>
            <a:pPr marL="0" indent="0">
              <a:lnSpc>
                <a:spcPct val="100000"/>
              </a:lnSpc>
              <a:spcBef>
                <a:spcPts val="200"/>
              </a:spcBef>
              <a:buFont typeface="Arial" panose="020B0604020202020204" pitchFamily="34" charset="0"/>
              <a:buNone/>
            </a:pPr>
            <a:r>
              <a:rPr lang="en-US" altLang="en-US" sz="2400" dirty="0"/>
              <a:t>The National Ataxia Foundation is entering its 59th year in serving ataxia families.   </a:t>
            </a:r>
          </a:p>
          <a:p>
            <a:pPr marL="0" indent="0">
              <a:lnSpc>
                <a:spcPct val="100000"/>
              </a:lnSpc>
              <a:spcBef>
                <a:spcPts val="200"/>
              </a:spcBef>
              <a:buFont typeface="Arial" panose="020B0604020202020204" pitchFamily="34" charset="0"/>
              <a:buNone/>
            </a:pPr>
            <a:endParaRPr lang="en-US" altLang="en-US" sz="2400"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991600" y="468320"/>
            <a:ext cx="1998133" cy="30480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Dr"/>
          <p:cNvPicPr>
            <a:picLocks noChangeAspect="1" noChangeArrowheads="1"/>
          </p:cNvPicPr>
          <p:nvPr/>
        </p:nvPicPr>
        <p:blipFill rotWithShape="1">
          <a:blip r:embed="rId3">
            <a:extLst>
              <a:ext uri="{28A0092B-C50C-407E-A947-70E740481C1C}">
                <a14:useLocalDpi xmlns:a14="http://schemas.microsoft.com/office/drawing/2010/main" val="0"/>
              </a:ext>
            </a:extLst>
          </a:blip>
          <a:srcRect l="50161" t="21010" r="34141" b="52039"/>
          <a:stretch/>
        </p:blipFill>
        <p:spPr>
          <a:xfrm>
            <a:off x="8732186" y="2647640"/>
            <a:ext cx="861238" cy="12801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429000"/>
            <a:ext cx="3505200" cy="226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343400" y="4015119"/>
            <a:ext cx="7543800" cy="1595309"/>
          </a:xfrm>
          <a:prstGeom prst="rect">
            <a:avLst/>
          </a:prstGeom>
          <a:noFill/>
        </p:spPr>
        <p:txBody>
          <a:bodyPr wrap="square" rtlCol="0">
            <a:spAutoFit/>
          </a:bodyPr>
          <a:lstStyle/>
          <a:p>
            <a:pPr marL="0" indent="0">
              <a:lnSpc>
                <a:spcPct val="100000"/>
              </a:lnSpc>
              <a:spcBef>
                <a:spcPts val="200"/>
              </a:spcBef>
              <a:buFont typeface="Arial" panose="020B0604020202020204" pitchFamily="34" charset="0"/>
              <a:buNone/>
            </a:pPr>
            <a:r>
              <a:rPr lang="en-US" altLang="en-US" sz="2400" dirty="0">
                <a:latin typeface="+mn-lt"/>
              </a:rPr>
              <a:t>The main focus and purpose of the Foundation as envisioned by its founders remain the same : </a:t>
            </a:r>
          </a:p>
          <a:p>
            <a:pPr marL="0" indent="0">
              <a:lnSpc>
                <a:spcPct val="100000"/>
              </a:lnSpc>
              <a:spcBef>
                <a:spcPts val="200"/>
              </a:spcBef>
              <a:buFont typeface="Arial" panose="020B0604020202020204" pitchFamily="34" charset="0"/>
              <a:buNone/>
            </a:pPr>
            <a:r>
              <a:rPr lang="en-US" altLang="en-US" sz="2400" dirty="0">
                <a:latin typeface="+mn-lt"/>
              </a:rPr>
              <a:t>Fostering promising Ataxia research and helping those with Ataxia and their families.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p:cNvSpPr>
          <p:nvPr>
            <p:ph type="body" idx="1"/>
          </p:nvPr>
        </p:nvSpPr>
        <p:spPr/>
        <p:txBody>
          <a:bodyPr/>
          <a:lstStyle/>
          <a:p>
            <a:pPr>
              <a:lnSpc>
                <a:spcPct val="100000"/>
              </a:lnSpc>
              <a:spcBef>
                <a:spcPts val="0"/>
              </a:spcBef>
              <a:buFont typeface="Arial" panose="020B0604020202020204" pitchFamily="34" charset="0"/>
              <a:buNone/>
            </a:pPr>
            <a:r>
              <a:rPr lang="en-US" altLang="en-US" sz="2600" dirty="0"/>
              <a:t>	The National Ataxia Foundation gratefully acknowledges each of our donors. Every donor plays an essential role in fulfilling our mission to serve ataxia families. In addition, our amazing volunteers not only give of their precious time and extraordinary talents, but also significantly help in reducing the cost of NAF expenses, so more funds may be used to support promising research and important programs. </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914400" y="900113"/>
            <a:ext cx="47244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200" b="1" cap="none" dirty="0">
                <a:solidFill>
                  <a:srgbClr val="790000"/>
                </a:solidFill>
              </a:rPr>
              <a:t>How are Funds Spent?</a:t>
            </a:r>
          </a:p>
        </p:txBody>
      </p:sp>
      <p:sp>
        <p:nvSpPr>
          <p:cNvPr id="58371" name="Rectangle 3"/>
          <p:cNvSpPr>
            <a:spLocks noGrp="1"/>
          </p:cNvSpPr>
          <p:nvPr>
            <p:ph type="body" idx="1"/>
          </p:nvPr>
        </p:nvSpPr>
        <p:spPr>
          <a:xfrm>
            <a:off x="1028700" y="1905000"/>
            <a:ext cx="9220200" cy="4024313"/>
          </a:xfrm>
        </p:spPr>
        <p:txBody>
          <a:bodyPr/>
          <a:lstStyle/>
          <a:p>
            <a:pPr marL="0" indent="0">
              <a:lnSpc>
                <a:spcPct val="100000"/>
              </a:lnSpc>
              <a:spcBef>
                <a:spcPts val="0"/>
              </a:spcBef>
              <a:buFont typeface="Arial" panose="020B0604020202020204" pitchFamily="34" charset="0"/>
              <a:buNone/>
            </a:pPr>
            <a:r>
              <a:rPr lang="en-US" altLang="en-US" dirty="0"/>
              <a:t>In 2015, Charity Navigator, America’s premier charity evaluator, gave the National Ataxia Foundation a four out of four star rating.  This is the third consecutive year NAF has received this four-star rating.  Charity Navigator has awarded this to only </a:t>
            </a:r>
            <a:r>
              <a:rPr lang="en-US" altLang="en-US" b="1" dirty="0"/>
              <a:t>14%</a:t>
            </a:r>
            <a:r>
              <a:rPr lang="en-US" altLang="en-US" dirty="0"/>
              <a:t> of their charities. </a:t>
            </a:r>
          </a:p>
          <a:p>
            <a:pPr marL="0" indent="0">
              <a:lnSpc>
                <a:spcPct val="100000"/>
              </a:lnSpc>
              <a:spcBef>
                <a:spcPts val="0"/>
              </a:spcBef>
              <a:buFont typeface="Arial" panose="020B0604020202020204" pitchFamily="34" charset="0"/>
              <a:buNone/>
            </a:pPr>
            <a:endParaRPr lang="en-US" altLang="en-US" dirty="0"/>
          </a:p>
          <a:p>
            <a:pPr marL="0" indent="0">
              <a:lnSpc>
                <a:spcPct val="100000"/>
              </a:lnSpc>
              <a:spcBef>
                <a:spcPts val="0"/>
              </a:spcBef>
              <a:buFont typeface="Arial" panose="020B0604020202020204" pitchFamily="34" charset="0"/>
              <a:buNone/>
            </a:pPr>
            <a:r>
              <a:rPr lang="en-US" altLang="en-US" dirty="0"/>
              <a:t>According to Charity Navigator, “Receiving four out of a possible four stars indicates that your organization adheres to good governance and other best practices that minimize the chance of unethical activities and consistently executes its mission in a fiscally responsible way.” </a:t>
            </a:r>
          </a:p>
          <a:p>
            <a:pPr indent="0">
              <a:lnSpc>
                <a:spcPct val="100000"/>
              </a:lnSpc>
              <a:spcBef>
                <a:spcPts val="0"/>
              </a:spcBef>
              <a:buFont typeface="Arial" panose="020B0604020202020204" pitchFamily="34" charset="0"/>
              <a:buNone/>
            </a:pPr>
            <a:r>
              <a:rPr lang="en-US" altLang="en-US" dirty="0"/>
              <a:t>   </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p:cNvSpPr>
          <p:nvPr>
            <p:ph type="body" idx="1"/>
          </p:nvPr>
        </p:nvSpPr>
        <p:spPr>
          <a:xfrm>
            <a:off x="2057400" y="2133600"/>
            <a:ext cx="8763000" cy="3352800"/>
          </a:xfrm>
        </p:spPr>
        <p:txBody>
          <a:bodyPr/>
          <a:lstStyle/>
          <a:p>
            <a:pPr marL="0" indent="0">
              <a:lnSpc>
                <a:spcPct val="100000"/>
              </a:lnSpc>
              <a:spcBef>
                <a:spcPts val="0"/>
              </a:spcBef>
              <a:buFont typeface="Arial" panose="020B0604020202020204" pitchFamily="34" charset="0"/>
              <a:buNone/>
            </a:pPr>
            <a:r>
              <a:rPr lang="en-US" altLang="en-US" dirty="0"/>
              <a:t>While the 2015 annual audited financial statements will be soon available, the 2014 CPA annual audit reflects fundraising costs were 3% of total expenditures and administrative costs were 5% of total expenditures. Program Services for 2014 totaled 92% of total expenditures.  In other words, 92 cents out of every dollar spent was used to support research and programs. In the Program Services area, the highest expenditure was research totaling 61.5% of all expenditures for fiscal year 2014.</a:t>
            </a:r>
          </a:p>
        </p:txBody>
      </p:sp>
    </p:spTree>
    <p:extLst>
      <p:ext uri="{BB962C8B-B14F-4D97-AF65-F5344CB8AC3E}">
        <p14:creationId xmlns:p14="http://schemas.microsoft.com/office/powerpoint/2010/main" val="2414526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914400" y="1066800"/>
            <a:ext cx="86106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200" b="1" cap="none" dirty="0">
                <a:solidFill>
                  <a:srgbClr val="790000"/>
                </a:solidFill>
              </a:rPr>
              <a:t>NAF Chapters, Support Groups, and Ambassadors</a:t>
            </a:r>
          </a:p>
        </p:txBody>
      </p:sp>
      <p:sp>
        <p:nvSpPr>
          <p:cNvPr id="61443" name="Rectangle 3"/>
          <p:cNvSpPr>
            <a:spLocks noGrp="1"/>
          </p:cNvSpPr>
          <p:nvPr>
            <p:ph type="body" idx="1"/>
          </p:nvPr>
        </p:nvSpPr>
        <p:spPr>
          <a:xfrm>
            <a:off x="990600" y="2209800"/>
            <a:ext cx="10287000" cy="4359275"/>
          </a:xfrm>
        </p:spPr>
        <p:txBody>
          <a:bodyPr/>
          <a:lstStyle/>
          <a:p>
            <a:pPr marL="0" indent="0">
              <a:lnSpc>
                <a:spcPct val="100000"/>
              </a:lnSpc>
              <a:spcBef>
                <a:spcPts val="0"/>
              </a:spcBef>
              <a:buFont typeface="Arial" panose="020B0604020202020204" pitchFamily="34" charset="0"/>
              <a:buNone/>
            </a:pPr>
            <a:r>
              <a:rPr lang="en-US" altLang="en-US" sz="2000" dirty="0"/>
              <a:t>Through NAF Chapters, Support Groups, and Ambassadors, NAF has a network of volunteers who bring local ataxia families together to share, learn, and network. Support Group Leaders, Chapter Presidents, and Ambassadors help identify local resources and offer support and information to local ataxia families. These leaders also help coordinate Ataxia awareness campaigns and events in their area. </a:t>
            </a:r>
          </a:p>
          <a:p>
            <a:pPr marL="0" indent="0">
              <a:lnSpc>
                <a:spcPct val="100000"/>
              </a:lnSpc>
              <a:spcBef>
                <a:spcPts val="0"/>
              </a:spcBef>
              <a:buFont typeface="Arial" panose="020B0604020202020204" pitchFamily="34" charset="0"/>
              <a:buNone/>
            </a:pPr>
            <a:endParaRPr lang="en-US" altLang="en-US" sz="2000" dirty="0"/>
          </a:p>
          <a:p>
            <a:pPr marL="0" indent="0">
              <a:lnSpc>
                <a:spcPct val="100000"/>
              </a:lnSpc>
              <a:spcBef>
                <a:spcPts val="0"/>
              </a:spcBef>
              <a:buFont typeface="Arial" panose="020B0604020202020204" pitchFamily="34" charset="0"/>
              <a:buNone/>
            </a:pPr>
            <a:r>
              <a:rPr lang="en-US" altLang="en-US" sz="2000" dirty="0"/>
              <a:t>To help leaders with their important work, a regional concept is being developed in which a Regional Coordinator would be assigned a region to work with leaders in that area to enhance communications and heighten support for Ambassadors, Support Groups and Chapters located within their region.  These Regional Coordinators would be a focal point within each region for communications, fund raising and improved interaction.</a:t>
            </a:r>
          </a:p>
        </p:txBody>
      </p:sp>
      <p:pic>
        <p:nvPicPr>
          <p:cNvPr id="5" name="Picture 4"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p:cNvSpPr>
          <p:nvPr>
            <p:ph type="body" idx="1"/>
          </p:nvPr>
        </p:nvSpPr>
        <p:spPr>
          <a:xfrm>
            <a:off x="457200" y="2209800"/>
            <a:ext cx="3352800" cy="1295400"/>
          </a:xfrm>
        </p:spPr>
        <p:txBody>
          <a:bodyPr/>
          <a:lstStyle/>
          <a:p>
            <a:pPr marL="0" indent="0">
              <a:lnSpc>
                <a:spcPct val="100000"/>
              </a:lnSpc>
              <a:spcBef>
                <a:spcPts val="0"/>
              </a:spcBef>
              <a:buFont typeface="Arial" panose="020B0604020202020204" pitchFamily="34" charset="0"/>
              <a:buNone/>
            </a:pPr>
            <a:r>
              <a:rPr lang="en-US" altLang="en-US" sz="2000" dirty="0"/>
              <a:t>In 2015, there were 3 NAF Chapters, 41 Support Groups, and 23 Ambassadors serving their local communities.  These all give local ataxia families hope and understanding. Thank you for all that you do! </a:t>
            </a:r>
          </a:p>
        </p:txBody>
      </p:sp>
      <p:pic>
        <p:nvPicPr>
          <p:cNvPr id="4" name="Picture 3"/>
          <p:cNvPicPr>
            <a:picLocks noChangeAspect="1"/>
          </p:cNvPicPr>
          <p:nvPr/>
        </p:nvPicPr>
        <p:blipFill rotWithShape="1">
          <a:blip r:embed="rId2"/>
          <a:srcRect l="66000" t="25853" r="10889" b="19260"/>
          <a:stretch/>
        </p:blipFill>
        <p:spPr>
          <a:xfrm>
            <a:off x="4038600" y="762000"/>
            <a:ext cx="7924800" cy="5646336"/>
          </a:xfrm>
          <a:prstGeom prst="rect">
            <a:avLst/>
          </a:prstGeom>
        </p:spPr>
      </p:pic>
    </p:spTree>
    <p:extLst>
      <p:ext uri="{BB962C8B-B14F-4D97-AF65-F5344CB8AC3E}">
        <p14:creationId xmlns:p14="http://schemas.microsoft.com/office/powerpoint/2010/main" val="1402868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524000" y="1066800"/>
            <a:ext cx="862316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200" b="1" cap="none" dirty="0">
                <a:solidFill>
                  <a:srgbClr val="790000"/>
                </a:solidFill>
              </a:rPr>
              <a:t>Strategic Plan</a:t>
            </a:r>
            <a:br>
              <a:rPr lang="en-US" altLang="en-US" sz="3200" b="1" cap="none" dirty="0">
                <a:solidFill>
                  <a:srgbClr val="790000"/>
                </a:solidFill>
              </a:rPr>
            </a:br>
            <a:endParaRPr lang="en-US" altLang="en-US" sz="2400" b="1" cap="none" dirty="0">
              <a:solidFill>
                <a:srgbClr val="790000"/>
              </a:solidFill>
            </a:endParaRPr>
          </a:p>
        </p:txBody>
      </p:sp>
      <p:sp>
        <p:nvSpPr>
          <p:cNvPr id="59395" name="Rectangle 3"/>
          <p:cNvSpPr>
            <a:spLocks noGrp="1"/>
          </p:cNvSpPr>
          <p:nvPr>
            <p:ph type="body" idx="1"/>
          </p:nvPr>
        </p:nvSpPr>
        <p:spPr>
          <a:xfrm>
            <a:off x="1524000" y="2057400"/>
            <a:ext cx="9372600" cy="4229100"/>
          </a:xfrm>
        </p:spPr>
        <p:txBody>
          <a:bodyPr/>
          <a:lstStyle/>
          <a:p>
            <a:pPr marL="0" indent="0">
              <a:lnSpc>
                <a:spcPct val="100000"/>
              </a:lnSpc>
              <a:spcBef>
                <a:spcPts val="0"/>
              </a:spcBef>
              <a:buNone/>
            </a:pPr>
            <a:r>
              <a:rPr lang="en-US" altLang="en-US" sz="2800" b="1" dirty="0">
                <a:solidFill>
                  <a:srgbClr val="790000"/>
                </a:solidFill>
              </a:rPr>
              <a:t>NAF’s Strategic Goals</a:t>
            </a:r>
            <a:endParaRPr lang="en-US" altLang="en-US" sz="2800" dirty="0"/>
          </a:p>
          <a:p>
            <a:pPr marL="0" indent="0">
              <a:lnSpc>
                <a:spcPct val="100000"/>
              </a:lnSpc>
              <a:spcBef>
                <a:spcPts val="0"/>
              </a:spcBef>
              <a:buFont typeface="Arial" panose="020B0604020202020204" pitchFamily="34" charset="0"/>
              <a:buNone/>
            </a:pPr>
            <a:r>
              <a:rPr lang="en-US" altLang="en-US" sz="2400" dirty="0"/>
              <a:t>The Board of Directors of the National Ataxia Foundation held a two-day strategic planning session in November, 2015. A major outcome of this meeting was the establishment of five bold goals which provide the foundation for a formal strategic plan that will act as NAF’s roadmap for the next three to five years. </a:t>
            </a:r>
          </a:p>
          <a:p>
            <a:pPr marL="0" indent="0">
              <a:lnSpc>
                <a:spcPct val="100000"/>
              </a:lnSpc>
              <a:spcBef>
                <a:spcPts val="0"/>
              </a:spcBef>
              <a:buFont typeface="Arial" panose="020B0604020202020204" pitchFamily="34" charset="0"/>
              <a:buNone/>
            </a:pPr>
            <a:endParaRPr lang="en-US" altLang="en-US" sz="2400" dirty="0"/>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914400" y="838200"/>
            <a:ext cx="44958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000" b="1" cap="none" dirty="0">
                <a:solidFill>
                  <a:srgbClr val="790000"/>
                </a:solidFill>
              </a:rPr>
              <a:t>NAF’s Five Bold Goals</a:t>
            </a:r>
          </a:p>
        </p:txBody>
      </p:sp>
      <p:sp>
        <p:nvSpPr>
          <p:cNvPr id="60420" name="Rectangle 4"/>
          <p:cNvSpPr>
            <a:spLocks noGrp="1"/>
          </p:cNvSpPr>
          <p:nvPr>
            <p:ph type="body" idx="1"/>
          </p:nvPr>
        </p:nvSpPr>
        <p:spPr>
          <a:xfrm>
            <a:off x="685800" y="1828800"/>
            <a:ext cx="10820400" cy="4571999"/>
          </a:xfrm>
        </p:spPr>
        <p:txBody>
          <a:bodyPr/>
          <a:lstStyle/>
          <a:p>
            <a:pPr marL="365760">
              <a:lnSpc>
                <a:spcPct val="100000"/>
              </a:lnSpc>
              <a:spcBef>
                <a:spcPts val="800"/>
              </a:spcBef>
              <a:buFont typeface="Wingdings" panose="05000000000000000000" pitchFamily="2" charset="2"/>
              <a:buChar char="Ø"/>
            </a:pPr>
            <a:r>
              <a:rPr lang="en-US" altLang="en-US" b="1" dirty="0">
                <a:solidFill>
                  <a:srgbClr val="790000"/>
                </a:solidFill>
              </a:rPr>
              <a:t>Increasing revenues</a:t>
            </a:r>
            <a:r>
              <a:rPr lang="en-US" altLang="en-US" dirty="0">
                <a:solidFill>
                  <a:srgbClr val="790000"/>
                </a:solidFill>
              </a:rPr>
              <a:t> </a:t>
            </a:r>
            <a:r>
              <a:rPr lang="en-US" altLang="en-US" dirty="0"/>
              <a:t>to fuel the organization’s growth and enable it to build on its history and past successes to become a stronger, more vital organization. </a:t>
            </a:r>
            <a:endParaRPr lang="en-US" altLang="en-US" b="1" dirty="0"/>
          </a:p>
          <a:p>
            <a:pPr marL="365760">
              <a:lnSpc>
                <a:spcPct val="100000"/>
              </a:lnSpc>
              <a:spcBef>
                <a:spcPts val="800"/>
              </a:spcBef>
              <a:buFont typeface="Wingdings" panose="05000000000000000000" pitchFamily="2" charset="2"/>
              <a:buChar char="Ø"/>
            </a:pPr>
            <a:r>
              <a:rPr lang="en-US" altLang="en-US" b="1" dirty="0">
                <a:solidFill>
                  <a:srgbClr val="790000"/>
                </a:solidFill>
              </a:rPr>
              <a:t>Increasing awareness and recognition</a:t>
            </a:r>
            <a:r>
              <a:rPr lang="en-US" altLang="en-US" dirty="0">
                <a:solidFill>
                  <a:srgbClr val="790000"/>
                </a:solidFill>
              </a:rPr>
              <a:t> </a:t>
            </a:r>
            <a:r>
              <a:rPr lang="en-US" altLang="en-US" dirty="0"/>
              <a:t>of Ataxia and NAF to strengthen and grow support for NAF’s mission.</a:t>
            </a:r>
            <a:endParaRPr lang="en-US" altLang="en-US" b="1" dirty="0"/>
          </a:p>
          <a:p>
            <a:pPr marL="365760">
              <a:lnSpc>
                <a:spcPct val="100000"/>
              </a:lnSpc>
              <a:spcBef>
                <a:spcPts val="800"/>
              </a:spcBef>
              <a:buFont typeface="Wingdings" panose="05000000000000000000" pitchFamily="2" charset="2"/>
              <a:buChar char="Ø"/>
            </a:pPr>
            <a:r>
              <a:rPr lang="en-US" altLang="en-US" b="1" dirty="0">
                <a:solidFill>
                  <a:srgbClr val="790000"/>
                </a:solidFill>
              </a:rPr>
              <a:t>Becoming “clinical trial research ready”</a:t>
            </a:r>
            <a:r>
              <a:rPr lang="en-US" altLang="en-US" dirty="0">
                <a:solidFill>
                  <a:srgbClr val="790000"/>
                </a:solidFill>
              </a:rPr>
              <a:t> </a:t>
            </a:r>
            <a:r>
              <a:rPr lang="en-US" altLang="en-US" dirty="0"/>
              <a:t>thus enhancing NAF’s role within the Ataxia community.</a:t>
            </a:r>
            <a:endParaRPr lang="en-US" altLang="en-US" b="1" dirty="0"/>
          </a:p>
          <a:p>
            <a:pPr marL="365760">
              <a:lnSpc>
                <a:spcPct val="100000"/>
              </a:lnSpc>
              <a:spcBef>
                <a:spcPts val="800"/>
              </a:spcBef>
              <a:buFont typeface="Wingdings" panose="05000000000000000000" pitchFamily="2" charset="2"/>
              <a:buChar char="Ø"/>
            </a:pPr>
            <a:r>
              <a:rPr lang="en-US" altLang="en-US" b="1" dirty="0">
                <a:solidFill>
                  <a:srgbClr val="790000"/>
                </a:solidFill>
              </a:rPr>
              <a:t>Building internal capacity through technology</a:t>
            </a:r>
            <a:r>
              <a:rPr lang="en-US" altLang="en-US" dirty="0">
                <a:solidFill>
                  <a:srgbClr val="790000"/>
                </a:solidFill>
              </a:rPr>
              <a:t> </a:t>
            </a:r>
            <a:r>
              <a:rPr lang="en-US" altLang="en-US" dirty="0"/>
              <a:t>to increase NAF’s organizational efficiency and effectiveness as well as create new opportunities.</a:t>
            </a:r>
            <a:endParaRPr lang="en-US" altLang="en-US" b="1" dirty="0"/>
          </a:p>
          <a:p>
            <a:pPr marL="365760">
              <a:lnSpc>
                <a:spcPct val="100000"/>
              </a:lnSpc>
              <a:spcBef>
                <a:spcPts val="800"/>
              </a:spcBef>
              <a:buFont typeface="Wingdings" panose="05000000000000000000" pitchFamily="2" charset="2"/>
              <a:buChar char="Ø"/>
            </a:pPr>
            <a:r>
              <a:rPr lang="en-US" altLang="en-US" dirty="0"/>
              <a:t>Understanding of the </a:t>
            </a:r>
            <a:r>
              <a:rPr lang="en-US" altLang="en-US" b="1" dirty="0">
                <a:solidFill>
                  <a:srgbClr val="790000"/>
                </a:solidFill>
              </a:rPr>
              <a:t>importance of having a strategic plan </a:t>
            </a:r>
            <a:r>
              <a:rPr lang="en-US" altLang="en-US" dirty="0"/>
              <a:t>not only to guide the organization, but to provide a mechanism by which NAF’s progress and success may be measured and evaluated.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p:cNvSpPr>
          <p:nvPr>
            <p:ph type="body" idx="1"/>
          </p:nvPr>
        </p:nvSpPr>
        <p:spPr>
          <a:xfrm>
            <a:off x="2362200" y="2547938"/>
            <a:ext cx="8001000" cy="4024312"/>
          </a:xfrm>
        </p:spPr>
        <p:txBody>
          <a:bodyPr/>
          <a:lstStyle/>
          <a:p>
            <a:pPr marL="0" indent="0">
              <a:lnSpc>
                <a:spcPct val="100000"/>
              </a:lnSpc>
              <a:spcBef>
                <a:spcPts val="0"/>
              </a:spcBef>
              <a:buFont typeface="Arial" panose="020B0604020202020204" pitchFamily="34" charset="0"/>
              <a:buNone/>
            </a:pPr>
            <a:r>
              <a:rPr lang="en-US" altLang="en-US" sz="2400" dirty="0"/>
              <a:t>We expect that the strategic plan to be completed and in place by mid-2016. A very special thank you to all the NAF members who have participated in this strategic planning process.  Your input has been invaluable!</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715108" y="1066800"/>
            <a:ext cx="6096000" cy="129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l"/>
            <a:r>
              <a:rPr lang="en-US" altLang="en-US" sz="3200" b="1" cap="none" dirty="0">
                <a:solidFill>
                  <a:srgbClr val="790000"/>
                </a:solidFill>
              </a:rPr>
              <a:t>The Future</a:t>
            </a:r>
          </a:p>
        </p:txBody>
      </p:sp>
      <p:sp>
        <p:nvSpPr>
          <p:cNvPr id="63491" name="Rectangle 3"/>
          <p:cNvSpPr>
            <a:spLocks noGrp="1"/>
          </p:cNvSpPr>
          <p:nvPr>
            <p:ph type="body" idx="1"/>
          </p:nvPr>
        </p:nvSpPr>
        <p:spPr>
          <a:xfrm>
            <a:off x="685800" y="2057401"/>
            <a:ext cx="10820400" cy="4160838"/>
          </a:xfrm>
        </p:spPr>
        <p:txBody>
          <a:bodyPr/>
          <a:lstStyle/>
          <a:p>
            <a:pPr>
              <a:lnSpc>
                <a:spcPct val="100000"/>
              </a:lnSpc>
              <a:spcBef>
                <a:spcPts val="0"/>
              </a:spcBef>
              <a:buFont typeface="Arial" panose="020B0604020202020204" pitchFamily="34" charset="0"/>
              <a:buNone/>
            </a:pPr>
            <a:r>
              <a:rPr lang="en-US" altLang="en-US" sz="2400" dirty="0"/>
              <a:t>A promise for a brighter future</a:t>
            </a:r>
          </a:p>
          <a:p>
            <a:pPr>
              <a:lnSpc>
                <a:spcPct val="100000"/>
              </a:lnSpc>
              <a:spcBef>
                <a:spcPts val="0"/>
              </a:spcBef>
              <a:buFont typeface="Arial" panose="020B0604020202020204" pitchFamily="34" charset="0"/>
              <a:buNone/>
            </a:pPr>
            <a:endParaRPr lang="en-US" altLang="en-US" sz="2400" dirty="0"/>
          </a:p>
          <a:p>
            <a:pPr>
              <a:lnSpc>
                <a:spcPct val="100000"/>
              </a:lnSpc>
              <a:spcBef>
                <a:spcPts val="0"/>
              </a:spcBef>
            </a:pPr>
            <a:r>
              <a:rPr lang="en-US" altLang="en-US" sz="2400" dirty="0"/>
              <a:t>Enhancing of fundraising capacity</a:t>
            </a:r>
          </a:p>
          <a:p>
            <a:pPr>
              <a:lnSpc>
                <a:spcPct val="100000"/>
              </a:lnSpc>
              <a:spcBef>
                <a:spcPts val="0"/>
              </a:spcBef>
            </a:pPr>
            <a:r>
              <a:rPr lang="en-US" altLang="en-US" sz="2400" dirty="0"/>
              <a:t>Accelerating ataxia awareness campaigns</a:t>
            </a:r>
          </a:p>
          <a:p>
            <a:pPr>
              <a:lnSpc>
                <a:spcPct val="100000"/>
              </a:lnSpc>
              <a:spcBef>
                <a:spcPts val="0"/>
              </a:spcBef>
            </a:pPr>
            <a:r>
              <a:rPr lang="en-US" altLang="en-US" sz="2400" dirty="0"/>
              <a:t>Strengthening clinical readiness</a:t>
            </a:r>
          </a:p>
          <a:p>
            <a:pPr>
              <a:lnSpc>
                <a:spcPct val="100000"/>
              </a:lnSpc>
              <a:spcBef>
                <a:spcPts val="0"/>
              </a:spcBef>
            </a:pPr>
            <a:r>
              <a:rPr lang="en-US" altLang="en-US" sz="2400" dirty="0"/>
              <a:t>Expanding worldwide ataxia research</a:t>
            </a:r>
          </a:p>
          <a:p>
            <a:pPr>
              <a:lnSpc>
                <a:spcPct val="100000"/>
              </a:lnSpc>
              <a:spcBef>
                <a:spcPts val="0"/>
              </a:spcBef>
            </a:pPr>
            <a:r>
              <a:rPr lang="en-US" altLang="en-US" sz="2400" dirty="0"/>
              <a:t>Collaborating with industry and ataxia organizations</a:t>
            </a:r>
          </a:p>
          <a:p>
            <a:pPr>
              <a:lnSpc>
                <a:spcPct val="100000"/>
              </a:lnSpc>
              <a:spcBef>
                <a:spcPts val="0"/>
              </a:spcBef>
              <a:buFont typeface="Arial" panose="020B0604020202020204" pitchFamily="34" charset="0"/>
              <a:buNone/>
            </a:pPr>
            <a:endParaRPr lang="en-US" altLang="en-US" sz="2400" dirty="0"/>
          </a:p>
          <a:p>
            <a:pPr>
              <a:lnSpc>
                <a:spcPct val="100000"/>
              </a:lnSpc>
              <a:spcBef>
                <a:spcPts val="0"/>
              </a:spcBef>
              <a:buFont typeface="Arial" panose="020B0604020202020204" pitchFamily="34" charset="0"/>
              <a:buNone/>
            </a:pPr>
            <a:r>
              <a:rPr lang="en-US" altLang="en-US" sz="2400" dirty="0"/>
              <a:t>   </a:t>
            </a:r>
            <a:r>
              <a:rPr lang="en-US" altLang="en-US" sz="2400" b="1" dirty="0">
                <a:solidFill>
                  <a:srgbClr val="790000"/>
                </a:solidFill>
              </a:rPr>
              <a:t>With the dedication and commitment of NAF volunteers, donors and our partners, together we can end Ataxia.</a:t>
            </a:r>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33600" y="1752600"/>
            <a:ext cx="8610600" cy="1974040"/>
          </a:xfrm>
          <a:prstGeom prst="rect">
            <a:avLst/>
          </a:prstGeom>
        </p:spPr>
        <p:txBody>
          <a:bodyPr vert="horz" lIns="91440" tIns="45720" rIns="91440" bIns="45720" rtlCol="0" anchor="b">
            <a:noAutofit/>
          </a:bodyPr>
          <a:lstStyle>
            <a:lvl1pPr algn="l" rtl="0" fontAlgn="base">
              <a:lnSpc>
                <a:spcPct val="90000"/>
              </a:lnSpc>
              <a:spcBef>
                <a:spcPct val="0"/>
              </a:spcBef>
              <a:spcAft>
                <a:spcPct val="0"/>
              </a:spcAft>
              <a:defRPr sz="6000" kern="1200" cap="all">
                <a:solidFill>
                  <a:schemeClr val="tx1"/>
                </a:solidFill>
                <a:latin typeface="+mj-lt"/>
                <a:ea typeface="+mj-ea"/>
                <a:cs typeface="+mj-cs"/>
              </a:defRPr>
            </a:lvl1pPr>
            <a:lvl2pPr algn="r" rtl="0" fontAlgn="base">
              <a:lnSpc>
                <a:spcPct val="90000"/>
              </a:lnSpc>
              <a:spcBef>
                <a:spcPct val="0"/>
              </a:spcBef>
              <a:spcAft>
                <a:spcPct val="0"/>
              </a:spcAft>
              <a:defRPr sz="4000">
                <a:solidFill>
                  <a:schemeClr val="tx1"/>
                </a:solidFill>
                <a:latin typeface="Century Gothic" panose="020B0502020202020204" pitchFamily="34" charset="0"/>
              </a:defRPr>
            </a:lvl2pPr>
            <a:lvl3pPr algn="r" rtl="0" fontAlgn="base">
              <a:lnSpc>
                <a:spcPct val="90000"/>
              </a:lnSpc>
              <a:spcBef>
                <a:spcPct val="0"/>
              </a:spcBef>
              <a:spcAft>
                <a:spcPct val="0"/>
              </a:spcAft>
              <a:defRPr sz="4000">
                <a:solidFill>
                  <a:schemeClr val="tx1"/>
                </a:solidFill>
                <a:latin typeface="Century Gothic" panose="020B0502020202020204" pitchFamily="34" charset="0"/>
              </a:defRPr>
            </a:lvl3pPr>
            <a:lvl4pPr algn="r" rtl="0" fontAlgn="base">
              <a:lnSpc>
                <a:spcPct val="90000"/>
              </a:lnSpc>
              <a:spcBef>
                <a:spcPct val="0"/>
              </a:spcBef>
              <a:spcAft>
                <a:spcPct val="0"/>
              </a:spcAft>
              <a:defRPr sz="4000">
                <a:solidFill>
                  <a:schemeClr val="tx1"/>
                </a:solidFill>
                <a:latin typeface="Century Gothic" panose="020B0502020202020204" pitchFamily="34" charset="0"/>
              </a:defRPr>
            </a:lvl4pPr>
            <a:lvl5pPr algn="r" rtl="0" fontAlgn="base">
              <a:lnSpc>
                <a:spcPct val="90000"/>
              </a:lnSpc>
              <a:spcBef>
                <a:spcPct val="0"/>
              </a:spcBef>
              <a:spcAft>
                <a:spcPct val="0"/>
              </a:spcAft>
              <a:defRPr sz="4000">
                <a:solidFill>
                  <a:schemeClr val="tx1"/>
                </a:solidFill>
                <a:latin typeface="Century Gothic" panose="020B0502020202020204" pitchFamily="34" charset="0"/>
              </a:defRPr>
            </a:lvl5pPr>
            <a:lvl6pPr marL="457200" algn="r" rtl="0" fontAlgn="base">
              <a:lnSpc>
                <a:spcPct val="90000"/>
              </a:lnSpc>
              <a:spcBef>
                <a:spcPct val="0"/>
              </a:spcBef>
              <a:spcAft>
                <a:spcPct val="0"/>
              </a:spcAft>
              <a:defRPr sz="4000">
                <a:solidFill>
                  <a:schemeClr val="tx1"/>
                </a:solidFill>
                <a:latin typeface="Century Gothic" panose="020B0502020202020204" pitchFamily="34" charset="0"/>
              </a:defRPr>
            </a:lvl6pPr>
            <a:lvl7pPr marL="914400" algn="r" rtl="0" fontAlgn="base">
              <a:lnSpc>
                <a:spcPct val="90000"/>
              </a:lnSpc>
              <a:spcBef>
                <a:spcPct val="0"/>
              </a:spcBef>
              <a:spcAft>
                <a:spcPct val="0"/>
              </a:spcAft>
              <a:defRPr sz="4000">
                <a:solidFill>
                  <a:schemeClr val="tx1"/>
                </a:solidFill>
                <a:latin typeface="Century Gothic" panose="020B0502020202020204" pitchFamily="34" charset="0"/>
              </a:defRPr>
            </a:lvl7pPr>
            <a:lvl8pPr marL="1371600" algn="r" rtl="0" fontAlgn="base">
              <a:lnSpc>
                <a:spcPct val="90000"/>
              </a:lnSpc>
              <a:spcBef>
                <a:spcPct val="0"/>
              </a:spcBef>
              <a:spcAft>
                <a:spcPct val="0"/>
              </a:spcAft>
              <a:defRPr sz="4000">
                <a:solidFill>
                  <a:schemeClr val="tx1"/>
                </a:solidFill>
                <a:latin typeface="Century Gothic" panose="020B0502020202020204" pitchFamily="34" charset="0"/>
              </a:defRPr>
            </a:lvl8pPr>
            <a:lvl9pPr marL="1828800" algn="r" rtl="0" fontAlgn="base">
              <a:lnSpc>
                <a:spcPct val="90000"/>
              </a:lnSpc>
              <a:spcBef>
                <a:spcPct val="0"/>
              </a:spcBef>
              <a:spcAft>
                <a:spcPct val="0"/>
              </a:spcAft>
              <a:defRPr sz="4000">
                <a:solidFill>
                  <a:schemeClr val="tx1"/>
                </a:solidFill>
                <a:latin typeface="Century Gothic" panose="020B0502020202020204" pitchFamily="34" charset="0"/>
              </a:defRPr>
            </a:lvl9pPr>
          </a:lstStyle>
          <a:p>
            <a:pPr algn="ctr"/>
            <a:r>
              <a:rPr lang="en-US" sz="10000" b="1" dirty="0">
                <a:solidFill>
                  <a:srgbClr val="790000"/>
                </a:solidFill>
                <a:latin typeface="+mn-lt"/>
              </a:rPr>
              <a:t>Thank You!</a:t>
            </a:r>
          </a:p>
        </p:txBody>
      </p:sp>
    </p:spTree>
    <p:extLst>
      <p:ext uri="{BB962C8B-B14F-4D97-AF65-F5344CB8AC3E}">
        <p14:creationId xmlns:p14="http://schemas.microsoft.com/office/powerpoint/2010/main" val="1922249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914400" y="1066800"/>
            <a:ext cx="1828800" cy="912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lgn="ctr"/>
            <a:r>
              <a:rPr lang="en-US" altLang="en-US" sz="3200" b="1" cap="none" dirty="0">
                <a:solidFill>
                  <a:srgbClr val="7B0000"/>
                </a:solidFill>
              </a:rPr>
              <a:t>History</a:t>
            </a:r>
          </a:p>
        </p:txBody>
      </p:sp>
      <p:sp>
        <p:nvSpPr>
          <p:cNvPr id="64515" name="Rectangle 3"/>
          <p:cNvSpPr>
            <a:spLocks noGrp="1"/>
          </p:cNvSpPr>
          <p:nvPr>
            <p:ph type="body" idx="1"/>
          </p:nvPr>
        </p:nvSpPr>
        <p:spPr>
          <a:xfrm>
            <a:off x="1143000" y="1905000"/>
            <a:ext cx="10134600" cy="3840112"/>
          </a:xfrm>
        </p:spPr>
        <p:txBody>
          <a:bodyPr/>
          <a:lstStyle/>
          <a:p>
            <a:pPr marL="0" indent="0">
              <a:lnSpc>
                <a:spcPct val="100000"/>
              </a:lnSpc>
              <a:spcBef>
                <a:spcPts val="0"/>
              </a:spcBef>
              <a:buNone/>
            </a:pPr>
            <a:r>
              <a:rPr lang="en-US" altLang="en-US" sz="2400" dirty="0"/>
              <a:t>Many rare disease groups organizations are formed by those who have been impacted by a particular disease. The National Ataxia Foundation (NAF) was no exception and was established by a family affected by Ataxia. NAF was founded in 1957 by two brothers, Dr. John W. </a:t>
            </a:r>
            <a:r>
              <a:rPr lang="en-US" altLang="en-US" sz="2400" dirty="0" err="1"/>
              <a:t>Schut</a:t>
            </a:r>
            <a:r>
              <a:rPr lang="en-US" altLang="en-US" sz="2400" dirty="0"/>
              <a:t> and Henry </a:t>
            </a:r>
            <a:r>
              <a:rPr lang="en-US" altLang="en-US" sz="2400" dirty="0" err="1"/>
              <a:t>Schut</a:t>
            </a:r>
            <a:r>
              <a:rPr lang="en-US" altLang="en-US" sz="2400" dirty="0"/>
              <a:t>, along with other family members and friends, on the belief that by working together, ataxia families, clinicians, researchers, and others can accomplish great things. </a:t>
            </a:r>
          </a:p>
          <a:p>
            <a:pPr marL="0" indent="0">
              <a:lnSpc>
                <a:spcPct val="100000"/>
              </a:lnSpc>
              <a:spcBef>
                <a:spcPts val="0"/>
              </a:spcBef>
              <a:buNone/>
            </a:pPr>
            <a:endParaRPr lang="en-US" altLang="en-US" sz="1000" dirty="0"/>
          </a:p>
          <a:p>
            <a:pPr marL="0" indent="0">
              <a:lnSpc>
                <a:spcPct val="100000"/>
              </a:lnSpc>
              <a:buNone/>
            </a:pPr>
            <a:r>
              <a:rPr lang="en-US" altLang="en-US" sz="2400" dirty="0"/>
              <a:t>Although the road the organization has traveled throughout its history has been challenging, its mission has always been clear. </a:t>
            </a:r>
          </a:p>
          <a:p>
            <a:pPr marL="0" indent="0">
              <a:buNone/>
            </a:pPr>
            <a:endParaRPr lang="en-US" altLang="en-US" dirty="0"/>
          </a:p>
        </p:txBody>
      </p:sp>
      <p:pic>
        <p:nvPicPr>
          <p:cNvPr id="4" name="Picture 3" descr="ata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6286500"/>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0" y="2590800"/>
            <a:ext cx="7391400" cy="1292662"/>
          </a:xfrm>
          <a:prstGeom prst="rect">
            <a:avLst/>
          </a:prstGeom>
          <a:noFill/>
        </p:spPr>
        <p:txBody>
          <a:bodyPr wrap="square" rtlCol="0">
            <a:spAutoFit/>
          </a:bodyPr>
          <a:lstStyle/>
          <a:p>
            <a:r>
              <a:rPr lang="en-US" sz="6000" b="1" dirty="0">
                <a:solidFill>
                  <a:srgbClr val="7B0000"/>
                </a:solidFill>
                <a:latin typeface="+mn-lt"/>
              </a:rPr>
              <a:t>Here is our journey:</a:t>
            </a:r>
          </a:p>
          <a:p>
            <a:endParaRPr lang="en-US" dirty="0">
              <a:solidFill>
                <a:srgbClr val="7B0000"/>
              </a:solidFill>
            </a:endParaRPr>
          </a:p>
        </p:txBody>
      </p:sp>
    </p:spTree>
    <p:extLst>
      <p:ext uri="{BB962C8B-B14F-4D97-AF65-F5344CB8AC3E}">
        <p14:creationId xmlns:p14="http://schemas.microsoft.com/office/powerpoint/2010/main" val="2349198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21363438"/>
              </p:ext>
            </p:extLst>
          </p:nvPr>
        </p:nvGraphicFramePr>
        <p:xfrm>
          <a:off x="381000" y="1067098"/>
          <a:ext cx="8305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4648200" y="605135"/>
            <a:ext cx="914400" cy="461665"/>
          </a:xfrm>
          <a:prstGeom prst="rect">
            <a:avLst/>
          </a:prstGeom>
          <a:noFill/>
        </p:spPr>
        <p:txBody>
          <a:bodyPr wrap="square" rtlCol="0">
            <a:spAutoFit/>
          </a:bodyPr>
          <a:lstStyle/>
          <a:p>
            <a:r>
              <a:rPr lang="en-US" sz="2400" b="1" u="sng" dirty="0">
                <a:solidFill>
                  <a:schemeClr val="accent1">
                    <a:lumMod val="75000"/>
                  </a:schemeClr>
                </a:solidFill>
                <a:latin typeface="+mn-lt"/>
              </a:rPr>
              <a:t>1957</a:t>
            </a:r>
          </a:p>
        </p:txBody>
      </p:sp>
      <p:grpSp>
        <p:nvGrpSpPr>
          <p:cNvPr id="9" name="Group 8"/>
          <p:cNvGrpSpPr/>
          <p:nvPr/>
        </p:nvGrpSpPr>
        <p:grpSpPr>
          <a:xfrm>
            <a:off x="5181601" y="152400"/>
            <a:ext cx="6324599" cy="6685787"/>
            <a:chOff x="429438" y="-255630"/>
            <a:chExt cx="5420764" cy="5607245"/>
          </a:xfrm>
        </p:grpSpPr>
        <p:sp>
          <p:nvSpPr>
            <p:cNvPr id="10" name="Oval 9"/>
            <p:cNvSpPr/>
            <p:nvPr/>
          </p:nvSpPr>
          <p:spPr>
            <a:xfrm>
              <a:off x="429438" y="-255630"/>
              <a:ext cx="5420764" cy="54960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4"/>
            <p:cNvSpPr txBox="1"/>
            <p:nvPr/>
          </p:nvSpPr>
          <p:spPr>
            <a:xfrm>
              <a:off x="903466" y="-110699"/>
              <a:ext cx="4310488" cy="5462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3000" kern="1200" dirty="0"/>
                <a:t>The first officers included President Ellis J. Sherman, </a:t>
              </a:r>
            </a:p>
            <a:p>
              <a:pPr lvl="0" algn="ctr" defTabSz="1155700">
                <a:lnSpc>
                  <a:spcPct val="90000"/>
                </a:lnSpc>
                <a:spcBef>
                  <a:spcPct val="0"/>
                </a:spcBef>
                <a:spcAft>
                  <a:spcPct val="35000"/>
                </a:spcAft>
              </a:pPr>
              <a:r>
                <a:rPr lang="en-US" sz="3000" kern="1200" dirty="0"/>
                <a:t>Vice President and Secretary Henry </a:t>
              </a:r>
              <a:r>
                <a:rPr lang="en-US" sz="3000" kern="1200" dirty="0" err="1"/>
                <a:t>Schut</a:t>
              </a:r>
              <a:r>
                <a:rPr lang="en-US" sz="3000" dirty="0"/>
                <a:t> and</a:t>
              </a:r>
            </a:p>
            <a:p>
              <a:pPr lvl="0" algn="ctr" defTabSz="1155700">
                <a:lnSpc>
                  <a:spcPct val="90000"/>
                </a:lnSpc>
                <a:spcBef>
                  <a:spcPct val="0"/>
                </a:spcBef>
                <a:spcAft>
                  <a:spcPct val="35000"/>
                </a:spcAft>
              </a:pPr>
              <a:r>
                <a:rPr lang="en-US" sz="3000" kern="1200" dirty="0"/>
                <a:t>Treasurer Robert Van </a:t>
              </a:r>
              <a:r>
                <a:rPr lang="en-US" sz="3000" kern="1200" dirty="0" err="1"/>
                <a:t>Hauer</a:t>
              </a:r>
              <a:r>
                <a:rPr lang="en-US" sz="3000" kern="1200" dirty="0"/>
                <a:t>.</a:t>
              </a:r>
            </a:p>
            <a:p>
              <a:pPr lvl="0" algn="ctr" defTabSz="1155700">
                <a:lnSpc>
                  <a:spcPct val="90000"/>
                </a:lnSpc>
                <a:spcBef>
                  <a:spcPct val="0"/>
                </a:spcBef>
                <a:spcAft>
                  <a:spcPct val="35000"/>
                </a:spcAft>
              </a:pPr>
              <a:r>
                <a:rPr lang="en-US" sz="3000" dirty="0"/>
                <a:t>Dr, John W. </a:t>
              </a:r>
              <a:r>
                <a:rPr lang="en-US" sz="3000" dirty="0" err="1"/>
                <a:t>Schut</a:t>
              </a:r>
              <a:r>
                <a:rPr lang="en-US" sz="3000" dirty="0"/>
                <a:t> was appointed as the first Medical Director</a:t>
              </a:r>
              <a:r>
                <a:rPr lang="en-US" sz="3000" kern="1200" dirty="0"/>
                <a:t> </a:t>
              </a:r>
            </a:p>
          </p:txBody>
        </p:sp>
      </p:grpSp>
    </p:spTree>
    <p:extLst>
      <p:ext uri="{BB962C8B-B14F-4D97-AF65-F5344CB8AC3E}">
        <p14:creationId xmlns:p14="http://schemas.microsoft.com/office/powerpoint/2010/main" val="3860228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21529613"/>
              </p:ext>
            </p:extLst>
          </p:nvPr>
        </p:nvGraphicFramePr>
        <p:xfrm>
          <a:off x="762000" y="982775"/>
          <a:ext cx="88392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562600" y="457200"/>
            <a:ext cx="914400" cy="461665"/>
          </a:xfrm>
          <a:prstGeom prst="rect">
            <a:avLst/>
          </a:prstGeom>
          <a:noFill/>
        </p:spPr>
        <p:txBody>
          <a:bodyPr wrap="square" rtlCol="0">
            <a:spAutoFit/>
          </a:bodyPr>
          <a:lstStyle/>
          <a:p>
            <a:r>
              <a:rPr lang="en-US" sz="2400" b="1" u="sng" dirty="0">
                <a:solidFill>
                  <a:schemeClr val="accent1">
                    <a:lumMod val="75000"/>
                  </a:schemeClr>
                </a:solidFill>
                <a:latin typeface="+mn-lt"/>
              </a:rPr>
              <a:t>1958</a:t>
            </a:r>
          </a:p>
        </p:txBody>
      </p:sp>
      <p:graphicFrame>
        <p:nvGraphicFramePr>
          <p:cNvPr id="7" name="Content Placeholder 3"/>
          <p:cNvGraphicFramePr>
            <a:graphicFrameLocks/>
          </p:cNvGraphicFramePr>
          <p:nvPr>
            <p:extLst>
              <p:ext uri="{D42A27DB-BD31-4B8C-83A1-F6EECF244321}">
                <p14:modId xmlns:p14="http://schemas.microsoft.com/office/powerpoint/2010/main" val="3147478837"/>
              </p:ext>
            </p:extLst>
          </p:nvPr>
        </p:nvGraphicFramePr>
        <p:xfrm>
          <a:off x="5943600" y="484239"/>
          <a:ext cx="8839200" cy="556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12318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498" y="1143000"/>
            <a:ext cx="5028902" cy="5028902"/>
            <a:chOff x="380982" y="-838200"/>
            <a:chExt cx="5028902" cy="5028902"/>
          </a:xfrm>
        </p:grpSpPr>
        <p:sp>
          <p:nvSpPr>
            <p:cNvPr id="5" name="Oval 4"/>
            <p:cNvSpPr/>
            <p:nvPr/>
          </p:nvSpPr>
          <p:spPr>
            <a:xfrm>
              <a:off x="380982" y="-838200"/>
              <a:ext cx="5028902" cy="502890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p:cNvSpPr txBox="1"/>
            <p:nvPr/>
          </p:nvSpPr>
          <p:spPr>
            <a:xfrm>
              <a:off x="1117448" y="-101734"/>
              <a:ext cx="3555970" cy="35559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t>Today the NAF Annual Ataxia Conference attendance ranges between 400-700 people from the United States and other countries. </a:t>
              </a:r>
              <a:r>
                <a:rPr lang="en-US" sz="2600" dirty="0"/>
                <a:t>The conference </a:t>
              </a:r>
              <a:r>
                <a:rPr lang="en-US" sz="2600" kern="1200" dirty="0"/>
                <a:t>is now held in various cities throughout the United States.</a:t>
              </a:r>
            </a:p>
          </p:txBody>
        </p:sp>
      </p:grpSp>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82039" y="403905"/>
            <a:ext cx="2662093" cy="1905000"/>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294" y="414476"/>
            <a:ext cx="2852928" cy="190195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4633" y="2478635"/>
            <a:ext cx="2850176" cy="190195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4633" y="4575048"/>
            <a:ext cx="2845492" cy="190195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2039" y="2481598"/>
            <a:ext cx="2852928" cy="189898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9548" y="4582495"/>
            <a:ext cx="2845419" cy="1894505"/>
          </a:xfrm>
          <a:prstGeom prst="rect">
            <a:avLst/>
          </a:prstGeom>
        </p:spPr>
      </p:pic>
    </p:spTree>
    <p:extLst>
      <p:ext uri="{BB962C8B-B14F-4D97-AF65-F5344CB8AC3E}">
        <p14:creationId xmlns:p14="http://schemas.microsoft.com/office/powerpoint/2010/main" val="178368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2000"/>
                                        <p:tgtEl>
                                          <p:spTgt spid="8"/>
                                        </p:tgtEl>
                                      </p:cBhvr>
                                    </p:animEffect>
                                  </p:childTnLst>
                                </p:cTn>
                              </p:par>
                            </p:childTnLst>
                          </p:cTn>
                        </p:par>
                        <p:par>
                          <p:cTn id="8" fill="hold">
                            <p:stCondLst>
                              <p:cond delay="2000"/>
                            </p:stCondLst>
                            <p:childTnLst>
                              <p:par>
                                <p:cTn id="9" presetID="4"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1000"/>
                                        <p:tgtEl>
                                          <p:spTgt spid="7"/>
                                        </p:tgtEl>
                                      </p:cBhvr>
                                    </p:animEffect>
                                  </p:childTnLst>
                                </p:cTn>
                              </p:par>
                            </p:childTnLst>
                          </p:cTn>
                        </p:par>
                        <p:par>
                          <p:cTn id="12" fill="hold">
                            <p:stCondLst>
                              <p:cond delay="3000"/>
                            </p:stCondLst>
                            <p:childTnLst>
                              <p:par>
                                <p:cTn id="13" presetID="4" presetClass="entr" presetSubtype="3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out)">
                                      <p:cBhvr>
                                        <p:cTn id="15" dur="1200"/>
                                        <p:tgtEl>
                                          <p:spTgt spid="9"/>
                                        </p:tgtEl>
                                      </p:cBhvr>
                                    </p:animEffect>
                                  </p:childTnLst>
                                </p:cTn>
                              </p:par>
                            </p:childTnLst>
                          </p:cTn>
                        </p:par>
                        <p:par>
                          <p:cTn id="16" fill="hold">
                            <p:stCondLst>
                              <p:cond delay="4200"/>
                            </p:stCondLst>
                            <p:childTnLst>
                              <p:par>
                                <p:cTn id="17" presetID="4"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out)">
                                      <p:cBhvr>
                                        <p:cTn id="19" dur="1000"/>
                                        <p:tgtEl>
                                          <p:spTgt spid="11"/>
                                        </p:tgtEl>
                                      </p:cBhvr>
                                    </p:animEffect>
                                  </p:childTnLst>
                                </p:cTn>
                              </p:par>
                            </p:childTnLst>
                          </p:cTn>
                        </p:par>
                        <p:par>
                          <p:cTn id="20" fill="hold">
                            <p:stCondLst>
                              <p:cond delay="5200"/>
                            </p:stCondLst>
                            <p:childTnLst>
                              <p:par>
                                <p:cTn id="21" presetID="4"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2000"/>
                                        <p:tgtEl>
                                          <p:spTgt spid="10"/>
                                        </p:tgtEl>
                                      </p:cBhvr>
                                    </p:animEffect>
                                  </p:childTnLst>
                                </p:cTn>
                              </p:par>
                            </p:childTnLst>
                          </p:cTn>
                        </p:par>
                        <p:par>
                          <p:cTn id="24" fill="hold">
                            <p:stCondLst>
                              <p:cond delay="7200"/>
                            </p:stCondLst>
                            <p:childTnLst>
                              <p:par>
                                <p:cTn id="25" presetID="4" presetClass="entr" presetSubtype="1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3021</TotalTime>
  <Words>2754</Words>
  <Application>Microsoft Office PowerPoint</Application>
  <PresentationFormat>Widescreen</PresentationFormat>
  <Paragraphs>257</Paragraphs>
  <Slides>49</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Century Gothic</vt:lpstr>
      <vt:lpstr>Lucida Calligraphy</vt:lpstr>
      <vt:lpstr>Times New Roman</vt:lpstr>
      <vt:lpstr>Waltograph UI</vt:lpstr>
      <vt:lpstr>Wingdings</vt:lpstr>
      <vt:lpstr>Wingdings 3</vt:lpstr>
      <vt:lpstr>Vapor Trail</vt:lpstr>
      <vt:lpstr>National Ataxia Foundation  59th Annual Ataxia Conference</vt:lpstr>
      <vt:lpstr> Disclaimer</vt:lpstr>
      <vt:lpstr>PowerPoint Presentation</vt:lpstr>
      <vt:lpstr>The National Ataxia Foundation</vt:lpstr>
      <vt:lpstr>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NAF Supported Research </vt:lpstr>
      <vt:lpstr>Ataxia Investigators Meeting (AIM)</vt:lpstr>
      <vt:lpstr>The NAF’s 4th  Ataxia Investigators Meeting  (AIM 2012-San Antonio)</vt:lpstr>
      <vt:lpstr>The NAF’s 5th  Ataxia Investigators Meeting  (AIM 2014-Las Vegas)</vt:lpstr>
      <vt:lpstr>PowerPoint Presentation</vt:lpstr>
      <vt:lpstr>CoRDS-NAF Enrollment</vt:lpstr>
      <vt:lpstr>How Patients and Families  Can Get Involved</vt:lpstr>
      <vt:lpstr>Why Should You  Participate?</vt:lpstr>
      <vt:lpstr>PowerPoint Presentation</vt:lpstr>
      <vt:lpstr>PowerPoint Presentation</vt:lpstr>
      <vt:lpstr>Awareness</vt:lpstr>
      <vt:lpstr>PowerPoint Presentation</vt:lpstr>
      <vt:lpstr>PowerPoint Presentation</vt:lpstr>
      <vt:lpstr>Education </vt:lpstr>
      <vt:lpstr>PowerPoint Presentation</vt:lpstr>
      <vt:lpstr>PowerPoint Presentation</vt:lpstr>
      <vt:lpstr>PowerPoint Presentation</vt:lpstr>
      <vt:lpstr>Social Media</vt:lpstr>
      <vt:lpstr>Here is one example: </vt:lpstr>
      <vt:lpstr>Sources of Support</vt:lpstr>
      <vt:lpstr>PowerPoint Presentation</vt:lpstr>
      <vt:lpstr>How are Funds Spent?</vt:lpstr>
      <vt:lpstr>PowerPoint Presentation</vt:lpstr>
      <vt:lpstr>NAF Chapters, Support Groups, and Ambassadors</vt:lpstr>
      <vt:lpstr>PowerPoint Presentation</vt:lpstr>
      <vt:lpstr>Strategic Plan </vt:lpstr>
      <vt:lpstr>NAF’s Five Bold Goals</vt:lpstr>
      <vt:lpstr>PowerPoint Presentation</vt:lpstr>
      <vt:lpstr>The Future</vt:lpstr>
      <vt:lpstr>PowerPoint Presentation</vt:lpstr>
    </vt:vector>
  </TitlesOfParts>
  <Company>NAF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Lori Shogren</dc:creator>
  <cp:lastModifiedBy>user1</cp:lastModifiedBy>
  <cp:revision>87</cp:revision>
  <dcterms:created xsi:type="dcterms:W3CDTF">2011-10-05T17:48:34Z</dcterms:created>
  <dcterms:modified xsi:type="dcterms:W3CDTF">2016-04-01T13:43:42Z</dcterms:modified>
</cp:coreProperties>
</file>