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7"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152" y="72"/>
      </p:cViewPr>
      <p:guideLst>
        <p:guide orient="horz" pos="2160"/>
        <p:guide pos="3840"/>
      </p:guideLst>
    </p:cSldViewPr>
  </p:slideViewPr>
  <p:notesTextViewPr>
    <p:cViewPr>
      <p:scale>
        <a:sx n="3" d="2"/>
        <a:sy n="3" d="2"/>
      </p:scale>
      <p:origin x="0" y="0"/>
    </p:cViewPr>
  </p:notesTextViewPr>
  <p:sorterViewPr>
    <p:cViewPr>
      <p:scale>
        <a:sx n="66" d="100"/>
        <a:sy n="66" d="100"/>
      </p:scale>
      <p:origin x="0" y="48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2/24/16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10</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11</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12</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13</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14</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15</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16</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a:t>
            </a:fld>
            <a:endParaRPr lang="en-US"/>
          </a:p>
        </p:txBody>
      </p:sp>
    </p:spTree>
    <p:extLst>
      <p:ext uri="{BB962C8B-B14F-4D97-AF65-F5344CB8AC3E}">
        <p14:creationId xmlns:p14="http://schemas.microsoft.com/office/powerpoint/2010/main" val="26272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4</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5</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6</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7</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8</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9</a:t>
            </a:fld>
            <a:endParaRPr lang="en-US"/>
          </a:p>
        </p:txBody>
      </p:sp>
    </p:spTree>
    <p:extLst>
      <p:ext uri="{BB962C8B-B14F-4D97-AF65-F5344CB8AC3E}">
        <p14:creationId xmlns:p14="http://schemas.microsoft.com/office/powerpoint/2010/main" val="22273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2/24/16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826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9513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697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251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081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32542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6273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090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2/24/16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6805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2/24/16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69862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2/24/16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187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980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2/24/16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16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2/24/16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972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2/24/16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91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14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2/24/16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40914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2/24/16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20436721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892" y="3048000"/>
            <a:ext cx="4220308" cy="2743200"/>
          </a:xfrm>
          <a:prstGeom prst="rect">
            <a:avLst/>
          </a:prstGeom>
          <a:ln>
            <a:noFill/>
          </a:ln>
          <a:effectLst>
            <a:softEdge rad="112500"/>
          </a:effectLst>
        </p:spPr>
      </p:pic>
      <p:sp>
        <p:nvSpPr>
          <p:cNvPr id="7" name="Title 1"/>
          <p:cNvSpPr>
            <a:spLocks noGrp="1"/>
          </p:cNvSpPr>
          <p:nvPr>
            <p:ph type="ctrTitle"/>
          </p:nvPr>
        </p:nvSpPr>
        <p:spPr>
          <a:xfrm>
            <a:off x="1828800" y="533400"/>
            <a:ext cx="8915400" cy="1813750"/>
          </a:xfrm>
        </p:spPr>
        <p:txBody>
          <a:bodyPr>
            <a:normAutofit/>
          </a:bodyPr>
          <a:lstStyle/>
          <a:p>
            <a:pPr algn="ctr"/>
            <a:r>
              <a:rPr lang="en-US" sz="4800" b="1" dirty="0" smtClean="0"/>
              <a:t>NAF SUPPORTED </a:t>
            </a:r>
            <a:r>
              <a:rPr lang="en-US" sz="4800" b="1" dirty="0" err="1" smtClean="0"/>
              <a:t>ResEarch</a:t>
            </a:r>
            <a:r>
              <a:rPr lang="en-US" sz="4800" b="1" dirty="0" smtClean="0"/>
              <a:t> Funding Update</a:t>
            </a:r>
            <a:endParaRPr lang="en-US" sz="4800" b="1" dirty="0">
              <a:solidFill>
                <a:schemeClr val="tx1"/>
              </a:solidFill>
            </a:endParaRPr>
          </a:p>
        </p:txBody>
      </p:sp>
      <p:sp>
        <p:nvSpPr>
          <p:cNvPr id="8" name="Subtitle 2"/>
          <p:cNvSpPr>
            <a:spLocks noGrp="1"/>
          </p:cNvSpPr>
          <p:nvPr>
            <p:ph type="subTitle" idx="1"/>
          </p:nvPr>
        </p:nvSpPr>
        <p:spPr>
          <a:xfrm>
            <a:off x="2514600" y="2514600"/>
            <a:ext cx="7620001" cy="685800"/>
          </a:xfrm>
        </p:spPr>
        <p:txBody>
          <a:bodyPr>
            <a:normAutofit/>
          </a:bodyPr>
          <a:lstStyle/>
          <a:p>
            <a:pPr algn="ctr"/>
            <a:r>
              <a:rPr lang="en-US" sz="2800" b="1" dirty="0" smtClean="0"/>
              <a:t>Harry T. Orr, PhD</a:t>
            </a:r>
            <a:r>
              <a:rPr lang="en-US" sz="2800" b="1" smtClean="0"/>
              <a:t>, University </a:t>
            </a:r>
            <a:r>
              <a:rPr lang="en-US" sz="2800" b="1" dirty="0" smtClean="0"/>
              <a:t>of Minnesota</a:t>
            </a:r>
            <a:endParaRPr lang="en-US" sz="28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4980" y="5638800"/>
            <a:ext cx="3810000" cy="952500"/>
          </a:xfrm>
          <a:prstGeom prst="rect">
            <a:avLst/>
          </a:prstGeom>
        </p:spPr>
      </p:pic>
      <p:sp>
        <p:nvSpPr>
          <p:cNvPr id="3" name="Rectangle 2"/>
          <p:cNvSpPr/>
          <p:nvPr/>
        </p:nvSpPr>
        <p:spPr>
          <a:xfrm>
            <a:off x="6248400" y="4724400"/>
            <a:ext cx="5715000" cy="1015663"/>
          </a:xfrm>
          <a:prstGeom prst="rect">
            <a:avLst/>
          </a:prstGeom>
        </p:spPr>
        <p:txBody>
          <a:bodyPr wrap="square">
            <a:spAutoFit/>
          </a:bodyPr>
          <a:lstStyle/>
          <a:p>
            <a:r>
              <a:rPr lang="en-US" sz="2000" b="1" dirty="0"/>
              <a:t>Katia </a:t>
            </a:r>
            <a:r>
              <a:rPr lang="en-US" sz="2000" b="1" dirty="0" err="1"/>
              <a:t>Aquilano</a:t>
            </a:r>
            <a:r>
              <a:rPr lang="en-US" sz="2000" b="1" dirty="0"/>
              <a:t>, </a:t>
            </a:r>
            <a:r>
              <a:rPr lang="en-US" sz="2000" b="1" dirty="0" smtClean="0"/>
              <a:t>Ph.D. University </a:t>
            </a:r>
            <a:r>
              <a:rPr lang="en-US" sz="2000" b="1" dirty="0"/>
              <a:t>of Rome, </a:t>
            </a:r>
            <a:r>
              <a:rPr lang="en-US" sz="2000" b="1" dirty="0" smtClean="0"/>
              <a:t> “Lipid </a:t>
            </a:r>
            <a:r>
              <a:rPr lang="en-US" sz="2000" b="1" dirty="0" err="1"/>
              <a:t>dysmetabolism</a:t>
            </a:r>
            <a:r>
              <a:rPr lang="en-US" sz="2000" b="1" dirty="0"/>
              <a:t> in the pathogenesis of </a:t>
            </a:r>
            <a:r>
              <a:rPr lang="en-US" sz="2000" b="1" dirty="0" err="1"/>
              <a:t>Friedreich's</a:t>
            </a:r>
            <a:r>
              <a:rPr lang="en-US" sz="2000" b="1" dirty="0"/>
              <a:t> </a:t>
            </a:r>
            <a:r>
              <a:rPr lang="en-US" sz="2000" b="1" dirty="0" smtClean="0"/>
              <a:t>ataxia”</a:t>
            </a:r>
            <a:endParaRPr lang="en-US" sz="2000" b="1" dirty="0"/>
          </a:p>
        </p:txBody>
      </p:sp>
      <p:sp>
        <p:nvSpPr>
          <p:cNvPr id="5" name="Rectangle 4"/>
          <p:cNvSpPr/>
          <p:nvPr/>
        </p:nvSpPr>
        <p:spPr>
          <a:xfrm>
            <a:off x="0" y="3400961"/>
            <a:ext cx="6019800" cy="1323439"/>
          </a:xfrm>
          <a:prstGeom prst="rect">
            <a:avLst/>
          </a:prstGeom>
        </p:spPr>
        <p:txBody>
          <a:bodyPr wrap="square">
            <a:spAutoFit/>
          </a:bodyPr>
          <a:lstStyle/>
          <a:p>
            <a:r>
              <a:rPr lang="en-US" sz="2000" b="1" dirty="0" err="1"/>
              <a:t>Liliana</a:t>
            </a:r>
            <a:r>
              <a:rPr lang="en-US" sz="2000" b="1" dirty="0"/>
              <a:t> </a:t>
            </a:r>
            <a:r>
              <a:rPr lang="en-US" sz="2000" b="1" dirty="0" err="1"/>
              <a:t>Simões</a:t>
            </a:r>
            <a:r>
              <a:rPr lang="en-US" sz="2000" b="1" dirty="0"/>
              <a:t> </a:t>
            </a:r>
            <a:r>
              <a:rPr lang="en-US" sz="2000" b="1" dirty="0" err="1"/>
              <a:t>Mendonça</a:t>
            </a:r>
            <a:r>
              <a:rPr lang="en-US" sz="2000" b="1" dirty="0" smtClean="0"/>
              <a:t>, </a:t>
            </a:r>
            <a:r>
              <a:rPr lang="en-US" sz="2000" b="1" dirty="0" err="1" smtClean="0"/>
              <a:t>PharmD</a:t>
            </a:r>
            <a:r>
              <a:rPr lang="en-US" sz="2000" b="1" dirty="0"/>
              <a:t>, </a:t>
            </a:r>
            <a:r>
              <a:rPr lang="en-US" sz="2000" b="1" dirty="0" smtClean="0"/>
              <a:t>Ph.D. University </a:t>
            </a:r>
            <a:r>
              <a:rPr lang="en-US" sz="2000" b="1" dirty="0"/>
              <a:t>of Coimbra, </a:t>
            </a:r>
            <a:r>
              <a:rPr lang="en-US" sz="2000" b="1" dirty="0" smtClean="0"/>
              <a:t>Portugal “Transplantation </a:t>
            </a:r>
            <a:r>
              <a:rPr lang="en-US" sz="2000" b="1" dirty="0"/>
              <a:t>of induced pluripotent stem </a:t>
            </a:r>
            <a:r>
              <a:rPr lang="en-US" sz="2000" b="1" dirty="0" smtClean="0"/>
              <a:t>cells-</a:t>
            </a:r>
            <a:r>
              <a:rPr lang="en-US" sz="2000" b="1" dirty="0"/>
              <a:t>derived neural stem </a:t>
            </a:r>
            <a:r>
              <a:rPr lang="en-US" sz="2000" b="1" dirty="0" smtClean="0"/>
              <a:t>cells </a:t>
            </a:r>
            <a:r>
              <a:rPr lang="en-US" sz="2000" b="1" dirty="0"/>
              <a:t>in Machado-Joseph </a:t>
            </a:r>
            <a:r>
              <a:rPr lang="en-US" sz="2000" b="1" dirty="0" smtClean="0"/>
              <a:t>disease.”</a:t>
            </a:r>
            <a:endParaRPr lang="en-US" sz="2000" b="1" dirty="0"/>
          </a:p>
        </p:txBody>
      </p:sp>
      <p:pic>
        <p:nvPicPr>
          <p:cNvPr id="6" name="Picture 5"/>
          <p:cNvPicPr>
            <a:picLocks noChangeAspect="1"/>
          </p:cNvPicPr>
          <p:nvPr/>
        </p:nvPicPr>
        <p:blipFill>
          <a:blip r:embed="rId4"/>
          <a:stretch>
            <a:fillRect/>
          </a:stretch>
        </p:blipFill>
        <p:spPr>
          <a:xfrm>
            <a:off x="6216502" y="1524000"/>
            <a:ext cx="2775098" cy="2743200"/>
          </a:xfrm>
          <a:prstGeom prst="rect">
            <a:avLst/>
          </a:prstGeom>
        </p:spPr>
      </p:pic>
      <p:cxnSp>
        <p:nvCxnSpPr>
          <p:cNvPr id="7" name="Straight Connector 6"/>
          <p:cNvCxnSpPr/>
          <p:nvPr/>
        </p:nvCxnSpPr>
        <p:spPr>
          <a:xfrm flipV="1">
            <a:off x="7620000" y="3733800"/>
            <a:ext cx="533400" cy="8382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28600" y="1371600"/>
            <a:ext cx="6019800" cy="1323439"/>
          </a:xfrm>
          <a:prstGeom prst="rect">
            <a:avLst/>
          </a:prstGeom>
        </p:spPr>
        <p:txBody>
          <a:bodyPr wrap="square">
            <a:spAutoFit/>
          </a:bodyPr>
          <a:lstStyle/>
          <a:p>
            <a:r>
              <a:rPr lang="en-US" sz="2000" b="1" dirty="0" err="1"/>
              <a:t>Manolis</a:t>
            </a:r>
            <a:r>
              <a:rPr lang="en-US" sz="2000" b="1" dirty="0"/>
              <a:t> </a:t>
            </a:r>
            <a:r>
              <a:rPr lang="en-US" sz="2000" b="1" dirty="0" err="1"/>
              <a:t>Fanto</a:t>
            </a:r>
            <a:r>
              <a:rPr lang="en-US" sz="2000" b="1" dirty="0"/>
              <a:t>, </a:t>
            </a:r>
            <a:r>
              <a:rPr lang="en-US" sz="2000" b="1" dirty="0" smtClean="0"/>
              <a:t>Ph.D. King's </a:t>
            </a:r>
            <a:r>
              <a:rPr lang="en-US" sz="2000" b="1" dirty="0"/>
              <a:t>College London, </a:t>
            </a:r>
            <a:r>
              <a:rPr lang="en-US" sz="2000" b="1" dirty="0" err="1" smtClean="0"/>
              <a:t>RBfox</a:t>
            </a:r>
            <a:r>
              <a:rPr lang="en-US" sz="2000" b="1" dirty="0" smtClean="0"/>
              <a:t> </a:t>
            </a:r>
            <a:r>
              <a:rPr lang="en-US" sz="2000" b="1" dirty="0"/>
              <a:t>proteins as critical determinants for cell toxicity in DRPLA and other </a:t>
            </a:r>
            <a:r>
              <a:rPr lang="en-US" sz="2000" b="1" dirty="0" err="1"/>
              <a:t>Spinocerebellar</a:t>
            </a:r>
            <a:r>
              <a:rPr lang="en-US" sz="2000" b="1" dirty="0"/>
              <a:t> Ataxias</a:t>
            </a:r>
          </a:p>
        </p:txBody>
      </p:sp>
      <p:cxnSp>
        <p:nvCxnSpPr>
          <p:cNvPr id="9" name="Straight Connector 8"/>
          <p:cNvCxnSpPr/>
          <p:nvPr/>
        </p:nvCxnSpPr>
        <p:spPr>
          <a:xfrm>
            <a:off x="4495800" y="2438400"/>
            <a:ext cx="2743200" cy="152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429000" y="685800"/>
            <a:ext cx="7391400" cy="523220"/>
          </a:xfrm>
          <a:prstGeom prst="rect">
            <a:avLst/>
          </a:prstGeom>
        </p:spPr>
        <p:txBody>
          <a:bodyPr wrap="square">
            <a:spAutoFit/>
          </a:bodyPr>
          <a:lstStyle/>
          <a:p>
            <a:r>
              <a:rPr lang="en-US" sz="2800" b="1" dirty="0"/>
              <a:t>RESEARCH </a:t>
            </a:r>
            <a:r>
              <a:rPr lang="en-US" sz="2800" b="1" dirty="0" smtClean="0"/>
              <a:t>GRANTS (SEED) - 2016</a:t>
            </a:r>
            <a:endParaRPr lang="en-US" sz="2800" dirty="0"/>
          </a:p>
        </p:txBody>
      </p:sp>
      <p:cxnSp>
        <p:nvCxnSpPr>
          <p:cNvPr id="12" name="Straight Connector 11"/>
          <p:cNvCxnSpPr/>
          <p:nvPr/>
        </p:nvCxnSpPr>
        <p:spPr>
          <a:xfrm>
            <a:off x="5410200" y="3581400"/>
            <a:ext cx="1066800" cy="228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2390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5562600"/>
            <a:ext cx="3810000" cy="952500"/>
          </a:xfrm>
          <a:prstGeom prst="rect">
            <a:avLst/>
          </a:prstGeom>
        </p:spPr>
      </p:pic>
      <p:pic>
        <p:nvPicPr>
          <p:cNvPr id="3" name="Picture 2"/>
          <p:cNvPicPr>
            <a:picLocks noChangeAspect="1"/>
          </p:cNvPicPr>
          <p:nvPr/>
        </p:nvPicPr>
        <p:blipFill>
          <a:blip r:embed="rId4"/>
          <a:stretch>
            <a:fillRect/>
          </a:stretch>
        </p:blipFill>
        <p:spPr>
          <a:xfrm>
            <a:off x="762000" y="2362200"/>
            <a:ext cx="2936189" cy="2743200"/>
          </a:xfrm>
          <a:prstGeom prst="rect">
            <a:avLst/>
          </a:prstGeom>
        </p:spPr>
      </p:pic>
      <p:sp>
        <p:nvSpPr>
          <p:cNvPr id="5" name="Rectangle 4"/>
          <p:cNvSpPr/>
          <p:nvPr/>
        </p:nvSpPr>
        <p:spPr>
          <a:xfrm>
            <a:off x="3810000" y="1600200"/>
            <a:ext cx="7696200" cy="923330"/>
          </a:xfrm>
          <a:prstGeom prst="rect">
            <a:avLst/>
          </a:prstGeom>
        </p:spPr>
        <p:txBody>
          <a:bodyPr wrap="square">
            <a:spAutoFit/>
          </a:bodyPr>
          <a:lstStyle/>
          <a:p>
            <a:r>
              <a:rPr lang="en-US" b="1" dirty="0"/>
              <a:t>Ricardo </a:t>
            </a:r>
            <a:r>
              <a:rPr lang="en-US" b="1" dirty="0" err="1"/>
              <a:t>Mouro</a:t>
            </a:r>
            <a:r>
              <a:rPr lang="en-US" b="1" dirty="0"/>
              <a:t> Pinto, </a:t>
            </a:r>
            <a:r>
              <a:rPr lang="en-US" b="1" dirty="0" smtClean="0"/>
              <a:t>Ph.D. Mass General, </a:t>
            </a:r>
            <a:r>
              <a:rPr lang="en-US" b="1" dirty="0"/>
              <a:t>Harvard Medical School</a:t>
            </a:r>
            <a:r>
              <a:rPr lang="en-US" b="1" dirty="0" smtClean="0"/>
              <a:t>,</a:t>
            </a:r>
            <a:r>
              <a:rPr lang="en-US" b="1" dirty="0"/>
              <a:t> </a:t>
            </a:r>
            <a:r>
              <a:rPr lang="en-US" b="1" dirty="0" smtClean="0"/>
              <a:t>“Identification </a:t>
            </a:r>
            <a:r>
              <a:rPr lang="en-US" b="1" dirty="0"/>
              <a:t>of genetic modifiers </a:t>
            </a:r>
            <a:r>
              <a:rPr lang="en-US" b="1" dirty="0" smtClean="0"/>
              <a:t>of somatic GAA  instability </a:t>
            </a:r>
            <a:r>
              <a:rPr lang="en-US" b="1" dirty="0"/>
              <a:t>in </a:t>
            </a:r>
            <a:r>
              <a:rPr lang="en-US" b="1" dirty="0" err="1"/>
              <a:t>Friedreich</a:t>
            </a:r>
            <a:r>
              <a:rPr lang="en-US" b="1" dirty="0"/>
              <a:t> Ataxia </a:t>
            </a:r>
            <a:r>
              <a:rPr lang="en-US" b="1" dirty="0" smtClean="0"/>
              <a:t>by </a:t>
            </a:r>
            <a:r>
              <a:rPr lang="en-US" b="1" i="1" dirty="0"/>
              <a:t>in </a:t>
            </a:r>
            <a:r>
              <a:rPr lang="en-US" b="1" i="1" dirty="0" smtClean="0"/>
              <a:t>vivo </a:t>
            </a:r>
            <a:r>
              <a:rPr lang="en-US" b="1" dirty="0" smtClean="0"/>
              <a:t>CRISPR</a:t>
            </a:r>
            <a:r>
              <a:rPr lang="en-US" b="1" dirty="0"/>
              <a:t>-Cas9 genome </a:t>
            </a:r>
            <a:r>
              <a:rPr lang="en-US" b="1" dirty="0" smtClean="0"/>
              <a:t>editing.”</a:t>
            </a:r>
            <a:endParaRPr lang="en-US" b="1" dirty="0"/>
          </a:p>
        </p:txBody>
      </p:sp>
      <p:cxnSp>
        <p:nvCxnSpPr>
          <p:cNvPr id="6" name="Straight Connector 5"/>
          <p:cNvCxnSpPr/>
          <p:nvPr/>
        </p:nvCxnSpPr>
        <p:spPr>
          <a:xfrm flipV="1">
            <a:off x="3276600" y="2514600"/>
            <a:ext cx="762000" cy="99060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962400" y="2971800"/>
            <a:ext cx="7239000" cy="923330"/>
          </a:xfrm>
          <a:prstGeom prst="rect">
            <a:avLst/>
          </a:prstGeom>
        </p:spPr>
        <p:txBody>
          <a:bodyPr wrap="square">
            <a:spAutoFit/>
          </a:bodyPr>
          <a:lstStyle/>
          <a:p>
            <a:r>
              <a:rPr lang="en-US" b="1" dirty="0"/>
              <a:t>Patricia Richard, </a:t>
            </a:r>
            <a:r>
              <a:rPr lang="en-US" b="1" dirty="0" smtClean="0"/>
              <a:t>Ph.D., Columbia </a:t>
            </a:r>
            <a:r>
              <a:rPr lang="en-US" b="1" dirty="0"/>
              <a:t>University, New </a:t>
            </a:r>
            <a:r>
              <a:rPr lang="en-US" b="1" dirty="0" smtClean="0"/>
              <a:t>York “Role </a:t>
            </a:r>
            <a:r>
              <a:rPr lang="en-US" b="1" dirty="0"/>
              <a:t>of the SETX/CHD3 interaction in the DNA damage response and its connection to </a:t>
            </a:r>
            <a:r>
              <a:rPr lang="en-US" b="1" dirty="0" smtClean="0"/>
              <a:t>AOA2”</a:t>
            </a:r>
            <a:endParaRPr lang="en-US" b="1" dirty="0"/>
          </a:p>
        </p:txBody>
      </p:sp>
      <p:cxnSp>
        <p:nvCxnSpPr>
          <p:cNvPr id="8" name="Straight Connector 7"/>
          <p:cNvCxnSpPr>
            <a:endCxn id="7" idx="1"/>
          </p:cNvCxnSpPr>
          <p:nvPr/>
        </p:nvCxnSpPr>
        <p:spPr>
          <a:xfrm flipV="1">
            <a:off x="3276600" y="3433465"/>
            <a:ext cx="685800" cy="17127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24200" y="3886200"/>
            <a:ext cx="914400" cy="533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114800" y="4114800"/>
            <a:ext cx="7315200" cy="1200329"/>
          </a:xfrm>
          <a:prstGeom prst="rect">
            <a:avLst/>
          </a:prstGeom>
        </p:spPr>
        <p:txBody>
          <a:bodyPr wrap="square">
            <a:spAutoFit/>
          </a:bodyPr>
          <a:lstStyle/>
          <a:p>
            <a:r>
              <a:rPr lang="en-US" b="1" dirty="0"/>
              <a:t>Percy </a:t>
            </a:r>
            <a:r>
              <a:rPr lang="en-US" b="1" dirty="0" err="1"/>
              <a:t>Tumbale</a:t>
            </a:r>
            <a:r>
              <a:rPr lang="en-US" b="1" dirty="0"/>
              <a:t>, </a:t>
            </a:r>
            <a:r>
              <a:rPr lang="en-US" b="1" dirty="0" smtClean="0"/>
              <a:t>Ph.D. National Institute </a:t>
            </a:r>
            <a:r>
              <a:rPr lang="en-US" b="1" dirty="0"/>
              <a:t>Environmental Health Sciences, </a:t>
            </a:r>
            <a:r>
              <a:rPr lang="en-US" b="1" dirty="0" smtClean="0"/>
              <a:t>NIH, </a:t>
            </a:r>
            <a:r>
              <a:rPr lang="en-US" b="1" dirty="0"/>
              <a:t>Research Triangle Park, </a:t>
            </a:r>
            <a:r>
              <a:rPr lang="en-US" b="1" dirty="0" smtClean="0"/>
              <a:t>NC “Expanded </a:t>
            </a:r>
            <a:r>
              <a:rPr lang="en-US" b="1" dirty="0"/>
              <a:t>Roles for </a:t>
            </a:r>
            <a:r>
              <a:rPr lang="en-US" b="1" dirty="0" err="1"/>
              <a:t>Aprataxin</a:t>
            </a:r>
            <a:r>
              <a:rPr lang="en-US" b="1" dirty="0"/>
              <a:t> Mutations in Ataxia </a:t>
            </a:r>
            <a:r>
              <a:rPr lang="en-US" b="1" dirty="0" err="1"/>
              <a:t>Oculomotor</a:t>
            </a:r>
            <a:r>
              <a:rPr lang="en-US" b="1" dirty="0"/>
              <a:t> Apraxia 1 (AOA1</a:t>
            </a:r>
            <a:r>
              <a:rPr lang="en-US" b="1" dirty="0" smtClean="0"/>
              <a:t>)”</a:t>
            </a:r>
            <a:endParaRPr lang="en-US" b="1" dirty="0"/>
          </a:p>
          <a:p>
            <a:r>
              <a:rPr lang="sk-SK" b="1" dirty="0"/>
              <a:t> </a:t>
            </a:r>
            <a:endParaRPr lang="en-US" b="1" dirty="0"/>
          </a:p>
        </p:txBody>
      </p:sp>
      <p:sp>
        <p:nvSpPr>
          <p:cNvPr id="11" name="Rectangle 10"/>
          <p:cNvSpPr/>
          <p:nvPr/>
        </p:nvSpPr>
        <p:spPr>
          <a:xfrm>
            <a:off x="2743200" y="924580"/>
            <a:ext cx="9067800" cy="523220"/>
          </a:xfrm>
          <a:prstGeom prst="rect">
            <a:avLst/>
          </a:prstGeom>
        </p:spPr>
        <p:txBody>
          <a:bodyPr wrap="square">
            <a:spAutoFit/>
          </a:bodyPr>
          <a:lstStyle/>
          <a:p>
            <a:r>
              <a:rPr lang="en-US" sz="2800" b="1" dirty="0"/>
              <a:t>YOUNG INVESTIGATOR RESEARCH </a:t>
            </a:r>
            <a:r>
              <a:rPr lang="en-US" sz="2800" b="1" dirty="0" smtClean="0"/>
              <a:t>AWARDS - 2016</a:t>
            </a:r>
            <a:endParaRPr lang="en-US" sz="2800" dirty="0"/>
          </a:p>
        </p:txBody>
      </p:sp>
    </p:spTree>
    <p:extLst>
      <p:ext uri="{BB962C8B-B14F-4D97-AF65-F5344CB8AC3E}">
        <p14:creationId xmlns:p14="http://schemas.microsoft.com/office/powerpoint/2010/main" val="204823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8600" y="5715000"/>
            <a:ext cx="3810000" cy="952500"/>
          </a:xfrm>
          <a:prstGeom prst="rect">
            <a:avLst/>
          </a:prstGeom>
        </p:spPr>
      </p:pic>
      <p:pic>
        <p:nvPicPr>
          <p:cNvPr id="3" name="Picture 2"/>
          <p:cNvPicPr>
            <a:picLocks noChangeAspect="1"/>
          </p:cNvPicPr>
          <p:nvPr/>
        </p:nvPicPr>
        <p:blipFill>
          <a:blip r:embed="rId4"/>
          <a:stretch>
            <a:fillRect/>
          </a:stretch>
        </p:blipFill>
        <p:spPr>
          <a:xfrm>
            <a:off x="1676400" y="1981200"/>
            <a:ext cx="2936189" cy="2743200"/>
          </a:xfrm>
          <a:prstGeom prst="rect">
            <a:avLst/>
          </a:prstGeom>
        </p:spPr>
      </p:pic>
      <p:cxnSp>
        <p:nvCxnSpPr>
          <p:cNvPr id="5" name="Straight Connector 4"/>
          <p:cNvCxnSpPr/>
          <p:nvPr/>
        </p:nvCxnSpPr>
        <p:spPr>
          <a:xfrm flipV="1">
            <a:off x="4114800" y="2819400"/>
            <a:ext cx="1447800" cy="48053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86200" y="3657600"/>
            <a:ext cx="1524000" cy="533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810000" y="914400"/>
            <a:ext cx="7543800" cy="523220"/>
          </a:xfrm>
          <a:prstGeom prst="rect">
            <a:avLst/>
          </a:prstGeom>
        </p:spPr>
        <p:txBody>
          <a:bodyPr wrap="square">
            <a:spAutoFit/>
          </a:bodyPr>
          <a:lstStyle/>
          <a:p>
            <a:r>
              <a:rPr lang="en-US" sz="2800" b="1" dirty="0" smtClean="0"/>
              <a:t>POST-DOC FELLOWSHIP AWARDS - 2016</a:t>
            </a:r>
            <a:endParaRPr lang="en-US" sz="2800" dirty="0"/>
          </a:p>
        </p:txBody>
      </p:sp>
      <p:sp>
        <p:nvSpPr>
          <p:cNvPr id="8" name="Rectangle 7"/>
          <p:cNvSpPr/>
          <p:nvPr/>
        </p:nvSpPr>
        <p:spPr>
          <a:xfrm>
            <a:off x="5638800" y="2133600"/>
            <a:ext cx="5410200" cy="1015663"/>
          </a:xfrm>
          <a:prstGeom prst="rect">
            <a:avLst/>
          </a:prstGeom>
        </p:spPr>
        <p:txBody>
          <a:bodyPr wrap="square">
            <a:spAutoFit/>
          </a:bodyPr>
          <a:lstStyle/>
          <a:p>
            <a:r>
              <a:rPr lang="en-US" sz="2000" b="1" dirty="0"/>
              <a:t>Rachael L. Cohen, </a:t>
            </a:r>
            <a:r>
              <a:rPr lang="en-US" sz="2000" b="1" dirty="0" smtClean="0"/>
              <a:t>DVM Johns </a:t>
            </a:r>
            <a:r>
              <a:rPr lang="en-US" sz="2000" b="1" dirty="0"/>
              <a:t>Hopkins University School of Medicine, Baltimore, </a:t>
            </a:r>
            <a:r>
              <a:rPr lang="en-US" sz="2000" b="1" dirty="0" smtClean="0"/>
              <a:t>“Molecular </a:t>
            </a:r>
            <a:r>
              <a:rPr lang="en-US" sz="2000" b="1" dirty="0"/>
              <a:t>Pathogenesis of </a:t>
            </a:r>
            <a:r>
              <a:rPr lang="en-US" sz="2000" b="1" dirty="0" smtClean="0"/>
              <a:t>SCA 12.”</a:t>
            </a:r>
            <a:endParaRPr lang="en-US" sz="2000" b="1" dirty="0"/>
          </a:p>
        </p:txBody>
      </p:sp>
      <p:sp>
        <p:nvSpPr>
          <p:cNvPr id="9" name="Rectangle 8"/>
          <p:cNvSpPr/>
          <p:nvPr/>
        </p:nvSpPr>
        <p:spPr>
          <a:xfrm>
            <a:off x="5257800" y="4191000"/>
            <a:ext cx="5120368" cy="1015663"/>
          </a:xfrm>
          <a:prstGeom prst="rect">
            <a:avLst/>
          </a:prstGeom>
        </p:spPr>
        <p:txBody>
          <a:bodyPr wrap="square">
            <a:spAutoFit/>
          </a:bodyPr>
          <a:lstStyle/>
          <a:p>
            <a:r>
              <a:rPr lang="en-US" sz="2000" b="1" dirty="0"/>
              <a:t>Su Yang, </a:t>
            </a:r>
            <a:r>
              <a:rPr lang="en-US" sz="2000" b="1" dirty="0" smtClean="0"/>
              <a:t>Ph.D. Emory </a:t>
            </a:r>
            <a:r>
              <a:rPr lang="en-US" sz="2000" b="1" dirty="0"/>
              <a:t>University, Atlanta</a:t>
            </a:r>
            <a:r>
              <a:rPr lang="en-US" sz="2000" b="1" dirty="0" smtClean="0"/>
              <a:t>,</a:t>
            </a:r>
            <a:endParaRPr lang="en-US" sz="2000" b="1" dirty="0"/>
          </a:p>
          <a:p>
            <a:r>
              <a:rPr lang="en-US" sz="2000" b="1" dirty="0" smtClean="0"/>
              <a:t>“Developing </a:t>
            </a:r>
            <a:r>
              <a:rPr lang="en-US" sz="2000" b="1" dirty="0"/>
              <a:t>the MANF-based therapeutic approach for </a:t>
            </a:r>
            <a:r>
              <a:rPr lang="en-US" sz="2000" b="1" dirty="0" smtClean="0"/>
              <a:t>SCA 17.”</a:t>
            </a:r>
            <a:endParaRPr lang="en-US" sz="2000" b="1" dirty="0"/>
          </a:p>
        </p:txBody>
      </p:sp>
    </p:spTree>
    <p:extLst>
      <p:ext uri="{BB962C8B-B14F-4D97-AF65-F5344CB8AC3E}">
        <p14:creationId xmlns:p14="http://schemas.microsoft.com/office/powerpoint/2010/main" val="5329718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5418" y="5715000"/>
            <a:ext cx="3810000" cy="952500"/>
          </a:xfrm>
          <a:prstGeom prst="rect">
            <a:avLst/>
          </a:prstGeom>
        </p:spPr>
      </p:pic>
      <p:sp>
        <p:nvSpPr>
          <p:cNvPr id="3" name="Rectangle 2"/>
          <p:cNvSpPr/>
          <p:nvPr/>
        </p:nvSpPr>
        <p:spPr>
          <a:xfrm>
            <a:off x="3657600" y="914400"/>
            <a:ext cx="6858000" cy="523220"/>
          </a:xfrm>
          <a:prstGeom prst="rect">
            <a:avLst/>
          </a:prstGeom>
        </p:spPr>
        <p:txBody>
          <a:bodyPr wrap="square">
            <a:spAutoFit/>
          </a:bodyPr>
          <a:lstStyle/>
          <a:p>
            <a:r>
              <a:rPr lang="en-US" sz="2800" b="1" dirty="0" smtClean="0"/>
              <a:t>POST-DOC FELLOWSHIP AWARDS - 2016</a:t>
            </a:r>
            <a:endParaRPr lang="en-US" sz="2800" dirty="0"/>
          </a:p>
        </p:txBody>
      </p:sp>
      <p:pic>
        <p:nvPicPr>
          <p:cNvPr id="5" name="Picture 4"/>
          <p:cNvPicPr>
            <a:picLocks noChangeAspect="1"/>
          </p:cNvPicPr>
          <p:nvPr/>
        </p:nvPicPr>
        <p:blipFill>
          <a:blip r:embed="rId4"/>
          <a:stretch>
            <a:fillRect/>
          </a:stretch>
        </p:blipFill>
        <p:spPr>
          <a:xfrm>
            <a:off x="7969102" y="2133600"/>
            <a:ext cx="2775098" cy="2743200"/>
          </a:xfrm>
          <a:prstGeom prst="rect">
            <a:avLst/>
          </a:prstGeom>
        </p:spPr>
      </p:pic>
      <p:cxnSp>
        <p:nvCxnSpPr>
          <p:cNvPr id="6" name="Straight Connector 5"/>
          <p:cNvCxnSpPr/>
          <p:nvPr/>
        </p:nvCxnSpPr>
        <p:spPr>
          <a:xfrm flipV="1">
            <a:off x="6096000" y="4419600"/>
            <a:ext cx="2057400" cy="533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066800" y="3886200"/>
            <a:ext cx="5562600" cy="1631216"/>
          </a:xfrm>
          <a:prstGeom prst="rect">
            <a:avLst/>
          </a:prstGeom>
        </p:spPr>
        <p:txBody>
          <a:bodyPr wrap="square">
            <a:spAutoFit/>
          </a:bodyPr>
          <a:lstStyle/>
          <a:p>
            <a:r>
              <a:rPr lang="en-US" sz="2000" b="1" dirty="0"/>
              <a:t>Magda Matos Santana, </a:t>
            </a:r>
            <a:r>
              <a:rPr lang="en-US" sz="2000" b="1" dirty="0" err="1"/>
              <a:t>PharmD</a:t>
            </a:r>
            <a:r>
              <a:rPr lang="en-US" sz="2000" b="1" dirty="0"/>
              <a:t>, Ph.D.</a:t>
            </a:r>
          </a:p>
          <a:p>
            <a:r>
              <a:rPr lang="en-US" sz="2000" b="1" dirty="0"/>
              <a:t>Center </a:t>
            </a:r>
            <a:r>
              <a:rPr lang="en-US" sz="2000" b="1" dirty="0" smtClean="0"/>
              <a:t>Neuroscience &amp; </a:t>
            </a:r>
            <a:r>
              <a:rPr lang="en-US" sz="2000" b="1" dirty="0"/>
              <a:t>Cell Biology, Coimbra, </a:t>
            </a:r>
            <a:r>
              <a:rPr lang="en-US" sz="2000" b="1" dirty="0" smtClean="0"/>
              <a:t>Portugal, “Advanced </a:t>
            </a:r>
            <a:r>
              <a:rPr lang="en-US" sz="2000" b="1" dirty="0"/>
              <a:t>Induced Pluripotent Stem Cell-based Models of Machado-Joseph disease</a:t>
            </a:r>
          </a:p>
        </p:txBody>
      </p:sp>
      <p:sp>
        <p:nvSpPr>
          <p:cNvPr id="8" name="Rectangle 7"/>
          <p:cNvSpPr/>
          <p:nvPr/>
        </p:nvSpPr>
        <p:spPr>
          <a:xfrm>
            <a:off x="1828800" y="1676400"/>
            <a:ext cx="5638800" cy="1938992"/>
          </a:xfrm>
          <a:prstGeom prst="rect">
            <a:avLst/>
          </a:prstGeom>
        </p:spPr>
        <p:txBody>
          <a:bodyPr wrap="square">
            <a:spAutoFit/>
          </a:bodyPr>
          <a:lstStyle/>
          <a:p>
            <a:r>
              <a:rPr lang="en-US" sz="2000" b="1" dirty="0" err="1"/>
              <a:t>Pankaj</a:t>
            </a:r>
            <a:r>
              <a:rPr lang="en-US" sz="2000" b="1" dirty="0"/>
              <a:t> Kumar Singh, Ph.D.</a:t>
            </a:r>
          </a:p>
          <a:p>
            <a:r>
              <a:rPr lang="en-US" sz="2000" b="1" dirty="0"/>
              <a:t>Translational Medicine and </a:t>
            </a:r>
            <a:r>
              <a:rPr lang="en-US" sz="2000" b="1" dirty="0" err="1"/>
              <a:t>Neurogenetics</a:t>
            </a:r>
            <a:r>
              <a:rPr lang="en-US" sz="2000" b="1" dirty="0"/>
              <a:t>, IGBMC, </a:t>
            </a:r>
            <a:r>
              <a:rPr lang="en-US" sz="2000" b="1" dirty="0" err="1"/>
              <a:t>Ellkirch</a:t>
            </a:r>
            <a:r>
              <a:rPr lang="en-US" sz="2000" b="1" dirty="0"/>
              <a:t>-Strasbourg, </a:t>
            </a:r>
            <a:r>
              <a:rPr lang="en-US" sz="2000" b="1" dirty="0" smtClean="0"/>
              <a:t>France, “</a:t>
            </a:r>
            <a:r>
              <a:rPr lang="en-US" sz="2000" b="1" dirty="0" err="1" smtClean="0"/>
              <a:t>Unravelling</a:t>
            </a:r>
            <a:r>
              <a:rPr lang="en-US" sz="2000" b="1" dirty="0" smtClean="0"/>
              <a:t> </a:t>
            </a:r>
            <a:r>
              <a:rPr lang="en-US" sz="2000" b="1" dirty="0" err="1"/>
              <a:t>pathomechanism</a:t>
            </a:r>
            <a:r>
              <a:rPr lang="en-US" sz="2000" b="1" dirty="0"/>
              <a:t> of muscle dysfunction in an autosomal recessive cerebellar ataxia 2 (ARCA2) mice </a:t>
            </a:r>
            <a:r>
              <a:rPr lang="en-US" sz="2000" b="1" dirty="0" smtClean="0"/>
              <a:t>model.”</a:t>
            </a:r>
            <a:endParaRPr lang="en-US" sz="2000" b="1" dirty="0"/>
          </a:p>
        </p:txBody>
      </p:sp>
      <p:cxnSp>
        <p:nvCxnSpPr>
          <p:cNvPr id="9" name="Straight Connector 8"/>
          <p:cNvCxnSpPr/>
          <p:nvPr/>
        </p:nvCxnSpPr>
        <p:spPr>
          <a:xfrm>
            <a:off x="6858000" y="2667000"/>
            <a:ext cx="2667000" cy="990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6284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152400" y="5715000"/>
            <a:ext cx="3810000" cy="952500"/>
          </a:xfrm>
          <a:prstGeom prst="rect">
            <a:avLst/>
          </a:prstGeom>
        </p:spPr>
      </p:pic>
      <p:pic>
        <p:nvPicPr>
          <p:cNvPr id="3" name="Picture 2"/>
          <p:cNvPicPr>
            <a:picLocks noChangeAspect="1"/>
          </p:cNvPicPr>
          <p:nvPr/>
        </p:nvPicPr>
        <p:blipFill>
          <a:blip r:embed="rId4"/>
          <a:stretch>
            <a:fillRect/>
          </a:stretch>
        </p:blipFill>
        <p:spPr>
          <a:xfrm>
            <a:off x="4114800" y="2362200"/>
            <a:ext cx="2936189" cy="2743200"/>
          </a:xfrm>
          <a:prstGeom prst="rect">
            <a:avLst/>
          </a:prstGeom>
        </p:spPr>
      </p:pic>
      <p:cxnSp>
        <p:nvCxnSpPr>
          <p:cNvPr id="5" name="Straight Connector 4"/>
          <p:cNvCxnSpPr/>
          <p:nvPr/>
        </p:nvCxnSpPr>
        <p:spPr>
          <a:xfrm flipV="1">
            <a:off x="6477000" y="3733800"/>
            <a:ext cx="1143000" cy="4572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962400" y="3352800"/>
            <a:ext cx="990600" cy="152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467600" y="2438400"/>
            <a:ext cx="4572000" cy="1323439"/>
          </a:xfrm>
          <a:prstGeom prst="rect">
            <a:avLst/>
          </a:prstGeom>
        </p:spPr>
        <p:txBody>
          <a:bodyPr>
            <a:spAutoFit/>
          </a:bodyPr>
          <a:lstStyle/>
          <a:p>
            <a:r>
              <a:rPr lang="en-US" sz="2000" b="1" dirty="0"/>
              <a:t>Laura </a:t>
            </a:r>
            <a:r>
              <a:rPr lang="en-US" sz="2000" b="1" dirty="0" err="1"/>
              <a:t>Ranum</a:t>
            </a:r>
            <a:r>
              <a:rPr lang="en-US" sz="2000" b="1" dirty="0"/>
              <a:t>, </a:t>
            </a:r>
            <a:r>
              <a:rPr lang="en-US" sz="2000" b="1" dirty="0" smtClean="0"/>
              <a:t>Ph.D. </a:t>
            </a:r>
          </a:p>
          <a:p>
            <a:r>
              <a:rPr lang="en-US" sz="2000" b="1" dirty="0" err="1" smtClean="0"/>
              <a:t>Univ</a:t>
            </a:r>
            <a:r>
              <a:rPr lang="en-US" sz="2000" b="1" dirty="0" smtClean="0"/>
              <a:t> of </a:t>
            </a:r>
            <a:r>
              <a:rPr lang="en-US" sz="2000" b="1" dirty="0" err="1"/>
              <a:t>Florida</a:t>
            </a:r>
            <a:r>
              <a:rPr lang="en-US" sz="2000" b="1" dirty="0" err="1" smtClean="0"/>
              <a:t>,“ASO</a:t>
            </a:r>
            <a:r>
              <a:rPr lang="en-US" sz="2000" b="1" dirty="0" smtClean="0"/>
              <a:t> targeting</a:t>
            </a:r>
          </a:p>
          <a:p>
            <a:r>
              <a:rPr lang="en-US" sz="2000" b="1" dirty="0" smtClean="0"/>
              <a:t>of </a:t>
            </a:r>
            <a:r>
              <a:rPr lang="en-US" sz="2000" b="1" dirty="0"/>
              <a:t>bidirectional </a:t>
            </a:r>
            <a:r>
              <a:rPr lang="en-US" sz="2000" b="1" dirty="0" smtClean="0"/>
              <a:t>transcripts </a:t>
            </a:r>
          </a:p>
          <a:p>
            <a:r>
              <a:rPr lang="en-US" sz="2000" b="1" dirty="0" smtClean="0"/>
              <a:t>&amp; </a:t>
            </a:r>
            <a:r>
              <a:rPr lang="en-US" sz="2000" b="1" dirty="0"/>
              <a:t>RAN </a:t>
            </a:r>
            <a:r>
              <a:rPr lang="en-US" sz="2000" b="1" dirty="0" smtClean="0"/>
              <a:t>translation in SCA8.”</a:t>
            </a:r>
            <a:endParaRPr lang="en-US" sz="2000" b="1" dirty="0"/>
          </a:p>
        </p:txBody>
      </p:sp>
      <p:sp>
        <p:nvSpPr>
          <p:cNvPr id="8" name="Rectangle 7"/>
          <p:cNvSpPr/>
          <p:nvPr/>
        </p:nvSpPr>
        <p:spPr>
          <a:xfrm>
            <a:off x="609600" y="3352800"/>
            <a:ext cx="4572000" cy="1631216"/>
          </a:xfrm>
          <a:prstGeom prst="rect">
            <a:avLst/>
          </a:prstGeom>
        </p:spPr>
        <p:txBody>
          <a:bodyPr>
            <a:spAutoFit/>
          </a:bodyPr>
          <a:lstStyle/>
          <a:p>
            <a:r>
              <a:rPr lang="en-US" sz="2000" b="1" dirty="0"/>
              <a:t>Wendy </a:t>
            </a:r>
            <a:r>
              <a:rPr lang="en-US" sz="2000" b="1" dirty="0" err="1"/>
              <a:t>Raskind</a:t>
            </a:r>
            <a:r>
              <a:rPr lang="en-US" sz="2000" b="1" dirty="0"/>
              <a:t>, M.D., Ph.D.</a:t>
            </a:r>
          </a:p>
          <a:p>
            <a:r>
              <a:rPr lang="en-US" sz="2000" b="1" dirty="0"/>
              <a:t>University of Washington, </a:t>
            </a:r>
            <a:endParaRPr lang="en-US" sz="2000" b="1" dirty="0" smtClean="0"/>
          </a:p>
          <a:p>
            <a:r>
              <a:rPr lang="en-US" sz="2000" b="1" dirty="0" smtClean="0"/>
              <a:t>Seattle,</a:t>
            </a:r>
            <a:r>
              <a:rPr lang="en-US" sz="2000" b="1" dirty="0"/>
              <a:t> </a:t>
            </a:r>
            <a:r>
              <a:rPr lang="en-US" sz="2000" b="1" dirty="0" smtClean="0"/>
              <a:t>“Oligonucleotide</a:t>
            </a:r>
            <a:r>
              <a:rPr lang="en-US" sz="2000" b="1" dirty="0"/>
              <a:t>-based Therapy in BAC-Mouse </a:t>
            </a:r>
            <a:r>
              <a:rPr lang="en-US" sz="2000" b="1" dirty="0" smtClean="0"/>
              <a:t>Models</a:t>
            </a:r>
          </a:p>
          <a:p>
            <a:r>
              <a:rPr lang="en-US" sz="2000" b="1" dirty="0" smtClean="0"/>
              <a:t>of SCA14..”</a:t>
            </a:r>
            <a:endParaRPr lang="en-US" sz="2000" b="1" dirty="0"/>
          </a:p>
        </p:txBody>
      </p:sp>
      <p:sp>
        <p:nvSpPr>
          <p:cNvPr id="9" name="Rectangle 8"/>
          <p:cNvSpPr/>
          <p:nvPr/>
        </p:nvSpPr>
        <p:spPr>
          <a:xfrm>
            <a:off x="1981200" y="1447800"/>
            <a:ext cx="8534400" cy="523220"/>
          </a:xfrm>
          <a:prstGeom prst="rect">
            <a:avLst/>
          </a:prstGeom>
        </p:spPr>
        <p:txBody>
          <a:bodyPr wrap="square">
            <a:spAutoFit/>
          </a:bodyPr>
          <a:lstStyle/>
          <a:p>
            <a:r>
              <a:rPr lang="en-US" sz="2800" b="1" dirty="0" smtClean="0"/>
              <a:t>PIONEER SCA TRANSLATIONAL AWARDS - 2016</a:t>
            </a:r>
            <a:endParaRPr lang="en-US" sz="2800" dirty="0"/>
          </a:p>
        </p:txBody>
      </p:sp>
    </p:spTree>
    <p:extLst>
      <p:ext uri="{BB962C8B-B14F-4D97-AF65-F5344CB8AC3E}">
        <p14:creationId xmlns:p14="http://schemas.microsoft.com/office/powerpoint/2010/main" val="25867029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19845" y="5715000"/>
            <a:ext cx="3810000" cy="952500"/>
          </a:xfrm>
          <a:prstGeom prst="rect">
            <a:avLst/>
          </a:prstGeom>
        </p:spPr>
      </p:pic>
      <p:sp>
        <p:nvSpPr>
          <p:cNvPr id="3" name="Rectangle 2"/>
          <p:cNvSpPr/>
          <p:nvPr/>
        </p:nvSpPr>
        <p:spPr>
          <a:xfrm>
            <a:off x="2362200" y="990600"/>
            <a:ext cx="8229600" cy="461665"/>
          </a:xfrm>
          <a:prstGeom prst="rect">
            <a:avLst/>
          </a:prstGeom>
        </p:spPr>
        <p:txBody>
          <a:bodyPr wrap="square">
            <a:spAutoFit/>
          </a:bodyPr>
          <a:lstStyle/>
          <a:p>
            <a:r>
              <a:rPr lang="en-US" sz="2400" b="1" dirty="0"/>
              <a:t>YOUNG </a:t>
            </a:r>
            <a:r>
              <a:rPr lang="en-US" sz="2400" b="1" dirty="0" smtClean="0"/>
              <a:t>INVESTIGATOR </a:t>
            </a:r>
            <a:r>
              <a:rPr lang="en-US" sz="2400" b="1" dirty="0"/>
              <a:t>SCA RESEARCH AWARDS</a:t>
            </a:r>
            <a:r>
              <a:rPr lang="en-US" sz="2400" b="1" dirty="0" smtClean="0"/>
              <a:t> - 2016</a:t>
            </a:r>
            <a:endParaRPr lang="en-US" sz="2400" dirty="0"/>
          </a:p>
        </p:txBody>
      </p:sp>
      <p:pic>
        <p:nvPicPr>
          <p:cNvPr id="5" name="Picture 4"/>
          <p:cNvPicPr>
            <a:picLocks noChangeAspect="1"/>
          </p:cNvPicPr>
          <p:nvPr/>
        </p:nvPicPr>
        <p:blipFill>
          <a:blip r:embed="rId4"/>
          <a:stretch>
            <a:fillRect/>
          </a:stretch>
        </p:blipFill>
        <p:spPr>
          <a:xfrm>
            <a:off x="3312211" y="2895600"/>
            <a:ext cx="2936189" cy="2743200"/>
          </a:xfrm>
          <a:prstGeom prst="rect">
            <a:avLst/>
          </a:prstGeom>
        </p:spPr>
      </p:pic>
      <p:cxnSp>
        <p:nvCxnSpPr>
          <p:cNvPr id="6" name="Straight Connector 5"/>
          <p:cNvCxnSpPr/>
          <p:nvPr/>
        </p:nvCxnSpPr>
        <p:spPr>
          <a:xfrm flipV="1">
            <a:off x="5486400" y="3505200"/>
            <a:ext cx="1066800" cy="6858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553200" y="2895600"/>
            <a:ext cx="4572000" cy="1200329"/>
          </a:xfrm>
          <a:prstGeom prst="rect">
            <a:avLst/>
          </a:prstGeom>
        </p:spPr>
        <p:txBody>
          <a:bodyPr>
            <a:spAutoFit/>
          </a:bodyPr>
          <a:lstStyle/>
          <a:p>
            <a:r>
              <a:rPr lang="en-US" b="1" dirty="0" smtClean="0"/>
              <a:t>Wei-Ling </a:t>
            </a:r>
            <a:r>
              <a:rPr lang="en-US" b="1" dirty="0" err="1" smtClean="0"/>
              <a:t>Tsou</a:t>
            </a:r>
            <a:r>
              <a:rPr lang="en-US" b="1" dirty="0" smtClean="0"/>
              <a:t>, Ph.D. Wayne State University School of Medicine, Detroit,</a:t>
            </a:r>
          </a:p>
          <a:p>
            <a:r>
              <a:rPr lang="en-US" b="1" dirty="0" smtClean="0"/>
              <a:t>“Mechanisms of </a:t>
            </a:r>
            <a:r>
              <a:rPr lang="en-US" b="1" dirty="0" err="1" smtClean="0"/>
              <a:t>Neuroprotection</a:t>
            </a:r>
            <a:r>
              <a:rPr lang="en-US" b="1" dirty="0" smtClean="0"/>
              <a:t> by DnaJ-1 in SCA6.”</a:t>
            </a:r>
            <a:endParaRPr lang="en-US" b="1" dirty="0"/>
          </a:p>
        </p:txBody>
      </p:sp>
      <p:sp>
        <p:nvSpPr>
          <p:cNvPr id="8" name="Rectangle 7"/>
          <p:cNvSpPr/>
          <p:nvPr/>
        </p:nvSpPr>
        <p:spPr>
          <a:xfrm>
            <a:off x="6553200" y="4419600"/>
            <a:ext cx="4572000" cy="1200329"/>
          </a:xfrm>
          <a:prstGeom prst="rect">
            <a:avLst/>
          </a:prstGeom>
        </p:spPr>
        <p:txBody>
          <a:bodyPr>
            <a:spAutoFit/>
          </a:bodyPr>
          <a:lstStyle/>
          <a:p>
            <a:r>
              <a:rPr lang="en-US" b="1" dirty="0"/>
              <a:t>Sarah C. Goetz, Ph.D.</a:t>
            </a:r>
          </a:p>
          <a:p>
            <a:r>
              <a:rPr lang="en-US" b="1" dirty="0"/>
              <a:t>Duke University, Durham, NC</a:t>
            </a:r>
          </a:p>
          <a:p>
            <a:r>
              <a:rPr lang="en-US" b="1" dirty="0" smtClean="0"/>
              <a:t>“Exploring </a:t>
            </a:r>
            <a:r>
              <a:rPr lang="en-US" b="1" dirty="0"/>
              <a:t>the Role of Primary Cilia in SCA11 </a:t>
            </a:r>
            <a:r>
              <a:rPr lang="en-US" b="1" dirty="0" smtClean="0"/>
              <a:t>Pathogenesis.”</a:t>
            </a:r>
            <a:endParaRPr lang="en-US" b="1" dirty="0"/>
          </a:p>
        </p:txBody>
      </p:sp>
      <p:sp>
        <p:nvSpPr>
          <p:cNvPr id="9" name="Rectangle 8"/>
          <p:cNvSpPr/>
          <p:nvPr/>
        </p:nvSpPr>
        <p:spPr>
          <a:xfrm>
            <a:off x="6248400" y="1524000"/>
            <a:ext cx="5105400" cy="1200329"/>
          </a:xfrm>
          <a:prstGeom prst="rect">
            <a:avLst/>
          </a:prstGeom>
        </p:spPr>
        <p:txBody>
          <a:bodyPr wrap="square">
            <a:spAutoFit/>
          </a:bodyPr>
          <a:lstStyle/>
          <a:p>
            <a:r>
              <a:rPr lang="en-US" b="1" dirty="0"/>
              <a:t>Kenneth </a:t>
            </a:r>
            <a:r>
              <a:rPr lang="en-US" b="1" dirty="0" err="1"/>
              <a:t>Scaglione</a:t>
            </a:r>
            <a:r>
              <a:rPr lang="en-US" b="1" dirty="0"/>
              <a:t>, Ph.D.</a:t>
            </a:r>
          </a:p>
          <a:p>
            <a:r>
              <a:rPr lang="en-US" b="1" dirty="0"/>
              <a:t>Medical College of Wisconsin</a:t>
            </a:r>
            <a:r>
              <a:rPr lang="en-US" b="1" dirty="0" smtClean="0"/>
              <a:t>, Milwaukee</a:t>
            </a:r>
            <a:r>
              <a:rPr lang="en-US" b="1" dirty="0"/>
              <a:t>, </a:t>
            </a:r>
          </a:p>
          <a:p>
            <a:r>
              <a:rPr lang="en-US" b="1" dirty="0" smtClean="0"/>
              <a:t>“Investigation </a:t>
            </a:r>
            <a:r>
              <a:rPr lang="en-US" b="1" dirty="0"/>
              <a:t>into polyglutamine in </a:t>
            </a:r>
            <a:r>
              <a:rPr lang="en-US" b="1" dirty="0" err="1" smtClean="0"/>
              <a:t>Dictyostelium</a:t>
            </a:r>
            <a:r>
              <a:rPr lang="en-US" b="1" dirty="0" smtClean="0"/>
              <a:t>.”</a:t>
            </a:r>
            <a:endParaRPr lang="en-US" b="1" dirty="0"/>
          </a:p>
        </p:txBody>
      </p:sp>
      <p:sp>
        <p:nvSpPr>
          <p:cNvPr id="10" name="Rectangle 9"/>
          <p:cNvSpPr/>
          <p:nvPr/>
        </p:nvSpPr>
        <p:spPr>
          <a:xfrm>
            <a:off x="304800" y="2209800"/>
            <a:ext cx="4572000" cy="1477328"/>
          </a:xfrm>
          <a:prstGeom prst="rect">
            <a:avLst/>
          </a:prstGeom>
        </p:spPr>
        <p:txBody>
          <a:bodyPr>
            <a:spAutoFit/>
          </a:bodyPr>
          <a:lstStyle/>
          <a:p>
            <a:r>
              <a:rPr lang="en-US" b="1" dirty="0"/>
              <a:t>Giorgio </a:t>
            </a:r>
            <a:r>
              <a:rPr lang="en-US" b="1" dirty="0" err="1"/>
              <a:t>Grasselli</a:t>
            </a:r>
            <a:r>
              <a:rPr lang="en-US" b="1" dirty="0"/>
              <a:t>, </a:t>
            </a:r>
            <a:r>
              <a:rPr lang="en-US" b="1" dirty="0" smtClean="0"/>
              <a:t>Ph.D., University </a:t>
            </a:r>
            <a:r>
              <a:rPr lang="en-US" b="1" dirty="0"/>
              <a:t>of Chicago</a:t>
            </a:r>
            <a:r>
              <a:rPr lang="en-US" b="1" dirty="0" smtClean="0"/>
              <a:t>, “Role </a:t>
            </a:r>
            <a:r>
              <a:rPr lang="en-US" b="1" dirty="0"/>
              <a:t>of SK </a:t>
            </a:r>
            <a:r>
              <a:rPr lang="en-US" b="1" dirty="0" smtClean="0"/>
              <a:t>channels in</a:t>
            </a:r>
          </a:p>
          <a:p>
            <a:r>
              <a:rPr lang="en-US" b="1" dirty="0" smtClean="0"/>
              <a:t>cerebellar Purkinje</a:t>
            </a:r>
          </a:p>
          <a:p>
            <a:r>
              <a:rPr lang="en-US" b="1" dirty="0" smtClean="0"/>
              <a:t>cells in Pathophysiology of </a:t>
            </a:r>
          </a:p>
          <a:p>
            <a:r>
              <a:rPr lang="en-US" b="1" dirty="0" smtClean="0"/>
              <a:t>SCA.”</a:t>
            </a:r>
            <a:endParaRPr lang="en-US" b="1" dirty="0"/>
          </a:p>
        </p:txBody>
      </p:sp>
      <p:cxnSp>
        <p:nvCxnSpPr>
          <p:cNvPr id="11" name="Straight Connector 10"/>
          <p:cNvCxnSpPr/>
          <p:nvPr/>
        </p:nvCxnSpPr>
        <p:spPr>
          <a:xfrm flipV="1">
            <a:off x="5257800" y="2743200"/>
            <a:ext cx="1219200" cy="1371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2590800" y="3733800"/>
            <a:ext cx="2667000" cy="4572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38800" y="4419600"/>
            <a:ext cx="914400" cy="3048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9860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33863" y="5638800"/>
            <a:ext cx="3810000" cy="952500"/>
          </a:xfrm>
          <a:prstGeom prst="rect">
            <a:avLst/>
          </a:prstGeom>
        </p:spPr>
      </p:pic>
      <p:sp>
        <p:nvSpPr>
          <p:cNvPr id="6" name="TextBox 5"/>
          <p:cNvSpPr txBox="1"/>
          <p:nvPr/>
        </p:nvSpPr>
        <p:spPr>
          <a:xfrm>
            <a:off x="3352800" y="1752600"/>
            <a:ext cx="6195326" cy="2585323"/>
          </a:xfrm>
          <a:prstGeom prst="rect">
            <a:avLst/>
          </a:prstGeom>
          <a:noFill/>
        </p:spPr>
        <p:txBody>
          <a:bodyPr wrap="none" rtlCol="0">
            <a:spAutoFit/>
          </a:bodyPr>
          <a:lstStyle/>
          <a:p>
            <a:pPr algn="ctr"/>
            <a:r>
              <a:rPr lang="en-US" sz="5400" b="1" dirty="0" smtClean="0"/>
              <a:t>THANK YOU FOR </a:t>
            </a:r>
          </a:p>
          <a:p>
            <a:pPr algn="ctr"/>
            <a:r>
              <a:rPr lang="en-US" sz="5400" b="1" dirty="0" smtClean="0"/>
              <a:t>YOUR SUPPORT OF</a:t>
            </a:r>
          </a:p>
          <a:p>
            <a:pPr algn="ctr"/>
            <a:r>
              <a:rPr lang="en-US" sz="5400" b="1" dirty="0" smtClean="0"/>
              <a:t>THE RESEARCH</a:t>
            </a:r>
            <a:endParaRPr lang="en-US" sz="5400" b="1" dirty="0"/>
          </a:p>
        </p:txBody>
      </p:sp>
    </p:spTree>
    <p:extLst>
      <p:ext uri="{BB962C8B-B14F-4D97-AF65-F5344CB8AC3E}">
        <p14:creationId xmlns:p14="http://schemas.microsoft.com/office/powerpoint/2010/main" val="42328605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t>The information provided by speakers in any presentation made as part of the 2016 NAF Annual Ataxia Conference is for informational use only.</a:t>
            </a:r>
          </a:p>
          <a:p>
            <a:pPr>
              <a:buFont typeface="Wingdings" pitchFamily="2" charset="2"/>
              <a:buChar char="§"/>
            </a:pPr>
            <a:r>
              <a:rPr lang="en-US" sz="2000" dirty="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t>Products or services mentioned during these presentations does not imply endorsement by NAF. </a:t>
            </a:r>
          </a:p>
        </p:txBody>
      </p:sp>
      <p:pic>
        <p:nvPicPr>
          <p:cNvPr id="4" name="Picture 3" descr="atalogo.gif"/>
          <p:cNvPicPr>
            <a:picLocks noChangeAspect="1"/>
          </p:cNvPicPr>
          <p:nvPr/>
        </p:nvPicPr>
        <p:blipFill>
          <a:blip r:embed="rId3" cstate="print"/>
          <a:stretch>
            <a:fillRect/>
          </a:stretch>
        </p:blipFill>
        <p:spPr>
          <a:xfrm>
            <a:off x="152400" y="5638800"/>
            <a:ext cx="3810000" cy="95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066800"/>
            <a:ext cx="6377940" cy="1293028"/>
          </a:xfrm>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3352800" y="2362200"/>
            <a:ext cx="7086600" cy="824572"/>
          </a:xfrm>
        </p:spPr>
        <p:txBody>
          <a:bodyPr>
            <a:noAutofit/>
          </a:bodyPr>
          <a:lstStyle/>
          <a:p>
            <a:pPr>
              <a:buFont typeface="Wingdings" pitchFamily="2" charset="2"/>
              <a:buChar char="§"/>
            </a:pPr>
            <a:r>
              <a:rPr lang="en-US" sz="3200" b="1" dirty="0" smtClean="0"/>
              <a:t>No </a:t>
            </a:r>
            <a:r>
              <a:rPr lang="en-US" sz="3200" b="1" dirty="0"/>
              <a:t>relationships to disclose or list</a:t>
            </a:r>
          </a:p>
        </p:txBody>
      </p:sp>
      <p:pic>
        <p:nvPicPr>
          <p:cNvPr id="4" name="Picture 3" descr="atalogo.gif"/>
          <p:cNvPicPr>
            <a:picLocks noChangeAspect="1"/>
          </p:cNvPicPr>
          <p:nvPr/>
        </p:nvPicPr>
        <p:blipFill>
          <a:blip r:embed="rId3" cstate="print"/>
          <a:stretch>
            <a:fillRect/>
          </a:stretch>
        </p:blipFill>
        <p:spPr>
          <a:xfrm>
            <a:off x="152400" y="5638800"/>
            <a:ext cx="3810000" cy="95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4820" y="5638800"/>
            <a:ext cx="3810000" cy="952500"/>
          </a:xfrm>
          <a:prstGeom prst="rect">
            <a:avLst/>
          </a:prstGeom>
        </p:spPr>
      </p:pic>
      <p:sp>
        <p:nvSpPr>
          <p:cNvPr id="7" name="TextBox 6"/>
          <p:cNvSpPr txBox="1"/>
          <p:nvPr/>
        </p:nvSpPr>
        <p:spPr>
          <a:xfrm>
            <a:off x="1733668" y="1676400"/>
            <a:ext cx="8641458" cy="2862322"/>
          </a:xfrm>
          <a:prstGeom prst="rect">
            <a:avLst/>
          </a:prstGeom>
          <a:noFill/>
        </p:spPr>
        <p:txBody>
          <a:bodyPr wrap="none" rtlCol="0">
            <a:spAutoFit/>
          </a:bodyPr>
          <a:lstStyle/>
          <a:p>
            <a:pPr algn="ctr"/>
            <a:r>
              <a:rPr lang="en-US" sz="3200" b="1" dirty="0"/>
              <a:t>NAF Funded Research – </a:t>
            </a:r>
            <a:r>
              <a:rPr lang="en-US" sz="3200" b="1" dirty="0" smtClean="0"/>
              <a:t> Mission</a:t>
            </a:r>
          </a:p>
          <a:p>
            <a:pPr algn="ctr"/>
            <a:endParaRPr lang="en-US" sz="2800" b="1" dirty="0"/>
          </a:p>
          <a:p>
            <a:pPr marL="457200" indent="-457200" algn="ctr">
              <a:buFont typeface="Wingdings" charset="2"/>
              <a:buChar char="u"/>
            </a:pPr>
            <a:r>
              <a:rPr lang="en-US" sz="2400" b="1" dirty="0" smtClean="0"/>
              <a:t>Bring new investigators into ataxia research</a:t>
            </a:r>
            <a:endParaRPr lang="en-US" sz="2400" b="1" dirty="0"/>
          </a:p>
          <a:p>
            <a:pPr algn="ctr"/>
            <a:r>
              <a:rPr lang="en-US" sz="2400" b="1" dirty="0" smtClean="0"/>
              <a:t>(Seed grants, Young </a:t>
            </a:r>
            <a:r>
              <a:rPr lang="en-US" sz="2400" b="1" dirty="0" smtClean="0"/>
              <a:t>Investigator. </a:t>
            </a:r>
            <a:r>
              <a:rPr lang="en-US" sz="2400" b="1" smtClean="0"/>
              <a:t>Post-doc </a:t>
            </a:r>
            <a:r>
              <a:rPr lang="en-US" sz="2400" b="1" dirty="0" smtClean="0"/>
              <a:t>grants)</a:t>
            </a:r>
          </a:p>
          <a:p>
            <a:pPr marL="342900" indent="-342900" algn="ctr">
              <a:buFont typeface="Wingdings" charset="2"/>
              <a:buChar char="u"/>
            </a:pPr>
            <a:endParaRPr lang="en-US" sz="2400" b="1" dirty="0" smtClean="0"/>
          </a:p>
          <a:p>
            <a:pPr marL="342900" indent="-342900" algn="ctr">
              <a:buFont typeface="Wingdings" charset="2"/>
              <a:buChar char="u"/>
            </a:pPr>
            <a:r>
              <a:rPr lang="en-US" sz="2400" b="1" dirty="0" smtClean="0"/>
              <a:t>Foster development of treatments for ataxias</a:t>
            </a:r>
          </a:p>
          <a:p>
            <a:pPr algn="ctr"/>
            <a:r>
              <a:rPr lang="en-US" sz="2400" b="1" dirty="0" smtClean="0"/>
              <a:t>(All grants – SCA Translational Grants, anonymous donor)</a:t>
            </a:r>
            <a:endParaRPr lang="en-US" sz="2400" b="1" dirty="0"/>
          </a:p>
        </p:txBody>
      </p:sp>
    </p:spTree>
    <p:extLst>
      <p:ext uri="{BB962C8B-B14F-4D97-AF65-F5344CB8AC3E}">
        <p14:creationId xmlns:p14="http://schemas.microsoft.com/office/powerpoint/2010/main" val="3395825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304800" y="5562600"/>
            <a:ext cx="3810000" cy="952500"/>
          </a:xfrm>
          <a:prstGeom prst="rect">
            <a:avLst/>
          </a:prstGeom>
        </p:spPr>
      </p:pic>
      <p:sp>
        <p:nvSpPr>
          <p:cNvPr id="3" name="TextBox 2"/>
          <p:cNvSpPr txBox="1"/>
          <p:nvPr/>
        </p:nvSpPr>
        <p:spPr>
          <a:xfrm>
            <a:off x="1767598" y="1447800"/>
            <a:ext cx="8965089" cy="646331"/>
          </a:xfrm>
          <a:prstGeom prst="rect">
            <a:avLst/>
          </a:prstGeom>
          <a:noFill/>
        </p:spPr>
        <p:txBody>
          <a:bodyPr wrap="none" rtlCol="0">
            <a:spAutoFit/>
          </a:bodyPr>
          <a:lstStyle/>
          <a:p>
            <a:pPr algn="ctr"/>
            <a:r>
              <a:rPr lang="en-US" sz="3600" b="1" dirty="0"/>
              <a:t>NAF Funded Research – </a:t>
            </a:r>
            <a:r>
              <a:rPr lang="en-US" sz="3600" b="1" dirty="0" smtClean="0"/>
              <a:t> The Big Picture</a:t>
            </a:r>
            <a:endParaRPr lang="en-US" sz="3600" b="1" dirty="0"/>
          </a:p>
        </p:txBody>
      </p:sp>
      <p:sp>
        <p:nvSpPr>
          <p:cNvPr id="5" name="TextBox 4"/>
          <p:cNvSpPr txBox="1"/>
          <p:nvPr/>
        </p:nvSpPr>
        <p:spPr>
          <a:xfrm>
            <a:off x="4724400" y="2895600"/>
            <a:ext cx="3574216" cy="1569660"/>
          </a:xfrm>
          <a:prstGeom prst="rect">
            <a:avLst/>
          </a:prstGeom>
          <a:noFill/>
        </p:spPr>
        <p:txBody>
          <a:bodyPr wrap="none" rtlCol="0">
            <a:spAutoFit/>
          </a:bodyPr>
          <a:lstStyle/>
          <a:p>
            <a:r>
              <a:rPr lang="en-US" sz="3200" b="1" dirty="0" smtClean="0"/>
              <a:t>2015 - $1,067,595 </a:t>
            </a:r>
          </a:p>
          <a:p>
            <a:endParaRPr lang="en-US" sz="3200" b="1" dirty="0"/>
          </a:p>
          <a:p>
            <a:r>
              <a:rPr lang="en-US" sz="3200" b="1" dirty="0" smtClean="0"/>
              <a:t>2016 - $876,496</a:t>
            </a:r>
            <a:endParaRPr lang="en-US" sz="3200" b="1" dirty="0"/>
          </a:p>
        </p:txBody>
      </p:sp>
    </p:spTree>
    <p:extLst>
      <p:ext uri="{BB962C8B-B14F-4D97-AF65-F5344CB8AC3E}">
        <p14:creationId xmlns:p14="http://schemas.microsoft.com/office/powerpoint/2010/main" val="30359756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22932" y="5715000"/>
            <a:ext cx="3810000" cy="952500"/>
          </a:xfrm>
          <a:prstGeom prst="rect">
            <a:avLst/>
          </a:prstGeom>
        </p:spPr>
      </p:pic>
      <p:sp>
        <p:nvSpPr>
          <p:cNvPr id="3" name="Rectangle 2"/>
          <p:cNvSpPr/>
          <p:nvPr/>
        </p:nvSpPr>
        <p:spPr>
          <a:xfrm>
            <a:off x="2362200" y="1922449"/>
            <a:ext cx="8840431" cy="3868751"/>
          </a:xfrm>
          <a:prstGeom prst="rect">
            <a:avLst/>
          </a:prstGeom>
        </p:spPr>
        <p:txBody>
          <a:bodyPr wrap="none">
            <a:spAutoFit/>
          </a:bodyPr>
          <a:lstStyle/>
          <a:p>
            <a:pPr>
              <a:lnSpc>
                <a:spcPct val="80000"/>
              </a:lnSpc>
            </a:pPr>
            <a:r>
              <a:rPr lang="en-US" b="1" dirty="0" err="1" smtClean="0"/>
              <a:t>Rossoll</a:t>
            </a:r>
            <a:r>
              <a:rPr lang="en-US" b="1" dirty="0"/>
              <a:t>, </a:t>
            </a:r>
            <a:r>
              <a:rPr lang="en-US" b="1" dirty="0" smtClean="0"/>
              <a:t>WilfrSCA31ied</a:t>
            </a:r>
            <a:r>
              <a:rPr lang="en-US" b="1" dirty="0"/>
              <a:t>, Ph.D</a:t>
            </a:r>
            <a:r>
              <a:rPr lang="en-US" b="1" dirty="0" smtClean="0"/>
              <a:t>.,</a:t>
            </a:r>
            <a:r>
              <a:rPr lang="en-US" b="1" dirty="0"/>
              <a:t>	</a:t>
            </a:r>
            <a:r>
              <a:rPr lang="en-US" b="1" dirty="0" smtClean="0"/>
              <a:t>Emory University </a:t>
            </a:r>
            <a:r>
              <a:rPr lang="en-US" b="1" dirty="0"/>
              <a:t>School of Medicine, Atlanta </a:t>
            </a:r>
          </a:p>
          <a:p>
            <a:pPr>
              <a:lnSpc>
                <a:spcPct val="80000"/>
              </a:lnSpc>
            </a:pPr>
            <a:r>
              <a:rPr lang="en-US" b="1" dirty="0"/>
              <a:t> </a:t>
            </a:r>
          </a:p>
          <a:p>
            <a:pPr>
              <a:lnSpc>
                <a:spcPct val="80000"/>
              </a:lnSpc>
            </a:pPr>
            <a:r>
              <a:rPr lang="en-US" b="1" dirty="0" err="1"/>
              <a:t>Wojcikiewicz</a:t>
            </a:r>
            <a:r>
              <a:rPr lang="en-US" b="1" dirty="0"/>
              <a:t>, Richard </a:t>
            </a:r>
            <a:r>
              <a:rPr lang="en-US" b="1" dirty="0" smtClean="0"/>
              <a:t>Ph.D., SUNY</a:t>
            </a:r>
            <a:r>
              <a:rPr lang="en-US" b="1" dirty="0"/>
              <a:t>-Upstate Medical University, </a:t>
            </a:r>
            <a:r>
              <a:rPr lang="en-US" b="1" dirty="0" smtClean="0"/>
              <a:t>Syracuse</a:t>
            </a:r>
            <a:endParaRPr lang="en-US" b="1" dirty="0"/>
          </a:p>
          <a:p>
            <a:pPr>
              <a:lnSpc>
                <a:spcPct val="80000"/>
              </a:lnSpc>
            </a:pPr>
            <a:r>
              <a:rPr lang="en-US" b="1" dirty="0"/>
              <a:t> </a:t>
            </a:r>
          </a:p>
          <a:p>
            <a:pPr>
              <a:lnSpc>
                <a:spcPct val="80000"/>
              </a:lnSpc>
            </a:pPr>
            <a:r>
              <a:rPr lang="en-US" b="1" dirty="0"/>
              <a:t>Teixeira-Castro, </a:t>
            </a:r>
            <a:r>
              <a:rPr lang="en-US" b="1" dirty="0" err="1"/>
              <a:t>Andreia</a:t>
            </a:r>
            <a:r>
              <a:rPr lang="en-US" b="1" dirty="0"/>
              <a:t>, Ph.D</a:t>
            </a:r>
            <a:r>
              <a:rPr lang="en-US" b="1" dirty="0" smtClean="0"/>
              <a:t>.,</a:t>
            </a:r>
            <a:r>
              <a:rPr lang="en-US" b="1" dirty="0"/>
              <a:t>	</a:t>
            </a:r>
            <a:r>
              <a:rPr lang="en-US" b="1" dirty="0" smtClean="0"/>
              <a:t>University </a:t>
            </a:r>
            <a:r>
              <a:rPr lang="en-US" b="1" dirty="0"/>
              <a:t>of Minho, Braga, Portugal	</a:t>
            </a:r>
          </a:p>
          <a:p>
            <a:pPr>
              <a:lnSpc>
                <a:spcPct val="80000"/>
              </a:lnSpc>
            </a:pPr>
            <a:r>
              <a:rPr lang="en-US" b="1" dirty="0"/>
              <a:t> </a:t>
            </a:r>
          </a:p>
          <a:p>
            <a:pPr>
              <a:lnSpc>
                <a:spcPct val="80000"/>
              </a:lnSpc>
            </a:pPr>
            <a:r>
              <a:rPr lang="en-US" b="1" dirty="0"/>
              <a:t>Manley, James L., Ph.D</a:t>
            </a:r>
            <a:r>
              <a:rPr lang="en-US" b="1" dirty="0" smtClean="0"/>
              <a:t>.,</a:t>
            </a:r>
            <a:r>
              <a:rPr lang="en-US" b="1" dirty="0"/>
              <a:t>	</a:t>
            </a:r>
            <a:r>
              <a:rPr lang="en-US" b="1" dirty="0" smtClean="0"/>
              <a:t>Columbia </a:t>
            </a:r>
            <a:r>
              <a:rPr lang="en-US" b="1" dirty="0"/>
              <a:t>University, New York	</a:t>
            </a:r>
          </a:p>
          <a:p>
            <a:pPr>
              <a:lnSpc>
                <a:spcPct val="80000"/>
              </a:lnSpc>
            </a:pPr>
            <a:r>
              <a:rPr lang="en-US" b="1" dirty="0"/>
              <a:t> </a:t>
            </a:r>
          </a:p>
          <a:p>
            <a:pPr>
              <a:lnSpc>
                <a:spcPct val="80000"/>
              </a:lnSpc>
            </a:pPr>
            <a:r>
              <a:rPr lang="en-US" b="1" dirty="0"/>
              <a:t>Kim, Do-</a:t>
            </a:r>
            <a:r>
              <a:rPr lang="en-US" b="1" dirty="0" err="1"/>
              <a:t>Hyung</a:t>
            </a:r>
            <a:r>
              <a:rPr lang="en-US" b="1" dirty="0"/>
              <a:t>, </a:t>
            </a:r>
            <a:r>
              <a:rPr lang="en-US" b="1" dirty="0" smtClean="0"/>
              <a:t>Ph.D., U </a:t>
            </a:r>
            <a:r>
              <a:rPr lang="en-US" b="1" dirty="0"/>
              <a:t>of MN, </a:t>
            </a:r>
            <a:r>
              <a:rPr lang="en-US" b="1" dirty="0" smtClean="0"/>
              <a:t>Minneapolis</a:t>
            </a:r>
            <a:r>
              <a:rPr lang="en-US" b="1" dirty="0"/>
              <a:t> </a:t>
            </a:r>
            <a:r>
              <a:rPr lang="en-US" b="1" dirty="0" smtClean="0"/>
              <a:t> ( Funded by BAARC) </a:t>
            </a:r>
          </a:p>
          <a:p>
            <a:pPr>
              <a:lnSpc>
                <a:spcPct val="80000"/>
              </a:lnSpc>
            </a:pPr>
            <a:endParaRPr lang="en-US" b="1" dirty="0"/>
          </a:p>
          <a:p>
            <a:pPr>
              <a:lnSpc>
                <a:spcPct val="80000"/>
              </a:lnSpc>
            </a:pPr>
            <a:r>
              <a:rPr lang="en-US" b="1" dirty="0" err="1" smtClean="0"/>
              <a:t>Hampe</a:t>
            </a:r>
            <a:r>
              <a:rPr lang="en-US" b="1" dirty="0"/>
              <a:t>, Christiane S., </a:t>
            </a:r>
            <a:r>
              <a:rPr lang="en-US" b="1" dirty="0" smtClean="0"/>
              <a:t>Ph.D., University </a:t>
            </a:r>
            <a:r>
              <a:rPr lang="en-US" b="1" dirty="0"/>
              <a:t>of Washington, </a:t>
            </a:r>
            <a:r>
              <a:rPr lang="en-US" b="1" dirty="0" smtClean="0"/>
              <a:t>Seattle</a:t>
            </a:r>
          </a:p>
          <a:p>
            <a:pPr>
              <a:lnSpc>
                <a:spcPct val="80000"/>
              </a:lnSpc>
            </a:pPr>
            <a:r>
              <a:rPr lang="en-US" b="1" dirty="0"/>
              <a:t>	</a:t>
            </a:r>
          </a:p>
          <a:p>
            <a:pPr>
              <a:lnSpc>
                <a:spcPct val="80000"/>
              </a:lnSpc>
            </a:pPr>
            <a:r>
              <a:rPr lang="en-US" b="1" dirty="0"/>
              <a:t>Lim, </a:t>
            </a:r>
            <a:r>
              <a:rPr lang="en-US" b="1" dirty="0" err="1"/>
              <a:t>Janghoo</a:t>
            </a:r>
            <a:r>
              <a:rPr lang="en-US" b="1" dirty="0"/>
              <a:t>, Ph.D.	Yale University, New </a:t>
            </a:r>
            <a:r>
              <a:rPr lang="en-US" b="1" dirty="0" smtClean="0"/>
              <a:t>Haven</a:t>
            </a:r>
            <a:endParaRPr lang="en-US" b="1" dirty="0"/>
          </a:p>
          <a:p>
            <a:pPr>
              <a:lnSpc>
                <a:spcPct val="80000"/>
              </a:lnSpc>
            </a:pPr>
            <a:r>
              <a:rPr lang="en-US" b="1" dirty="0"/>
              <a:t> </a:t>
            </a:r>
          </a:p>
          <a:p>
            <a:pPr>
              <a:lnSpc>
                <a:spcPct val="80000"/>
              </a:lnSpc>
            </a:pPr>
            <a:r>
              <a:rPr lang="en-US" b="1" dirty="0"/>
              <a:t>Perlman, Susan, M.D.	University of California, Los </a:t>
            </a:r>
            <a:r>
              <a:rPr lang="en-US" b="1" dirty="0" smtClean="0"/>
              <a:t>Angeles</a:t>
            </a:r>
            <a:endParaRPr lang="en-US" b="1" dirty="0"/>
          </a:p>
          <a:p>
            <a:pPr>
              <a:lnSpc>
                <a:spcPct val="80000"/>
              </a:lnSpc>
            </a:pPr>
            <a:r>
              <a:rPr lang="en-US" b="1" dirty="0"/>
              <a:t> </a:t>
            </a:r>
          </a:p>
          <a:p>
            <a:pPr>
              <a:lnSpc>
                <a:spcPct val="80000"/>
              </a:lnSpc>
            </a:pPr>
            <a:r>
              <a:rPr lang="en-US" b="1" dirty="0" err="1"/>
              <a:t>Schmahmann</a:t>
            </a:r>
            <a:r>
              <a:rPr lang="en-US" b="1" dirty="0"/>
              <a:t>, Jeremy D., M.D.	Massachusetts General </a:t>
            </a:r>
            <a:r>
              <a:rPr lang="en-US" b="1" dirty="0" smtClean="0"/>
              <a:t>Hospital</a:t>
            </a:r>
            <a:endParaRPr lang="en-US" b="1" dirty="0"/>
          </a:p>
        </p:txBody>
      </p:sp>
      <p:sp>
        <p:nvSpPr>
          <p:cNvPr id="5" name="TextBox 4"/>
          <p:cNvSpPr txBox="1"/>
          <p:nvPr/>
        </p:nvSpPr>
        <p:spPr>
          <a:xfrm>
            <a:off x="3963949" y="540603"/>
            <a:ext cx="6475451" cy="830997"/>
          </a:xfrm>
          <a:prstGeom prst="rect">
            <a:avLst/>
          </a:prstGeom>
          <a:noFill/>
        </p:spPr>
        <p:txBody>
          <a:bodyPr wrap="none" rtlCol="0">
            <a:spAutoFit/>
          </a:bodyPr>
          <a:lstStyle/>
          <a:p>
            <a:pPr algn="ctr"/>
            <a:r>
              <a:rPr lang="en-US" sz="2400" b="1" dirty="0"/>
              <a:t>NAF Funded Research – 2015, Seed </a:t>
            </a:r>
            <a:r>
              <a:rPr lang="en-US" sz="2400" b="1" dirty="0" smtClean="0"/>
              <a:t>Grants</a:t>
            </a:r>
          </a:p>
          <a:p>
            <a:pPr algn="ctr"/>
            <a:r>
              <a:rPr lang="en-US" sz="2400" b="1" dirty="0" smtClean="0"/>
              <a:t> </a:t>
            </a:r>
            <a:r>
              <a:rPr lang="en-US" sz="2400" b="1" dirty="0"/>
              <a:t>($10,000-$30,000</a:t>
            </a:r>
            <a:r>
              <a:rPr lang="en-US" sz="2400" b="1" dirty="0" smtClean="0"/>
              <a:t>)</a:t>
            </a:r>
            <a:endParaRPr lang="en-US" sz="2400" b="1" dirty="0"/>
          </a:p>
        </p:txBody>
      </p:sp>
      <p:sp>
        <p:nvSpPr>
          <p:cNvPr id="6" name="TextBox 5"/>
          <p:cNvSpPr txBox="1"/>
          <p:nvPr/>
        </p:nvSpPr>
        <p:spPr>
          <a:xfrm>
            <a:off x="2895600" y="1371600"/>
            <a:ext cx="7488223" cy="400110"/>
          </a:xfrm>
          <a:prstGeom prst="rect">
            <a:avLst/>
          </a:prstGeom>
          <a:noFill/>
          <a:ln w="38100" cmpd="sng">
            <a:solidFill>
              <a:schemeClr val="tx1"/>
            </a:solidFill>
          </a:ln>
        </p:spPr>
        <p:txBody>
          <a:bodyPr wrap="none" rtlCol="0">
            <a:spAutoFit/>
          </a:bodyPr>
          <a:lstStyle/>
          <a:p>
            <a:r>
              <a:rPr lang="en-US" sz="2000" b="1" dirty="0" smtClean="0"/>
              <a:t>SCA3, SCA1, SCA36, AOA2, Sleep-Ataxia, </a:t>
            </a:r>
            <a:r>
              <a:rPr lang="en-US" sz="2000" b="1" dirty="0"/>
              <a:t>Ataxia Database</a:t>
            </a:r>
          </a:p>
        </p:txBody>
      </p:sp>
    </p:spTree>
    <p:extLst>
      <p:ext uri="{BB962C8B-B14F-4D97-AF65-F5344CB8AC3E}">
        <p14:creationId xmlns:p14="http://schemas.microsoft.com/office/powerpoint/2010/main" val="28792429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304800" y="5372100"/>
            <a:ext cx="3810000" cy="952500"/>
          </a:xfrm>
          <a:prstGeom prst="rect">
            <a:avLst/>
          </a:prstGeom>
        </p:spPr>
      </p:pic>
      <p:sp>
        <p:nvSpPr>
          <p:cNvPr id="3" name="TextBox 2"/>
          <p:cNvSpPr txBox="1"/>
          <p:nvPr/>
        </p:nvSpPr>
        <p:spPr>
          <a:xfrm>
            <a:off x="2743200" y="975479"/>
            <a:ext cx="7552368" cy="830997"/>
          </a:xfrm>
          <a:prstGeom prst="rect">
            <a:avLst/>
          </a:prstGeom>
          <a:noFill/>
        </p:spPr>
        <p:txBody>
          <a:bodyPr wrap="none" rtlCol="0">
            <a:spAutoFit/>
          </a:bodyPr>
          <a:lstStyle/>
          <a:p>
            <a:pPr algn="ctr"/>
            <a:r>
              <a:rPr lang="en-US" sz="2400" b="1" dirty="0"/>
              <a:t>NAF Funded Research – 2015, </a:t>
            </a:r>
            <a:r>
              <a:rPr lang="en-US" sz="2400" b="1" dirty="0" smtClean="0"/>
              <a:t>SCA Pioneer Grants</a:t>
            </a:r>
          </a:p>
          <a:p>
            <a:pPr algn="ctr"/>
            <a:r>
              <a:rPr lang="en-US" sz="2400" b="1" dirty="0" smtClean="0"/>
              <a:t> </a:t>
            </a:r>
            <a:r>
              <a:rPr lang="en-US" sz="2400" b="1" dirty="0"/>
              <a:t>(</a:t>
            </a:r>
            <a:r>
              <a:rPr lang="en-US" sz="2400" b="1" dirty="0" smtClean="0"/>
              <a:t>$70,000</a:t>
            </a:r>
            <a:r>
              <a:rPr lang="en-US" sz="2400" b="1" dirty="0"/>
              <a:t>-</a:t>
            </a:r>
            <a:r>
              <a:rPr lang="en-US" sz="2400" b="1" dirty="0" smtClean="0"/>
              <a:t>$100,000)</a:t>
            </a:r>
            <a:endParaRPr lang="en-US" sz="2400" b="1" dirty="0"/>
          </a:p>
        </p:txBody>
      </p:sp>
      <p:sp>
        <p:nvSpPr>
          <p:cNvPr id="5" name="Rectangle 4"/>
          <p:cNvSpPr/>
          <p:nvPr/>
        </p:nvSpPr>
        <p:spPr>
          <a:xfrm>
            <a:off x="2362200" y="2873276"/>
            <a:ext cx="7696200" cy="2308324"/>
          </a:xfrm>
          <a:prstGeom prst="rect">
            <a:avLst/>
          </a:prstGeom>
        </p:spPr>
        <p:txBody>
          <a:bodyPr wrap="square">
            <a:spAutoFit/>
          </a:bodyPr>
          <a:lstStyle/>
          <a:p>
            <a:r>
              <a:rPr lang="en-US" b="1" dirty="0" smtClean="0"/>
              <a:t>Ismael Al</a:t>
            </a:r>
            <a:r>
              <a:rPr lang="en-US" b="1" dirty="0"/>
              <a:t>-</a:t>
            </a:r>
            <a:r>
              <a:rPr lang="en-US" b="1" dirty="0" err="1"/>
              <a:t>Ramahi</a:t>
            </a:r>
            <a:r>
              <a:rPr lang="en-US" b="1" dirty="0"/>
              <a:t>, </a:t>
            </a:r>
            <a:r>
              <a:rPr lang="en-US" b="1" dirty="0" smtClean="0"/>
              <a:t>Ph.D</a:t>
            </a:r>
            <a:r>
              <a:rPr lang="en-US" b="1" dirty="0"/>
              <a:t>.	Baylor College of Medicine, </a:t>
            </a:r>
            <a:r>
              <a:rPr lang="en-US" b="1" dirty="0" smtClean="0"/>
              <a:t>Houston</a:t>
            </a:r>
          </a:p>
          <a:p>
            <a:r>
              <a:rPr lang="en-US" b="1" dirty="0" smtClean="0"/>
              <a:t> </a:t>
            </a:r>
            <a:r>
              <a:rPr lang="en-US" b="1" dirty="0"/>
              <a:t> </a:t>
            </a:r>
          </a:p>
          <a:p>
            <a:r>
              <a:rPr lang="en-US" b="1" dirty="0" smtClean="0"/>
              <a:t>Beverly Davidson </a:t>
            </a:r>
            <a:r>
              <a:rPr lang="en-US" b="1" dirty="0"/>
              <a:t>Beverly, Ph.D.	Children’s Hospital of </a:t>
            </a:r>
            <a:r>
              <a:rPr lang="en-US" b="1" dirty="0" smtClean="0"/>
              <a:t>Philadelphia</a:t>
            </a:r>
            <a:r>
              <a:rPr lang="en-US" b="1" dirty="0"/>
              <a:t>	</a:t>
            </a:r>
            <a:r>
              <a:rPr lang="en-US" b="1" dirty="0" smtClean="0"/>
              <a:t>(Partnered with BAARC)</a:t>
            </a:r>
            <a:r>
              <a:rPr lang="en-US" b="1" dirty="0"/>
              <a:t> </a:t>
            </a:r>
            <a:endParaRPr lang="en-US" b="1" dirty="0" smtClean="0"/>
          </a:p>
          <a:p>
            <a:endParaRPr lang="en-US" b="1" dirty="0"/>
          </a:p>
          <a:p>
            <a:r>
              <a:rPr lang="en-US" b="1" dirty="0" smtClean="0"/>
              <a:t>Laura </a:t>
            </a:r>
            <a:r>
              <a:rPr lang="en-US" b="1" dirty="0" err="1" smtClean="0"/>
              <a:t>Ranum</a:t>
            </a:r>
            <a:r>
              <a:rPr lang="en-US" b="1" dirty="0" smtClean="0"/>
              <a:t>, </a:t>
            </a:r>
            <a:r>
              <a:rPr lang="en-US" b="1" dirty="0"/>
              <a:t>Ph.D.	University of Florida, </a:t>
            </a:r>
            <a:r>
              <a:rPr lang="en-US" b="1" dirty="0" smtClean="0"/>
              <a:t>Gainesville</a:t>
            </a:r>
            <a:endParaRPr lang="en-US" b="1" dirty="0"/>
          </a:p>
          <a:p>
            <a:r>
              <a:rPr lang="en-US" b="1" dirty="0"/>
              <a:t> </a:t>
            </a:r>
          </a:p>
          <a:p>
            <a:r>
              <a:rPr lang="en-US" b="1" dirty="0"/>
              <a:t> </a:t>
            </a:r>
            <a:r>
              <a:rPr lang="en-US" b="1" dirty="0" smtClean="0"/>
              <a:t>Thorsten Schmidt, </a:t>
            </a:r>
            <a:r>
              <a:rPr lang="en-US" b="1" dirty="0"/>
              <a:t>Ph.D.	University of </a:t>
            </a:r>
            <a:r>
              <a:rPr lang="en-US" b="1" dirty="0" smtClean="0"/>
              <a:t>Tubingen, Germany</a:t>
            </a:r>
            <a:r>
              <a:rPr lang="en-US" b="1" dirty="0"/>
              <a:t>	</a:t>
            </a:r>
          </a:p>
        </p:txBody>
      </p:sp>
      <p:sp>
        <p:nvSpPr>
          <p:cNvPr id="6" name="TextBox 5"/>
          <p:cNvSpPr txBox="1"/>
          <p:nvPr/>
        </p:nvSpPr>
        <p:spPr>
          <a:xfrm>
            <a:off x="2819400" y="2035076"/>
            <a:ext cx="6503378" cy="400110"/>
          </a:xfrm>
          <a:prstGeom prst="rect">
            <a:avLst/>
          </a:prstGeom>
          <a:noFill/>
          <a:ln w="38100" cmpd="sng">
            <a:solidFill>
              <a:schemeClr val="tx1"/>
            </a:solidFill>
          </a:ln>
        </p:spPr>
        <p:txBody>
          <a:bodyPr wrap="none" rtlCol="0">
            <a:spAutoFit/>
          </a:bodyPr>
          <a:lstStyle/>
          <a:p>
            <a:r>
              <a:rPr lang="en-US" sz="2000" b="1" dirty="0" smtClean="0"/>
              <a:t>Potential Therapies – SCAs, SCA1, SCA3/MJD, SCA8</a:t>
            </a:r>
            <a:endParaRPr lang="en-US" sz="2000" b="1" dirty="0"/>
          </a:p>
        </p:txBody>
      </p:sp>
    </p:spTree>
    <p:extLst>
      <p:ext uri="{BB962C8B-B14F-4D97-AF65-F5344CB8AC3E}">
        <p14:creationId xmlns:p14="http://schemas.microsoft.com/office/powerpoint/2010/main" val="17701166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8534400" y="5905500"/>
            <a:ext cx="3810000" cy="952500"/>
          </a:xfrm>
          <a:prstGeom prst="rect">
            <a:avLst/>
          </a:prstGeom>
        </p:spPr>
      </p:pic>
      <p:sp>
        <p:nvSpPr>
          <p:cNvPr id="3" name="TextBox 2"/>
          <p:cNvSpPr txBox="1"/>
          <p:nvPr/>
        </p:nvSpPr>
        <p:spPr>
          <a:xfrm>
            <a:off x="4005085" y="457200"/>
            <a:ext cx="7577315" cy="830997"/>
          </a:xfrm>
          <a:prstGeom prst="rect">
            <a:avLst/>
          </a:prstGeom>
          <a:noFill/>
        </p:spPr>
        <p:txBody>
          <a:bodyPr wrap="none" rtlCol="0">
            <a:spAutoFit/>
          </a:bodyPr>
          <a:lstStyle/>
          <a:p>
            <a:pPr algn="ctr"/>
            <a:r>
              <a:rPr lang="en-US" sz="2400" b="1" dirty="0"/>
              <a:t>NAF Funded Research – 2015, </a:t>
            </a:r>
            <a:r>
              <a:rPr lang="en-US" sz="2400" b="1" dirty="0" smtClean="0"/>
              <a:t>Young Investigators</a:t>
            </a:r>
          </a:p>
          <a:p>
            <a:pPr algn="ctr"/>
            <a:r>
              <a:rPr lang="en-US" sz="2400" b="1" dirty="0" smtClean="0"/>
              <a:t> </a:t>
            </a:r>
            <a:r>
              <a:rPr lang="en-US" sz="2400" b="1" dirty="0"/>
              <a:t>(</a:t>
            </a:r>
            <a:r>
              <a:rPr lang="en-US" sz="2400" b="1" dirty="0" smtClean="0"/>
              <a:t>$32,000</a:t>
            </a:r>
            <a:r>
              <a:rPr lang="en-US" sz="2400" b="1" dirty="0"/>
              <a:t>-</a:t>
            </a:r>
            <a:r>
              <a:rPr lang="en-US" sz="2400" b="1" dirty="0" smtClean="0"/>
              <a:t>$50,000)</a:t>
            </a:r>
            <a:endParaRPr lang="en-US" sz="2400" b="1" dirty="0"/>
          </a:p>
        </p:txBody>
      </p:sp>
      <p:sp>
        <p:nvSpPr>
          <p:cNvPr id="5" name="Rectangle 4"/>
          <p:cNvSpPr/>
          <p:nvPr/>
        </p:nvSpPr>
        <p:spPr>
          <a:xfrm>
            <a:off x="1371600" y="1905202"/>
            <a:ext cx="7391400" cy="609398"/>
          </a:xfrm>
          <a:prstGeom prst="rect">
            <a:avLst/>
          </a:prstGeom>
        </p:spPr>
        <p:txBody>
          <a:bodyPr wrap="square">
            <a:spAutoFit/>
          </a:bodyPr>
          <a:lstStyle/>
          <a:p>
            <a:pPr>
              <a:lnSpc>
                <a:spcPct val="60000"/>
              </a:lnSpc>
            </a:pPr>
            <a:r>
              <a:rPr lang="en-US" b="1" u="sng" dirty="0"/>
              <a:t>YOUNG INVESTIGATOR AWARD</a:t>
            </a:r>
          </a:p>
          <a:p>
            <a:pPr>
              <a:lnSpc>
                <a:spcPct val="60000"/>
              </a:lnSpc>
            </a:pPr>
            <a:r>
              <a:rPr lang="en-US" b="1" dirty="0"/>
              <a:t> </a:t>
            </a:r>
          </a:p>
          <a:p>
            <a:pPr>
              <a:lnSpc>
                <a:spcPct val="60000"/>
              </a:lnSpc>
            </a:pPr>
            <a:r>
              <a:rPr lang="en-US" b="1" dirty="0"/>
              <a:t>Donatello, </a:t>
            </a:r>
            <a:r>
              <a:rPr lang="en-US" b="1" dirty="0" err="1"/>
              <a:t>Simona</a:t>
            </a:r>
            <a:r>
              <a:rPr lang="en-US" b="1" dirty="0"/>
              <a:t>, </a:t>
            </a:r>
            <a:r>
              <a:rPr lang="en-US" b="1" dirty="0" smtClean="0"/>
              <a:t>Ph.D. </a:t>
            </a:r>
            <a:r>
              <a:rPr lang="en-US" b="1" dirty="0" err="1" smtClean="0"/>
              <a:t>Université</a:t>
            </a:r>
            <a:r>
              <a:rPr lang="en-US" b="1" dirty="0" smtClean="0"/>
              <a:t> </a:t>
            </a:r>
            <a:r>
              <a:rPr lang="en-US" b="1" dirty="0" err="1"/>
              <a:t>Libre</a:t>
            </a:r>
            <a:r>
              <a:rPr lang="en-US" b="1" dirty="0"/>
              <a:t> de </a:t>
            </a:r>
            <a:r>
              <a:rPr lang="en-US" b="1" dirty="0" err="1"/>
              <a:t>Bruxelles</a:t>
            </a:r>
            <a:r>
              <a:rPr lang="en-US" b="1" dirty="0"/>
              <a:t>, Brussels, </a:t>
            </a:r>
          </a:p>
        </p:txBody>
      </p:sp>
      <p:sp>
        <p:nvSpPr>
          <p:cNvPr id="6" name="Rectangle 5"/>
          <p:cNvSpPr/>
          <p:nvPr/>
        </p:nvSpPr>
        <p:spPr>
          <a:xfrm>
            <a:off x="1371600" y="2590800"/>
            <a:ext cx="9067800" cy="2271391"/>
          </a:xfrm>
          <a:prstGeom prst="rect">
            <a:avLst/>
          </a:prstGeom>
        </p:spPr>
        <p:txBody>
          <a:bodyPr wrap="square">
            <a:spAutoFit/>
          </a:bodyPr>
          <a:lstStyle/>
          <a:p>
            <a:pPr>
              <a:lnSpc>
                <a:spcPct val="60000"/>
              </a:lnSpc>
            </a:pPr>
            <a:r>
              <a:rPr lang="en-US" b="1" u="sng" dirty="0"/>
              <a:t>POST-DOC FELLOWSHIP </a:t>
            </a:r>
            <a:r>
              <a:rPr lang="en-US" b="1" u="sng" dirty="0" smtClean="0"/>
              <a:t>AWARDS</a:t>
            </a:r>
          </a:p>
          <a:p>
            <a:pPr>
              <a:lnSpc>
                <a:spcPct val="60000"/>
              </a:lnSpc>
            </a:pPr>
            <a:endParaRPr lang="en-US" b="1" dirty="0"/>
          </a:p>
          <a:p>
            <a:pPr>
              <a:lnSpc>
                <a:spcPct val="60000"/>
              </a:lnSpc>
            </a:pPr>
            <a:r>
              <a:rPr lang="en-US" b="1" dirty="0" err="1" smtClean="0"/>
              <a:t>Marife</a:t>
            </a:r>
            <a:r>
              <a:rPr lang="en-US" b="1" dirty="0" smtClean="0"/>
              <a:t> </a:t>
            </a:r>
            <a:r>
              <a:rPr lang="en-US" b="1" dirty="0" err="1" smtClean="0"/>
              <a:t>Arancillo</a:t>
            </a:r>
            <a:r>
              <a:rPr lang="en-US" b="1" dirty="0" smtClean="0"/>
              <a:t>, </a:t>
            </a:r>
            <a:r>
              <a:rPr lang="en-US" b="1" dirty="0"/>
              <a:t>Ph.D.	Baylor College of Medicine, </a:t>
            </a:r>
            <a:r>
              <a:rPr lang="en-US" b="1" dirty="0" smtClean="0"/>
              <a:t>Houston</a:t>
            </a:r>
            <a:endParaRPr lang="en-US" b="1" dirty="0"/>
          </a:p>
          <a:p>
            <a:pPr>
              <a:lnSpc>
                <a:spcPct val="60000"/>
              </a:lnSpc>
            </a:pPr>
            <a:r>
              <a:rPr lang="en-US" b="1" dirty="0"/>
              <a:t> </a:t>
            </a:r>
          </a:p>
          <a:p>
            <a:pPr>
              <a:lnSpc>
                <a:spcPct val="60000"/>
              </a:lnSpc>
            </a:pPr>
            <a:r>
              <a:rPr lang="en-US" b="1" dirty="0" smtClean="0"/>
              <a:t>Angela </a:t>
            </a:r>
            <a:r>
              <a:rPr lang="en-US" b="1" dirty="0" err="1" smtClean="0"/>
              <a:t>Bhalla</a:t>
            </a:r>
            <a:r>
              <a:rPr lang="en-US" b="1" dirty="0"/>
              <a:t>, </a:t>
            </a:r>
            <a:r>
              <a:rPr lang="en-US" b="1" dirty="0" smtClean="0"/>
              <a:t> </a:t>
            </a:r>
            <a:r>
              <a:rPr lang="en-US" b="1" dirty="0"/>
              <a:t>Ph.D.	University of Alabama at </a:t>
            </a:r>
            <a:r>
              <a:rPr lang="en-US" b="1" dirty="0" smtClean="0"/>
              <a:t>Birmingham</a:t>
            </a:r>
            <a:endParaRPr lang="en-US" b="1" dirty="0"/>
          </a:p>
          <a:p>
            <a:pPr>
              <a:lnSpc>
                <a:spcPct val="60000"/>
              </a:lnSpc>
            </a:pPr>
            <a:r>
              <a:rPr lang="en-US" b="1" dirty="0"/>
              <a:t> </a:t>
            </a:r>
          </a:p>
          <a:p>
            <a:pPr>
              <a:lnSpc>
                <a:spcPct val="60000"/>
              </a:lnSpc>
            </a:pPr>
            <a:r>
              <a:rPr lang="en-US" b="1" dirty="0" err="1" smtClean="0"/>
              <a:t>Gautam</a:t>
            </a:r>
            <a:r>
              <a:rPr lang="en-US" b="1" dirty="0"/>
              <a:t> </a:t>
            </a:r>
            <a:r>
              <a:rPr lang="en-US" b="1" dirty="0" err="1" smtClean="0"/>
              <a:t>Rajpal</a:t>
            </a:r>
            <a:r>
              <a:rPr lang="en-US" b="1" dirty="0"/>
              <a:t>, </a:t>
            </a:r>
            <a:r>
              <a:rPr lang="en-US" b="1" dirty="0" smtClean="0"/>
              <a:t>Ph.D</a:t>
            </a:r>
            <a:r>
              <a:rPr lang="en-US" b="1" dirty="0"/>
              <a:t>.	University of Michigan, Ann Arbor</a:t>
            </a:r>
            <a:r>
              <a:rPr lang="en-US" b="1" dirty="0" smtClean="0"/>
              <a:t>,</a:t>
            </a:r>
            <a:r>
              <a:rPr lang="en-US" b="1" dirty="0"/>
              <a:t>	</a:t>
            </a:r>
          </a:p>
          <a:p>
            <a:pPr>
              <a:lnSpc>
                <a:spcPct val="60000"/>
              </a:lnSpc>
            </a:pPr>
            <a:r>
              <a:rPr lang="en-US" b="1" dirty="0"/>
              <a:t> </a:t>
            </a:r>
          </a:p>
          <a:p>
            <a:pPr>
              <a:lnSpc>
                <a:spcPct val="60000"/>
              </a:lnSpc>
            </a:pPr>
            <a:r>
              <a:rPr lang="en-US" b="1" dirty="0"/>
              <a:t>Carlos R </a:t>
            </a:r>
            <a:r>
              <a:rPr lang="en-US" b="1" dirty="0" err="1"/>
              <a:t>CastilloHernandez</a:t>
            </a:r>
            <a:r>
              <a:rPr lang="en-US" b="1" dirty="0"/>
              <a:t>, </a:t>
            </a:r>
            <a:r>
              <a:rPr lang="en-US" b="1" dirty="0" smtClean="0"/>
              <a:t>Ph.D.  Universidad </a:t>
            </a:r>
            <a:r>
              <a:rPr lang="en-US" b="1" dirty="0" err="1"/>
              <a:t>Nacional</a:t>
            </a:r>
            <a:r>
              <a:rPr lang="en-US" b="1" dirty="0"/>
              <a:t> </a:t>
            </a:r>
            <a:r>
              <a:rPr lang="en-US" b="1" dirty="0" err="1"/>
              <a:t>Autonoma</a:t>
            </a:r>
            <a:r>
              <a:rPr lang="en-US" b="1" dirty="0"/>
              <a:t> de Mexico	 </a:t>
            </a:r>
          </a:p>
          <a:p>
            <a:pPr>
              <a:lnSpc>
                <a:spcPct val="60000"/>
              </a:lnSpc>
            </a:pPr>
            <a:r>
              <a:rPr lang="en-US" b="1" dirty="0"/>
              <a:t> </a:t>
            </a:r>
            <a:r>
              <a:rPr lang="en-US" b="1" dirty="0" err="1" smtClean="0"/>
              <a:t>Tommaso</a:t>
            </a:r>
            <a:r>
              <a:rPr lang="en-US" b="1" dirty="0" smtClean="0"/>
              <a:t> </a:t>
            </a:r>
            <a:r>
              <a:rPr lang="en-US" b="1" dirty="0" err="1" smtClean="0"/>
              <a:t>Vannocci</a:t>
            </a:r>
            <a:r>
              <a:rPr lang="en-US" b="1" dirty="0" smtClean="0"/>
              <a:t>, Ph.D.  King’s </a:t>
            </a:r>
            <a:r>
              <a:rPr lang="en-US" b="1" dirty="0"/>
              <a:t>College, </a:t>
            </a:r>
            <a:r>
              <a:rPr lang="en-US" b="1" dirty="0" smtClean="0"/>
              <a:t>London</a:t>
            </a:r>
            <a:endParaRPr lang="en-US" b="1" dirty="0"/>
          </a:p>
          <a:p>
            <a:pPr>
              <a:lnSpc>
                <a:spcPct val="60000"/>
              </a:lnSpc>
            </a:pPr>
            <a:r>
              <a:rPr lang="en-US" b="1" dirty="0"/>
              <a:t> </a:t>
            </a:r>
          </a:p>
          <a:p>
            <a:pPr>
              <a:lnSpc>
                <a:spcPct val="60000"/>
              </a:lnSpc>
            </a:pPr>
            <a:r>
              <a:rPr lang="en-US" b="1" dirty="0" smtClean="0"/>
              <a:t>Yu Miyazaki, </a:t>
            </a:r>
            <a:r>
              <a:rPr lang="en-US" b="1" dirty="0"/>
              <a:t>M.D., Ph.D.	University of Chicago</a:t>
            </a:r>
            <a:r>
              <a:rPr lang="en-US" b="1" dirty="0" smtClean="0"/>
              <a:t>,</a:t>
            </a:r>
            <a:r>
              <a:rPr lang="en-US" b="1" dirty="0"/>
              <a:t>	 </a:t>
            </a:r>
          </a:p>
        </p:txBody>
      </p:sp>
      <p:sp>
        <p:nvSpPr>
          <p:cNvPr id="7" name="Rectangle 6"/>
          <p:cNvSpPr/>
          <p:nvPr/>
        </p:nvSpPr>
        <p:spPr>
          <a:xfrm>
            <a:off x="1371600" y="4876800"/>
            <a:ext cx="8382000" cy="1274195"/>
          </a:xfrm>
          <a:prstGeom prst="rect">
            <a:avLst/>
          </a:prstGeom>
        </p:spPr>
        <p:txBody>
          <a:bodyPr wrap="square">
            <a:spAutoFit/>
          </a:bodyPr>
          <a:lstStyle/>
          <a:p>
            <a:pPr>
              <a:lnSpc>
                <a:spcPct val="60000"/>
              </a:lnSpc>
            </a:pPr>
            <a:r>
              <a:rPr lang="en-US" b="1" u="sng" dirty="0"/>
              <a:t>YOUNG INVESTIGATOR -</a:t>
            </a:r>
            <a:r>
              <a:rPr lang="en-US" b="1" u="sng" dirty="0" smtClean="0"/>
              <a:t> </a:t>
            </a:r>
            <a:r>
              <a:rPr lang="en-US" b="1" u="sng" dirty="0"/>
              <a:t>SCA </a:t>
            </a:r>
            <a:r>
              <a:rPr lang="en-US" b="1" u="sng" dirty="0" smtClean="0"/>
              <a:t>AWARDS</a:t>
            </a:r>
          </a:p>
          <a:p>
            <a:pPr>
              <a:lnSpc>
                <a:spcPct val="60000"/>
              </a:lnSpc>
            </a:pPr>
            <a:endParaRPr lang="en-US" b="1" u="sng" dirty="0"/>
          </a:p>
          <a:p>
            <a:pPr>
              <a:lnSpc>
                <a:spcPct val="60000"/>
              </a:lnSpc>
            </a:pPr>
            <a:r>
              <a:rPr lang="en-US" b="1" dirty="0"/>
              <a:t>Maria do </a:t>
            </a:r>
            <a:r>
              <a:rPr lang="en-US" b="1" dirty="0" err="1"/>
              <a:t>Carmo</a:t>
            </a:r>
            <a:r>
              <a:rPr lang="en-US" b="1" dirty="0"/>
              <a:t> </a:t>
            </a:r>
            <a:r>
              <a:rPr lang="en-US" b="1" dirty="0" smtClean="0"/>
              <a:t>Pereira Costa, Ph.D.  University </a:t>
            </a:r>
            <a:r>
              <a:rPr lang="en-US" b="1" dirty="0"/>
              <a:t>of </a:t>
            </a:r>
            <a:r>
              <a:rPr lang="en-US" b="1" dirty="0" smtClean="0"/>
              <a:t>Michigan</a:t>
            </a:r>
            <a:endParaRPr lang="en-US" b="1" dirty="0"/>
          </a:p>
          <a:p>
            <a:pPr>
              <a:lnSpc>
                <a:spcPct val="60000"/>
              </a:lnSpc>
            </a:pPr>
            <a:r>
              <a:rPr lang="en-US" b="1" dirty="0"/>
              <a:t> </a:t>
            </a:r>
          </a:p>
          <a:p>
            <a:pPr>
              <a:lnSpc>
                <a:spcPct val="60000"/>
              </a:lnSpc>
            </a:pPr>
            <a:r>
              <a:rPr lang="en-US" b="1" dirty="0" smtClean="0"/>
              <a:t>Miao Zhang, Ph.D.  Virginia </a:t>
            </a:r>
            <a:r>
              <a:rPr lang="en-US" b="1" dirty="0"/>
              <a:t>Commonwealth University, Richmond	</a:t>
            </a:r>
          </a:p>
          <a:p>
            <a:pPr>
              <a:lnSpc>
                <a:spcPct val="60000"/>
              </a:lnSpc>
            </a:pPr>
            <a:r>
              <a:rPr lang="en-US" b="1" dirty="0"/>
              <a:t> </a:t>
            </a:r>
          </a:p>
          <a:p>
            <a:pPr>
              <a:lnSpc>
                <a:spcPct val="60000"/>
              </a:lnSpc>
            </a:pPr>
            <a:r>
              <a:rPr lang="en-US" b="1" dirty="0" err="1" smtClean="0"/>
              <a:t>Marija</a:t>
            </a:r>
            <a:r>
              <a:rPr lang="en-US" b="1" dirty="0" smtClean="0"/>
              <a:t> </a:t>
            </a:r>
            <a:r>
              <a:rPr lang="en-US" b="1" dirty="0" err="1" smtClean="0"/>
              <a:t>Cvetanovic</a:t>
            </a:r>
            <a:r>
              <a:rPr lang="en-US" b="1" dirty="0" smtClean="0"/>
              <a:t>, Ph.D.   University </a:t>
            </a:r>
            <a:r>
              <a:rPr lang="en-US" b="1" dirty="0"/>
              <a:t>of Minnesota, Minneapolis </a:t>
            </a:r>
          </a:p>
        </p:txBody>
      </p:sp>
      <p:sp>
        <p:nvSpPr>
          <p:cNvPr id="8" name="TextBox 7"/>
          <p:cNvSpPr txBox="1"/>
          <p:nvPr/>
        </p:nvSpPr>
        <p:spPr>
          <a:xfrm>
            <a:off x="1676400" y="1371600"/>
            <a:ext cx="4780150" cy="400110"/>
          </a:xfrm>
          <a:prstGeom prst="rect">
            <a:avLst/>
          </a:prstGeom>
          <a:noFill/>
          <a:ln w="38100" cmpd="sng">
            <a:solidFill>
              <a:schemeClr val="tx1"/>
            </a:solidFill>
          </a:ln>
        </p:spPr>
        <p:txBody>
          <a:bodyPr wrap="none" rtlCol="0">
            <a:spAutoFit/>
          </a:bodyPr>
          <a:lstStyle/>
          <a:p>
            <a:r>
              <a:rPr lang="en-US" sz="2000" b="1" dirty="0" err="1" smtClean="0"/>
              <a:t>Friedreoch’s</a:t>
            </a:r>
            <a:r>
              <a:rPr lang="en-US" sz="2000" b="1" dirty="0" smtClean="0"/>
              <a:t>, SCA3/MJD, SCA1, SCA7 </a:t>
            </a:r>
            <a:endParaRPr lang="en-US" sz="2000" b="1" dirty="0"/>
          </a:p>
        </p:txBody>
      </p:sp>
    </p:spTree>
    <p:extLst>
      <p:ext uri="{BB962C8B-B14F-4D97-AF65-F5344CB8AC3E}">
        <p14:creationId xmlns:p14="http://schemas.microsoft.com/office/powerpoint/2010/main" val="34134909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logo.gif"/>
          <p:cNvPicPr>
            <a:picLocks noChangeAspect="1"/>
          </p:cNvPicPr>
          <p:nvPr/>
        </p:nvPicPr>
        <p:blipFill>
          <a:blip r:embed="rId3" cstate="print"/>
          <a:stretch>
            <a:fillRect/>
          </a:stretch>
        </p:blipFill>
        <p:spPr>
          <a:xfrm>
            <a:off x="15750" y="5638800"/>
            <a:ext cx="3810000" cy="952500"/>
          </a:xfrm>
          <a:prstGeom prst="rect">
            <a:avLst/>
          </a:prstGeom>
        </p:spPr>
      </p:pic>
      <p:pic>
        <p:nvPicPr>
          <p:cNvPr id="3" name="Picture 2"/>
          <p:cNvPicPr>
            <a:picLocks noChangeAspect="1"/>
          </p:cNvPicPr>
          <p:nvPr/>
        </p:nvPicPr>
        <p:blipFill>
          <a:blip r:embed="rId4"/>
          <a:stretch>
            <a:fillRect/>
          </a:stretch>
        </p:blipFill>
        <p:spPr>
          <a:xfrm>
            <a:off x="3998011" y="2209800"/>
            <a:ext cx="2936189" cy="2743200"/>
          </a:xfrm>
          <a:prstGeom prst="rect">
            <a:avLst/>
          </a:prstGeom>
        </p:spPr>
      </p:pic>
      <p:sp>
        <p:nvSpPr>
          <p:cNvPr id="5" name="Rectangle 4"/>
          <p:cNvSpPr/>
          <p:nvPr/>
        </p:nvSpPr>
        <p:spPr>
          <a:xfrm>
            <a:off x="3200400" y="762000"/>
            <a:ext cx="6705600" cy="523220"/>
          </a:xfrm>
          <a:prstGeom prst="rect">
            <a:avLst/>
          </a:prstGeom>
        </p:spPr>
        <p:txBody>
          <a:bodyPr wrap="square">
            <a:spAutoFit/>
          </a:bodyPr>
          <a:lstStyle/>
          <a:p>
            <a:r>
              <a:rPr lang="en-US" sz="2800" b="1" dirty="0"/>
              <a:t>RESEARCH </a:t>
            </a:r>
            <a:r>
              <a:rPr lang="en-US" sz="2800" b="1" dirty="0" smtClean="0"/>
              <a:t>GRANTS (SEED) - 2016</a:t>
            </a:r>
            <a:endParaRPr lang="en-US" sz="2800" dirty="0"/>
          </a:p>
        </p:txBody>
      </p:sp>
      <p:sp>
        <p:nvSpPr>
          <p:cNvPr id="6" name="Rectangle 5"/>
          <p:cNvSpPr/>
          <p:nvPr/>
        </p:nvSpPr>
        <p:spPr>
          <a:xfrm>
            <a:off x="6400800" y="1295400"/>
            <a:ext cx="6172200" cy="1015663"/>
          </a:xfrm>
          <a:prstGeom prst="rect">
            <a:avLst/>
          </a:prstGeom>
        </p:spPr>
        <p:txBody>
          <a:bodyPr wrap="square">
            <a:spAutoFit/>
          </a:bodyPr>
          <a:lstStyle/>
          <a:p>
            <a:r>
              <a:rPr lang="en-US" sz="2000" b="1" dirty="0"/>
              <a:t>Michael Downey, </a:t>
            </a:r>
            <a:r>
              <a:rPr lang="en-US" sz="2000" b="1" dirty="0" err="1" smtClean="0"/>
              <a:t>Ph.D</a:t>
            </a:r>
            <a:r>
              <a:rPr lang="en-US" sz="2000" b="1" dirty="0" smtClean="0"/>
              <a:t>  University of Ottawa, Canada, “Ataxia 7 as a regulator </a:t>
            </a:r>
            <a:r>
              <a:rPr lang="en-US" sz="2000" b="1" dirty="0"/>
              <a:t>of substrate </a:t>
            </a:r>
            <a:r>
              <a:rPr lang="en-US" sz="2000" b="1" dirty="0" smtClean="0"/>
              <a:t>selection by </a:t>
            </a:r>
            <a:r>
              <a:rPr lang="en-US" sz="2000" b="1" dirty="0"/>
              <a:t>KAT2a </a:t>
            </a:r>
            <a:r>
              <a:rPr lang="en-US" sz="2000" b="1" dirty="0" err="1" smtClean="0"/>
              <a:t>acetyltransferase</a:t>
            </a:r>
            <a:r>
              <a:rPr lang="en-US" sz="2000" b="1" dirty="0" smtClean="0"/>
              <a:t>.”</a:t>
            </a:r>
            <a:endParaRPr lang="en-US" sz="2000" b="1" dirty="0"/>
          </a:p>
        </p:txBody>
      </p:sp>
      <p:cxnSp>
        <p:nvCxnSpPr>
          <p:cNvPr id="7" name="Straight Connector 6"/>
          <p:cNvCxnSpPr/>
          <p:nvPr/>
        </p:nvCxnSpPr>
        <p:spPr>
          <a:xfrm flipV="1">
            <a:off x="6324600" y="2336632"/>
            <a:ext cx="1143000" cy="86376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2209800"/>
            <a:ext cx="4800600" cy="1631216"/>
          </a:xfrm>
          <a:prstGeom prst="rect">
            <a:avLst/>
          </a:prstGeom>
        </p:spPr>
        <p:txBody>
          <a:bodyPr wrap="square">
            <a:spAutoFit/>
          </a:bodyPr>
          <a:lstStyle/>
          <a:p>
            <a:r>
              <a:rPr lang="en-US" sz="2000" b="1" dirty="0"/>
              <a:t>Brent L. </a:t>
            </a:r>
            <a:r>
              <a:rPr lang="en-US" sz="2000" b="1" dirty="0" err="1"/>
              <a:t>Fogel</a:t>
            </a:r>
            <a:r>
              <a:rPr lang="en-US" sz="2000" b="1" dirty="0"/>
              <a:t>, M.D., Ph.D. </a:t>
            </a:r>
            <a:r>
              <a:rPr lang="en-US" sz="2000" b="1" dirty="0" smtClean="0"/>
              <a:t>&amp; Esther</a:t>
            </a:r>
          </a:p>
          <a:p>
            <a:r>
              <a:rPr lang="en-US" sz="2000" b="1" dirty="0" smtClean="0"/>
              <a:t>B</a:t>
            </a:r>
            <a:r>
              <a:rPr lang="en-US" sz="2000" b="1" dirty="0"/>
              <a:t>. E. Becker, </a:t>
            </a:r>
            <a:r>
              <a:rPr lang="en-US" sz="2000" b="1" dirty="0" smtClean="0"/>
              <a:t>Ph.D. UCLA &amp; </a:t>
            </a:r>
            <a:r>
              <a:rPr lang="en-US" sz="2000" b="1" dirty="0"/>
              <a:t>University of Oxford, </a:t>
            </a:r>
            <a:r>
              <a:rPr lang="en-US" sz="2000" b="1" dirty="0" smtClean="0"/>
              <a:t>UK Development of </a:t>
            </a:r>
            <a:r>
              <a:rPr lang="en-US" sz="2000" b="1" dirty="0"/>
              <a:t>Cellular </a:t>
            </a:r>
            <a:r>
              <a:rPr lang="en-US" sz="2000" b="1" dirty="0" smtClean="0"/>
              <a:t>Model for  Characterization of SCA41 Mutations</a:t>
            </a:r>
            <a:endParaRPr lang="en-US" sz="2000" b="1" dirty="0"/>
          </a:p>
        </p:txBody>
      </p:sp>
      <p:sp>
        <p:nvSpPr>
          <p:cNvPr id="9" name="Rectangle 8"/>
          <p:cNvSpPr/>
          <p:nvPr/>
        </p:nvSpPr>
        <p:spPr>
          <a:xfrm>
            <a:off x="914400" y="4473714"/>
            <a:ext cx="3581400" cy="707886"/>
          </a:xfrm>
          <a:prstGeom prst="rect">
            <a:avLst/>
          </a:prstGeom>
        </p:spPr>
        <p:txBody>
          <a:bodyPr wrap="square">
            <a:spAutoFit/>
          </a:bodyPr>
          <a:lstStyle/>
          <a:p>
            <a:r>
              <a:rPr lang="en-US" sz="2000" b="1" dirty="0"/>
              <a:t>Susan Perlman, M.D.</a:t>
            </a:r>
          </a:p>
          <a:p>
            <a:r>
              <a:rPr lang="en-US" sz="2000" b="1" dirty="0" smtClean="0"/>
              <a:t>UCLA, “Ataxia </a:t>
            </a:r>
            <a:r>
              <a:rPr lang="en-US" sz="2000" b="1" dirty="0"/>
              <a:t>Data </a:t>
            </a:r>
            <a:r>
              <a:rPr lang="en-US" sz="2000" b="1" dirty="0" smtClean="0"/>
              <a:t>Base.”</a:t>
            </a:r>
            <a:endParaRPr lang="en-US" sz="2000" b="1" dirty="0"/>
          </a:p>
        </p:txBody>
      </p:sp>
      <p:cxnSp>
        <p:nvCxnSpPr>
          <p:cNvPr id="10" name="Straight Connector 9"/>
          <p:cNvCxnSpPr/>
          <p:nvPr/>
        </p:nvCxnSpPr>
        <p:spPr>
          <a:xfrm>
            <a:off x="2667000" y="3581400"/>
            <a:ext cx="1905000" cy="228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505200" y="3810000"/>
            <a:ext cx="1066800" cy="6858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705600" y="3733800"/>
            <a:ext cx="5943600" cy="1323439"/>
          </a:xfrm>
          <a:prstGeom prst="rect">
            <a:avLst/>
          </a:prstGeom>
        </p:spPr>
        <p:txBody>
          <a:bodyPr wrap="square">
            <a:spAutoFit/>
          </a:bodyPr>
          <a:lstStyle/>
          <a:p>
            <a:r>
              <a:rPr lang="en-US" sz="2000" b="1" dirty="0"/>
              <a:t>Paul Rosenberg, </a:t>
            </a:r>
            <a:r>
              <a:rPr lang="en-US" sz="2000" b="1" dirty="0" smtClean="0"/>
              <a:t>M.D., Duke </a:t>
            </a:r>
            <a:r>
              <a:rPr lang="en-US" sz="2000" b="1" dirty="0"/>
              <a:t>University </a:t>
            </a:r>
            <a:r>
              <a:rPr lang="en-US" sz="2000" b="1" dirty="0" smtClean="0"/>
              <a:t>Med </a:t>
            </a:r>
            <a:r>
              <a:rPr lang="en-US" sz="2000" b="1" dirty="0"/>
              <a:t>Center, </a:t>
            </a:r>
            <a:r>
              <a:rPr lang="en-US" sz="2000" b="1" dirty="0" smtClean="0"/>
              <a:t>“Contribution </a:t>
            </a:r>
            <a:r>
              <a:rPr lang="en-US" sz="2000" b="1" dirty="0"/>
              <a:t>of store</a:t>
            </a:r>
            <a:r>
              <a:rPr lang="en-US" sz="2000" b="1" dirty="0" smtClean="0"/>
              <a:t>-operated </a:t>
            </a:r>
            <a:r>
              <a:rPr lang="en-US" sz="2000" b="1" dirty="0"/>
              <a:t>calcium </a:t>
            </a:r>
            <a:r>
              <a:rPr lang="en-US" sz="2000" b="1" dirty="0" smtClean="0"/>
              <a:t>entry to </a:t>
            </a:r>
            <a:r>
              <a:rPr lang="en-US" sz="2000" b="1" dirty="0"/>
              <a:t>calcium </a:t>
            </a:r>
            <a:r>
              <a:rPr lang="en-US" sz="2000" b="1" dirty="0" err="1" smtClean="0"/>
              <a:t>dysregulation</a:t>
            </a:r>
            <a:r>
              <a:rPr lang="en-US" sz="2000" b="1" dirty="0"/>
              <a:t> </a:t>
            </a:r>
            <a:r>
              <a:rPr lang="en-US" sz="2000" b="1" dirty="0" smtClean="0"/>
              <a:t>in SCAs.”</a:t>
            </a:r>
            <a:endParaRPr lang="en-US" sz="2000" b="1" dirty="0"/>
          </a:p>
        </p:txBody>
      </p:sp>
      <p:cxnSp>
        <p:nvCxnSpPr>
          <p:cNvPr id="13" name="Straight Connector 12"/>
          <p:cNvCxnSpPr/>
          <p:nvPr/>
        </p:nvCxnSpPr>
        <p:spPr>
          <a:xfrm>
            <a:off x="6248400" y="3810000"/>
            <a:ext cx="533400" cy="228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7887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527</TotalTime>
  <Words>898</Words>
  <Application>Microsoft Macintosh PowerPoint</Application>
  <PresentationFormat>Custom</PresentationFormat>
  <Paragraphs>140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Vapor Trail</vt:lpstr>
      <vt:lpstr>NAF SUPPORTED ResEarch Funding Update</vt:lpstr>
      <vt:lpstr> Disclaimer</vt:lpstr>
      <vt:lpstr>Presenter Disclosures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Harry Orr</cp:lastModifiedBy>
  <cp:revision>66</cp:revision>
  <dcterms:created xsi:type="dcterms:W3CDTF">2011-10-05T17:48:34Z</dcterms:created>
  <dcterms:modified xsi:type="dcterms:W3CDTF">2016-02-24T15:31:02Z</dcterms:modified>
</cp:coreProperties>
</file>