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  <p:sldMasterId id="2147483732" r:id="rId2"/>
    <p:sldMasterId id="2147483756" r:id="rId3"/>
    <p:sldMasterId id="2147483770" r:id="rId4"/>
    <p:sldMasterId id="2147483784" r:id="rId5"/>
    <p:sldMasterId id="2147483808" r:id="rId6"/>
  </p:sldMasterIdLst>
  <p:notesMasterIdLst>
    <p:notesMasterId r:id="rId60"/>
  </p:notesMasterIdLst>
  <p:sldIdLst>
    <p:sldId id="264" r:id="rId7"/>
    <p:sldId id="697" r:id="rId8"/>
    <p:sldId id="701" r:id="rId9"/>
    <p:sldId id="706" r:id="rId10"/>
    <p:sldId id="707" r:id="rId11"/>
    <p:sldId id="749" r:id="rId12"/>
    <p:sldId id="622" r:id="rId13"/>
    <p:sldId id="619" r:id="rId14"/>
    <p:sldId id="626" r:id="rId15"/>
    <p:sldId id="623" r:id="rId16"/>
    <p:sldId id="624" r:id="rId17"/>
    <p:sldId id="625" r:id="rId18"/>
    <p:sldId id="628" r:id="rId19"/>
    <p:sldId id="629" r:id="rId20"/>
    <p:sldId id="630" r:id="rId21"/>
    <p:sldId id="631" r:id="rId22"/>
    <p:sldId id="638" r:id="rId23"/>
    <p:sldId id="639" r:id="rId24"/>
    <p:sldId id="694" r:id="rId25"/>
    <p:sldId id="640" r:id="rId26"/>
    <p:sldId id="745" r:id="rId27"/>
    <p:sldId id="641" r:id="rId28"/>
    <p:sldId id="661" r:id="rId29"/>
    <p:sldId id="746" r:id="rId30"/>
    <p:sldId id="651" r:id="rId31"/>
    <p:sldId id="650" r:id="rId32"/>
    <p:sldId id="744" r:id="rId33"/>
    <p:sldId id="703" r:id="rId34"/>
    <p:sldId id="742" r:id="rId35"/>
    <p:sldId id="700" r:id="rId36"/>
    <p:sldId id="711" r:id="rId37"/>
    <p:sldId id="712" r:id="rId38"/>
    <p:sldId id="714" r:id="rId39"/>
    <p:sldId id="716" r:id="rId40"/>
    <p:sldId id="718" r:id="rId41"/>
    <p:sldId id="719" r:id="rId42"/>
    <p:sldId id="720" r:id="rId43"/>
    <p:sldId id="721" r:id="rId44"/>
    <p:sldId id="723" r:id="rId45"/>
    <p:sldId id="748" r:id="rId46"/>
    <p:sldId id="747" r:id="rId47"/>
    <p:sldId id="752" r:id="rId48"/>
    <p:sldId id="751" r:id="rId49"/>
    <p:sldId id="732" r:id="rId50"/>
    <p:sldId id="512" r:id="rId51"/>
    <p:sldId id="546" r:id="rId52"/>
    <p:sldId id="715" r:id="rId53"/>
    <p:sldId id="713" r:id="rId54"/>
    <p:sldId id="743" r:id="rId55"/>
    <p:sldId id="672" r:id="rId56"/>
    <p:sldId id="708" r:id="rId57"/>
    <p:sldId id="709" r:id="rId58"/>
    <p:sldId id="710" r:id="rId5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41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34555" autoAdjust="0"/>
    <p:restoredTop sz="85102" autoAdjust="0"/>
  </p:normalViewPr>
  <p:slideViewPr>
    <p:cSldViewPr>
      <p:cViewPr>
        <p:scale>
          <a:sx n="60" d="100"/>
          <a:sy n="60" d="100"/>
        </p:scale>
        <p:origin x="-762" y="-30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17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48.xml"/><Relationship Id="rId1" Type="http://schemas.openxmlformats.org/officeDocument/2006/relationships/slide" Target="slides/slide3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image" Target="../media/image6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732EF0-9E9E-4300-93CD-FD526581E1A3}" type="datetimeFigureOut">
              <a:rPr lang="en-US" smtClean="0"/>
              <a:t>3/6/2015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BD1BB1-AFFD-42FD-BFF7-D7452142E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910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_tradnl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62">
              <a:defRPr sz="3100">
                <a:solidFill>
                  <a:schemeClr val="tx1"/>
                </a:solidFill>
                <a:latin typeface="Times New Roman" pitchFamily="18" charset="0"/>
              </a:defRPr>
            </a:lvl1pPr>
            <a:lvl2pPr marL="702739" indent="-270284" defTabSz="914462">
              <a:defRPr sz="3100">
                <a:solidFill>
                  <a:schemeClr val="tx1"/>
                </a:solidFill>
                <a:latin typeface="Times New Roman" pitchFamily="18" charset="0"/>
              </a:defRPr>
            </a:lvl2pPr>
            <a:lvl3pPr marL="1081137" indent="-216227" defTabSz="914462">
              <a:defRPr sz="3100">
                <a:solidFill>
                  <a:schemeClr val="tx1"/>
                </a:solidFill>
                <a:latin typeface="Times New Roman" pitchFamily="18" charset="0"/>
              </a:defRPr>
            </a:lvl3pPr>
            <a:lvl4pPr marL="1513591" indent="-216227" defTabSz="914462">
              <a:defRPr sz="3100">
                <a:solidFill>
                  <a:schemeClr val="tx1"/>
                </a:solidFill>
                <a:latin typeface="Times New Roman" pitchFamily="18" charset="0"/>
              </a:defRPr>
            </a:lvl4pPr>
            <a:lvl5pPr marL="1946046" indent="-216227" defTabSz="914462">
              <a:defRPr sz="3100">
                <a:solidFill>
                  <a:schemeClr val="tx1"/>
                </a:solidFill>
                <a:latin typeface="Times New Roman" pitchFamily="18" charset="0"/>
              </a:defRPr>
            </a:lvl5pPr>
            <a:lvl6pPr marL="2378501" indent="-216227" defTabSz="914462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Times New Roman" pitchFamily="18" charset="0"/>
              </a:defRPr>
            </a:lvl6pPr>
            <a:lvl7pPr marL="2810955" indent="-216227" defTabSz="914462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Times New Roman" pitchFamily="18" charset="0"/>
              </a:defRPr>
            </a:lvl7pPr>
            <a:lvl8pPr marL="3243410" indent="-216227" defTabSz="914462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Times New Roman" pitchFamily="18" charset="0"/>
              </a:defRPr>
            </a:lvl8pPr>
            <a:lvl9pPr marL="3675865" indent="-216227" defTabSz="914462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124BA8D1-7197-4B9A-9061-071F2BD2DF81}" type="slidenum">
              <a:rPr lang="en-US" sz="1200"/>
              <a:pPr/>
              <a:t>15</a:t>
            </a:fld>
            <a:endParaRPr lang="en-US" sz="1200"/>
          </a:p>
        </p:txBody>
      </p:sp>
      <p:sp>
        <p:nvSpPr>
          <p:cNvPr id="64515" name="Rectangle 2"/>
          <p:cNvSpPr>
            <a:spLocks noChangeArrowheads="1"/>
          </p:cNvSpPr>
          <p:nvPr/>
        </p:nvSpPr>
        <p:spPr bwMode="auto">
          <a:xfrm>
            <a:off x="3888880" y="8676822"/>
            <a:ext cx="2966144" cy="447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78" tIns="44445" rIns="90478" bIns="44445" anchor="b"/>
          <a:lstStyle/>
          <a:p>
            <a:pPr algn="r" defTabSz="900947"/>
            <a:r>
              <a:rPr lang="en-US" sz="1200" b="1" i="1">
                <a:latin typeface="Goudy" charset="0"/>
              </a:rPr>
              <a:t>14</a:t>
            </a:r>
          </a:p>
        </p:txBody>
      </p:sp>
      <p:sp>
        <p:nvSpPr>
          <p:cNvPr id="64516" name="Rectangle 3"/>
          <p:cNvSpPr>
            <a:spLocks noChangeArrowheads="1"/>
          </p:cNvSpPr>
          <p:nvPr/>
        </p:nvSpPr>
        <p:spPr bwMode="auto">
          <a:xfrm>
            <a:off x="32742" y="8649609"/>
            <a:ext cx="2966145" cy="446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78" tIns="44445" rIns="90478" bIns="44445" anchor="b"/>
          <a:lstStyle/>
          <a:p>
            <a:pPr defTabSz="900947"/>
            <a:r>
              <a:rPr lang="en-US" sz="1100">
                <a:latin typeface="Helvetica Black" charset="0"/>
              </a:rPr>
              <a:t>Basic Genetics</a:t>
            </a:r>
          </a:p>
        </p:txBody>
      </p:sp>
      <p:sp>
        <p:nvSpPr>
          <p:cNvPr id="64517" name="Rectangle 4"/>
          <p:cNvSpPr>
            <a:spLocks noChangeArrowheads="1"/>
          </p:cNvSpPr>
          <p:nvPr/>
        </p:nvSpPr>
        <p:spPr bwMode="auto">
          <a:xfrm>
            <a:off x="32742" y="0"/>
            <a:ext cx="6802934" cy="446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78" tIns="44445" rIns="90478" bIns="44445"/>
          <a:lstStyle/>
          <a:p>
            <a:pPr defTabSz="900947"/>
            <a:r>
              <a:rPr lang="en-US" sz="1400" i="1">
                <a:latin typeface="Goudy" charset="0"/>
              </a:rPr>
              <a:t>ASCO Curriculum: Cancer Genetics &amp; Cancer Predisposition Testing</a:t>
            </a:r>
          </a:p>
        </p:txBody>
      </p:sp>
      <p:sp>
        <p:nvSpPr>
          <p:cNvPr id="64518" name="Rectangle 5"/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/>
        </p:spPr>
      </p:sp>
      <p:sp>
        <p:nvSpPr>
          <p:cNvPr id="64519" name="Rectangle 6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78" tIns="44445" rIns="90478" bIns="44445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62">
              <a:defRPr sz="3100">
                <a:solidFill>
                  <a:schemeClr val="tx1"/>
                </a:solidFill>
                <a:latin typeface="Times New Roman" pitchFamily="18" charset="0"/>
              </a:defRPr>
            </a:lvl1pPr>
            <a:lvl2pPr marL="702739" indent="-270284" defTabSz="914462">
              <a:defRPr sz="3100">
                <a:solidFill>
                  <a:schemeClr val="tx1"/>
                </a:solidFill>
                <a:latin typeface="Times New Roman" pitchFamily="18" charset="0"/>
              </a:defRPr>
            </a:lvl2pPr>
            <a:lvl3pPr marL="1081137" indent="-216227" defTabSz="914462">
              <a:defRPr sz="3100">
                <a:solidFill>
                  <a:schemeClr val="tx1"/>
                </a:solidFill>
                <a:latin typeface="Times New Roman" pitchFamily="18" charset="0"/>
              </a:defRPr>
            </a:lvl3pPr>
            <a:lvl4pPr marL="1513591" indent="-216227" defTabSz="914462">
              <a:defRPr sz="3100">
                <a:solidFill>
                  <a:schemeClr val="tx1"/>
                </a:solidFill>
                <a:latin typeface="Times New Roman" pitchFamily="18" charset="0"/>
              </a:defRPr>
            </a:lvl4pPr>
            <a:lvl5pPr marL="1946046" indent="-216227" defTabSz="914462">
              <a:defRPr sz="3100">
                <a:solidFill>
                  <a:schemeClr val="tx1"/>
                </a:solidFill>
                <a:latin typeface="Times New Roman" pitchFamily="18" charset="0"/>
              </a:defRPr>
            </a:lvl5pPr>
            <a:lvl6pPr marL="2378501" indent="-216227" defTabSz="914462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Times New Roman" pitchFamily="18" charset="0"/>
              </a:defRPr>
            </a:lvl6pPr>
            <a:lvl7pPr marL="2810955" indent="-216227" defTabSz="914462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Times New Roman" pitchFamily="18" charset="0"/>
              </a:defRPr>
            </a:lvl7pPr>
            <a:lvl8pPr marL="3243410" indent="-216227" defTabSz="914462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Times New Roman" pitchFamily="18" charset="0"/>
              </a:defRPr>
            </a:lvl8pPr>
            <a:lvl9pPr marL="3675865" indent="-216227" defTabSz="914462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D3380CB-416C-4435-915C-C41749D6EBF0}" type="slidenum">
              <a:rPr lang="en-US" sz="1200"/>
              <a:pPr/>
              <a:t>16</a:t>
            </a:fld>
            <a:endParaRPr lang="en-US" sz="1200"/>
          </a:p>
        </p:txBody>
      </p:sp>
      <p:sp>
        <p:nvSpPr>
          <p:cNvPr id="65539" name="Rectangle 2"/>
          <p:cNvSpPr>
            <a:spLocks noChangeArrowheads="1"/>
          </p:cNvSpPr>
          <p:nvPr/>
        </p:nvSpPr>
        <p:spPr bwMode="auto">
          <a:xfrm>
            <a:off x="3888880" y="8676822"/>
            <a:ext cx="2966144" cy="447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78" tIns="44445" rIns="90478" bIns="44445" anchor="b"/>
          <a:lstStyle/>
          <a:p>
            <a:pPr algn="r" defTabSz="900947"/>
            <a:r>
              <a:rPr lang="en-US" sz="1200" b="1" i="1">
                <a:latin typeface="Goudy" charset="0"/>
              </a:rPr>
              <a:t>16</a:t>
            </a:r>
          </a:p>
        </p:txBody>
      </p:sp>
      <p:sp>
        <p:nvSpPr>
          <p:cNvPr id="65540" name="Rectangle 3"/>
          <p:cNvSpPr>
            <a:spLocks noChangeArrowheads="1"/>
          </p:cNvSpPr>
          <p:nvPr/>
        </p:nvSpPr>
        <p:spPr bwMode="auto">
          <a:xfrm>
            <a:off x="32742" y="8649609"/>
            <a:ext cx="2966145" cy="446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78" tIns="44445" rIns="90478" bIns="44445" anchor="b"/>
          <a:lstStyle/>
          <a:p>
            <a:pPr defTabSz="900947"/>
            <a:r>
              <a:rPr lang="en-US" sz="1100">
                <a:latin typeface="Helvetica Black" charset="0"/>
              </a:rPr>
              <a:t>Basic Genetics</a:t>
            </a:r>
          </a:p>
        </p:txBody>
      </p:sp>
      <p:sp>
        <p:nvSpPr>
          <p:cNvPr id="65541" name="Rectangle 4"/>
          <p:cNvSpPr>
            <a:spLocks noChangeArrowheads="1"/>
          </p:cNvSpPr>
          <p:nvPr/>
        </p:nvSpPr>
        <p:spPr bwMode="auto">
          <a:xfrm>
            <a:off x="32742" y="0"/>
            <a:ext cx="6802934" cy="446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78" tIns="44445" rIns="90478" bIns="44445"/>
          <a:lstStyle/>
          <a:p>
            <a:pPr defTabSz="900947"/>
            <a:r>
              <a:rPr lang="en-US" sz="1400" i="1">
                <a:latin typeface="Goudy" charset="0"/>
              </a:rPr>
              <a:t>ASCO Curriculum: Cancer Genetics &amp; Cancer Predisposition Testing</a:t>
            </a:r>
          </a:p>
        </p:txBody>
      </p:sp>
      <p:sp>
        <p:nvSpPr>
          <p:cNvPr id="65542" name="Rectangle 5"/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/>
        </p:spPr>
      </p:sp>
      <p:sp>
        <p:nvSpPr>
          <p:cNvPr id="65543" name="Rectangle 6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78" tIns="44445" rIns="90478" bIns="44445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62">
              <a:defRPr sz="3100">
                <a:solidFill>
                  <a:schemeClr val="tx1"/>
                </a:solidFill>
                <a:latin typeface="Times New Roman" pitchFamily="18" charset="0"/>
              </a:defRPr>
            </a:lvl1pPr>
            <a:lvl2pPr marL="702739" indent="-270284" defTabSz="914462">
              <a:defRPr sz="3100">
                <a:solidFill>
                  <a:schemeClr val="tx1"/>
                </a:solidFill>
                <a:latin typeface="Times New Roman" pitchFamily="18" charset="0"/>
              </a:defRPr>
            </a:lvl2pPr>
            <a:lvl3pPr marL="1081137" indent="-216227" defTabSz="914462">
              <a:defRPr sz="3100">
                <a:solidFill>
                  <a:schemeClr val="tx1"/>
                </a:solidFill>
                <a:latin typeface="Times New Roman" pitchFamily="18" charset="0"/>
              </a:defRPr>
            </a:lvl3pPr>
            <a:lvl4pPr marL="1513591" indent="-216227" defTabSz="914462">
              <a:defRPr sz="3100">
                <a:solidFill>
                  <a:schemeClr val="tx1"/>
                </a:solidFill>
                <a:latin typeface="Times New Roman" pitchFamily="18" charset="0"/>
              </a:defRPr>
            </a:lvl4pPr>
            <a:lvl5pPr marL="1946046" indent="-216227" defTabSz="914462">
              <a:defRPr sz="3100">
                <a:solidFill>
                  <a:schemeClr val="tx1"/>
                </a:solidFill>
                <a:latin typeface="Times New Roman" pitchFamily="18" charset="0"/>
              </a:defRPr>
            </a:lvl5pPr>
            <a:lvl6pPr marL="2378501" indent="-216227" defTabSz="914462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Times New Roman" pitchFamily="18" charset="0"/>
              </a:defRPr>
            </a:lvl6pPr>
            <a:lvl7pPr marL="2810955" indent="-216227" defTabSz="914462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Times New Roman" pitchFamily="18" charset="0"/>
              </a:defRPr>
            </a:lvl7pPr>
            <a:lvl8pPr marL="3243410" indent="-216227" defTabSz="914462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Times New Roman" pitchFamily="18" charset="0"/>
              </a:defRPr>
            </a:lvl8pPr>
            <a:lvl9pPr marL="3675865" indent="-216227" defTabSz="914462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E3471FB4-8085-4AB4-8A42-CF6D841DC99A}" type="slidenum">
              <a:rPr lang="en-US" sz="1200"/>
              <a:pPr/>
              <a:t>17</a:t>
            </a:fld>
            <a:endParaRPr lang="en-US" sz="1200"/>
          </a:p>
        </p:txBody>
      </p:sp>
      <p:sp>
        <p:nvSpPr>
          <p:cNvPr id="71683" name="Rectangle 2"/>
          <p:cNvSpPr>
            <a:spLocks noChangeArrowheads="1"/>
          </p:cNvSpPr>
          <p:nvPr/>
        </p:nvSpPr>
        <p:spPr bwMode="auto">
          <a:xfrm>
            <a:off x="3888880" y="8676822"/>
            <a:ext cx="2966144" cy="447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78" tIns="44445" rIns="90478" bIns="44445" anchor="b"/>
          <a:lstStyle/>
          <a:p>
            <a:pPr algn="r" defTabSz="900947"/>
            <a:r>
              <a:rPr lang="en-US" sz="1200" b="1" i="1">
                <a:latin typeface="Goudy" charset="0"/>
              </a:rPr>
              <a:t>30</a:t>
            </a:r>
          </a:p>
        </p:txBody>
      </p:sp>
      <p:sp>
        <p:nvSpPr>
          <p:cNvPr id="71684" name="Rectangle 3"/>
          <p:cNvSpPr>
            <a:spLocks noChangeArrowheads="1"/>
          </p:cNvSpPr>
          <p:nvPr/>
        </p:nvSpPr>
        <p:spPr bwMode="auto">
          <a:xfrm>
            <a:off x="32742" y="8649609"/>
            <a:ext cx="2966145" cy="446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78" tIns="44445" rIns="90478" bIns="44445" anchor="b"/>
          <a:lstStyle/>
          <a:p>
            <a:pPr defTabSz="900947"/>
            <a:r>
              <a:rPr lang="en-US" sz="1100">
                <a:latin typeface="Helvetica Black" charset="0"/>
              </a:rPr>
              <a:t>Basic Genetics</a:t>
            </a:r>
          </a:p>
        </p:txBody>
      </p:sp>
      <p:sp>
        <p:nvSpPr>
          <p:cNvPr id="71685" name="Rectangle 4"/>
          <p:cNvSpPr>
            <a:spLocks noChangeArrowheads="1"/>
          </p:cNvSpPr>
          <p:nvPr/>
        </p:nvSpPr>
        <p:spPr bwMode="auto">
          <a:xfrm>
            <a:off x="32742" y="0"/>
            <a:ext cx="6802934" cy="446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78" tIns="44445" rIns="90478" bIns="44445"/>
          <a:lstStyle/>
          <a:p>
            <a:pPr defTabSz="900947"/>
            <a:r>
              <a:rPr lang="en-US" sz="1400" i="1">
                <a:latin typeface="Goudy" charset="0"/>
              </a:rPr>
              <a:t>ASCO Curriculum: Cancer Genetics &amp; Cancer Predisposition Testing</a:t>
            </a:r>
          </a:p>
        </p:txBody>
      </p:sp>
      <p:sp>
        <p:nvSpPr>
          <p:cNvPr id="71686" name="Rectangle 5"/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/>
        </p:spPr>
      </p:sp>
      <p:sp>
        <p:nvSpPr>
          <p:cNvPr id="71687" name="Rectangle 6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78" tIns="44445" rIns="90478" bIns="44445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62">
              <a:defRPr sz="3100">
                <a:solidFill>
                  <a:schemeClr val="tx1"/>
                </a:solidFill>
                <a:latin typeface="Times New Roman" pitchFamily="18" charset="0"/>
              </a:defRPr>
            </a:lvl1pPr>
            <a:lvl2pPr marL="702739" indent="-270284" defTabSz="914462">
              <a:defRPr sz="3100">
                <a:solidFill>
                  <a:schemeClr val="tx1"/>
                </a:solidFill>
                <a:latin typeface="Times New Roman" pitchFamily="18" charset="0"/>
              </a:defRPr>
            </a:lvl2pPr>
            <a:lvl3pPr marL="1081137" indent="-216227" defTabSz="914462">
              <a:defRPr sz="3100">
                <a:solidFill>
                  <a:schemeClr val="tx1"/>
                </a:solidFill>
                <a:latin typeface="Times New Roman" pitchFamily="18" charset="0"/>
              </a:defRPr>
            </a:lvl3pPr>
            <a:lvl4pPr marL="1513591" indent="-216227" defTabSz="914462">
              <a:defRPr sz="3100">
                <a:solidFill>
                  <a:schemeClr val="tx1"/>
                </a:solidFill>
                <a:latin typeface="Times New Roman" pitchFamily="18" charset="0"/>
              </a:defRPr>
            </a:lvl4pPr>
            <a:lvl5pPr marL="1946046" indent="-216227" defTabSz="914462">
              <a:defRPr sz="3100">
                <a:solidFill>
                  <a:schemeClr val="tx1"/>
                </a:solidFill>
                <a:latin typeface="Times New Roman" pitchFamily="18" charset="0"/>
              </a:defRPr>
            </a:lvl5pPr>
            <a:lvl6pPr marL="2378501" indent="-216227" defTabSz="914462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Times New Roman" pitchFamily="18" charset="0"/>
              </a:defRPr>
            </a:lvl6pPr>
            <a:lvl7pPr marL="2810955" indent="-216227" defTabSz="914462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Times New Roman" pitchFamily="18" charset="0"/>
              </a:defRPr>
            </a:lvl7pPr>
            <a:lvl8pPr marL="3243410" indent="-216227" defTabSz="914462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Times New Roman" pitchFamily="18" charset="0"/>
              </a:defRPr>
            </a:lvl8pPr>
            <a:lvl9pPr marL="3675865" indent="-216227" defTabSz="914462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1008727-9E18-453F-BD7A-6FCED94E88C5}" type="slidenum">
              <a:rPr lang="en-US" sz="1200"/>
              <a:pPr/>
              <a:t>18</a:t>
            </a:fld>
            <a:endParaRPr lang="en-US" sz="1200"/>
          </a:p>
        </p:txBody>
      </p:sp>
      <p:sp>
        <p:nvSpPr>
          <p:cNvPr id="72707" name="Rectangle 2"/>
          <p:cNvSpPr>
            <a:spLocks noChangeArrowheads="1"/>
          </p:cNvSpPr>
          <p:nvPr/>
        </p:nvSpPr>
        <p:spPr bwMode="auto">
          <a:xfrm>
            <a:off x="3888880" y="8676822"/>
            <a:ext cx="2966144" cy="447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78" tIns="44445" rIns="90478" bIns="44445" anchor="b"/>
          <a:lstStyle/>
          <a:p>
            <a:pPr algn="r" defTabSz="900947"/>
            <a:r>
              <a:rPr lang="en-US" sz="1200" b="1" i="1">
                <a:latin typeface="Goudy" charset="0"/>
              </a:rPr>
              <a:t>2</a:t>
            </a:r>
          </a:p>
        </p:txBody>
      </p:sp>
      <p:sp>
        <p:nvSpPr>
          <p:cNvPr id="72708" name="Rectangle 3"/>
          <p:cNvSpPr>
            <a:spLocks noChangeArrowheads="1"/>
          </p:cNvSpPr>
          <p:nvPr/>
        </p:nvSpPr>
        <p:spPr bwMode="auto">
          <a:xfrm>
            <a:off x="32742" y="8649609"/>
            <a:ext cx="2966145" cy="446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78" tIns="44445" rIns="90478" bIns="44445" anchor="b"/>
          <a:lstStyle/>
          <a:p>
            <a:pPr defTabSz="900947"/>
            <a:r>
              <a:rPr lang="en-US" sz="1100">
                <a:latin typeface="Helvetica Black" charset="0"/>
              </a:rPr>
              <a:t>Basic Genetics</a:t>
            </a:r>
          </a:p>
        </p:txBody>
      </p:sp>
      <p:sp>
        <p:nvSpPr>
          <p:cNvPr id="72709" name="Rectangle 4"/>
          <p:cNvSpPr>
            <a:spLocks noChangeArrowheads="1"/>
          </p:cNvSpPr>
          <p:nvPr/>
        </p:nvSpPr>
        <p:spPr bwMode="auto">
          <a:xfrm>
            <a:off x="32742" y="0"/>
            <a:ext cx="6802934" cy="446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78" tIns="44445" rIns="90478" bIns="44445"/>
          <a:lstStyle/>
          <a:p>
            <a:pPr defTabSz="900947"/>
            <a:r>
              <a:rPr lang="en-US" sz="1400" i="1">
                <a:latin typeface="Goudy" charset="0"/>
              </a:rPr>
              <a:t>ASCO Curriculum: Cancer Genetics &amp; Cancer Predisposition Testing</a:t>
            </a:r>
          </a:p>
        </p:txBody>
      </p:sp>
      <p:sp>
        <p:nvSpPr>
          <p:cNvPr id="72710" name="Rectangle 5"/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/>
        </p:spPr>
      </p:sp>
      <p:sp>
        <p:nvSpPr>
          <p:cNvPr id="72711" name="Rectangle 6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78" tIns="44445" rIns="90478" bIns="44445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78A6598-0D48-46B4-991A-C3465317B634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098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_tradnl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4B76544-47C9-4B7D-A66F-55C85E2CF600}" type="slidenum">
              <a:rPr lang="en-US" sz="1200">
                <a:solidFill>
                  <a:srgbClr val="000000"/>
                </a:solidFill>
              </a:rPr>
              <a:pPr eaLnBrk="1" hangingPunct="1"/>
              <a:t>28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4B76544-47C9-4B7D-A66F-55C85E2CF600}" type="slidenum">
              <a:rPr lang="en-US" sz="1200">
                <a:solidFill>
                  <a:srgbClr val="000000"/>
                </a:solidFill>
              </a:rPr>
              <a:pPr eaLnBrk="1" hangingPunct="1"/>
              <a:t>29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6" y="692150"/>
            <a:ext cx="4556125" cy="3416300"/>
          </a:xfrm>
          <a:ln cap="flat">
            <a:solidFill>
              <a:schemeClr val="tx1"/>
            </a:solidFill>
          </a:ln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7" tIns="46269" rIns="92537" bIns="46269"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02C09F-6B64-4945-81E5-DAF11AD0FED0}" type="slidenum">
              <a:rPr lang="en-US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75842" name="Rectangle 2"/>
          <p:cNvSpPr>
            <a:spLocks noChangeArrowheads="1"/>
          </p:cNvSpPr>
          <p:nvPr/>
        </p:nvSpPr>
        <p:spPr bwMode="auto">
          <a:xfrm>
            <a:off x="3888880" y="8676822"/>
            <a:ext cx="2966144" cy="447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78" tIns="44445" rIns="90478" bIns="44445" anchor="b"/>
          <a:lstStyle/>
          <a:p>
            <a:pPr algn="r" defTabSz="900947"/>
            <a:r>
              <a:rPr lang="en-US" sz="1200" b="1" i="1">
                <a:solidFill>
                  <a:prstClr val="black"/>
                </a:solidFill>
                <a:latin typeface="Goudy" charset="0"/>
              </a:rPr>
              <a:t>16</a:t>
            </a:r>
          </a:p>
        </p:txBody>
      </p:sp>
      <p:sp>
        <p:nvSpPr>
          <p:cNvPr id="675843" name="Rectangle 3"/>
          <p:cNvSpPr>
            <a:spLocks noChangeArrowheads="1"/>
          </p:cNvSpPr>
          <p:nvPr/>
        </p:nvSpPr>
        <p:spPr bwMode="auto">
          <a:xfrm>
            <a:off x="32742" y="8649609"/>
            <a:ext cx="2966145" cy="446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78" tIns="44445" rIns="90478" bIns="44445" anchor="b"/>
          <a:lstStyle/>
          <a:p>
            <a:pPr defTabSz="900947"/>
            <a:r>
              <a:rPr lang="en-US" sz="1100">
                <a:solidFill>
                  <a:prstClr val="black"/>
                </a:solidFill>
                <a:latin typeface="Helvetica Black" charset="0"/>
              </a:rPr>
              <a:t>Basic Genetics</a:t>
            </a:r>
          </a:p>
        </p:txBody>
      </p:sp>
      <p:sp>
        <p:nvSpPr>
          <p:cNvPr id="675844" name="Rectangle 4"/>
          <p:cNvSpPr>
            <a:spLocks noChangeArrowheads="1"/>
          </p:cNvSpPr>
          <p:nvPr/>
        </p:nvSpPr>
        <p:spPr bwMode="auto">
          <a:xfrm>
            <a:off x="32742" y="0"/>
            <a:ext cx="6802934" cy="446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78" tIns="44445" rIns="90478" bIns="44445"/>
          <a:lstStyle/>
          <a:p>
            <a:pPr defTabSz="900947"/>
            <a:r>
              <a:rPr lang="en-US" sz="1400" i="1">
                <a:solidFill>
                  <a:prstClr val="black"/>
                </a:solidFill>
                <a:latin typeface="Goudy" charset="0"/>
              </a:rPr>
              <a:t>ASCO Curriculum: Cancer Genetics &amp; Cancer Predisposition Testing</a:t>
            </a:r>
          </a:p>
        </p:txBody>
      </p:sp>
      <p:sp>
        <p:nvSpPr>
          <p:cNvPr id="675845" name="Rectangle 5"/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/>
        </p:spPr>
      </p:sp>
      <p:sp>
        <p:nvSpPr>
          <p:cNvPr id="675846" name="Rectangle 6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78" tIns="44445" rIns="90478" bIns="44445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62">
              <a:defRPr sz="3100">
                <a:solidFill>
                  <a:schemeClr val="tx1"/>
                </a:solidFill>
                <a:latin typeface="Times New Roman" pitchFamily="18" charset="0"/>
              </a:defRPr>
            </a:lvl1pPr>
            <a:lvl2pPr marL="702739" indent="-270284" defTabSz="914462">
              <a:defRPr sz="3100">
                <a:solidFill>
                  <a:schemeClr val="tx1"/>
                </a:solidFill>
                <a:latin typeface="Times New Roman" pitchFamily="18" charset="0"/>
              </a:defRPr>
            </a:lvl2pPr>
            <a:lvl3pPr marL="1081137" indent="-216227" defTabSz="914462">
              <a:defRPr sz="3100">
                <a:solidFill>
                  <a:schemeClr val="tx1"/>
                </a:solidFill>
                <a:latin typeface="Times New Roman" pitchFamily="18" charset="0"/>
              </a:defRPr>
            </a:lvl3pPr>
            <a:lvl4pPr marL="1513591" indent="-216227" defTabSz="914462">
              <a:defRPr sz="3100">
                <a:solidFill>
                  <a:schemeClr val="tx1"/>
                </a:solidFill>
                <a:latin typeface="Times New Roman" pitchFamily="18" charset="0"/>
              </a:defRPr>
            </a:lvl4pPr>
            <a:lvl5pPr marL="1946046" indent="-216227" defTabSz="914462">
              <a:defRPr sz="3100">
                <a:solidFill>
                  <a:schemeClr val="tx1"/>
                </a:solidFill>
                <a:latin typeface="Times New Roman" pitchFamily="18" charset="0"/>
              </a:defRPr>
            </a:lvl5pPr>
            <a:lvl6pPr marL="2378501" indent="-216227" defTabSz="914462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Times New Roman" pitchFamily="18" charset="0"/>
              </a:defRPr>
            </a:lvl6pPr>
            <a:lvl7pPr marL="2810955" indent="-216227" defTabSz="914462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Times New Roman" pitchFamily="18" charset="0"/>
              </a:defRPr>
            </a:lvl7pPr>
            <a:lvl8pPr marL="3243410" indent="-216227" defTabSz="914462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Times New Roman" pitchFamily="18" charset="0"/>
              </a:defRPr>
            </a:lvl8pPr>
            <a:lvl9pPr marL="3675865" indent="-216227" defTabSz="914462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B48E0D2-362B-4FEC-A6B3-448820684132}" type="slidenum">
              <a:rPr lang="en-US" sz="1200"/>
              <a:pPr/>
              <a:t>7</a:t>
            </a:fld>
            <a:endParaRPr lang="en-US" sz="1200"/>
          </a:p>
        </p:txBody>
      </p:sp>
      <p:sp>
        <p:nvSpPr>
          <p:cNvPr id="55299" name="Rectangle 2"/>
          <p:cNvSpPr>
            <a:spLocks noChangeArrowheads="1"/>
          </p:cNvSpPr>
          <p:nvPr/>
        </p:nvSpPr>
        <p:spPr bwMode="auto">
          <a:xfrm>
            <a:off x="3888880" y="8676822"/>
            <a:ext cx="2966144" cy="447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78" tIns="44445" rIns="90478" bIns="44445" anchor="b"/>
          <a:lstStyle/>
          <a:p>
            <a:pPr algn="r" defTabSz="900947"/>
            <a:r>
              <a:rPr lang="en-US" sz="1200" b="1" i="1">
                <a:latin typeface="Goudy" charset="0"/>
              </a:rPr>
              <a:t>3</a:t>
            </a:r>
          </a:p>
        </p:txBody>
      </p:sp>
      <p:sp>
        <p:nvSpPr>
          <p:cNvPr id="55300" name="Rectangle 3"/>
          <p:cNvSpPr>
            <a:spLocks noChangeArrowheads="1"/>
          </p:cNvSpPr>
          <p:nvPr/>
        </p:nvSpPr>
        <p:spPr bwMode="auto">
          <a:xfrm>
            <a:off x="32742" y="8649609"/>
            <a:ext cx="2966145" cy="446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78" tIns="44445" rIns="90478" bIns="44445" anchor="b"/>
          <a:lstStyle/>
          <a:p>
            <a:pPr defTabSz="900947"/>
            <a:r>
              <a:rPr lang="en-US" sz="1100">
                <a:latin typeface="Helvetica Black" charset="0"/>
              </a:rPr>
              <a:t>Basic Genetics</a:t>
            </a:r>
          </a:p>
        </p:txBody>
      </p:sp>
      <p:sp>
        <p:nvSpPr>
          <p:cNvPr id="55301" name="Rectangle 4"/>
          <p:cNvSpPr>
            <a:spLocks noChangeArrowheads="1"/>
          </p:cNvSpPr>
          <p:nvPr/>
        </p:nvSpPr>
        <p:spPr bwMode="auto">
          <a:xfrm>
            <a:off x="32742" y="0"/>
            <a:ext cx="6802934" cy="446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78" tIns="44445" rIns="90478" bIns="44445"/>
          <a:lstStyle/>
          <a:p>
            <a:pPr defTabSz="900947"/>
            <a:r>
              <a:rPr lang="en-US" sz="1400" i="1">
                <a:latin typeface="Goudy" charset="0"/>
              </a:rPr>
              <a:t>ASCO Curriculum: Cancer Genetics &amp; Cancer Predisposition Testing</a:t>
            </a:r>
          </a:p>
        </p:txBody>
      </p:sp>
      <p:sp>
        <p:nvSpPr>
          <p:cNvPr id="55302" name="Rectangle 5"/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/>
        </p:spPr>
      </p:sp>
      <p:sp>
        <p:nvSpPr>
          <p:cNvPr id="55303" name="Rectangle 6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78" tIns="44445" rIns="90478" bIns="44445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02C09F-6B64-4945-81E5-DAF11AD0FED0}" type="slidenum">
              <a:rPr lang="en-US">
                <a:solidFill>
                  <a:prstClr val="black"/>
                </a:solidFill>
              </a:rPr>
              <a:pPr/>
              <a:t>38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75842" name="Rectangle 2"/>
          <p:cNvSpPr>
            <a:spLocks noChangeArrowheads="1"/>
          </p:cNvSpPr>
          <p:nvPr/>
        </p:nvSpPr>
        <p:spPr bwMode="auto">
          <a:xfrm>
            <a:off x="3888880" y="8676822"/>
            <a:ext cx="2966144" cy="447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78" tIns="44445" rIns="90478" bIns="44445" anchor="b"/>
          <a:lstStyle/>
          <a:p>
            <a:pPr algn="r" defTabSz="900947"/>
            <a:r>
              <a:rPr lang="en-US" sz="1200" b="1" i="1">
                <a:solidFill>
                  <a:prstClr val="black"/>
                </a:solidFill>
                <a:latin typeface="Goudy" charset="0"/>
              </a:rPr>
              <a:t>16</a:t>
            </a:r>
          </a:p>
        </p:txBody>
      </p:sp>
      <p:sp>
        <p:nvSpPr>
          <p:cNvPr id="675843" name="Rectangle 3"/>
          <p:cNvSpPr>
            <a:spLocks noChangeArrowheads="1"/>
          </p:cNvSpPr>
          <p:nvPr/>
        </p:nvSpPr>
        <p:spPr bwMode="auto">
          <a:xfrm>
            <a:off x="32742" y="8649609"/>
            <a:ext cx="2966145" cy="446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78" tIns="44445" rIns="90478" bIns="44445" anchor="b"/>
          <a:lstStyle/>
          <a:p>
            <a:pPr defTabSz="900947"/>
            <a:r>
              <a:rPr lang="en-US" sz="1100">
                <a:solidFill>
                  <a:prstClr val="black"/>
                </a:solidFill>
                <a:latin typeface="Helvetica Black" charset="0"/>
              </a:rPr>
              <a:t>Basic Genetics</a:t>
            </a:r>
          </a:p>
        </p:txBody>
      </p:sp>
      <p:sp>
        <p:nvSpPr>
          <p:cNvPr id="675844" name="Rectangle 4"/>
          <p:cNvSpPr>
            <a:spLocks noChangeArrowheads="1"/>
          </p:cNvSpPr>
          <p:nvPr/>
        </p:nvSpPr>
        <p:spPr bwMode="auto">
          <a:xfrm>
            <a:off x="32742" y="0"/>
            <a:ext cx="6802934" cy="446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78" tIns="44445" rIns="90478" bIns="44445"/>
          <a:lstStyle/>
          <a:p>
            <a:pPr defTabSz="900947"/>
            <a:r>
              <a:rPr lang="en-US" sz="1400" i="1">
                <a:solidFill>
                  <a:prstClr val="black"/>
                </a:solidFill>
                <a:latin typeface="Goudy" charset="0"/>
              </a:rPr>
              <a:t>ASCO Curriculum: Cancer Genetics &amp; Cancer Predisposition Testing</a:t>
            </a:r>
          </a:p>
        </p:txBody>
      </p:sp>
      <p:sp>
        <p:nvSpPr>
          <p:cNvPr id="675845" name="Rectangle 5"/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/>
        </p:spPr>
      </p:sp>
      <p:sp>
        <p:nvSpPr>
          <p:cNvPr id="675846" name="Rectangle 6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78" tIns="44445" rIns="90478" bIns="44445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BD1BB1-AFFD-42FD-BFF7-D7452142EC7C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2769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_tradnl" dirty="0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2152" y="685488"/>
            <a:ext cx="4633697" cy="3429000"/>
          </a:xfrm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Holy grail of understanding </a:t>
            </a:r>
            <a:r>
              <a:rPr lang="en-US" dirty="0" err="1" smtClean="0"/>
              <a:t>neurodegneration</a:t>
            </a:r>
            <a:r>
              <a:rPr lang="en-US" dirty="0" smtClean="0"/>
              <a:t> is to understand all of the different aspects and common pathways. Too often we are like blind mice in this picture book exploring a small piece of the elephant and reporting back completely different findings</a:t>
            </a:r>
          </a:p>
          <a:p>
            <a:r>
              <a:rPr lang="en-US" dirty="0" smtClean="0"/>
              <a:t>We have pursued the identification which are hard to relate to each other.  With that transition I am going to move on to gene #2 </a:t>
            </a:r>
          </a:p>
          <a:p>
            <a:r>
              <a:rPr lang="en-US" dirty="0" smtClean="0"/>
              <a:t>Segway – clearly d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6" y="692150"/>
            <a:ext cx="4556125" cy="3416300"/>
          </a:xfrm>
          <a:ln cap="flat">
            <a:solidFill>
              <a:schemeClr val="tx1"/>
            </a:solidFill>
          </a:ln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7" tIns="46269" rIns="92537" bIns="46269"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02C09F-6B64-4945-81E5-DAF11AD0FED0}" type="slidenum">
              <a:rPr lang="en-US">
                <a:solidFill>
                  <a:prstClr val="black"/>
                </a:solidFill>
              </a:rPr>
              <a:pPr/>
              <a:t>50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75842" name="Rectangle 2"/>
          <p:cNvSpPr>
            <a:spLocks noChangeArrowheads="1"/>
          </p:cNvSpPr>
          <p:nvPr/>
        </p:nvSpPr>
        <p:spPr bwMode="auto">
          <a:xfrm>
            <a:off x="3888880" y="8676822"/>
            <a:ext cx="2966144" cy="447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78" tIns="44445" rIns="90478" bIns="44445" anchor="b"/>
          <a:lstStyle/>
          <a:p>
            <a:pPr algn="r" defTabSz="900947"/>
            <a:r>
              <a:rPr lang="en-US" sz="1200" b="1" i="1">
                <a:solidFill>
                  <a:prstClr val="black"/>
                </a:solidFill>
                <a:latin typeface="Goudy" charset="0"/>
              </a:rPr>
              <a:t>16</a:t>
            </a:r>
          </a:p>
        </p:txBody>
      </p:sp>
      <p:sp>
        <p:nvSpPr>
          <p:cNvPr id="675843" name="Rectangle 3"/>
          <p:cNvSpPr>
            <a:spLocks noChangeArrowheads="1"/>
          </p:cNvSpPr>
          <p:nvPr/>
        </p:nvSpPr>
        <p:spPr bwMode="auto">
          <a:xfrm>
            <a:off x="32742" y="8649609"/>
            <a:ext cx="2966145" cy="446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78" tIns="44445" rIns="90478" bIns="44445" anchor="b"/>
          <a:lstStyle/>
          <a:p>
            <a:pPr defTabSz="900947"/>
            <a:r>
              <a:rPr lang="en-US" sz="1100">
                <a:solidFill>
                  <a:prstClr val="black"/>
                </a:solidFill>
                <a:latin typeface="Helvetica Black" charset="0"/>
              </a:rPr>
              <a:t>Basic Genetics</a:t>
            </a:r>
          </a:p>
        </p:txBody>
      </p:sp>
      <p:sp>
        <p:nvSpPr>
          <p:cNvPr id="675844" name="Rectangle 4"/>
          <p:cNvSpPr>
            <a:spLocks noChangeArrowheads="1"/>
          </p:cNvSpPr>
          <p:nvPr/>
        </p:nvSpPr>
        <p:spPr bwMode="auto">
          <a:xfrm>
            <a:off x="32742" y="0"/>
            <a:ext cx="6802934" cy="446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78" tIns="44445" rIns="90478" bIns="44445"/>
          <a:lstStyle/>
          <a:p>
            <a:pPr defTabSz="900947"/>
            <a:r>
              <a:rPr lang="en-US" sz="1400" i="1">
                <a:solidFill>
                  <a:prstClr val="black"/>
                </a:solidFill>
                <a:latin typeface="Goudy" charset="0"/>
              </a:rPr>
              <a:t>ASCO Curriculum: Cancer Genetics &amp; Cancer Predisposition Testing</a:t>
            </a:r>
          </a:p>
        </p:txBody>
      </p:sp>
      <p:sp>
        <p:nvSpPr>
          <p:cNvPr id="675845" name="Rectangle 5"/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/>
        </p:spPr>
      </p:sp>
      <p:sp>
        <p:nvSpPr>
          <p:cNvPr id="675846" name="Rectangle 6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78" tIns="44445" rIns="90478" bIns="44445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62">
              <a:defRPr sz="3100">
                <a:solidFill>
                  <a:schemeClr val="tx1"/>
                </a:solidFill>
                <a:latin typeface="Times New Roman" pitchFamily="18" charset="0"/>
              </a:defRPr>
            </a:lvl1pPr>
            <a:lvl2pPr marL="702739" indent="-270284" defTabSz="914462">
              <a:defRPr sz="3100">
                <a:solidFill>
                  <a:schemeClr val="tx1"/>
                </a:solidFill>
                <a:latin typeface="Times New Roman" pitchFamily="18" charset="0"/>
              </a:defRPr>
            </a:lvl2pPr>
            <a:lvl3pPr marL="1081137" indent="-216227" defTabSz="914462">
              <a:defRPr sz="3100">
                <a:solidFill>
                  <a:schemeClr val="tx1"/>
                </a:solidFill>
                <a:latin typeface="Times New Roman" pitchFamily="18" charset="0"/>
              </a:defRPr>
            </a:lvl3pPr>
            <a:lvl4pPr marL="1513591" indent="-216227" defTabSz="914462">
              <a:defRPr sz="3100">
                <a:solidFill>
                  <a:schemeClr val="tx1"/>
                </a:solidFill>
                <a:latin typeface="Times New Roman" pitchFamily="18" charset="0"/>
              </a:defRPr>
            </a:lvl4pPr>
            <a:lvl5pPr marL="1946046" indent="-216227" defTabSz="914462">
              <a:defRPr sz="3100">
                <a:solidFill>
                  <a:schemeClr val="tx1"/>
                </a:solidFill>
                <a:latin typeface="Times New Roman" pitchFamily="18" charset="0"/>
              </a:defRPr>
            </a:lvl5pPr>
            <a:lvl6pPr marL="2378501" indent="-216227" defTabSz="914462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Times New Roman" pitchFamily="18" charset="0"/>
              </a:defRPr>
            </a:lvl6pPr>
            <a:lvl7pPr marL="2810955" indent="-216227" defTabSz="914462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Times New Roman" pitchFamily="18" charset="0"/>
              </a:defRPr>
            </a:lvl7pPr>
            <a:lvl8pPr marL="3243410" indent="-216227" defTabSz="914462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Times New Roman" pitchFamily="18" charset="0"/>
              </a:defRPr>
            </a:lvl8pPr>
            <a:lvl9pPr marL="3675865" indent="-216227" defTabSz="914462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7589282-FF57-4847-8B09-366DE33CB484}" type="slidenum">
              <a:rPr lang="en-US" sz="1200"/>
              <a:pPr/>
              <a:t>8</a:t>
            </a:fld>
            <a:endParaRPr lang="en-US" sz="1200"/>
          </a:p>
        </p:txBody>
      </p:sp>
      <p:sp>
        <p:nvSpPr>
          <p:cNvPr id="52227" name="Rectangle 2"/>
          <p:cNvSpPr>
            <a:spLocks noChangeArrowheads="1"/>
          </p:cNvSpPr>
          <p:nvPr/>
        </p:nvSpPr>
        <p:spPr bwMode="auto">
          <a:xfrm>
            <a:off x="3888880" y="8676822"/>
            <a:ext cx="2966144" cy="447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78" tIns="44445" rIns="90478" bIns="44445" anchor="b"/>
          <a:lstStyle/>
          <a:p>
            <a:pPr algn="r" defTabSz="900947"/>
            <a:r>
              <a:rPr lang="en-US" sz="1200" b="1" i="1">
                <a:latin typeface="Goudy" charset="0"/>
              </a:rPr>
              <a:t>2</a:t>
            </a:r>
          </a:p>
        </p:txBody>
      </p:sp>
      <p:sp>
        <p:nvSpPr>
          <p:cNvPr id="52228" name="Rectangle 3"/>
          <p:cNvSpPr>
            <a:spLocks noChangeArrowheads="1"/>
          </p:cNvSpPr>
          <p:nvPr/>
        </p:nvSpPr>
        <p:spPr bwMode="auto">
          <a:xfrm>
            <a:off x="32742" y="8649609"/>
            <a:ext cx="2966145" cy="446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78" tIns="44445" rIns="90478" bIns="44445" anchor="b"/>
          <a:lstStyle/>
          <a:p>
            <a:pPr defTabSz="900947"/>
            <a:r>
              <a:rPr lang="en-US" sz="1100">
                <a:latin typeface="Helvetica Black" charset="0"/>
              </a:rPr>
              <a:t>Basic Genetics</a:t>
            </a:r>
          </a:p>
        </p:txBody>
      </p:sp>
      <p:sp>
        <p:nvSpPr>
          <p:cNvPr id="52229" name="Rectangle 4"/>
          <p:cNvSpPr>
            <a:spLocks noChangeArrowheads="1"/>
          </p:cNvSpPr>
          <p:nvPr/>
        </p:nvSpPr>
        <p:spPr bwMode="auto">
          <a:xfrm>
            <a:off x="32742" y="0"/>
            <a:ext cx="6802934" cy="446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78" tIns="44445" rIns="90478" bIns="44445"/>
          <a:lstStyle/>
          <a:p>
            <a:pPr defTabSz="900947"/>
            <a:r>
              <a:rPr lang="en-US" sz="1400" i="1">
                <a:latin typeface="Goudy" charset="0"/>
              </a:rPr>
              <a:t>ASCO Curriculum: Cancer Genetics &amp; Cancer Predisposition Testing</a:t>
            </a:r>
          </a:p>
        </p:txBody>
      </p:sp>
      <p:sp>
        <p:nvSpPr>
          <p:cNvPr id="52230" name="Rectangle 5"/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/>
        </p:spPr>
      </p:sp>
      <p:sp>
        <p:nvSpPr>
          <p:cNvPr id="52231" name="Rectangle 6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78" tIns="44445" rIns="90478" bIns="44445"/>
          <a:lstStyle/>
          <a:p>
            <a:r>
              <a:rPr lang="en-US" smtClean="0"/>
              <a:t>10 to 100 trillion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Turn back the clock to discovery of bidirectional transcription and RAN translation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BD1BB1-AFFD-42FD-BFF7-D7452142EC7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1810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62">
              <a:defRPr sz="3100">
                <a:solidFill>
                  <a:schemeClr val="tx1"/>
                </a:solidFill>
                <a:latin typeface="Times New Roman" pitchFamily="18" charset="0"/>
              </a:defRPr>
            </a:lvl1pPr>
            <a:lvl2pPr marL="702739" indent="-270284" defTabSz="914462">
              <a:defRPr sz="3100">
                <a:solidFill>
                  <a:schemeClr val="tx1"/>
                </a:solidFill>
                <a:latin typeface="Times New Roman" pitchFamily="18" charset="0"/>
              </a:defRPr>
            </a:lvl2pPr>
            <a:lvl3pPr marL="1081137" indent="-216227" defTabSz="914462">
              <a:defRPr sz="3100">
                <a:solidFill>
                  <a:schemeClr val="tx1"/>
                </a:solidFill>
                <a:latin typeface="Times New Roman" pitchFamily="18" charset="0"/>
              </a:defRPr>
            </a:lvl3pPr>
            <a:lvl4pPr marL="1513591" indent="-216227" defTabSz="914462">
              <a:defRPr sz="3100">
                <a:solidFill>
                  <a:schemeClr val="tx1"/>
                </a:solidFill>
                <a:latin typeface="Times New Roman" pitchFamily="18" charset="0"/>
              </a:defRPr>
            </a:lvl4pPr>
            <a:lvl5pPr marL="1946046" indent="-216227" defTabSz="914462">
              <a:defRPr sz="3100">
                <a:solidFill>
                  <a:schemeClr val="tx1"/>
                </a:solidFill>
                <a:latin typeface="Times New Roman" pitchFamily="18" charset="0"/>
              </a:defRPr>
            </a:lvl5pPr>
            <a:lvl6pPr marL="2378501" indent="-216227" defTabSz="914462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Times New Roman" pitchFamily="18" charset="0"/>
              </a:defRPr>
            </a:lvl6pPr>
            <a:lvl7pPr marL="2810955" indent="-216227" defTabSz="914462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Times New Roman" pitchFamily="18" charset="0"/>
              </a:defRPr>
            </a:lvl7pPr>
            <a:lvl8pPr marL="3243410" indent="-216227" defTabSz="914462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Times New Roman" pitchFamily="18" charset="0"/>
              </a:defRPr>
            </a:lvl8pPr>
            <a:lvl9pPr marL="3675865" indent="-216227" defTabSz="914462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E4F352F7-BE5D-4D16-A889-EC6D68327BE0}" type="slidenum">
              <a:rPr lang="en-US" sz="1200"/>
              <a:pPr/>
              <a:t>10</a:t>
            </a:fld>
            <a:endParaRPr lang="en-US" sz="120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62">
              <a:defRPr sz="3100">
                <a:solidFill>
                  <a:schemeClr val="tx1"/>
                </a:solidFill>
                <a:latin typeface="Times New Roman" pitchFamily="18" charset="0"/>
              </a:defRPr>
            </a:lvl1pPr>
            <a:lvl2pPr marL="702739" indent="-270284" defTabSz="914462">
              <a:defRPr sz="3100">
                <a:solidFill>
                  <a:schemeClr val="tx1"/>
                </a:solidFill>
                <a:latin typeface="Times New Roman" pitchFamily="18" charset="0"/>
              </a:defRPr>
            </a:lvl2pPr>
            <a:lvl3pPr marL="1081137" indent="-216227" defTabSz="914462">
              <a:defRPr sz="3100">
                <a:solidFill>
                  <a:schemeClr val="tx1"/>
                </a:solidFill>
                <a:latin typeface="Times New Roman" pitchFamily="18" charset="0"/>
              </a:defRPr>
            </a:lvl3pPr>
            <a:lvl4pPr marL="1513591" indent="-216227" defTabSz="914462">
              <a:defRPr sz="3100">
                <a:solidFill>
                  <a:schemeClr val="tx1"/>
                </a:solidFill>
                <a:latin typeface="Times New Roman" pitchFamily="18" charset="0"/>
              </a:defRPr>
            </a:lvl4pPr>
            <a:lvl5pPr marL="1946046" indent="-216227" defTabSz="914462">
              <a:defRPr sz="3100">
                <a:solidFill>
                  <a:schemeClr val="tx1"/>
                </a:solidFill>
                <a:latin typeface="Times New Roman" pitchFamily="18" charset="0"/>
              </a:defRPr>
            </a:lvl5pPr>
            <a:lvl6pPr marL="2378501" indent="-216227" defTabSz="914462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Times New Roman" pitchFamily="18" charset="0"/>
              </a:defRPr>
            </a:lvl6pPr>
            <a:lvl7pPr marL="2810955" indent="-216227" defTabSz="914462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Times New Roman" pitchFamily="18" charset="0"/>
              </a:defRPr>
            </a:lvl7pPr>
            <a:lvl8pPr marL="3243410" indent="-216227" defTabSz="914462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Times New Roman" pitchFamily="18" charset="0"/>
              </a:defRPr>
            </a:lvl8pPr>
            <a:lvl9pPr marL="3675865" indent="-216227" defTabSz="914462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166391D-6448-425D-869F-4748569FD85A}" type="slidenum">
              <a:rPr lang="en-US" sz="1200"/>
              <a:pPr/>
              <a:t>11</a:t>
            </a:fld>
            <a:endParaRPr lang="en-US" sz="1200"/>
          </a:p>
        </p:txBody>
      </p:sp>
      <p:sp>
        <p:nvSpPr>
          <p:cNvPr id="59395" name="Rectangle 2"/>
          <p:cNvSpPr>
            <a:spLocks noChangeArrowheads="1"/>
          </p:cNvSpPr>
          <p:nvPr/>
        </p:nvSpPr>
        <p:spPr bwMode="auto">
          <a:xfrm>
            <a:off x="3888880" y="8676822"/>
            <a:ext cx="2966144" cy="447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78" tIns="44445" rIns="90478" bIns="44445" anchor="b"/>
          <a:lstStyle/>
          <a:p>
            <a:pPr algn="r" defTabSz="900947"/>
            <a:r>
              <a:rPr lang="en-US" sz="1200" b="1" i="1">
                <a:latin typeface="Goudy" charset="0"/>
              </a:rPr>
              <a:t>16</a:t>
            </a:r>
          </a:p>
        </p:txBody>
      </p:sp>
      <p:sp>
        <p:nvSpPr>
          <p:cNvPr id="59396" name="Rectangle 3"/>
          <p:cNvSpPr>
            <a:spLocks noChangeArrowheads="1"/>
          </p:cNvSpPr>
          <p:nvPr/>
        </p:nvSpPr>
        <p:spPr bwMode="auto">
          <a:xfrm>
            <a:off x="32742" y="8649609"/>
            <a:ext cx="2966145" cy="446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78" tIns="44445" rIns="90478" bIns="44445" anchor="b"/>
          <a:lstStyle/>
          <a:p>
            <a:pPr defTabSz="900947"/>
            <a:r>
              <a:rPr lang="en-US" sz="1100">
                <a:latin typeface="Helvetica Black" charset="0"/>
              </a:rPr>
              <a:t>Basic Genetics</a:t>
            </a:r>
          </a:p>
        </p:txBody>
      </p:sp>
      <p:sp>
        <p:nvSpPr>
          <p:cNvPr id="59397" name="Rectangle 4"/>
          <p:cNvSpPr>
            <a:spLocks noChangeArrowheads="1"/>
          </p:cNvSpPr>
          <p:nvPr/>
        </p:nvSpPr>
        <p:spPr bwMode="auto">
          <a:xfrm>
            <a:off x="32742" y="0"/>
            <a:ext cx="6802934" cy="446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78" tIns="44445" rIns="90478" bIns="44445"/>
          <a:lstStyle/>
          <a:p>
            <a:pPr defTabSz="900947"/>
            <a:r>
              <a:rPr lang="en-US" sz="1400" i="1">
                <a:latin typeface="Goudy" charset="0"/>
              </a:rPr>
              <a:t>ASCO Curriculum: Cancer Genetics &amp; Cancer Predisposition Testing</a:t>
            </a:r>
          </a:p>
        </p:txBody>
      </p:sp>
      <p:sp>
        <p:nvSpPr>
          <p:cNvPr id="59398" name="Rectangle 5"/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/>
        </p:spPr>
      </p:sp>
      <p:sp>
        <p:nvSpPr>
          <p:cNvPr id="59399" name="Rectangle 6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78" tIns="44445" rIns="90478" bIns="44445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62">
              <a:defRPr sz="3100">
                <a:solidFill>
                  <a:schemeClr val="tx1"/>
                </a:solidFill>
                <a:latin typeface="Times New Roman" pitchFamily="18" charset="0"/>
              </a:defRPr>
            </a:lvl1pPr>
            <a:lvl2pPr marL="702739" indent="-270284" defTabSz="914462">
              <a:defRPr sz="3100">
                <a:solidFill>
                  <a:schemeClr val="tx1"/>
                </a:solidFill>
                <a:latin typeface="Times New Roman" pitchFamily="18" charset="0"/>
              </a:defRPr>
            </a:lvl2pPr>
            <a:lvl3pPr marL="1081137" indent="-216227" defTabSz="914462">
              <a:defRPr sz="3100">
                <a:solidFill>
                  <a:schemeClr val="tx1"/>
                </a:solidFill>
                <a:latin typeface="Times New Roman" pitchFamily="18" charset="0"/>
              </a:defRPr>
            </a:lvl3pPr>
            <a:lvl4pPr marL="1513591" indent="-216227" defTabSz="914462">
              <a:defRPr sz="3100">
                <a:solidFill>
                  <a:schemeClr val="tx1"/>
                </a:solidFill>
                <a:latin typeface="Times New Roman" pitchFamily="18" charset="0"/>
              </a:defRPr>
            </a:lvl4pPr>
            <a:lvl5pPr marL="1946046" indent="-216227" defTabSz="914462">
              <a:defRPr sz="3100">
                <a:solidFill>
                  <a:schemeClr val="tx1"/>
                </a:solidFill>
                <a:latin typeface="Times New Roman" pitchFamily="18" charset="0"/>
              </a:defRPr>
            </a:lvl5pPr>
            <a:lvl6pPr marL="2378501" indent="-216227" defTabSz="914462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Times New Roman" pitchFamily="18" charset="0"/>
              </a:defRPr>
            </a:lvl6pPr>
            <a:lvl7pPr marL="2810955" indent="-216227" defTabSz="914462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Times New Roman" pitchFamily="18" charset="0"/>
              </a:defRPr>
            </a:lvl7pPr>
            <a:lvl8pPr marL="3243410" indent="-216227" defTabSz="914462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Times New Roman" pitchFamily="18" charset="0"/>
              </a:defRPr>
            </a:lvl8pPr>
            <a:lvl9pPr marL="3675865" indent="-216227" defTabSz="914462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E56AC575-BBE2-4975-8F3D-9A6E7165D5ED}" type="slidenum">
              <a:rPr lang="en-US" sz="1200"/>
              <a:pPr/>
              <a:t>12</a:t>
            </a:fld>
            <a:endParaRPr lang="en-US" sz="120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62">
              <a:defRPr sz="3100">
                <a:solidFill>
                  <a:schemeClr val="tx1"/>
                </a:solidFill>
                <a:latin typeface="Times New Roman" pitchFamily="18" charset="0"/>
              </a:defRPr>
            </a:lvl1pPr>
            <a:lvl2pPr marL="702739" indent="-270284" defTabSz="914462">
              <a:defRPr sz="3100">
                <a:solidFill>
                  <a:schemeClr val="tx1"/>
                </a:solidFill>
                <a:latin typeface="Times New Roman" pitchFamily="18" charset="0"/>
              </a:defRPr>
            </a:lvl2pPr>
            <a:lvl3pPr marL="1081137" indent="-216227" defTabSz="914462">
              <a:defRPr sz="3100">
                <a:solidFill>
                  <a:schemeClr val="tx1"/>
                </a:solidFill>
                <a:latin typeface="Times New Roman" pitchFamily="18" charset="0"/>
              </a:defRPr>
            </a:lvl3pPr>
            <a:lvl4pPr marL="1513591" indent="-216227" defTabSz="914462">
              <a:defRPr sz="3100">
                <a:solidFill>
                  <a:schemeClr val="tx1"/>
                </a:solidFill>
                <a:latin typeface="Times New Roman" pitchFamily="18" charset="0"/>
              </a:defRPr>
            </a:lvl4pPr>
            <a:lvl5pPr marL="1946046" indent="-216227" defTabSz="914462">
              <a:defRPr sz="3100">
                <a:solidFill>
                  <a:schemeClr val="tx1"/>
                </a:solidFill>
                <a:latin typeface="Times New Roman" pitchFamily="18" charset="0"/>
              </a:defRPr>
            </a:lvl5pPr>
            <a:lvl6pPr marL="2378501" indent="-216227" defTabSz="914462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Times New Roman" pitchFamily="18" charset="0"/>
              </a:defRPr>
            </a:lvl6pPr>
            <a:lvl7pPr marL="2810955" indent="-216227" defTabSz="914462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Times New Roman" pitchFamily="18" charset="0"/>
              </a:defRPr>
            </a:lvl7pPr>
            <a:lvl8pPr marL="3243410" indent="-216227" defTabSz="914462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Times New Roman" pitchFamily="18" charset="0"/>
              </a:defRPr>
            </a:lvl8pPr>
            <a:lvl9pPr marL="3675865" indent="-216227" defTabSz="914462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29655F4-F597-4A8C-8589-EB2DC2E32CED}" type="slidenum">
              <a:rPr lang="en-US" sz="1200"/>
              <a:pPr/>
              <a:t>13</a:t>
            </a:fld>
            <a:endParaRPr lang="en-US" sz="120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62">
              <a:defRPr sz="3100">
                <a:solidFill>
                  <a:schemeClr val="tx1"/>
                </a:solidFill>
                <a:latin typeface="Times New Roman" pitchFamily="18" charset="0"/>
              </a:defRPr>
            </a:lvl1pPr>
            <a:lvl2pPr marL="702739" indent="-270284" defTabSz="914462">
              <a:defRPr sz="3100">
                <a:solidFill>
                  <a:schemeClr val="tx1"/>
                </a:solidFill>
                <a:latin typeface="Times New Roman" pitchFamily="18" charset="0"/>
              </a:defRPr>
            </a:lvl2pPr>
            <a:lvl3pPr marL="1081137" indent="-216227" defTabSz="914462">
              <a:defRPr sz="3100">
                <a:solidFill>
                  <a:schemeClr val="tx1"/>
                </a:solidFill>
                <a:latin typeface="Times New Roman" pitchFamily="18" charset="0"/>
              </a:defRPr>
            </a:lvl3pPr>
            <a:lvl4pPr marL="1513591" indent="-216227" defTabSz="914462">
              <a:defRPr sz="3100">
                <a:solidFill>
                  <a:schemeClr val="tx1"/>
                </a:solidFill>
                <a:latin typeface="Times New Roman" pitchFamily="18" charset="0"/>
              </a:defRPr>
            </a:lvl4pPr>
            <a:lvl5pPr marL="1946046" indent="-216227" defTabSz="914462">
              <a:defRPr sz="3100">
                <a:solidFill>
                  <a:schemeClr val="tx1"/>
                </a:solidFill>
                <a:latin typeface="Times New Roman" pitchFamily="18" charset="0"/>
              </a:defRPr>
            </a:lvl5pPr>
            <a:lvl6pPr marL="2378501" indent="-216227" defTabSz="914462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Times New Roman" pitchFamily="18" charset="0"/>
              </a:defRPr>
            </a:lvl6pPr>
            <a:lvl7pPr marL="2810955" indent="-216227" defTabSz="914462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Times New Roman" pitchFamily="18" charset="0"/>
              </a:defRPr>
            </a:lvl7pPr>
            <a:lvl8pPr marL="3243410" indent="-216227" defTabSz="914462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Times New Roman" pitchFamily="18" charset="0"/>
              </a:defRPr>
            </a:lvl8pPr>
            <a:lvl9pPr marL="3675865" indent="-216227" defTabSz="914462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B554E3F-EDD1-4552-8922-F719BA5385A2}" type="slidenum">
              <a:rPr lang="en-US" sz="1200"/>
              <a:pPr/>
              <a:t>14</a:t>
            </a:fld>
            <a:endParaRPr lang="en-US" sz="1200"/>
          </a:p>
        </p:txBody>
      </p:sp>
      <p:sp>
        <p:nvSpPr>
          <p:cNvPr id="63491" name="Rectangle 2"/>
          <p:cNvSpPr>
            <a:spLocks noChangeArrowheads="1"/>
          </p:cNvSpPr>
          <p:nvPr/>
        </p:nvSpPr>
        <p:spPr bwMode="auto">
          <a:xfrm>
            <a:off x="3888880" y="8676822"/>
            <a:ext cx="2966144" cy="447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78" tIns="44445" rIns="90478" bIns="44445" anchor="b"/>
          <a:lstStyle/>
          <a:p>
            <a:pPr algn="r" defTabSz="900947"/>
            <a:r>
              <a:rPr lang="en-US" sz="1200" b="1" i="1">
                <a:latin typeface="Goudy" charset="0"/>
              </a:rPr>
              <a:t>12</a:t>
            </a:r>
          </a:p>
        </p:txBody>
      </p:sp>
      <p:sp>
        <p:nvSpPr>
          <p:cNvPr id="63492" name="Rectangle 3"/>
          <p:cNvSpPr>
            <a:spLocks noChangeArrowheads="1"/>
          </p:cNvSpPr>
          <p:nvPr/>
        </p:nvSpPr>
        <p:spPr bwMode="auto">
          <a:xfrm>
            <a:off x="32742" y="8649609"/>
            <a:ext cx="2966145" cy="446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78" tIns="44445" rIns="90478" bIns="44445" anchor="b"/>
          <a:lstStyle/>
          <a:p>
            <a:pPr defTabSz="900947"/>
            <a:r>
              <a:rPr lang="en-US" sz="1100">
                <a:latin typeface="Helvetica Black" charset="0"/>
              </a:rPr>
              <a:t>Basic Genetics</a:t>
            </a:r>
          </a:p>
        </p:txBody>
      </p:sp>
      <p:sp>
        <p:nvSpPr>
          <p:cNvPr id="63493" name="Rectangle 4"/>
          <p:cNvSpPr>
            <a:spLocks noChangeArrowheads="1"/>
          </p:cNvSpPr>
          <p:nvPr/>
        </p:nvSpPr>
        <p:spPr bwMode="auto">
          <a:xfrm>
            <a:off x="32742" y="0"/>
            <a:ext cx="6802934" cy="446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78" tIns="44445" rIns="90478" bIns="44445"/>
          <a:lstStyle/>
          <a:p>
            <a:pPr defTabSz="900947"/>
            <a:r>
              <a:rPr lang="en-US" sz="1400" i="1">
                <a:latin typeface="Goudy" charset="0"/>
              </a:rPr>
              <a:t>ASCO Curriculum: Cancer Genetics &amp; Cancer Predisposition Testing</a:t>
            </a:r>
          </a:p>
        </p:txBody>
      </p:sp>
      <p:sp>
        <p:nvSpPr>
          <p:cNvPr id="63494" name="Rectangle 5"/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/>
        </p:spPr>
      </p:sp>
      <p:sp>
        <p:nvSpPr>
          <p:cNvPr id="63495" name="Rectangle 6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78" tIns="44445" rIns="90478" bIns="44445"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003AB-783B-4788-904A-D296DE901BEF}" type="datetimeFigureOut">
              <a:rPr lang="en-US" smtClean="0"/>
              <a:t>3/6/2015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56322-304C-4ECD-9756-35F080AA2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5157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003AB-783B-4788-904A-D296DE901BEF}" type="datetimeFigureOut">
              <a:rPr lang="en-US" smtClean="0"/>
              <a:t>3/6/2015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56322-304C-4ECD-9756-35F080AA2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406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003AB-783B-4788-904A-D296DE901BEF}" type="datetimeFigureOut">
              <a:rPr lang="en-US" smtClean="0"/>
              <a:t>3/6/2015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56322-304C-4ECD-9756-35F080AA2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6948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60" name="Rectangle 1036"/>
          <p:cNvSpPr>
            <a:spLocks noGrp="1" noChangeArrowheads="1"/>
          </p:cNvSpPr>
          <p:nvPr>
            <p:ph type="ctrTitle" sz="quarter"/>
          </p:nvPr>
        </p:nvSpPr>
        <p:spPr>
          <a:xfrm>
            <a:off x="711200" y="1600200"/>
            <a:ext cx="7772400" cy="762000"/>
          </a:xfrm>
        </p:spPr>
        <p:txBody>
          <a:bodyPr anchor="b"/>
          <a:lstStyle>
            <a:lvl1pPr algn="ctr"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83661" name="Rectangle 103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88533" y="3886200"/>
            <a:ext cx="6400800" cy="1752600"/>
          </a:xfrm>
        </p:spPr>
        <p:txBody>
          <a:bodyPr anchor="b"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331936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CCFFCC"/>
              </a:solidFill>
            </a:endParaRPr>
          </a:p>
        </p:txBody>
      </p:sp>
      <p:sp>
        <p:nvSpPr>
          <p:cNvPr id="5" name="Rectangle 5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CCFFCC"/>
              </a:solidFill>
            </a:endParaRPr>
          </a:p>
        </p:txBody>
      </p:sp>
      <p:sp>
        <p:nvSpPr>
          <p:cNvPr id="6" name="Rectangle 5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BA783C-DE4B-4830-BF40-8671024117B2}" type="slidenum">
              <a:rPr lang="en-US">
                <a:solidFill>
                  <a:srgbClr val="CC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CC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6559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CCFFCC"/>
              </a:solidFill>
            </a:endParaRPr>
          </a:p>
        </p:txBody>
      </p:sp>
      <p:sp>
        <p:nvSpPr>
          <p:cNvPr id="5" name="Rectangle 5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CCFFCC"/>
              </a:solidFill>
            </a:endParaRPr>
          </a:p>
        </p:txBody>
      </p:sp>
      <p:sp>
        <p:nvSpPr>
          <p:cNvPr id="6" name="Rectangle 5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D6EFCB-3862-41F1-9DAF-6FAB53E15E2B}" type="slidenum">
              <a:rPr lang="en-US">
                <a:solidFill>
                  <a:srgbClr val="CC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CC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8945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3067" y="1981200"/>
            <a:ext cx="38184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000" y="1981200"/>
            <a:ext cx="38184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CCFFCC"/>
              </a:solidFill>
            </a:endParaRPr>
          </a:p>
        </p:txBody>
      </p:sp>
      <p:sp>
        <p:nvSpPr>
          <p:cNvPr id="6" name="Rectangle 5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CCFFCC"/>
              </a:solidFill>
            </a:endParaRPr>
          </a:p>
        </p:txBody>
      </p:sp>
      <p:sp>
        <p:nvSpPr>
          <p:cNvPr id="7" name="Rectangle 5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FAD995-86C8-4922-9BC6-1531D7BA30EC}" type="slidenum">
              <a:rPr lang="en-US">
                <a:solidFill>
                  <a:srgbClr val="CC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CC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0956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CCFFCC"/>
              </a:solidFill>
            </a:endParaRPr>
          </a:p>
        </p:txBody>
      </p:sp>
      <p:sp>
        <p:nvSpPr>
          <p:cNvPr id="8" name="Rectangle 5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CCFFCC"/>
              </a:solidFill>
            </a:endParaRPr>
          </a:p>
        </p:txBody>
      </p:sp>
      <p:sp>
        <p:nvSpPr>
          <p:cNvPr id="9" name="Rectangle 5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A99172-736C-4248-9687-D76D21AF6A1F}" type="slidenum">
              <a:rPr lang="en-US">
                <a:solidFill>
                  <a:srgbClr val="CC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CC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5237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CCFFCC"/>
              </a:solidFill>
            </a:endParaRPr>
          </a:p>
        </p:txBody>
      </p:sp>
      <p:sp>
        <p:nvSpPr>
          <p:cNvPr id="4" name="Rectangle 5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CCFFCC"/>
              </a:solidFill>
            </a:endParaRPr>
          </a:p>
        </p:txBody>
      </p:sp>
      <p:sp>
        <p:nvSpPr>
          <p:cNvPr id="5" name="Rectangle 5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AECCCE-9622-4399-AE07-9C71AC2043F4}" type="slidenum">
              <a:rPr lang="en-US">
                <a:solidFill>
                  <a:srgbClr val="CC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CC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1893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CCFFCC"/>
              </a:solidFill>
            </a:endParaRPr>
          </a:p>
        </p:txBody>
      </p:sp>
      <p:sp>
        <p:nvSpPr>
          <p:cNvPr id="3" name="Rectangle 5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CCFFCC"/>
              </a:solidFill>
            </a:endParaRPr>
          </a:p>
        </p:txBody>
      </p:sp>
      <p:sp>
        <p:nvSpPr>
          <p:cNvPr id="4" name="Rectangle 5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2C6ED7-8940-40EA-982D-C82D15C43FC0}" type="slidenum">
              <a:rPr lang="en-US">
                <a:solidFill>
                  <a:srgbClr val="CC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CC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9255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51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CCFFCC"/>
              </a:solidFill>
            </a:endParaRPr>
          </a:p>
        </p:txBody>
      </p:sp>
      <p:sp>
        <p:nvSpPr>
          <p:cNvPr id="6" name="Rectangle 5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CCFFCC"/>
              </a:solidFill>
            </a:endParaRPr>
          </a:p>
        </p:txBody>
      </p:sp>
      <p:sp>
        <p:nvSpPr>
          <p:cNvPr id="7" name="Rectangle 5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9D2B05-92DE-4B5E-B29B-17FAE46ACD90}" type="slidenum">
              <a:rPr lang="en-US">
                <a:solidFill>
                  <a:srgbClr val="CC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CC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003AB-783B-4788-904A-D296DE901BEF}" type="datetimeFigureOut">
              <a:rPr lang="en-US" smtClean="0"/>
              <a:t>3/6/2015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56322-304C-4ECD-9756-35F080AA2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8829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CCFFCC"/>
              </a:solidFill>
            </a:endParaRPr>
          </a:p>
        </p:txBody>
      </p:sp>
      <p:sp>
        <p:nvSpPr>
          <p:cNvPr id="6" name="Rectangle 5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CCFFCC"/>
              </a:solidFill>
            </a:endParaRPr>
          </a:p>
        </p:txBody>
      </p:sp>
      <p:sp>
        <p:nvSpPr>
          <p:cNvPr id="7" name="Rectangle 5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D6ECA8-D70E-4286-AF41-434AA934CF28}" type="slidenum">
              <a:rPr lang="en-US">
                <a:solidFill>
                  <a:srgbClr val="CC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CC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0857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CCFFCC"/>
              </a:solidFill>
            </a:endParaRPr>
          </a:p>
        </p:txBody>
      </p:sp>
      <p:sp>
        <p:nvSpPr>
          <p:cNvPr id="5" name="Rectangle 5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CCFFCC"/>
              </a:solidFill>
            </a:endParaRPr>
          </a:p>
        </p:txBody>
      </p:sp>
      <p:sp>
        <p:nvSpPr>
          <p:cNvPr id="6" name="Rectangle 5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2DA8BD-08E6-4BC0-8002-E72B1E27DE64}" type="slidenum">
              <a:rPr lang="en-US">
                <a:solidFill>
                  <a:srgbClr val="CC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CC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5786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2367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3067" y="609600"/>
            <a:ext cx="5693834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CCFFCC"/>
              </a:solidFill>
            </a:endParaRPr>
          </a:p>
        </p:txBody>
      </p:sp>
      <p:sp>
        <p:nvSpPr>
          <p:cNvPr id="5" name="Rectangle 5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CCFFCC"/>
              </a:solidFill>
            </a:endParaRPr>
          </a:p>
        </p:txBody>
      </p:sp>
      <p:sp>
        <p:nvSpPr>
          <p:cNvPr id="6" name="Rectangle 5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2E9A7F-34CB-44CE-9FEA-132B8B19D102}" type="slidenum">
              <a:rPr lang="en-US">
                <a:solidFill>
                  <a:srgbClr val="CC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CC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0912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699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5956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427965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1981200"/>
            <a:ext cx="38184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1267" y="1981200"/>
            <a:ext cx="38184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0212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9417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9750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3479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003AB-783B-4788-904A-D296DE901BEF}" type="datetimeFigureOut">
              <a:rPr lang="en-US" smtClean="0"/>
              <a:t>3/6/2015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56322-304C-4ECD-9756-35F080AA2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6760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51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88475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496005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6463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06634" y="304800"/>
            <a:ext cx="1943100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4" y="304800"/>
            <a:ext cx="5693834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1917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77333" y="304800"/>
            <a:ext cx="7772400" cy="579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0825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3" y="3048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77334" y="1981200"/>
            <a:ext cx="3818467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31267" y="1981200"/>
            <a:ext cx="3818467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77333" y="41148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4862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4E1D08-DBE8-49F0-AD46-09C638757E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2053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D0B8CB-E1FF-4659-8C86-C816314E55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8342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1F0CB7-9138-40C5-B493-14CEEEE5AC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8133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B604D2-D3E4-4B43-8221-0AED91D4C3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758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003AB-783B-4788-904A-D296DE901BEF}" type="datetimeFigureOut">
              <a:rPr lang="en-US" smtClean="0"/>
              <a:t>3/6/2015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56322-304C-4ECD-9756-35F080AA2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0010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6133BB-168D-40B8-9904-F72EE25E7A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5155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984DA7-1099-470D-9A48-19DB57BF64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863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68C783-BDAD-431E-BB7C-9FB6C52E0E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2187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94C917-2757-4946-89CC-D385938811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74058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666ABA-06BD-4C02-91EC-4046CCC120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19736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1FF428-1F1A-457B-B495-2C55C2E88F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01194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7D5B0F-2EFE-40C7-A644-E21BCBA393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9211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01ACA1-0DDD-4083-BC6B-CA4015C905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9974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41ECEC-F8C5-43D2-BE6B-6E9BAF5B95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29036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003AB-783B-4788-904A-D296DE901B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56322-304C-4ECD-9756-35F080AA2F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455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lick.wav"/>
          </p:stSnd>
        </p:sndAc>
      </p:transition>
    </mc:Choice>
    <mc:Fallback xmlns="">
      <p:transition spd="slow">
        <p:sndAc>
          <p:stSnd>
            <p:snd r:embed="rId3" name="click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003AB-783B-4788-904A-D296DE901BEF}" type="datetimeFigureOut">
              <a:rPr lang="en-US" smtClean="0"/>
              <a:t>3/6/2015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56322-304C-4ECD-9756-35F080AA2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6036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003AB-783B-4788-904A-D296DE901B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56322-304C-4ECD-9756-35F080AA2F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41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lick.wav"/>
          </p:stSnd>
        </p:sndAc>
      </p:transition>
    </mc:Choice>
    <mc:Fallback xmlns="">
      <p:transition spd="slow">
        <p:sndAc>
          <p:stSnd>
            <p:snd r:embed="rId3" name="click.wav"/>
          </p:stSnd>
        </p:sndAc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003AB-783B-4788-904A-D296DE901B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56322-304C-4ECD-9756-35F080AA2F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3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lick.wav"/>
          </p:stSnd>
        </p:sndAc>
      </p:transition>
    </mc:Choice>
    <mc:Fallback xmlns="">
      <p:transition spd="slow">
        <p:sndAc>
          <p:stSnd>
            <p:snd r:embed="rId3" name="click.wav"/>
          </p:stSnd>
        </p:sndAc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003AB-783B-4788-904A-D296DE901B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56322-304C-4ECD-9756-35F080AA2F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283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lick.wav"/>
          </p:stSnd>
        </p:sndAc>
      </p:transition>
    </mc:Choice>
    <mc:Fallback xmlns="">
      <p:transition spd="slow">
        <p:sndAc>
          <p:stSnd>
            <p:snd r:embed="rId3" name="click.wav"/>
          </p:stSnd>
        </p:sndAc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003AB-783B-4788-904A-D296DE901B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56322-304C-4ECD-9756-35F080AA2F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75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lick.wav"/>
          </p:stSnd>
        </p:sndAc>
      </p:transition>
    </mc:Choice>
    <mc:Fallback xmlns="">
      <p:transition spd="slow">
        <p:sndAc>
          <p:stSnd>
            <p:snd r:embed="rId3" name="click.wav"/>
          </p:stSnd>
        </p:sndAc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003AB-783B-4788-904A-D296DE901B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56322-304C-4ECD-9756-35F080AA2F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341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lick.wav"/>
          </p:stSnd>
        </p:sndAc>
      </p:transition>
    </mc:Choice>
    <mc:Fallback xmlns="">
      <p:transition spd="slow">
        <p:sndAc>
          <p:stSnd>
            <p:snd r:embed="rId3" name="click.wav"/>
          </p:stSnd>
        </p:sndAc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003AB-783B-4788-904A-D296DE901B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56322-304C-4ECD-9756-35F080AA2F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12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lick.wav"/>
          </p:stSnd>
        </p:sndAc>
      </p:transition>
    </mc:Choice>
    <mc:Fallback xmlns="">
      <p:transition spd="slow">
        <p:sndAc>
          <p:stSnd>
            <p:snd r:embed="rId3" name="click.wav"/>
          </p:stSnd>
        </p:sndAc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003AB-783B-4788-904A-D296DE901B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56322-304C-4ECD-9756-35F080AA2F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19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lick.wav"/>
          </p:stSnd>
        </p:sndAc>
      </p:transition>
    </mc:Choice>
    <mc:Fallback xmlns="">
      <p:transition spd="slow">
        <p:sndAc>
          <p:stSnd>
            <p:snd r:embed="rId3" name="click.wav"/>
          </p:stSnd>
        </p:sndAc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003AB-783B-4788-904A-D296DE901B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56322-304C-4ECD-9756-35F080AA2F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13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lick.wav"/>
          </p:stSnd>
        </p:sndAc>
      </p:transition>
    </mc:Choice>
    <mc:Fallback xmlns="">
      <p:transition spd="slow">
        <p:sndAc>
          <p:stSnd>
            <p:snd r:embed="rId3" name="click.wav"/>
          </p:stSnd>
        </p:sndAc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003AB-783B-4788-904A-D296DE901B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56322-304C-4ECD-9756-35F080AA2F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68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lick.wav"/>
          </p:stSnd>
        </p:sndAc>
      </p:transition>
    </mc:Choice>
    <mc:Fallback xmlns="">
      <p:transition spd="slow">
        <p:sndAc>
          <p:stSnd>
            <p:snd r:embed="rId3" name="click.wav"/>
          </p:stSnd>
        </p:sndAc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003AB-783B-4788-904A-D296DE901B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56322-304C-4ECD-9756-35F080AA2F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27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lick.wav"/>
          </p:stSnd>
        </p:sndAc>
      </p:transition>
    </mc:Choice>
    <mc:Fallback xmlns="">
      <p:transition spd="slow">
        <p:sndAc>
          <p:stSnd>
            <p:snd r:embed="rId3" name="click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003AB-783B-4788-904A-D296DE901BEF}" type="datetimeFigureOut">
              <a:rPr lang="en-US" smtClean="0"/>
              <a:t>3/6/2015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56322-304C-4ECD-9756-35F080AA2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0206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003AB-783B-4788-904A-D296DE901B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56322-304C-4ECD-9756-35F080AA2F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47002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003AB-783B-4788-904A-D296DE901B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56322-304C-4ECD-9756-35F080AA2F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49925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003AB-783B-4788-904A-D296DE901B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56322-304C-4ECD-9756-35F080AA2F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24609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003AB-783B-4788-904A-D296DE901B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56322-304C-4ECD-9756-35F080AA2F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78242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003AB-783B-4788-904A-D296DE901B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56322-304C-4ECD-9756-35F080AA2F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73724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003AB-783B-4788-904A-D296DE901B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56322-304C-4ECD-9756-35F080AA2F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74026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003AB-783B-4788-904A-D296DE901B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56322-304C-4ECD-9756-35F080AA2F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24933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003AB-783B-4788-904A-D296DE901B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56322-304C-4ECD-9756-35F080AA2F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63129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003AB-783B-4788-904A-D296DE901B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56322-304C-4ECD-9756-35F080AA2F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86019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003AB-783B-4788-904A-D296DE901B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56322-304C-4ECD-9756-35F080AA2F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3059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003AB-783B-4788-904A-D296DE901BEF}" type="datetimeFigureOut">
              <a:rPr lang="en-US" smtClean="0"/>
              <a:t>3/6/2015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56322-304C-4ECD-9756-35F080AA2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36851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003AB-783B-4788-904A-D296DE901B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56322-304C-4ECD-9756-35F080AA2F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836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003AB-783B-4788-904A-D296DE901BEF}" type="datetimeFigureOut">
              <a:rPr lang="en-US" smtClean="0"/>
              <a:t>3/6/2015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56322-304C-4ECD-9756-35F080AA2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2748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003AB-783B-4788-904A-D296DE901BEF}" type="datetimeFigureOut">
              <a:rPr lang="en-US" smtClean="0"/>
              <a:t>3/6/2015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56322-304C-4ECD-9756-35F080AA2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368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audio" Target="../media/audio11.wav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9003AB-783B-4788-904A-D296DE901BEF}" type="datetimeFigureOut">
              <a:rPr lang="en-US" smtClean="0"/>
              <a:t>3/6/2015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856322-304C-4ECD-9756-35F080AA2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759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53"/>
          <p:cNvSpPr>
            <a:spLocks noGrp="1" noChangeArrowheads="1"/>
          </p:cNvSpPr>
          <p:nvPr>
            <p:ph type="title"/>
          </p:nvPr>
        </p:nvSpPr>
        <p:spPr bwMode="auto">
          <a:xfrm>
            <a:off x="1253067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5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53067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82679" name="Rectangle 5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53067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CCFFCC"/>
              </a:solidFill>
            </a:endParaRPr>
          </a:p>
        </p:txBody>
      </p:sp>
      <p:sp>
        <p:nvSpPr>
          <p:cNvPr id="282680" name="Rectangle 5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91467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CCFFCC"/>
              </a:solidFill>
            </a:endParaRPr>
          </a:p>
        </p:txBody>
      </p:sp>
      <p:sp>
        <p:nvSpPr>
          <p:cNvPr id="282681" name="Rectangle 5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20467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1328B66-B438-4437-85D5-BC030A5037C2}" type="slidenum">
              <a:rPr lang="en-US">
                <a:solidFill>
                  <a:srgbClr val="CCFFCC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CC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2363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 i="1">
          <a:solidFill>
            <a:srgbClr val="FFFF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 i="1">
          <a:solidFill>
            <a:srgbClr val="FFFF00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 i="1">
          <a:solidFill>
            <a:srgbClr val="FFFF00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 i="1">
          <a:solidFill>
            <a:srgbClr val="FFFF00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 i="1">
          <a:solidFill>
            <a:srgbClr val="FFFF00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 b="1" i="1">
          <a:solidFill>
            <a:srgbClr val="FFFF00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 b="1" i="1">
          <a:solidFill>
            <a:srgbClr val="FFFF00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 b="1" i="1">
          <a:solidFill>
            <a:srgbClr val="FFFF00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 b="1" i="1">
          <a:solidFill>
            <a:srgbClr val="FFFF00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Monotype Sorts" pitchFamily="2" charset="2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7333" y="3048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 para editar título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7333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</a:p>
        </p:txBody>
      </p:sp>
      <p:sp>
        <p:nvSpPr>
          <p:cNvPr id="1028" name="Line 4"/>
          <p:cNvSpPr>
            <a:spLocks noChangeShapeType="1"/>
          </p:cNvSpPr>
          <p:nvPr/>
        </p:nvSpPr>
        <p:spPr bwMode="auto">
          <a:xfrm>
            <a:off x="677333" y="1828800"/>
            <a:ext cx="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56708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FFFF"/>
        </a:buClr>
        <a:buSzPct val="100000"/>
        <a:buChar char="•"/>
        <a:defRPr sz="3200" b="1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FFFF"/>
        </a:buClr>
        <a:buSzPct val="100000"/>
        <a:buChar char="•"/>
        <a:defRPr sz="2800" b="1">
          <a:solidFill>
            <a:srgbClr val="FFFFFF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FFFF"/>
        </a:buClr>
        <a:buSzPct val="100000"/>
        <a:buChar char="•"/>
        <a:defRPr sz="2400" b="1">
          <a:solidFill>
            <a:srgbClr val="FFFFFF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FFFF"/>
        </a:buClr>
        <a:buSzPct val="100000"/>
        <a:buChar char="•"/>
        <a:defRPr sz="2000" b="1">
          <a:solidFill>
            <a:srgbClr val="FFFFFF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FFFF"/>
        </a:buClr>
        <a:buSzPct val="100000"/>
        <a:buChar char="•"/>
        <a:defRPr sz="2000" b="1">
          <a:solidFill>
            <a:srgbClr val="FFFFFF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FFFFFF"/>
        </a:buClr>
        <a:buSzPct val="100000"/>
        <a:buChar char="•"/>
        <a:defRPr sz="2000" b="1">
          <a:solidFill>
            <a:srgbClr val="FFFFFF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FFFFFF"/>
        </a:buClr>
        <a:buSzPct val="100000"/>
        <a:buChar char="•"/>
        <a:defRPr sz="2000" b="1">
          <a:solidFill>
            <a:srgbClr val="FFFFFF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FFFFFF"/>
        </a:buClr>
        <a:buSzPct val="100000"/>
        <a:buChar char="•"/>
        <a:defRPr sz="2000" b="1">
          <a:solidFill>
            <a:srgbClr val="FFFFFF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FFFFFF"/>
        </a:buClr>
        <a:buSzPct val="100000"/>
        <a:buChar char="•"/>
        <a:defRPr sz="2000" b="1">
          <a:solidFill>
            <a:srgbClr val="FFFF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0FDB81-A310-476B-8CD8-C0E67647A7B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972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  <p:sldLayoutId id="214748378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9003AB-783B-4788-904A-D296DE901B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856322-304C-4ECD-9756-35F080AA2F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719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3" name="click.wav"/>
          </p:stSnd>
        </p:sndAc>
      </p:transition>
    </mc:Choice>
    <mc:Fallback xmlns="">
      <p:transition spd="slow">
        <p:sndAc>
          <p:stSnd>
            <p:snd r:embed="rId14" name="click.wav"/>
          </p:stSnd>
        </p:sndAc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9003AB-783B-4788-904A-D296DE901B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856322-304C-4ECD-9756-35F080AA2F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208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5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3" Type="http://schemas.openxmlformats.org/officeDocument/2006/relationships/notesSlide" Target="../notesSlides/notesSlide10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.wmf"/><Relationship Id="rId11" Type="http://schemas.openxmlformats.org/officeDocument/2006/relationships/image" Target="../media/image7.wmf"/><Relationship Id="rId5" Type="http://schemas.openxmlformats.org/officeDocument/2006/relationships/image" Target="../media/image9.wmf"/><Relationship Id="rId10" Type="http://schemas.openxmlformats.org/officeDocument/2006/relationships/oleObject" Target="../embeddings/oleObject3.bin"/><Relationship Id="rId4" Type="http://schemas.openxmlformats.org/officeDocument/2006/relationships/image" Target="../media/image8.wmf"/><Relationship Id="rId9" Type="http://schemas.openxmlformats.org/officeDocument/2006/relationships/image" Target="../media/image11.w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1.wav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5" Type="http://schemas.openxmlformats.org/officeDocument/2006/relationships/audio" Target="../media/audio11.wav"/><Relationship Id="rId4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31.jpg"/><Relationship Id="rId2" Type="http://schemas.openxmlformats.org/officeDocument/2006/relationships/slideLayout" Target="../slideLayouts/slideLayout55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9.png"/><Relationship Id="rId11" Type="http://schemas.openxmlformats.org/officeDocument/2006/relationships/audio" Target="../media/audio11.wav"/><Relationship Id="rId5" Type="http://schemas.openxmlformats.org/officeDocument/2006/relationships/oleObject" Target="../embeddings/oleObject4.bin"/><Relationship Id="rId10" Type="http://schemas.openxmlformats.org/officeDocument/2006/relationships/image" Target="../media/image32.jpg"/><Relationship Id="rId4" Type="http://schemas.openxmlformats.org/officeDocument/2006/relationships/audio" Target="../media/audio1.wav"/><Relationship Id="rId9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0.xml"/><Relationship Id="rId5" Type="http://schemas.openxmlformats.org/officeDocument/2006/relationships/audio" Target="../media/audio11.wav"/><Relationship Id="rId4" Type="http://schemas.openxmlformats.org/officeDocument/2006/relationships/image" Target="../media/image1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0.xml"/><Relationship Id="rId6" Type="http://schemas.openxmlformats.org/officeDocument/2006/relationships/audio" Target="../media/audio11.wav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2.xml"/><Relationship Id="rId5" Type="http://schemas.openxmlformats.org/officeDocument/2006/relationships/audio" Target="../media/audio11.wav"/><Relationship Id="rId4" Type="http://schemas.openxmlformats.org/officeDocument/2006/relationships/image" Target="../media/image2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0.xml"/><Relationship Id="rId5" Type="http://schemas.openxmlformats.org/officeDocument/2006/relationships/audio" Target="../media/audio11.wav"/><Relationship Id="rId4" Type="http://schemas.openxmlformats.org/officeDocument/2006/relationships/image" Target="../media/image3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0.xml"/><Relationship Id="rId5" Type="http://schemas.openxmlformats.org/officeDocument/2006/relationships/audio" Target="../media/audio11.wav"/><Relationship Id="rId4" Type="http://schemas.openxmlformats.org/officeDocument/2006/relationships/image" Target="../media/image1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5.xml"/><Relationship Id="rId4" Type="http://schemas.openxmlformats.org/officeDocument/2006/relationships/audio" Target="../media/audio11.wav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0.xml"/><Relationship Id="rId6" Type="http://schemas.openxmlformats.org/officeDocument/2006/relationships/audio" Target="../media/audio11.wav"/><Relationship Id="rId5" Type="http://schemas.openxmlformats.org/officeDocument/2006/relationships/image" Target="../media/image1.jpg"/><Relationship Id="rId4" Type="http://schemas.openxmlformats.org/officeDocument/2006/relationships/image" Target="../media/image4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0.xml"/><Relationship Id="rId5" Type="http://schemas.openxmlformats.org/officeDocument/2006/relationships/audio" Target="../media/audio12.wav"/><Relationship Id="rId4" Type="http://schemas.openxmlformats.org/officeDocument/2006/relationships/image" Target="../media/image42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audio" Target="../media/audio1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.jpg"/><Relationship Id="rId5" Type="http://schemas.openxmlformats.org/officeDocument/2006/relationships/image" Target="../media/image44.jpeg"/><Relationship Id="rId4" Type="http://schemas.openxmlformats.org/officeDocument/2006/relationships/image" Target="../media/image43.jp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http://chdifoundation.org/index.php" TargetMode="External"/><Relationship Id="rId13" Type="http://schemas.openxmlformats.org/officeDocument/2006/relationships/image" Target="../media/image54.png"/><Relationship Id="rId3" Type="http://schemas.openxmlformats.org/officeDocument/2006/relationships/image" Target="../media/image45.png"/><Relationship Id="rId7" Type="http://schemas.openxmlformats.org/officeDocument/2006/relationships/image" Target="../media/image49.gif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png"/><Relationship Id="rId11" Type="http://schemas.openxmlformats.org/officeDocument/2006/relationships/image" Target="../media/image52.jpg"/><Relationship Id="rId5" Type="http://schemas.openxmlformats.org/officeDocument/2006/relationships/image" Target="../media/image47.png"/><Relationship Id="rId10" Type="http://schemas.openxmlformats.org/officeDocument/2006/relationships/image" Target="../media/image51.jpg"/><Relationship Id="rId4" Type="http://schemas.openxmlformats.org/officeDocument/2006/relationships/image" Target="../media/image46.jpeg"/><Relationship Id="rId9" Type="http://schemas.openxmlformats.org/officeDocument/2006/relationships/image" Target="../media/image50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2.xml"/><Relationship Id="rId5" Type="http://schemas.openxmlformats.org/officeDocument/2006/relationships/audio" Target="../media/audio11.wav"/><Relationship Id="rId4" Type="http://schemas.openxmlformats.org/officeDocument/2006/relationships/image" Target="../media/image2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5" Type="http://schemas.openxmlformats.org/officeDocument/2006/relationships/audio" Target="../media/audio10.wav"/><Relationship Id="rId4" Type="http://schemas.openxmlformats.org/officeDocument/2006/relationships/image" Target="../media/image2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5.xml"/><Relationship Id="rId4" Type="http://schemas.openxmlformats.org/officeDocument/2006/relationships/audio" Target="../media/audio11.wav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5.xml"/><Relationship Id="rId4" Type="http://schemas.openxmlformats.org/officeDocument/2006/relationships/audio" Target="../media/audio11.wav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5.xml"/><Relationship Id="rId4" Type="http://schemas.openxmlformats.org/officeDocument/2006/relationships/audio" Target="../media/audio11.wav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w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2209800"/>
            <a:ext cx="8458200" cy="2743200"/>
          </a:xfrm>
          <a:noFill/>
        </p:spPr>
        <p:txBody>
          <a:bodyPr lIns="92075" tIns="46038" rIns="92075" bIns="46038" anchor="b">
            <a:normAutofit fontScale="90000"/>
          </a:bodyPr>
          <a:lstStyle/>
          <a:p>
            <a:r>
              <a:rPr lang="en-US" sz="3200" b="0" i="1" dirty="0" smtClean="0">
                <a:cs typeface="Times New Roman" pitchFamily="18" charset="0"/>
              </a:rPr>
              <a:t/>
            </a:r>
            <a:br>
              <a:rPr lang="en-US" sz="3200" b="0" i="1" dirty="0" smtClean="0">
                <a:cs typeface="Times New Roman" pitchFamily="18" charset="0"/>
              </a:rPr>
            </a:br>
            <a:r>
              <a:rPr lang="en-US" sz="3200" b="0" i="1" dirty="0" smtClean="0">
                <a:cs typeface="Times New Roman" pitchFamily="18" charset="0"/>
              </a:rPr>
              <a:t/>
            </a:r>
            <a:br>
              <a:rPr lang="en-US" sz="3200" b="0" i="1" dirty="0" smtClean="0">
                <a:cs typeface="Times New Roman" pitchFamily="18" charset="0"/>
              </a:rPr>
            </a:br>
            <a:r>
              <a:rPr lang="en-US" sz="3200" b="0" i="1" dirty="0" smtClean="0">
                <a:cs typeface="Times New Roman" pitchFamily="18" charset="0"/>
              </a:rPr>
              <a:t>Update on NAF Funded Research</a:t>
            </a:r>
            <a:br>
              <a:rPr lang="en-US" sz="3200" b="0" i="1" dirty="0" smtClean="0">
                <a:cs typeface="Times New Roman" pitchFamily="18" charset="0"/>
              </a:rPr>
            </a:br>
            <a:r>
              <a:rPr lang="en-US" sz="3200" i="1" dirty="0" smtClean="0">
                <a:cs typeface="Times New Roman" pitchFamily="18" charset="0"/>
              </a:rPr>
              <a:t/>
            </a:r>
            <a:br>
              <a:rPr lang="en-US" sz="3200" i="1" dirty="0" smtClean="0">
                <a:cs typeface="Times New Roman" pitchFamily="18" charset="0"/>
              </a:rPr>
            </a:br>
            <a:r>
              <a:rPr lang="en-US" sz="2200" b="0" dirty="0" smtClean="0">
                <a:solidFill>
                  <a:schemeClr val="tx1"/>
                </a:solidFill>
                <a:cs typeface="Times New Roman" pitchFamily="18" charset="0"/>
              </a:rPr>
              <a:t>Laura </a:t>
            </a:r>
            <a:r>
              <a:rPr lang="en-US" sz="2200" b="0" dirty="0" err="1" smtClean="0">
                <a:solidFill>
                  <a:schemeClr val="tx1"/>
                </a:solidFill>
                <a:cs typeface="Times New Roman" pitchFamily="18" charset="0"/>
              </a:rPr>
              <a:t>Ranum</a:t>
            </a:r>
            <a:r>
              <a:rPr lang="en-US" sz="2200" b="0" dirty="0" smtClean="0">
                <a:solidFill>
                  <a:schemeClr val="tx1"/>
                </a:solidFill>
                <a:cs typeface="Times New Roman" pitchFamily="18" charset="0"/>
              </a:rPr>
              <a:t>, Ph.D.</a:t>
            </a:r>
            <a:br>
              <a:rPr lang="en-US" sz="2200" b="0" dirty="0" smtClean="0">
                <a:solidFill>
                  <a:schemeClr val="tx1"/>
                </a:solidFill>
                <a:cs typeface="Times New Roman" pitchFamily="18" charset="0"/>
              </a:rPr>
            </a:br>
            <a:r>
              <a:rPr lang="en-US" sz="2200" b="0" dirty="0" smtClean="0">
                <a:solidFill>
                  <a:schemeClr val="tx1"/>
                </a:solidFill>
                <a:cs typeface="Times New Roman" pitchFamily="18" charset="0"/>
              </a:rPr>
              <a:t>Professor of Molecular Genetics and Microbiology</a:t>
            </a:r>
            <a:br>
              <a:rPr lang="en-US" sz="2200" b="0" dirty="0" smtClean="0">
                <a:solidFill>
                  <a:schemeClr val="tx1"/>
                </a:solidFill>
                <a:cs typeface="Times New Roman" pitchFamily="18" charset="0"/>
              </a:rPr>
            </a:br>
            <a:r>
              <a:rPr lang="en-US" sz="2200" dirty="0" smtClean="0">
                <a:cs typeface="Times New Roman" pitchFamily="18" charset="0"/>
              </a:rPr>
              <a:t>Director </a:t>
            </a:r>
            <a:r>
              <a:rPr lang="en-US" sz="2200" dirty="0">
                <a:cs typeface="Times New Roman" pitchFamily="18" charset="0"/>
              </a:rPr>
              <a:t>Center for </a:t>
            </a:r>
            <a:r>
              <a:rPr lang="en-US" sz="2200" dirty="0" err="1" smtClean="0">
                <a:cs typeface="Times New Roman" pitchFamily="18" charset="0"/>
              </a:rPr>
              <a:t>NeuroGenetics</a:t>
            </a:r>
            <a:r>
              <a:rPr lang="en-US" sz="2200" dirty="0" smtClean="0">
                <a:cs typeface="Times New Roman" pitchFamily="18" charset="0"/>
              </a:rPr>
              <a:t/>
            </a:r>
            <a:br>
              <a:rPr lang="en-US" sz="2200" dirty="0" smtClean="0">
                <a:cs typeface="Times New Roman" pitchFamily="18" charset="0"/>
              </a:rPr>
            </a:br>
            <a:r>
              <a:rPr lang="en-US" sz="2200" b="0" dirty="0" smtClean="0">
                <a:solidFill>
                  <a:schemeClr val="tx1"/>
                </a:solidFill>
                <a:cs typeface="Times New Roman" pitchFamily="18" charset="0"/>
              </a:rPr>
              <a:t>University of Florida</a:t>
            </a:r>
            <a:br>
              <a:rPr lang="en-US" sz="2200" b="0" dirty="0" smtClean="0">
                <a:solidFill>
                  <a:schemeClr val="tx1"/>
                </a:solidFill>
                <a:cs typeface="Times New Roman" pitchFamily="18" charset="0"/>
              </a:rPr>
            </a:br>
            <a:r>
              <a:rPr lang="en-US" sz="2000" b="0" dirty="0" smtClean="0"/>
              <a:t/>
            </a:r>
            <a:br>
              <a:rPr lang="en-US" sz="2000" b="0" dirty="0" smtClean="0"/>
            </a:br>
            <a:endParaRPr lang="en-US" sz="2000" b="0" dirty="0" smtClean="0"/>
          </a:p>
        </p:txBody>
      </p:sp>
    </p:spTree>
    <p:extLst>
      <p:ext uri="{BB962C8B-B14F-4D97-AF65-F5344CB8AC3E}">
        <p14:creationId xmlns:p14="http://schemas.microsoft.com/office/powerpoint/2010/main" val="15515514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711200" y="1943100"/>
            <a:ext cx="7772400" cy="762000"/>
          </a:xfrm>
        </p:spPr>
        <p:txBody>
          <a:bodyPr/>
          <a:lstStyle/>
          <a:p>
            <a:r>
              <a:rPr lang="en-US" sz="4000" smtClean="0"/>
              <a:t>GENOMIC SOFTWARE</a:t>
            </a:r>
            <a:br>
              <a:rPr lang="en-US" sz="4000" smtClean="0"/>
            </a:br>
            <a:r>
              <a:rPr lang="en-US" sz="4000" smtClean="0"/>
              <a:t>“The Code”</a:t>
            </a:r>
          </a:p>
        </p:txBody>
      </p:sp>
    </p:spTree>
    <p:extLst>
      <p:ext uri="{BB962C8B-B14F-4D97-AF65-F5344CB8AC3E}">
        <p14:creationId xmlns:p14="http://schemas.microsoft.com/office/powerpoint/2010/main" val="1967156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Grp="1" noChangeArrowheads="1"/>
          </p:cNvSpPr>
          <p:nvPr>
            <p:ph type="title"/>
          </p:nvPr>
        </p:nvSpPr>
        <p:spPr>
          <a:xfrm>
            <a:off x="1642533" y="595313"/>
            <a:ext cx="7772400" cy="1143000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r>
              <a:rPr lang="en-US" smtClean="0"/>
              <a:t>DNA </a:t>
            </a:r>
            <a:r>
              <a:rPr lang="en-US" smtClean="0">
                <a:sym typeface="Symbol" pitchFamily="18" charset="2"/>
              </a:rPr>
              <a:t></a:t>
            </a:r>
            <a:r>
              <a:rPr lang="en-US" smtClean="0"/>
              <a:t> RNA  CODONS</a:t>
            </a:r>
            <a:r>
              <a:rPr lang="en-US" smtClean="0">
                <a:sym typeface="Symbol" pitchFamily="18" charset="2"/>
              </a:rPr>
              <a:t>Protein</a:t>
            </a:r>
          </a:p>
        </p:txBody>
      </p:sp>
      <p:sp>
        <p:nvSpPr>
          <p:cNvPr id="67482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760589" y="1951038"/>
            <a:ext cx="8205611" cy="2222500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>
              <a:spcBef>
                <a:spcPct val="50000"/>
              </a:spcBef>
              <a:buFont typeface="Monotype Sorts" pitchFamily="2" charset="2"/>
              <a:buNone/>
            </a:pPr>
            <a:r>
              <a:rPr lang="en-US" sz="2400" dirty="0" smtClean="0"/>
              <a:t>Genomic DNA        	THYBIGRYDDOGRANOUT</a:t>
            </a:r>
          </a:p>
          <a:p>
            <a:pPr>
              <a:spcBef>
                <a:spcPct val="50000"/>
              </a:spcBef>
              <a:buFont typeface="Monotype Sorts" pitchFamily="2" charset="2"/>
              <a:buNone/>
            </a:pPr>
            <a:r>
              <a:rPr lang="en-US" sz="2400" dirty="0" smtClean="0"/>
              <a:t>Messenger RNA        	THEBIGREDDOGRANOUT</a:t>
            </a:r>
          </a:p>
          <a:p>
            <a:pPr>
              <a:spcBef>
                <a:spcPct val="50000"/>
              </a:spcBef>
              <a:buFont typeface="Monotype Sorts" pitchFamily="2" charset="2"/>
              <a:buNone/>
            </a:pPr>
            <a:r>
              <a:rPr lang="en-US" sz="2400" dirty="0" smtClean="0"/>
              <a:t>Translated Message     THE BIG RED DOG RAN OUT</a:t>
            </a:r>
          </a:p>
        </p:txBody>
      </p:sp>
    </p:spTree>
    <p:extLst>
      <p:ext uri="{BB962C8B-B14F-4D97-AF65-F5344CB8AC3E}">
        <p14:creationId xmlns:p14="http://schemas.microsoft.com/office/powerpoint/2010/main" val="12696326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8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8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8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4820" grpId="0" build="p" bldLvl="3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Line 2"/>
          <p:cNvSpPr>
            <a:spLocks noChangeShapeType="1"/>
          </p:cNvSpPr>
          <p:nvPr/>
        </p:nvSpPr>
        <p:spPr bwMode="auto">
          <a:xfrm flipH="1">
            <a:off x="1430867" y="2667000"/>
            <a:ext cx="180057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3107267" y="2514600"/>
            <a:ext cx="1219200" cy="304800"/>
          </a:xfrm>
          <a:prstGeom prst="rect">
            <a:avLst/>
          </a:prstGeom>
          <a:solidFill>
            <a:srgbClr val="FF00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2400">
              <a:solidFill>
                <a:srgbClr val="FF0066"/>
              </a:solidFill>
            </a:endParaRPr>
          </a:p>
        </p:txBody>
      </p:sp>
      <p:sp>
        <p:nvSpPr>
          <p:cNvPr id="16388" name="Line 4"/>
          <p:cNvSpPr>
            <a:spLocks noChangeShapeType="1"/>
          </p:cNvSpPr>
          <p:nvPr/>
        </p:nvSpPr>
        <p:spPr bwMode="auto">
          <a:xfrm>
            <a:off x="4326467" y="2667000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89" name="Line 5"/>
          <p:cNvSpPr>
            <a:spLocks noChangeShapeType="1"/>
          </p:cNvSpPr>
          <p:nvPr/>
        </p:nvSpPr>
        <p:spPr bwMode="auto">
          <a:xfrm>
            <a:off x="6383867" y="2667000"/>
            <a:ext cx="121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0" name="Text Box 7"/>
          <p:cNvSpPr txBox="1">
            <a:spLocks noChangeArrowheads="1"/>
          </p:cNvSpPr>
          <p:nvPr/>
        </p:nvSpPr>
        <p:spPr bwMode="auto">
          <a:xfrm>
            <a:off x="3178640" y="2133600"/>
            <a:ext cx="10567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400" b="1">
                <a:latin typeface="Arial" pitchFamily="34" charset="0"/>
              </a:rPr>
              <a:t>EXON</a:t>
            </a:r>
          </a:p>
        </p:txBody>
      </p:sp>
      <p:sp>
        <p:nvSpPr>
          <p:cNvPr id="16391" name="Text Box 8"/>
          <p:cNvSpPr txBox="1">
            <a:spLocks noChangeArrowheads="1"/>
          </p:cNvSpPr>
          <p:nvPr/>
        </p:nvSpPr>
        <p:spPr bwMode="auto">
          <a:xfrm>
            <a:off x="5312240" y="2133600"/>
            <a:ext cx="10567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400" b="1">
                <a:latin typeface="Arial" pitchFamily="34" charset="0"/>
              </a:rPr>
              <a:t>EXON</a:t>
            </a:r>
          </a:p>
        </p:txBody>
      </p:sp>
      <p:sp>
        <p:nvSpPr>
          <p:cNvPr id="16392" name="Text Box 9"/>
          <p:cNvSpPr txBox="1">
            <a:spLocks noChangeArrowheads="1"/>
          </p:cNvSpPr>
          <p:nvPr/>
        </p:nvSpPr>
        <p:spPr bwMode="auto">
          <a:xfrm>
            <a:off x="1423108" y="2209800"/>
            <a:ext cx="15536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400" b="1">
                <a:latin typeface="Arial" pitchFamily="34" charset="0"/>
              </a:rPr>
              <a:t>Promoter</a:t>
            </a:r>
          </a:p>
        </p:txBody>
      </p:sp>
      <p:sp>
        <p:nvSpPr>
          <p:cNvPr id="16393" name="Text Box 10"/>
          <p:cNvSpPr txBox="1">
            <a:spLocks noChangeArrowheads="1"/>
          </p:cNvSpPr>
          <p:nvPr/>
        </p:nvSpPr>
        <p:spPr bwMode="auto">
          <a:xfrm>
            <a:off x="6691839" y="2209800"/>
            <a:ext cx="11423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400" b="1">
                <a:latin typeface="Arial" pitchFamily="34" charset="0"/>
              </a:rPr>
              <a:t>3’ UTR</a:t>
            </a:r>
          </a:p>
        </p:txBody>
      </p:sp>
      <p:sp>
        <p:nvSpPr>
          <p:cNvPr id="16394" name="Text Box 11"/>
          <p:cNvSpPr txBox="1">
            <a:spLocks noChangeArrowheads="1"/>
          </p:cNvSpPr>
          <p:nvPr/>
        </p:nvSpPr>
        <p:spPr bwMode="auto">
          <a:xfrm>
            <a:off x="4321904" y="2286001"/>
            <a:ext cx="91082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000" b="1">
                <a:latin typeface="Arial" pitchFamily="34" charset="0"/>
              </a:rPr>
              <a:t>Intron</a:t>
            </a:r>
          </a:p>
        </p:txBody>
      </p:sp>
      <p:sp>
        <p:nvSpPr>
          <p:cNvPr id="16395" name="Text Box 12"/>
          <p:cNvSpPr txBox="1">
            <a:spLocks noChangeArrowheads="1"/>
          </p:cNvSpPr>
          <p:nvPr/>
        </p:nvSpPr>
        <p:spPr bwMode="auto">
          <a:xfrm>
            <a:off x="282961" y="3333751"/>
            <a:ext cx="96372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800" b="1">
                <a:latin typeface="Arial" pitchFamily="34" charset="0"/>
              </a:rPr>
              <a:t>RNA</a:t>
            </a:r>
          </a:p>
        </p:txBody>
      </p:sp>
      <p:sp>
        <p:nvSpPr>
          <p:cNvPr id="16396" name="Rectangle 13"/>
          <p:cNvSpPr>
            <a:spLocks noChangeArrowheads="1"/>
          </p:cNvSpPr>
          <p:nvPr/>
        </p:nvSpPr>
        <p:spPr bwMode="auto">
          <a:xfrm>
            <a:off x="5164667" y="2514600"/>
            <a:ext cx="1219200" cy="304800"/>
          </a:xfrm>
          <a:prstGeom prst="rect">
            <a:avLst/>
          </a:prstGeom>
          <a:solidFill>
            <a:srgbClr val="FF00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2400">
              <a:solidFill>
                <a:srgbClr val="FF0066"/>
              </a:solidFill>
            </a:endParaRPr>
          </a:p>
        </p:txBody>
      </p:sp>
      <p:sp>
        <p:nvSpPr>
          <p:cNvPr id="16397" name="Text Box 14"/>
          <p:cNvSpPr txBox="1">
            <a:spLocks noChangeArrowheads="1"/>
          </p:cNvSpPr>
          <p:nvPr/>
        </p:nvSpPr>
        <p:spPr bwMode="auto">
          <a:xfrm>
            <a:off x="282961" y="2400301"/>
            <a:ext cx="96372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800" b="1">
                <a:latin typeface="Arial" pitchFamily="34" charset="0"/>
              </a:rPr>
              <a:t>DNA</a:t>
            </a:r>
          </a:p>
        </p:txBody>
      </p:sp>
      <p:sp>
        <p:nvSpPr>
          <p:cNvPr id="16398" name="Rectangle 15"/>
          <p:cNvSpPr>
            <a:spLocks noChangeArrowheads="1"/>
          </p:cNvSpPr>
          <p:nvPr/>
        </p:nvSpPr>
        <p:spPr bwMode="auto">
          <a:xfrm>
            <a:off x="3564467" y="3440113"/>
            <a:ext cx="1219200" cy="304800"/>
          </a:xfrm>
          <a:prstGeom prst="rect">
            <a:avLst/>
          </a:prstGeom>
          <a:solidFill>
            <a:srgbClr val="FF00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2400">
              <a:solidFill>
                <a:srgbClr val="FF0066"/>
              </a:solidFill>
            </a:endParaRPr>
          </a:p>
        </p:txBody>
      </p:sp>
      <p:sp>
        <p:nvSpPr>
          <p:cNvPr id="16399" name="Rectangle 16"/>
          <p:cNvSpPr>
            <a:spLocks noChangeArrowheads="1"/>
          </p:cNvSpPr>
          <p:nvPr/>
        </p:nvSpPr>
        <p:spPr bwMode="auto">
          <a:xfrm>
            <a:off x="4707467" y="3440113"/>
            <a:ext cx="1219200" cy="304800"/>
          </a:xfrm>
          <a:prstGeom prst="rect">
            <a:avLst/>
          </a:prstGeom>
          <a:solidFill>
            <a:srgbClr val="FF00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2400">
              <a:solidFill>
                <a:srgbClr val="FF0066"/>
              </a:solidFill>
            </a:endParaRPr>
          </a:p>
        </p:txBody>
      </p:sp>
      <p:sp>
        <p:nvSpPr>
          <p:cNvPr id="16400" name="Text Box 17"/>
          <p:cNvSpPr txBox="1">
            <a:spLocks noChangeArrowheads="1"/>
          </p:cNvSpPr>
          <p:nvPr/>
        </p:nvSpPr>
        <p:spPr bwMode="auto">
          <a:xfrm>
            <a:off x="234123" y="4273551"/>
            <a:ext cx="177965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800" b="1">
                <a:latin typeface="Arial" pitchFamily="34" charset="0"/>
              </a:rPr>
              <a:t>PROTEIN</a:t>
            </a:r>
          </a:p>
        </p:txBody>
      </p:sp>
      <p:sp>
        <p:nvSpPr>
          <p:cNvPr id="16401" name="Rectangle 18"/>
          <p:cNvSpPr>
            <a:spLocks noChangeArrowheads="1"/>
          </p:cNvSpPr>
          <p:nvPr/>
        </p:nvSpPr>
        <p:spPr bwMode="auto">
          <a:xfrm>
            <a:off x="3564467" y="4381500"/>
            <a:ext cx="2362200" cy="13335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02" name="Rectangle 1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Organization of a Gene</a:t>
            </a:r>
          </a:p>
        </p:txBody>
      </p:sp>
      <p:sp>
        <p:nvSpPr>
          <p:cNvPr id="16403" name="Freeform 21"/>
          <p:cNvSpPr>
            <a:spLocks/>
          </p:cNvSpPr>
          <p:nvPr/>
        </p:nvSpPr>
        <p:spPr bwMode="auto">
          <a:xfrm>
            <a:off x="3572934" y="4918076"/>
            <a:ext cx="2322689" cy="1450975"/>
          </a:xfrm>
          <a:custGeom>
            <a:avLst/>
            <a:gdLst>
              <a:gd name="T0" fmla="*/ 0 w 1646"/>
              <a:gd name="T1" fmla="*/ 606425 h 914"/>
              <a:gd name="T2" fmla="*/ 152400 w 1646"/>
              <a:gd name="T3" fmla="*/ 454025 h 914"/>
              <a:gd name="T4" fmla="*/ 247650 w 1646"/>
              <a:gd name="T5" fmla="*/ 358775 h 914"/>
              <a:gd name="T6" fmla="*/ 781050 w 1646"/>
              <a:gd name="T7" fmla="*/ 282575 h 914"/>
              <a:gd name="T8" fmla="*/ 800100 w 1646"/>
              <a:gd name="T9" fmla="*/ 339725 h 914"/>
              <a:gd name="T10" fmla="*/ 857250 w 1646"/>
              <a:gd name="T11" fmla="*/ 663575 h 914"/>
              <a:gd name="T12" fmla="*/ 666750 w 1646"/>
              <a:gd name="T13" fmla="*/ 835025 h 914"/>
              <a:gd name="T14" fmla="*/ 609600 w 1646"/>
              <a:gd name="T15" fmla="*/ 854075 h 914"/>
              <a:gd name="T16" fmla="*/ 495300 w 1646"/>
              <a:gd name="T17" fmla="*/ 930275 h 914"/>
              <a:gd name="T18" fmla="*/ 457200 w 1646"/>
              <a:gd name="T19" fmla="*/ 1311275 h 914"/>
              <a:gd name="T20" fmla="*/ 800100 w 1646"/>
              <a:gd name="T21" fmla="*/ 1196975 h 914"/>
              <a:gd name="T22" fmla="*/ 933450 w 1646"/>
              <a:gd name="T23" fmla="*/ 1025525 h 914"/>
              <a:gd name="T24" fmla="*/ 952500 w 1646"/>
              <a:gd name="T25" fmla="*/ 930275 h 914"/>
              <a:gd name="T26" fmla="*/ 990600 w 1646"/>
              <a:gd name="T27" fmla="*/ 815975 h 914"/>
              <a:gd name="T28" fmla="*/ 971550 w 1646"/>
              <a:gd name="T29" fmla="*/ 606425 h 914"/>
              <a:gd name="T30" fmla="*/ 914400 w 1646"/>
              <a:gd name="T31" fmla="*/ 168275 h 914"/>
              <a:gd name="T32" fmla="*/ 1009650 w 1646"/>
              <a:gd name="T33" fmla="*/ 73025 h 914"/>
              <a:gd name="T34" fmla="*/ 1123950 w 1646"/>
              <a:gd name="T35" fmla="*/ 34925 h 914"/>
              <a:gd name="T36" fmla="*/ 1466850 w 1646"/>
              <a:gd name="T37" fmla="*/ 111125 h 914"/>
              <a:gd name="T38" fmla="*/ 1447800 w 1646"/>
              <a:gd name="T39" fmla="*/ 473075 h 914"/>
              <a:gd name="T40" fmla="*/ 1276350 w 1646"/>
              <a:gd name="T41" fmla="*/ 530225 h 914"/>
              <a:gd name="T42" fmla="*/ 1219200 w 1646"/>
              <a:gd name="T43" fmla="*/ 549275 h 914"/>
              <a:gd name="T44" fmla="*/ 1104900 w 1646"/>
              <a:gd name="T45" fmla="*/ 796925 h 914"/>
              <a:gd name="T46" fmla="*/ 1123950 w 1646"/>
              <a:gd name="T47" fmla="*/ 1177925 h 914"/>
              <a:gd name="T48" fmla="*/ 1371600 w 1646"/>
              <a:gd name="T49" fmla="*/ 1292225 h 914"/>
              <a:gd name="T50" fmla="*/ 1428750 w 1646"/>
              <a:gd name="T51" fmla="*/ 1311275 h 914"/>
              <a:gd name="T52" fmla="*/ 1676400 w 1646"/>
              <a:gd name="T53" fmla="*/ 1292225 h 914"/>
              <a:gd name="T54" fmla="*/ 1714500 w 1646"/>
              <a:gd name="T55" fmla="*/ 1235075 h 914"/>
              <a:gd name="T56" fmla="*/ 1638300 w 1646"/>
              <a:gd name="T57" fmla="*/ 282575 h 914"/>
              <a:gd name="T58" fmla="*/ 2019300 w 1646"/>
              <a:gd name="T59" fmla="*/ 225425 h 914"/>
              <a:gd name="T60" fmla="*/ 2419350 w 1646"/>
              <a:gd name="T61" fmla="*/ 1216025 h 914"/>
              <a:gd name="T62" fmla="*/ 2609850 w 1646"/>
              <a:gd name="T63" fmla="*/ 892175 h 914"/>
              <a:gd name="T64" fmla="*/ 2590800 w 1646"/>
              <a:gd name="T65" fmla="*/ 511175 h 914"/>
              <a:gd name="T66" fmla="*/ 2533650 w 1646"/>
              <a:gd name="T67" fmla="*/ 454025 h 914"/>
              <a:gd name="T68" fmla="*/ 2514600 w 1646"/>
              <a:gd name="T69" fmla="*/ 396875 h 914"/>
              <a:gd name="T70" fmla="*/ 2343150 w 1646"/>
              <a:gd name="T71" fmla="*/ 301625 h 914"/>
              <a:gd name="T72" fmla="*/ 2266950 w 1646"/>
              <a:gd name="T73" fmla="*/ 168275 h 914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1646" h="914">
                <a:moveTo>
                  <a:pt x="0" y="382"/>
                </a:moveTo>
                <a:cubicBezTo>
                  <a:pt x="28" y="340"/>
                  <a:pt x="64" y="324"/>
                  <a:pt x="96" y="286"/>
                </a:cubicBezTo>
                <a:cubicBezTo>
                  <a:pt x="146" y="226"/>
                  <a:pt x="90" y="270"/>
                  <a:pt x="156" y="226"/>
                </a:cubicBezTo>
                <a:cubicBezTo>
                  <a:pt x="238" y="104"/>
                  <a:pt x="311" y="170"/>
                  <a:pt x="492" y="178"/>
                </a:cubicBezTo>
                <a:cubicBezTo>
                  <a:pt x="496" y="190"/>
                  <a:pt x="498" y="203"/>
                  <a:pt x="504" y="214"/>
                </a:cubicBezTo>
                <a:cubicBezTo>
                  <a:pt x="512" y="254"/>
                  <a:pt x="554" y="366"/>
                  <a:pt x="540" y="418"/>
                </a:cubicBezTo>
                <a:cubicBezTo>
                  <a:pt x="532" y="455"/>
                  <a:pt x="444" y="511"/>
                  <a:pt x="420" y="526"/>
                </a:cubicBezTo>
                <a:cubicBezTo>
                  <a:pt x="409" y="533"/>
                  <a:pt x="395" y="532"/>
                  <a:pt x="384" y="538"/>
                </a:cubicBezTo>
                <a:cubicBezTo>
                  <a:pt x="359" y="552"/>
                  <a:pt x="312" y="586"/>
                  <a:pt x="312" y="586"/>
                </a:cubicBezTo>
                <a:cubicBezTo>
                  <a:pt x="254" y="673"/>
                  <a:pt x="279" y="694"/>
                  <a:pt x="288" y="826"/>
                </a:cubicBezTo>
                <a:cubicBezTo>
                  <a:pt x="400" y="817"/>
                  <a:pt x="439" y="832"/>
                  <a:pt x="504" y="754"/>
                </a:cubicBezTo>
                <a:cubicBezTo>
                  <a:pt x="533" y="719"/>
                  <a:pt x="588" y="646"/>
                  <a:pt x="588" y="646"/>
                </a:cubicBezTo>
                <a:cubicBezTo>
                  <a:pt x="592" y="626"/>
                  <a:pt x="595" y="606"/>
                  <a:pt x="600" y="586"/>
                </a:cubicBezTo>
                <a:cubicBezTo>
                  <a:pt x="607" y="562"/>
                  <a:pt x="624" y="514"/>
                  <a:pt x="624" y="514"/>
                </a:cubicBezTo>
                <a:cubicBezTo>
                  <a:pt x="620" y="470"/>
                  <a:pt x="625" y="424"/>
                  <a:pt x="612" y="382"/>
                </a:cubicBezTo>
                <a:cubicBezTo>
                  <a:pt x="604" y="314"/>
                  <a:pt x="572" y="162"/>
                  <a:pt x="576" y="106"/>
                </a:cubicBezTo>
                <a:cubicBezTo>
                  <a:pt x="580" y="81"/>
                  <a:pt x="616" y="55"/>
                  <a:pt x="636" y="46"/>
                </a:cubicBezTo>
                <a:cubicBezTo>
                  <a:pt x="659" y="36"/>
                  <a:pt x="708" y="22"/>
                  <a:pt x="708" y="22"/>
                </a:cubicBezTo>
                <a:cubicBezTo>
                  <a:pt x="784" y="27"/>
                  <a:pt x="921" y="0"/>
                  <a:pt x="924" y="70"/>
                </a:cubicBezTo>
                <a:cubicBezTo>
                  <a:pt x="927" y="146"/>
                  <a:pt x="936" y="226"/>
                  <a:pt x="912" y="298"/>
                </a:cubicBezTo>
                <a:cubicBezTo>
                  <a:pt x="912" y="298"/>
                  <a:pt x="822" y="328"/>
                  <a:pt x="804" y="334"/>
                </a:cubicBezTo>
                <a:cubicBezTo>
                  <a:pt x="792" y="338"/>
                  <a:pt x="768" y="346"/>
                  <a:pt x="768" y="346"/>
                </a:cubicBezTo>
                <a:cubicBezTo>
                  <a:pt x="724" y="411"/>
                  <a:pt x="714" y="429"/>
                  <a:pt x="696" y="502"/>
                </a:cubicBezTo>
                <a:cubicBezTo>
                  <a:pt x="700" y="582"/>
                  <a:pt x="694" y="663"/>
                  <a:pt x="708" y="742"/>
                </a:cubicBezTo>
                <a:cubicBezTo>
                  <a:pt x="716" y="787"/>
                  <a:pt x="836" y="805"/>
                  <a:pt x="864" y="814"/>
                </a:cubicBezTo>
                <a:cubicBezTo>
                  <a:pt x="876" y="818"/>
                  <a:pt x="900" y="826"/>
                  <a:pt x="900" y="826"/>
                </a:cubicBezTo>
                <a:cubicBezTo>
                  <a:pt x="952" y="822"/>
                  <a:pt x="1006" y="827"/>
                  <a:pt x="1056" y="814"/>
                </a:cubicBezTo>
                <a:cubicBezTo>
                  <a:pt x="1070" y="810"/>
                  <a:pt x="1080" y="792"/>
                  <a:pt x="1080" y="778"/>
                </a:cubicBezTo>
                <a:cubicBezTo>
                  <a:pt x="1112" y="654"/>
                  <a:pt x="1000" y="284"/>
                  <a:pt x="1032" y="178"/>
                </a:cubicBezTo>
                <a:cubicBezTo>
                  <a:pt x="1042" y="201"/>
                  <a:pt x="1272" y="142"/>
                  <a:pt x="1272" y="142"/>
                </a:cubicBezTo>
                <a:cubicBezTo>
                  <a:pt x="1281" y="608"/>
                  <a:pt x="1080" y="914"/>
                  <a:pt x="1524" y="766"/>
                </a:cubicBezTo>
                <a:cubicBezTo>
                  <a:pt x="1586" y="704"/>
                  <a:pt x="1617" y="644"/>
                  <a:pt x="1644" y="562"/>
                </a:cubicBezTo>
                <a:cubicBezTo>
                  <a:pt x="1640" y="482"/>
                  <a:pt x="1646" y="401"/>
                  <a:pt x="1632" y="322"/>
                </a:cubicBezTo>
                <a:cubicBezTo>
                  <a:pt x="1629" y="305"/>
                  <a:pt x="1605" y="300"/>
                  <a:pt x="1596" y="286"/>
                </a:cubicBezTo>
                <a:cubicBezTo>
                  <a:pt x="1589" y="275"/>
                  <a:pt x="1593" y="259"/>
                  <a:pt x="1584" y="250"/>
                </a:cubicBezTo>
                <a:cubicBezTo>
                  <a:pt x="1543" y="209"/>
                  <a:pt x="1521" y="205"/>
                  <a:pt x="1476" y="190"/>
                </a:cubicBezTo>
                <a:cubicBezTo>
                  <a:pt x="1447" y="161"/>
                  <a:pt x="1428" y="148"/>
                  <a:pt x="1428" y="106"/>
                </a:cubicBezTo>
              </a:path>
            </a:pathLst>
          </a:custGeom>
          <a:noFill/>
          <a:ln w="63500" cmpd="sng">
            <a:solidFill>
              <a:schemeClr val="accent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04" name="Oval 22"/>
          <p:cNvSpPr>
            <a:spLocks noChangeArrowheads="1"/>
          </p:cNvSpPr>
          <p:nvPr/>
        </p:nvSpPr>
        <p:spPr bwMode="auto">
          <a:xfrm>
            <a:off x="4165600" y="6229350"/>
            <a:ext cx="118533" cy="171450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05" name="Oval 23"/>
          <p:cNvSpPr>
            <a:spLocks noChangeArrowheads="1"/>
          </p:cNvSpPr>
          <p:nvPr/>
        </p:nvSpPr>
        <p:spPr bwMode="auto">
          <a:xfrm>
            <a:off x="4301067" y="5981700"/>
            <a:ext cx="118533" cy="171450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06" name="Oval 24"/>
          <p:cNvSpPr>
            <a:spLocks noChangeArrowheads="1"/>
          </p:cNvSpPr>
          <p:nvPr/>
        </p:nvSpPr>
        <p:spPr bwMode="auto">
          <a:xfrm>
            <a:off x="5046134" y="6019800"/>
            <a:ext cx="118533" cy="171450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07" name="Oval 25"/>
          <p:cNvSpPr>
            <a:spLocks noChangeArrowheads="1"/>
          </p:cNvSpPr>
          <p:nvPr/>
        </p:nvSpPr>
        <p:spPr bwMode="auto">
          <a:xfrm>
            <a:off x="4487334" y="5715000"/>
            <a:ext cx="118533" cy="171450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08" name="Oval 26"/>
          <p:cNvSpPr>
            <a:spLocks noChangeArrowheads="1"/>
          </p:cNvSpPr>
          <p:nvPr/>
        </p:nvSpPr>
        <p:spPr bwMode="auto">
          <a:xfrm>
            <a:off x="4876800" y="6229350"/>
            <a:ext cx="118533" cy="171450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09" name="Oval 27"/>
          <p:cNvSpPr>
            <a:spLocks noChangeArrowheads="1"/>
          </p:cNvSpPr>
          <p:nvPr/>
        </p:nvSpPr>
        <p:spPr bwMode="auto">
          <a:xfrm>
            <a:off x="5334000" y="5657850"/>
            <a:ext cx="118533" cy="171450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10" name="Freeform 28"/>
          <p:cNvSpPr>
            <a:spLocks/>
          </p:cNvSpPr>
          <p:nvPr/>
        </p:nvSpPr>
        <p:spPr bwMode="auto">
          <a:xfrm>
            <a:off x="6045200" y="3733800"/>
            <a:ext cx="457200" cy="704850"/>
          </a:xfrm>
          <a:custGeom>
            <a:avLst/>
            <a:gdLst>
              <a:gd name="T0" fmla="*/ 0 w 324"/>
              <a:gd name="T1" fmla="*/ 0 h 444"/>
              <a:gd name="T2" fmla="*/ 495300 w 324"/>
              <a:gd name="T3" fmla="*/ 323850 h 444"/>
              <a:gd name="T4" fmla="*/ 114300 w 324"/>
              <a:gd name="T5" fmla="*/ 704850 h 44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24" h="444">
                <a:moveTo>
                  <a:pt x="0" y="0"/>
                </a:moveTo>
                <a:cubicBezTo>
                  <a:pt x="150" y="65"/>
                  <a:pt x="300" y="130"/>
                  <a:pt x="312" y="204"/>
                </a:cubicBezTo>
                <a:cubicBezTo>
                  <a:pt x="324" y="278"/>
                  <a:pt x="118" y="400"/>
                  <a:pt x="72" y="444"/>
                </a:cubicBezTo>
              </a:path>
            </a:pathLst>
          </a:custGeom>
          <a:noFill/>
          <a:ln w="50800" cmpd="sng">
            <a:solidFill>
              <a:srgbClr val="FFFF00"/>
            </a:solidFill>
            <a:round/>
            <a:headEnd type="none" w="sm" len="sm"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11" name="Freeform 29"/>
          <p:cNvSpPr>
            <a:spLocks/>
          </p:cNvSpPr>
          <p:nvPr/>
        </p:nvSpPr>
        <p:spPr bwMode="auto">
          <a:xfrm>
            <a:off x="6045200" y="2857500"/>
            <a:ext cx="457200" cy="704850"/>
          </a:xfrm>
          <a:custGeom>
            <a:avLst/>
            <a:gdLst>
              <a:gd name="T0" fmla="*/ 0 w 324"/>
              <a:gd name="T1" fmla="*/ 0 h 444"/>
              <a:gd name="T2" fmla="*/ 495300 w 324"/>
              <a:gd name="T3" fmla="*/ 323850 h 444"/>
              <a:gd name="T4" fmla="*/ 114300 w 324"/>
              <a:gd name="T5" fmla="*/ 704850 h 44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24" h="444">
                <a:moveTo>
                  <a:pt x="0" y="0"/>
                </a:moveTo>
                <a:cubicBezTo>
                  <a:pt x="150" y="65"/>
                  <a:pt x="300" y="130"/>
                  <a:pt x="312" y="204"/>
                </a:cubicBezTo>
                <a:cubicBezTo>
                  <a:pt x="324" y="278"/>
                  <a:pt x="118" y="400"/>
                  <a:pt x="72" y="444"/>
                </a:cubicBezTo>
              </a:path>
            </a:pathLst>
          </a:custGeom>
          <a:noFill/>
          <a:ln w="50800" cmpd="sng">
            <a:solidFill>
              <a:srgbClr val="FFFF00"/>
            </a:solidFill>
            <a:round/>
            <a:headEnd type="none" w="sm" len="sm"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12" name="Freeform 30"/>
          <p:cNvSpPr>
            <a:spLocks/>
          </p:cNvSpPr>
          <p:nvPr/>
        </p:nvSpPr>
        <p:spPr bwMode="auto">
          <a:xfrm>
            <a:off x="6045200" y="4705350"/>
            <a:ext cx="457200" cy="704850"/>
          </a:xfrm>
          <a:custGeom>
            <a:avLst/>
            <a:gdLst>
              <a:gd name="T0" fmla="*/ 0 w 324"/>
              <a:gd name="T1" fmla="*/ 0 h 444"/>
              <a:gd name="T2" fmla="*/ 495300 w 324"/>
              <a:gd name="T3" fmla="*/ 323850 h 444"/>
              <a:gd name="T4" fmla="*/ 114300 w 324"/>
              <a:gd name="T5" fmla="*/ 704850 h 44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24" h="444">
                <a:moveTo>
                  <a:pt x="0" y="0"/>
                </a:moveTo>
                <a:cubicBezTo>
                  <a:pt x="150" y="65"/>
                  <a:pt x="300" y="130"/>
                  <a:pt x="312" y="204"/>
                </a:cubicBezTo>
                <a:cubicBezTo>
                  <a:pt x="324" y="278"/>
                  <a:pt x="118" y="400"/>
                  <a:pt x="72" y="444"/>
                </a:cubicBezTo>
              </a:path>
            </a:pathLst>
          </a:custGeom>
          <a:noFill/>
          <a:ln w="50800" cmpd="sng">
            <a:solidFill>
              <a:srgbClr val="FFFF00"/>
            </a:solidFill>
            <a:round/>
            <a:headEnd type="none" w="sm" len="sm"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13" name="Text Box 31"/>
          <p:cNvSpPr txBox="1">
            <a:spLocks noChangeArrowheads="1"/>
          </p:cNvSpPr>
          <p:nvPr/>
        </p:nvSpPr>
        <p:spPr bwMode="auto">
          <a:xfrm>
            <a:off x="6468533" y="2952750"/>
            <a:ext cx="237066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/>
              <a:t>Transcription</a:t>
            </a:r>
          </a:p>
        </p:txBody>
      </p:sp>
      <p:sp>
        <p:nvSpPr>
          <p:cNvPr id="16414" name="Text Box 32"/>
          <p:cNvSpPr txBox="1">
            <a:spLocks noChangeArrowheads="1"/>
          </p:cNvSpPr>
          <p:nvPr/>
        </p:nvSpPr>
        <p:spPr bwMode="auto">
          <a:xfrm>
            <a:off x="6502400" y="3829050"/>
            <a:ext cx="237066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/>
              <a:t>Translation</a:t>
            </a:r>
          </a:p>
        </p:txBody>
      </p:sp>
      <p:sp>
        <p:nvSpPr>
          <p:cNvPr id="16415" name="Text Box 33"/>
          <p:cNvSpPr txBox="1">
            <a:spLocks noChangeArrowheads="1"/>
          </p:cNvSpPr>
          <p:nvPr/>
        </p:nvSpPr>
        <p:spPr bwMode="auto">
          <a:xfrm>
            <a:off x="6536267" y="4667251"/>
            <a:ext cx="237066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/>
              <a:t>Post-Translational Modification</a:t>
            </a:r>
          </a:p>
        </p:txBody>
      </p:sp>
    </p:spTree>
    <p:extLst>
      <p:ext uri="{BB962C8B-B14F-4D97-AF65-F5344CB8AC3E}">
        <p14:creationId xmlns:p14="http://schemas.microsoft.com/office/powerpoint/2010/main" val="1985918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Genetics of Disease</a:t>
            </a:r>
          </a:p>
        </p:txBody>
      </p:sp>
    </p:spTree>
    <p:extLst>
      <p:ext uri="{BB962C8B-B14F-4D97-AF65-F5344CB8AC3E}">
        <p14:creationId xmlns:p14="http://schemas.microsoft.com/office/powerpoint/2010/main" val="480250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6024034" y="63119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pPr algn="r"/>
            <a:r>
              <a:rPr lang="en-US" sz="1600" b="1">
                <a:solidFill>
                  <a:srgbClr val="00FFFF"/>
                </a:solidFill>
              </a:rPr>
              <a:t>ASCO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r>
              <a:rPr lang="en-US" smtClean="0"/>
              <a:t>Disease-Associated Mutations</a:t>
            </a:r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03956" y="2011363"/>
            <a:ext cx="7988300" cy="569912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algn="ctr">
              <a:lnSpc>
                <a:spcPct val="90000"/>
              </a:lnSpc>
              <a:buFont typeface="Monotype Sorts" pitchFamily="2" charset="2"/>
              <a:buNone/>
            </a:pPr>
            <a:r>
              <a:rPr lang="en-US" sz="2800" smtClean="0"/>
              <a:t>A </a:t>
            </a:r>
            <a:r>
              <a:rPr lang="en-US" sz="2800" smtClean="0">
                <a:solidFill>
                  <a:srgbClr val="FFFF66"/>
                </a:solidFill>
              </a:rPr>
              <a:t>mutation</a:t>
            </a:r>
            <a:r>
              <a:rPr lang="en-US" sz="2800" smtClean="0"/>
              <a:t> is a change in the normal base pair sequence</a:t>
            </a:r>
          </a:p>
          <a:p>
            <a:pPr algn="ctr">
              <a:lnSpc>
                <a:spcPct val="90000"/>
              </a:lnSpc>
              <a:buFont typeface="Monotype Sorts" pitchFamily="2" charset="2"/>
              <a:buNone/>
            </a:pPr>
            <a:endParaRPr lang="en-US" sz="2800" smtClean="0"/>
          </a:p>
        </p:txBody>
      </p:sp>
      <p:pic>
        <p:nvPicPr>
          <p:cNvPr id="19461" name="Picture 5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034" y="3114675"/>
            <a:ext cx="5201356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74" name="Rectangle 6"/>
          <p:cNvSpPr>
            <a:spLocks noChangeArrowheads="1"/>
          </p:cNvSpPr>
          <p:nvPr/>
        </p:nvSpPr>
        <p:spPr bwMode="auto">
          <a:xfrm>
            <a:off x="1193800" y="5440364"/>
            <a:ext cx="6756400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algn="ctr">
              <a:defRPr/>
            </a:pPr>
            <a:r>
              <a:rPr lang="en-US" sz="2800">
                <a:effectLst>
                  <a:outerShdw blurRad="38100" dist="38100" dir="2700000" algn="tl">
                    <a:srgbClr val="FFFFFF"/>
                  </a:outerShdw>
                </a:effectLst>
              </a:rPr>
              <a:t>Commonly used to define DNA sequence changes that alter protein function</a:t>
            </a:r>
          </a:p>
        </p:txBody>
      </p:sp>
      <p:graphicFrame>
        <p:nvGraphicFramePr>
          <p:cNvPr id="19463" name="Object 7">
            <a:hlinkClick r:id="" action="ppaction://ole?verb=0"/>
          </p:cNvPr>
          <p:cNvGraphicFramePr>
            <a:graphicFrameLocks/>
          </p:cNvGraphicFramePr>
          <p:nvPr/>
        </p:nvGraphicFramePr>
        <p:xfrm>
          <a:off x="2921000" y="3314700"/>
          <a:ext cx="838200" cy="806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2" name="CorelDRAW" r:id="rId5" imgW="941388" imgH="804863" progId="CorelDraw.Graphic.7">
                  <p:embed/>
                </p:oleObj>
              </mc:Choice>
              <mc:Fallback>
                <p:oleObj name="CorelDRAW" r:id="rId5" imgW="941388" imgH="804863" progId="CorelDraw.Graphic.7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1000" y="3314700"/>
                        <a:ext cx="838200" cy="806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6586914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6024034" y="63119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pPr algn="r"/>
            <a:r>
              <a:rPr lang="en-US" sz="1600" b="1">
                <a:solidFill>
                  <a:srgbClr val="00FFFF"/>
                </a:solidFill>
              </a:rPr>
              <a:t>ASCO</a:t>
            </a:r>
          </a:p>
        </p:txBody>
      </p:sp>
      <p:pic>
        <p:nvPicPr>
          <p:cNvPr id="20483" name="Picture 3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290" y="2109789"/>
            <a:ext cx="3141133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733" y="4330700"/>
            <a:ext cx="999067" cy="113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5" name="Rectangle 5"/>
          <p:cNvSpPr>
            <a:spLocks noGrp="1" noChangeArrowheads="1"/>
          </p:cNvSpPr>
          <p:nvPr>
            <p:ph type="title"/>
          </p:nvPr>
        </p:nvSpPr>
        <p:spPr>
          <a:xfrm>
            <a:off x="1286933" y="381000"/>
            <a:ext cx="7717367" cy="1190625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r>
              <a:rPr lang="en-US" smtClean="0"/>
              <a:t>Disease-Associated Mutations 		Can Alter Protein Function</a:t>
            </a:r>
          </a:p>
        </p:txBody>
      </p:sp>
      <p:pic>
        <p:nvPicPr>
          <p:cNvPr id="20486" name="Picture 6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123" y="4365625"/>
            <a:ext cx="1659467" cy="113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71" name="Rectangle 7"/>
          <p:cNvSpPr>
            <a:spLocks noChangeArrowheads="1"/>
          </p:cNvSpPr>
          <p:nvPr/>
        </p:nvSpPr>
        <p:spPr bwMode="auto">
          <a:xfrm>
            <a:off x="1205089" y="5529264"/>
            <a:ext cx="2822890" cy="520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2800">
                <a:effectLst>
                  <a:outerShdw blurRad="38100" dist="38100" dir="2700000" algn="tl">
                    <a:srgbClr val="FFFFFF"/>
                  </a:outerShdw>
                </a:effectLst>
              </a:rPr>
              <a:t>Functional protein</a:t>
            </a:r>
          </a:p>
        </p:txBody>
      </p:sp>
      <p:sp>
        <p:nvSpPr>
          <p:cNvPr id="36872" name="Rectangle 8"/>
          <p:cNvSpPr>
            <a:spLocks noChangeArrowheads="1"/>
          </p:cNvSpPr>
          <p:nvPr/>
        </p:nvSpPr>
        <p:spPr bwMode="auto">
          <a:xfrm>
            <a:off x="5226756" y="5576888"/>
            <a:ext cx="31115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2800">
                <a:effectLst>
                  <a:outerShdw blurRad="38100" dist="38100" dir="2700000" algn="tl">
                    <a:srgbClr val="FFFFFF"/>
                  </a:outerShdw>
                </a:effectLst>
              </a:rPr>
              <a:t>Nonfunctional or missing protein</a:t>
            </a:r>
          </a:p>
        </p:txBody>
      </p:sp>
      <p:graphicFrame>
        <p:nvGraphicFramePr>
          <p:cNvPr id="20489" name="Object 9">
            <a:hlinkClick r:id="" action="ppaction://ole?verb=0"/>
          </p:cNvPr>
          <p:cNvGraphicFramePr>
            <a:graphicFrameLocks/>
          </p:cNvGraphicFramePr>
          <p:nvPr/>
        </p:nvGraphicFramePr>
        <p:xfrm>
          <a:off x="6406444" y="4935539"/>
          <a:ext cx="570089" cy="649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0" name="Clip" r:id="rId7" imgW="639763" imgH="647700" progId="MS_ClipArt_Gallery.2">
                  <p:embed/>
                </p:oleObj>
              </mc:Choice>
              <mc:Fallback>
                <p:oleObj name="Clip" r:id="rId7" imgW="639763" imgH="647700" progId="MS_ClipArt_Gallery.2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6444" y="4935539"/>
                        <a:ext cx="570089" cy="649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490" name="Picture 10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90" y="2109789"/>
            <a:ext cx="3141133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91" name="Picture 11"/>
          <p:cNvPicPr>
            <a:picLocks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456" y="3430589"/>
            <a:ext cx="812800" cy="66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92" name="Picture 12"/>
          <p:cNvPicPr>
            <a:picLocks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056" y="3417889"/>
            <a:ext cx="812800" cy="66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0493" name="Object 13">
            <a:hlinkClick r:id="" action="ppaction://ole?verb=0"/>
          </p:cNvPr>
          <p:cNvGraphicFramePr>
            <a:graphicFrameLocks/>
          </p:cNvGraphicFramePr>
          <p:nvPr/>
        </p:nvGraphicFramePr>
        <p:xfrm>
          <a:off x="5894212" y="2152651"/>
          <a:ext cx="712611" cy="688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1" name="CorelDRAW" r:id="rId10" imgW="801688" imgH="687388" progId="CorelDraw.Graphic.7">
                  <p:embed/>
                </p:oleObj>
              </mc:Choice>
              <mc:Fallback>
                <p:oleObj name="CorelDRAW" r:id="rId10" imgW="801688" imgH="687388" progId="CorelDraw.Graphic.7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94212" y="2152651"/>
                        <a:ext cx="712611" cy="688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9238062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191000" y="1981200"/>
            <a:ext cx="5112456" cy="3057525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>
              <a:lnSpc>
                <a:spcPct val="90000"/>
              </a:lnSpc>
              <a:spcBef>
                <a:spcPct val="50000"/>
              </a:spcBef>
              <a:buFont typeface="Monotype Sorts" pitchFamily="2" charset="2"/>
              <a:buNone/>
            </a:pPr>
            <a:r>
              <a:rPr lang="en-US" dirty="0" smtClean="0"/>
              <a:t>THE BIG RED DOG RAN OUT.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 typeface="Monotype Sorts" pitchFamily="2" charset="2"/>
              <a:buNone/>
            </a:pPr>
            <a:r>
              <a:rPr lang="en-US" dirty="0" smtClean="0"/>
              <a:t>THE BIG R</a:t>
            </a:r>
            <a:r>
              <a:rPr lang="en-US" dirty="0" smtClean="0">
                <a:solidFill>
                  <a:srgbClr val="FFFF00"/>
                </a:solidFill>
              </a:rPr>
              <a:t>A</a:t>
            </a:r>
            <a:r>
              <a:rPr lang="en-US" dirty="0" smtClean="0"/>
              <a:t>D DOG RAN OUT.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 typeface="Monotype Sorts" pitchFamily="2" charset="2"/>
              <a:buNone/>
            </a:pPr>
            <a:r>
              <a:rPr lang="en-US" dirty="0" smtClean="0"/>
              <a:t>THE BIG RED</a:t>
            </a:r>
            <a:r>
              <a:rPr lang="en-US" b="1" dirty="0" smtClean="0">
                <a:solidFill>
                  <a:schemeClr val="tx2"/>
                </a:solidFill>
              </a:rPr>
              <a:t>.</a:t>
            </a:r>
            <a:endParaRPr lang="en-US" dirty="0" smtClean="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  <a:spcBef>
                <a:spcPct val="50000"/>
              </a:spcBef>
              <a:buFont typeface="Monotype Sorts" pitchFamily="2" charset="2"/>
              <a:buNone/>
            </a:pPr>
            <a:r>
              <a:rPr lang="en-US" dirty="0" smtClean="0"/>
              <a:t>THE B</a:t>
            </a:r>
            <a:r>
              <a:rPr lang="en-US" dirty="0" smtClean="0">
                <a:solidFill>
                  <a:srgbClr val="FFFF00"/>
                </a:solidFill>
              </a:rPr>
              <a:t>RE DDO GRA.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 typeface="Monotype Sorts" pitchFamily="2" charset="2"/>
              <a:buNone/>
            </a:pPr>
            <a:r>
              <a:rPr lang="en-US" dirty="0" smtClean="0"/>
              <a:t>THE BIG RED </a:t>
            </a:r>
            <a:r>
              <a:rPr lang="en-US" dirty="0" smtClean="0">
                <a:solidFill>
                  <a:srgbClr val="FFFF00"/>
                </a:solidFill>
              </a:rPr>
              <a:t>ZDO GRA.</a:t>
            </a:r>
          </a:p>
        </p:txBody>
      </p:sp>
      <p:sp>
        <p:nvSpPr>
          <p:cNvPr id="21507" name="Rectangle 4"/>
          <p:cNvSpPr>
            <a:spLocks noGrp="1" noChangeArrowheads="1"/>
          </p:cNvSpPr>
          <p:nvPr>
            <p:ph type="title"/>
          </p:nvPr>
        </p:nvSpPr>
        <p:spPr>
          <a:xfrm>
            <a:off x="1642533" y="595313"/>
            <a:ext cx="7772400" cy="1143000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r>
              <a:rPr lang="en-US" smtClean="0"/>
              <a:t>Point Mutations</a:t>
            </a:r>
          </a:p>
        </p:txBody>
      </p:sp>
      <p:sp>
        <p:nvSpPr>
          <p:cNvPr id="21508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591256" y="1951038"/>
            <a:ext cx="3345744" cy="4146550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algn="r">
              <a:lnSpc>
                <a:spcPct val="90000"/>
              </a:lnSpc>
              <a:spcBef>
                <a:spcPct val="50000"/>
              </a:spcBef>
              <a:buFont typeface="Monotype Sorts" pitchFamily="2" charset="2"/>
              <a:buNone/>
            </a:pPr>
            <a:r>
              <a:rPr lang="en-US" smtClean="0"/>
              <a:t>Normal</a:t>
            </a:r>
          </a:p>
          <a:p>
            <a:pPr algn="r">
              <a:lnSpc>
                <a:spcPct val="90000"/>
              </a:lnSpc>
              <a:spcBef>
                <a:spcPct val="50000"/>
              </a:spcBef>
              <a:buFont typeface="Monotype Sorts" pitchFamily="2" charset="2"/>
              <a:buNone/>
            </a:pPr>
            <a:r>
              <a:rPr lang="en-US" smtClean="0"/>
              <a:t>Missense</a:t>
            </a:r>
          </a:p>
          <a:p>
            <a:pPr algn="r">
              <a:lnSpc>
                <a:spcPct val="90000"/>
              </a:lnSpc>
              <a:spcBef>
                <a:spcPct val="50000"/>
              </a:spcBef>
              <a:buFont typeface="Monotype Sorts" pitchFamily="2" charset="2"/>
              <a:buNone/>
            </a:pPr>
            <a:r>
              <a:rPr lang="en-US" smtClean="0"/>
              <a:t>Nonsense</a:t>
            </a:r>
          </a:p>
          <a:p>
            <a:pPr algn="r">
              <a:lnSpc>
                <a:spcPct val="90000"/>
              </a:lnSpc>
              <a:spcBef>
                <a:spcPct val="50000"/>
              </a:spcBef>
              <a:buFont typeface="Monotype Sorts" pitchFamily="2" charset="2"/>
              <a:buNone/>
            </a:pPr>
            <a:r>
              <a:rPr lang="en-US" smtClean="0"/>
              <a:t>Frameshift (deletion)</a:t>
            </a:r>
          </a:p>
          <a:p>
            <a:pPr algn="r">
              <a:lnSpc>
                <a:spcPct val="90000"/>
              </a:lnSpc>
              <a:spcBef>
                <a:spcPct val="50000"/>
              </a:spcBef>
              <a:buFont typeface="Monotype Sorts" pitchFamily="2" charset="2"/>
              <a:buNone/>
            </a:pPr>
            <a:r>
              <a:rPr lang="en-US" smtClean="0"/>
              <a:t> Frameshift	(insertion)</a:t>
            </a:r>
            <a:endParaRPr lang="en-US" sz="3200" smtClean="0"/>
          </a:p>
          <a:p>
            <a:pPr algn="r">
              <a:lnSpc>
                <a:spcPct val="90000"/>
              </a:lnSpc>
              <a:spcBef>
                <a:spcPct val="50000"/>
              </a:spcBef>
              <a:buFont typeface="Monotype Sorts" pitchFamily="2" charset="2"/>
              <a:buNone/>
            </a:pPr>
            <a:endParaRPr lang="en-US" sz="3200" smtClean="0"/>
          </a:p>
        </p:txBody>
      </p:sp>
      <p:sp>
        <p:nvSpPr>
          <p:cNvPr id="40966" name="Rectangle 6"/>
          <p:cNvSpPr>
            <a:spLocks noChangeArrowheads="1"/>
          </p:cNvSpPr>
          <p:nvPr/>
        </p:nvSpPr>
        <p:spPr bwMode="auto">
          <a:xfrm>
            <a:off x="1200856" y="5503863"/>
            <a:ext cx="7679267" cy="366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>
              <a:defRPr/>
            </a:pPr>
            <a:r>
              <a:rPr lang="en-US" dirty="0"/>
              <a:t>Point mutation:  a change in a single base pair</a:t>
            </a:r>
          </a:p>
        </p:txBody>
      </p:sp>
    </p:spTree>
    <p:extLst>
      <p:ext uri="{BB962C8B-B14F-4D97-AF65-F5344CB8AC3E}">
        <p14:creationId xmlns:p14="http://schemas.microsoft.com/office/powerpoint/2010/main" val="79158715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/>
          <p:cNvSpPr>
            <a:spLocks noGrp="1" noChangeArrowheads="1"/>
          </p:cNvSpPr>
          <p:nvPr>
            <p:ph type="title"/>
          </p:nvPr>
        </p:nvSpPr>
        <p:spPr>
          <a:xfrm>
            <a:off x="829733" y="438150"/>
            <a:ext cx="7772400" cy="1143000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r>
              <a:rPr lang="en-US" i="0" smtClean="0">
                <a:solidFill>
                  <a:schemeClr val="tx2"/>
                </a:solidFill>
              </a:rPr>
              <a:t>Autosomal Dominant Inheritance</a:t>
            </a:r>
            <a:endParaRPr lang="en-US" smtClean="0">
              <a:solidFill>
                <a:schemeClr val="tx2"/>
              </a:solidFill>
            </a:endParaRPr>
          </a:p>
        </p:txBody>
      </p:sp>
      <p:sp>
        <p:nvSpPr>
          <p:cNvPr id="27651" name="Oval 4"/>
          <p:cNvSpPr>
            <a:spLocks noChangeArrowheads="1"/>
          </p:cNvSpPr>
          <p:nvPr/>
        </p:nvSpPr>
        <p:spPr bwMode="auto">
          <a:xfrm>
            <a:off x="6572956" y="2505076"/>
            <a:ext cx="289278" cy="32067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2" name="Rectangle 5"/>
          <p:cNvSpPr>
            <a:spLocks noChangeArrowheads="1"/>
          </p:cNvSpPr>
          <p:nvPr/>
        </p:nvSpPr>
        <p:spPr bwMode="auto">
          <a:xfrm>
            <a:off x="5908323" y="2520950"/>
            <a:ext cx="285044" cy="323850"/>
          </a:xfrm>
          <a:prstGeom prst="rect">
            <a:avLst/>
          </a:prstGeom>
          <a:solidFill>
            <a:srgbClr val="FF6600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3" name="Line 6"/>
          <p:cNvSpPr>
            <a:spLocks noChangeShapeType="1"/>
          </p:cNvSpPr>
          <p:nvPr/>
        </p:nvSpPr>
        <p:spPr bwMode="auto">
          <a:xfrm>
            <a:off x="6221590" y="2670175"/>
            <a:ext cx="361244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4" name="Line 7"/>
          <p:cNvSpPr>
            <a:spLocks noChangeShapeType="1"/>
          </p:cNvSpPr>
          <p:nvPr/>
        </p:nvSpPr>
        <p:spPr bwMode="auto">
          <a:xfrm>
            <a:off x="6412089" y="2684463"/>
            <a:ext cx="0" cy="431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5" name="Line 8"/>
          <p:cNvSpPr>
            <a:spLocks noChangeShapeType="1"/>
          </p:cNvSpPr>
          <p:nvPr/>
        </p:nvSpPr>
        <p:spPr bwMode="auto">
          <a:xfrm>
            <a:off x="5236634" y="3128963"/>
            <a:ext cx="279682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6" name="Line 9"/>
          <p:cNvSpPr>
            <a:spLocks noChangeShapeType="1"/>
          </p:cNvSpPr>
          <p:nvPr/>
        </p:nvSpPr>
        <p:spPr bwMode="auto">
          <a:xfrm>
            <a:off x="5734756" y="3140075"/>
            <a:ext cx="0" cy="30003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7" name="Line 10"/>
          <p:cNvSpPr>
            <a:spLocks noChangeShapeType="1"/>
          </p:cNvSpPr>
          <p:nvPr/>
        </p:nvSpPr>
        <p:spPr bwMode="auto">
          <a:xfrm>
            <a:off x="6409267" y="3136901"/>
            <a:ext cx="0" cy="27781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8" name="Oval 11"/>
          <p:cNvSpPr>
            <a:spLocks noChangeArrowheads="1"/>
          </p:cNvSpPr>
          <p:nvPr/>
        </p:nvSpPr>
        <p:spPr bwMode="auto">
          <a:xfrm>
            <a:off x="6259689" y="3436938"/>
            <a:ext cx="287867" cy="322262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9" name="Oval 12"/>
          <p:cNvSpPr>
            <a:spLocks noChangeArrowheads="1"/>
          </p:cNvSpPr>
          <p:nvPr/>
        </p:nvSpPr>
        <p:spPr bwMode="auto">
          <a:xfrm>
            <a:off x="7910689" y="3459163"/>
            <a:ext cx="287867" cy="322262"/>
          </a:xfrm>
          <a:prstGeom prst="ellipse">
            <a:avLst/>
          </a:prstGeom>
          <a:solidFill>
            <a:srgbClr val="FF6600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60" name="Oval 13"/>
          <p:cNvSpPr>
            <a:spLocks noChangeArrowheads="1"/>
          </p:cNvSpPr>
          <p:nvPr/>
        </p:nvSpPr>
        <p:spPr bwMode="auto">
          <a:xfrm>
            <a:off x="5096933" y="3441701"/>
            <a:ext cx="287867" cy="32067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61" name="Rectangle 14"/>
          <p:cNvSpPr>
            <a:spLocks noChangeArrowheads="1"/>
          </p:cNvSpPr>
          <p:nvPr/>
        </p:nvSpPr>
        <p:spPr bwMode="auto">
          <a:xfrm>
            <a:off x="4401256" y="3448051"/>
            <a:ext cx="287867" cy="32226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62" name="Rectangle 15"/>
          <p:cNvSpPr>
            <a:spLocks noChangeArrowheads="1"/>
          </p:cNvSpPr>
          <p:nvPr/>
        </p:nvSpPr>
        <p:spPr bwMode="auto">
          <a:xfrm>
            <a:off x="5599289" y="3446463"/>
            <a:ext cx="287867" cy="322262"/>
          </a:xfrm>
          <a:prstGeom prst="rect">
            <a:avLst/>
          </a:prstGeom>
          <a:solidFill>
            <a:srgbClr val="FF6600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63" name="Rectangle 16"/>
          <p:cNvSpPr>
            <a:spLocks noChangeArrowheads="1"/>
          </p:cNvSpPr>
          <p:nvPr/>
        </p:nvSpPr>
        <p:spPr bwMode="auto">
          <a:xfrm>
            <a:off x="7296857" y="3444876"/>
            <a:ext cx="285044" cy="32067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64" name="Line 17"/>
          <p:cNvSpPr>
            <a:spLocks noChangeShapeType="1"/>
          </p:cNvSpPr>
          <p:nvPr/>
        </p:nvSpPr>
        <p:spPr bwMode="auto">
          <a:xfrm>
            <a:off x="4710289" y="3608388"/>
            <a:ext cx="381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65" name="Line 18"/>
          <p:cNvSpPr>
            <a:spLocks noChangeShapeType="1"/>
          </p:cNvSpPr>
          <p:nvPr/>
        </p:nvSpPr>
        <p:spPr bwMode="auto">
          <a:xfrm>
            <a:off x="7594600" y="3613150"/>
            <a:ext cx="311856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66" name="Line 19"/>
          <p:cNvSpPr>
            <a:spLocks noChangeShapeType="1"/>
          </p:cNvSpPr>
          <p:nvPr/>
        </p:nvSpPr>
        <p:spPr bwMode="auto">
          <a:xfrm>
            <a:off x="4883856" y="3619500"/>
            <a:ext cx="0" cy="76993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67" name="Line 20"/>
          <p:cNvSpPr>
            <a:spLocks noChangeShapeType="1"/>
          </p:cNvSpPr>
          <p:nvPr/>
        </p:nvSpPr>
        <p:spPr bwMode="auto">
          <a:xfrm>
            <a:off x="4159956" y="4056063"/>
            <a:ext cx="141534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68" name="Line 21"/>
          <p:cNvSpPr>
            <a:spLocks noChangeShapeType="1"/>
          </p:cNvSpPr>
          <p:nvPr/>
        </p:nvSpPr>
        <p:spPr bwMode="auto">
          <a:xfrm>
            <a:off x="6506634" y="4056063"/>
            <a:ext cx="198402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69" name="Oval 22"/>
          <p:cNvSpPr>
            <a:spLocks noChangeArrowheads="1"/>
          </p:cNvSpPr>
          <p:nvPr/>
        </p:nvSpPr>
        <p:spPr bwMode="auto">
          <a:xfrm>
            <a:off x="8348134" y="4400551"/>
            <a:ext cx="286456" cy="322263"/>
          </a:xfrm>
          <a:prstGeom prst="ellipse">
            <a:avLst/>
          </a:prstGeom>
          <a:solidFill>
            <a:srgbClr val="FF6633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70" name="Oval 23"/>
          <p:cNvSpPr>
            <a:spLocks noChangeArrowheads="1"/>
          </p:cNvSpPr>
          <p:nvPr/>
        </p:nvSpPr>
        <p:spPr bwMode="auto">
          <a:xfrm>
            <a:off x="7360355" y="4400551"/>
            <a:ext cx="287867" cy="322263"/>
          </a:xfrm>
          <a:prstGeom prst="ellipse">
            <a:avLst/>
          </a:prstGeom>
          <a:solidFill>
            <a:srgbClr val="FF6633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71" name="Oval 24"/>
          <p:cNvSpPr>
            <a:spLocks noChangeArrowheads="1"/>
          </p:cNvSpPr>
          <p:nvPr/>
        </p:nvSpPr>
        <p:spPr bwMode="auto">
          <a:xfrm>
            <a:off x="6849533" y="4400551"/>
            <a:ext cx="283634" cy="322263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72" name="Oval 25"/>
          <p:cNvSpPr>
            <a:spLocks noChangeArrowheads="1"/>
          </p:cNvSpPr>
          <p:nvPr/>
        </p:nvSpPr>
        <p:spPr bwMode="auto">
          <a:xfrm>
            <a:off x="4741334" y="4400551"/>
            <a:ext cx="286456" cy="322263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73" name="Line 26"/>
          <p:cNvSpPr>
            <a:spLocks noChangeShapeType="1"/>
          </p:cNvSpPr>
          <p:nvPr/>
        </p:nvSpPr>
        <p:spPr bwMode="auto">
          <a:xfrm>
            <a:off x="5575300" y="4075114"/>
            <a:ext cx="0" cy="31908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74" name="Line 27"/>
          <p:cNvSpPr>
            <a:spLocks noChangeShapeType="1"/>
          </p:cNvSpPr>
          <p:nvPr/>
        </p:nvSpPr>
        <p:spPr bwMode="auto">
          <a:xfrm>
            <a:off x="6505222" y="4059239"/>
            <a:ext cx="0" cy="3397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75" name="Line 28"/>
          <p:cNvSpPr>
            <a:spLocks noChangeShapeType="1"/>
          </p:cNvSpPr>
          <p:nvPr/>
        </p:nvSpPr>
        <p:spPr bwMode="auto">
          <a:xfrm>
            <a:off x="7508523" y="4065588"/>
            <a:ext cx="0" cy="3238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76" name="Line 29"/>
          <p:cNvSpPr>
            <a:spLocks noChangeShapeType="1"/>
          </p:cNvSpPr>
          <p:nvPr/>
        </p:nvSpPr>
        <p:spPr bwMode="auto">
          <a:xfrm>
            <a:off x="8487834" y="4076700"/>
            <a:ext cx="0" cy="31273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77" name="Rectangle 30"/>
          <p:cNvSpPr>
            <a:spLocks noChangeArrowheads="1"/>
          </p:cNvSpPr>
          <p:nvPr/>
        </p:nvSpPr>
        <p:spPr bwMode="auto">
          <a:xfrm>
            <a:off x="7840133" y="4400551"/>
            <a:ext cx="287867" cy="32226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78" name="Rectangle 31"/>
          <p:cNvSpPr>
            <a:spLocks noChangeArrowheads="1"/>
          </p:cNvSpPr>
          <p:nvPr/>
        </p:nvSpPr>
        <p:spPr bwMode="auto">
          <a:xfrm>
            <a:off x="6357057" y="4400551"/>
            <a:ext cx="285044" cy="322263"/>
          </a:xfrm>
          <a:prstGeom prst="rect">
            <a:avLst/>
          </a:prstGeom>
          <a:solidFill>
            <a:srgbClr val="FF6600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79" name="Rectangle 32"/>
          <p:cNvSpPr>
            <a:spLocks noChangeArrowheads="1"/>
          </p:cNvSpPr>
          <p:nvPr/>
        </p:nvSpPr>
        <p:spPr bwMode="auto">
          <a:xfrm>
            <a:off x="5444067" y="4400551"/>
            <a:ext cx="287867" cy="32226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80" name="Rectangle 33"/>
          <p:cNvSpPr>
            <a:spLocks noChangeArrowheads="1"/>
          </p:cNvSpPr>
          <p:nvPr/>
        </p:nvSpPr>
        <p:spPr bwMode="auto">
          <a:xfrm>
            <a:off x="4017434" y="4400551"/>
            <a:ext cx="286455" cy="32226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81" name="Line 34"/>
          <p:cNvSpPr>
            <a:spLocks noChangeShapeType="1"/>
          </p:cNvSpPr>
          <p:nvPr/>
        </p:nvSpPr>
        <p:spPr bwMode="auto">
          <a:xfrm>
            <a:off x="5235222" y="3128963"/>
            <a:ext cx="0" cy="2984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82" name="Line 35"/>
          <p:cNvSpPr>
            <a:spLocks noChangeShapeType="1"/>
          </p:cNvSpPr>
          <p:nvPr/>
        </p:nvSpPr>
        <p:spPr bwMode="auto">
          <a:xfrm>
            <a:off x="4159956" y="4070350"/>
            <a:ext cx="0" cy="32543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83" name="Line 36"/>
          <p:cNvSpPr>
            <a:spLocks noChangeShapeType="1"/>
          </p:cNvSpPr>
          <p:nvPr/>
        </p:nvSpPr>
        <p:spPr bwMode="auto">
          <a:xfrm>
            <a:off x="6992056" y="4068764"/>
            <a:ext cx="0" cy="32543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84" name="Line 37"/>
          <p:cNvSpPr>
            <a:spLocks noChangeShapeType="1"/>
          </p:cNvSpPr>
          <p:nvPr/>
        </p:nvSpPr>
        <p:spPr bwMode="auto">
          <a:xfrm>
            <a:off x="7986889" y="4078289"/>
            <a:ext cx="0" cy="3206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85" name="Line 38"/>
          <p:cNvSpPr>
            <a:spLocks noChangeShapeType="1"/>
          </p:cNvSpPr>
          <p:nvPr/>
        </p:nvSpPr>
        <p:spPr bwMode="auto">
          <a:xfrm>
            <a:off x="8050389" y="3128963"/>
            <a:ext cx="0" cy="3111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86" name="Line 39"/>
          <p:cNvSpPr>
            <a:spLocks noChangeShapeType="1"/>
          </p:cNvSpPr>
          <p:nvPr/>
        </p:nvSpPr>
        <p:spPr bwMode="auto">
          <a:xfrm>
            <a:off x="7751234" y="3641726"/>
            <a:ext cx="0" cy="4095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72" name="Rectangle 40"/>
          <p:cNvSpPr>
            <a:spLocks noChangeArrowheads="1"/>
          </p:cNvSpPr>
          <p:nvPr/>
        </p:nvSpPr>
        <p:spPr bwMode="auto">
          <a:xfrm>
            <a:off x="1066800" y="2057401"/>
            <a:ext cx="3581400" cy="1991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marL="230188" indent="-230188">
              <a:lnSpc>
                <a:spcPct val="90000"/>
              </a:lnSpc>
              <a:spcBef>
                <a:spcPct val="65000"/>
              </a:spcBef>
              <a:buClr>
                <a:srgbClr val="00FCBA"/>
              </a:buClr>
              <a:buSzPct val="65000"/>
              <a:buFont typeface="Monotype Sorts" pitchFamily="2" charset="2"/>
              <a:buChar char="l"/>
              <a:defRPr/>
            </a:pPr>
            <a:r>
              <a:rPr lang="en-US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Each child has 50% chance of inheriting the mutation</a:t>
            </a:r>
          </a:p>
          <a:p>
            <a:pPr marL="230188" indent="-230188">
              <a:lnSpc>
                <a:spcPct val="90000"/>
              </a:lnSpc>
              <a:spcBef>
                <a:spcPct val="65000"/>
              </a:spcBef>
              <a:buClr>
                <a:srgbClr val="00FCBA"/>
              </a:buClr>
              <a:buSzPct val="65000"/>
              <a:buFont typeface="Monotype Sorts" pitchFamily="2" charset="2"/>
              <a:buChar char="l"/>
              <a:defRPr/>
            </a:pPr>
            <a:r>
              <a:rPr lang="en-US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Equally transmitted by men and women</a:t>
            </a:r>
          </a:p>
        </p:txBody>
      </p:sp>
      <p:grpSp>
        <p:nvGrpSpPr>
          <p:cNvPr id="27688" name="Group 41"/>
          <p:cNvGrpSpPr>
            <a:grpSpLocks/>
          </p:cNvGrpSpPr>
          <p:nvPr/>
        </p:nvGrpSpPr>
        <p:grpSpPr bwMode="auto">
          <a:xfrm>
            <a:off x="4665134" y="5299078"/>
            <a:ext cx="2047736" cy="1028701"/>
            <a:chOff x="3306" y="3338"/>
            <a:chExt cx="1449" cy="648"/>
          </a:xfrm>
        </p:grpSpPr>
        <p:sp>
          <p:nvSpPr>
            <p:cNvPr id="69674" name="Rectangle 42"/>
            <p:cNvSpPr>
              <a:spLocks noChangeArrowheads="1"/>
            </p:cNvSpPr>
            <p:nvPr/>
          </p:nvSpPr>
          <p:spPr bwMode="auto">
            <a:xfrm>
              <a:off x="3869" y="3697"/>
              <a:ext cx="886" cy="2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240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Affected</a:t>
              </a:r>
            </a:p>
          </p:txBody>
        </p:sp>
        <p:sp>
          <p:nvSpPr>
            <p:cNvPr id="27690" name="Oval 43"/>
            <p:cNvSpPr>
              <a:spLocks noChangeArrowheads="1"/>
            </p:cNvSpPr>
            <p:nvPr/>
          </p:nvSpPr>
          <p:spPr bwMode="auto">
            <a:xfrm>
              <a:off x="3652" y="3751"/>
              <a:ext cx="167" cy="166"/>
            </a:xfrm>
            <a:prstGeom prst="ellipse">
              <a:avLst/>
            </a:prstGeom>
            <a:solidFill>
              <a:srgbClr val="FF6633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91" name="Oval 44"/>
            <p:cNvSpPr>
              <a:spLocks noChangeArrowheads="1"/>
            </p:cNvSpPr>
            <p:nvPr/>
          </p:nvSpPr>
          <p:spPr bwMode="auto">
            <a:xfrm>
              <a:off x="3652" y="3398"/>
              <a:ext cx="167" cy="167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77" name="Rectangle 45"/>
            <p:cNvSpPr>
              <a:spLocks noChangeArrowheads="1"/>
            </p:cNvSpPr>
            <p:nvPr/>
          </p:nvSpPr>
          <p:spPr bwMode="auto">
            <a:xfrm>
              <a:off x="3869" y="3338"/>
              <a:ext cx="848" cy="2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240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Normal </a:t>
              </a:r>
            </a:p>
          </p:txBody>
        </p:sp>
        <p:sp>
          <p:nvSpPr>
            <p:cNvPr id="27693" name="Rectangle 46"/>
            <p:cNvSpPr>
              <a:spLocks noChangeArrowheads="1"/>
            </p:cNvSpPr>
            <p:nvPr/>
          </p:nvSpPr>
          <p:spPr bwMode="auto">
            <a:xfrm>
              <a:off x="3306" y="3742"/>
              <a:ext cx="167" cy="167"/>
            </a:xfrm>
            <a:prstGeom prst="rect">
              <a:avLst/>
            </a:prstGeom>
            <a:solidFill>
              <a:srgbClr val="FF660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94" name="Rectangle 47"/>
            <p:cNvSpPr>
              <a:spLocks noChangeArrowheads="1"/>
            </p:cNvSpPr>
            <p:nvPr/>
          </p:nvSpPr>
          <p:spPr bwMode="auto">
            <a:xfrm>
              <a:off x="3306" y="3407"/>
              <a:ext cx="167" cy="167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6559824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5655733" y="4991100"/>
            <a:ext cx="334434" cy="37465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5" name="Rectangle 10"/>
          <p:cNvSpPr>
            <a:spLocks noChangeArrowheads="1"/>
          </p:cNvSpPr>
          <p:nvPr/>
        </p:nvSpPr>
        <p:spPr bwMode="auto">
          <a:xfrm>
            <a:off x="2607733" y="2705100"/>
            <a:ext cx="334434" cy="37465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6" name="Rectangle 11"/>
          <p:cNvSpPr>
            <a:spLocks noChangeArrowheads="1"/>
          </p:cNvSpPr>
          <p:nvPr/>
        </p:nvSpPr>
        <p:spPr bwMode="auto">
          <a:xfrm>
            <a:off x="3420533" y="4991100"/>
            <a:ext cx="334434" cy="376238"/>
          </a:xfrm>
          <a:prstGeom prst="rect">
            <a:avLst/>
          </a:prstGeom>
          <a:solidFill>
            <a:srgbClr val="FF6633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7" name="Oval 18"/>
          <p:cNvSpPr>
            <a:spLocks noChangeArrowheads="1"/>
          </p:cNvSpPr>
          <p:nvPr/>
        </p:nvSpPr>
        <p:spPr bwMode="auto">
          <a:xfrm>
            <a:off x="5046133" y="4991100"/>
            <a:ext cx="385234" cy="4318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8" name="Rectangle 20"/>
          <p:cNvSpPr>
            <a:spLocks noChangeArrowheads="1"/>
          </p:cNvSpPr>
          <p:nvPr/>
        </p:nvSpPr>
        <p:spPr bwMode="auto">
          <a:xfrm>
            <a:off x="2133600" y="4953000"/>
            <a:ext cx="334434" cy="37465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9" name="Rectangle 27"/>
          <p:cNvSpPr>
            <a:spLocks noChangeArrowheads="1"/>
          </p:cNvSpPr>
          <p:nvPr/>
        </p:nvSpPr>
        <p:spPr bwMode="auto">
          <a:xfrm>
            <a:off x="3962400" y="4991100"/>
            <a:ext cx="333022" cy="37465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0" name="Rectangle 28"/>
          <p:cNvSpPr>
            <a:spLocks noChangeArrowheads="1"/>
          </p:cNvSpPr>
          <p:nvPr/>
        </p:nvSpPr>
        <p:spPr bwMode="auto">
          <a:xfrm>
            <a:off x="3826933" y="2705100"/>
            <a:ext cx="333022" cy="37465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3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1" name="Rectangle 29"/>
          <p:cNvSpPr>
            <a:spLocks noChangeArrowheads="1"/>
          </p:cNvSpPr>
          <p:nvPr/>
        </p:nvSpPr>
        <p:spPr bwMode="auto">
          <a:xfrm>
            <a:off x="7143045" y="2346325"/>
            <a:ext cx="277989" cy="312738"/>
          </a:xfrm>
          <a:prstGeom prst="rect">
            <a:avLst/>
          </a:prstGeom>
          <a:solidFill>
            <a:srgbClr val="FF6633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2" name="Rectangle 30"/>
          <p:cNvSpPr>
            <a:spLocks noChangeArrowheads="1"/>
          </p:cNvSpPr>
          <p:nvPr/>
        </p:nvSpPr>
        <p:spPr bwMode="auto">
          <a:xfrm>
            <a:off x="7143045" y="2808289"/>
            <a:ext cx="277989" cy="312737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3887" name="Rectangle 31"/>
          <p:cNvSpPr>
            <a:spLocks noChangeArrowheads="1"/>
          </p:cNvSpPr>
          <p:nvPr/>
        </p:nvSpPr>
        <p:spPr bwMode="auto">
          <a:xfrm>
            <a:off x="7454901" y="1841500"/>
            <a:ext cx="907301" cy="39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2000">
                <a:effectLst>
                  <a:outerShdw blurRad="38100" dist="38100" dir="2700000" algn="tl">
                    <a:srgbClr val="FFFFFF"/>
                  </a:outerShdw>
                </a:effectLst>
              </a:rPr>
              <a:t>Carrier</a:t>
            </a:r>
          </a:p>
        </p:txBody>
      </p:sp>
      <p:sp>
        <p:nvSpPr>
          <p:cNvPr id="633888" name="Rectangle 32"/>
          <p:cNvSpPr>
            <a:spLocks noChangeArrowheads="1"/>
          </p:cNvSpPr>
          <p:nvPr/>
        </p:nvSpPr>
        <p:spPr bwMode="auto">
          <a:xfrm>
            <a:off x="7454901" y="2293938"/>
            <a:ext cx="1074206" cy="39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2000">
                <a:effectLst>
                  <a:outerShdw blurRad="38100" dist="38100" dir="2700000" algn="tl">
                    <a:srgbClr val="FFFFFF"/>
                  </a:outerShdw>
                </a:effectLst>
              </a:rPr>
              <a:t>Affected</a:t>
            </a:r>
          </a:p>
        </p:txBody>
      </p:sp>
      <p:sp>
        <p:nvSpPr>
          <p:cNvPr id="633889" name="Rectangle 33"/>
          <p:cNvSpPr>
            <a:spLocks noChangeArrowheads="1"/>
          </p:cNvSpPr>
          <p:nvPr/>
        </p:nvSpPr>
        <p:spPr bwMode="auto">
          <a:xfrm>
            <a:off x="7454901" y="2768600"/>
            <a:ext cx="965009" cy="39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2000">
                <a:effectLst>
                  <a:outerShdw blurRad="38100" dist="38100" dir="2700000" algn="tl">
                    <a:srgbClr val="FFFFFF"/>
                  </a:outerShdw>
                </a:effectLst>
              </a:rPr>
              <a:t>Normal</a:t>
            </a:r>
          </a:p>
        </p:txBody>
      </p:sp>
      <p:grpSp>
        <p:nvGrpSpPr>
          <p:cNvPr id="28686" name="Group 35"/>
          <p:cNvGrpSpPr>
            <a:grpSpLocks/>
          </p:cNvGrpSpPr>
          <p:nvPr/>
        </p:nvGrpSpPr>
        <p:grpSpPr bwMode="auto">
          <a:xfrm>
            <a:off x="4504267" y="4991100"/>
            <a:ext cx="382412" cy="431800"/>
            <a:chOff x="4168" y="2754"/>
            <a:chExt cx="271" cy="272"/>
          </a:xfrm>
        </p:grpSpPr>
        <p:sp>
          <p:nvSpPr>
            <p:cNvPr id="28718" name="Oval 36"/>
            <p:cNvSpPr>
              <a:spLocks noChangeArrowheads="1"/>
            </p:cNvSpPr>
            <p:nvPr/>
          </p:nvSpPr>
          <p:spPr bwMode="auto">
            <a:xfrm>
              <a:off x="4168" y="2754"/>
              <a:ext cx="271" cy="272"/>
            </a:xfrm>
            <a:prstGeom prst="ellipse">
              <a:avLst/>
            </a:prstGeom>
            <a:solidFill>
              <a:srgbClr val="FF33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19" name="Oval 37"/>
            <p:cNvSpPr>
              <a:spLocks noChangeArrowheads="1"/>
            </p:cNvSpPr>
            <p:nvPr/>
          </p:nvSpPr>
          <p:spPr bwMode="auto">
            <a:xfrm>
              <a:off x="4264" y="2850"/>
              <a:ext cx="80" cy="80"/>
            </a:xfrm>
            <a:prstGeom prst="ellipse">
              <a:avLst/>
            </a:pr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8687" name="Group 38"/>
          <p:cNvGrpSpPr>
            <a:grpSpLocks/>
          </p:cNvGrpSpPr>
          <p:nvPr/>
        </p:nvGrpSpPr>
        <p:grpSpPr bwMode="auto">
          <a:xfrm>
            <a:off x="7154334" y="1881189"/>
            <a:ext cx="270933" cy="307975"/>
            <a:chOff x="4816" y="1691"/>
            <a:chExt cx="193" cy="194"/>
          </a:xfrm>
        </p:grpSpPr>
        <p:sp>
          <p:nvSpPr>
            <p:cNvPr id="28716" name="Oval 39"/>
            <p:cNvSpPr>
              <a:spLocks noChangeArrowheads="1"/>
            </p:cNvSpPr>
            <p:nvPr/>
          </p:nvSpPr>
          <p:spPr bwMode="auto">
            <a:xfrm>
              <a:off x="4816" y="1691"/>
              <a:ext cx="193" cy="194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17" name="Oval 40"/>
            <p:cNvSpPr>
              <a:spLocks noChangeArrowheads="1"/>
            </p:cNvSpPr>
            <p:nvPr/>
          </p:nvSpPr>
          <p:spPr bwMode="auto">
            <a:xfrm>
              <a:off x="4884" y="1760"/>
              <a:ext cx="57" cy="56"/>
            </a:xfrm>
            <a:prstGeom prst="ellipse">
              <a:avLst/>
            </a:prstGeom>
            <a:solidFill>
              <a:srgbClr val="FC7B3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8688" name="Group 44"/>
          <p:cNvGrpSpPr>
            <a:grpSpLocks/>
          </p:cNvGrpSpPr>
          <p:nvPr/>
        </p:nvGrpSpPr>
        <p:grpSpPr bwMode="auto">
          <a:xfrm>
            <a:off x="5520267" y="2628900"/>
            <a:ext cx="381000" cy="431800"/>
            <a:chOff x="3269" y="2095"/>
            <a:chExt cx="271" cy="272"/>
          </a:xfrm>
        </p:grpSpPr>
        <p:sp>
          <p:nvSpPr>
            <p:cNvPr id="28714" name="Oval 45"/>
            <p:cNvSpPr>
              <a:spLocks noChangeArrowheads="1"/>
            </p:cNvSpPr>
            <p:nvPr/>
          </p:nvSpPr>
          <p:spPr bwMode="auto">
            <a:xfrm>
              <a:off x="3269" y="2095"/>
              <a:ext cx="271" cy="272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15" name="Oval 46"/>
            <p:cNvSpPr>
              <a:spLocks noChangeArrowheads="1"/>
            </p:cNvSpPr>
            <p:nvPr/>
          </p:nvSpPr>
          <p:spPr bwMode="auto">
            <a:xfrm>
              <a:off x="3365" y="2191"/>
              <a:ext cx="80" cy="80"/>
            </a:xfrm>
            <a:prstGeom prst="ellipse">
              <a:avLst/>
            </a:prstGeom>
            <a:solidFill>
              <a:srgbClr val="FC7B3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8689" name="Group 47"/>
          <p:cNvGrpSpPr>
            <a:grpSpLocks/>
          </p:cNvGrpSpPr>
          <p:nvPr/>
        </p:nvGrpSpPr>
        <p:grpSpPr bwMode="auto">
          <a:xfrm>
            <a:off x="1388534" y="4924425"/>
            <a:ext cx="382412" cy="431800"/>
            <a:chOff x="2534" y="2066"/>
            <a:chExt cx="271" cy="272"/>
          </a:xfrm>
        </p:grpSpPr>
        <p:sp>
          <p:nvSpPr>
            <p:cNvPr id="28712" name="Oval 48"/>
            <p:cNvSpPr>
              <a:spLocks noChangeArrowheads="1"/>
            </p:cNvSpPr>
            <p:nvPr/>
          </p:nvSpPr>
          <p:spPr bwMode="auto">
            <a:xfrm>
              <a:off x="2534" y="2066"/>
              <a:ext cx="271" cy="272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13" name="Oval 49"/>
            <p:cNvSpPr>
              <a:spLocks noChangeArrowheads="1"/>
            </p:cNvSpPr>
            <p:nvPr/>
          </p:nvSpPr>
          <p:spPr bwMode="auto">
            <a:xfrm>
              <a:off x="2630" y="2162"/>
              <a:ext cx="80" cy="80"/>
            </a:xfrm>
            <a:prstGeom prst="ellipse">
              <a:avLst/>
            </a:prstGeom>
            <a:solidFill>
              <a:srgbClr val="FC7B3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8690" name="Rectangle 53"/>
          <p:cNvSpPr>
            <a:spLocks noGrp="1" noChangeArrowheads="1"/>
          </p:cNvSpPr>
          <p:nvPr>
            <p:ph type="title"/>
          </p:nvPr>
        </p:nvSpPr>
        <p:spPr>
          <a:xfrm>
            <a:off x="965200" y="419100"/>
            <a:ext cx="7772400" cy="1143000"/>
          </a:xfrm>
        </p:spPr>
        <p:txBody>
          <a:bodyPr/>
          <a:lstStyle/>
          <a:p>
            <a:r>
              <a:rPr lang="en-US" i="0" smtClean="0">
                <a:solidFill>
                  <a:schemeClr val="tx2"/>
                </a:solidFill>
              </a:rPr>
              <a:t>Autosomal Recessive Inheritance</a:t>
            </a:r>
          </a:p>
        </p:txBody>
      </p:sp>
      <p:sp>
        <p:nvSpPr>
          <p:cNvPr id="28691" name="Oval 54"/>
          <p:cNvSpPr>
            <a:spLocks noChangeArrowheads="1"/>
          </p:cNvSpPr>
          <p:nvPr/>
        </p:nvSpPr>
        <p:spPr bwMode="auto">
          <a:xfrm>
            <a:off x="4061178" y="5102225"/>
            <a:ext cx="135467" cy="152400"/>
          </a:xfrm>
          <a:prstGeom prst="ellipse">
            <a:avLst/>
          </a:prstGeom>
          <a:solidFill>
            <a:srgbClr val="FF3300"/>
          </a:solidFill>
          <a:ln w="12700">
            <a:solidFill>
              <a:srgbClr val="FF3300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92" name="Line 55"/>
          <p:cNvSpPr>
            <a:spLocks noChangeShapeType="1"/>
          </p:cNvSpPr>
          <p:nvPr/>
        </p:nvSpPr>
        <p:spPr bwMode="auto">
          <a:xfrm flipV="1">
            <a:off x="3623733" y="4457700"/>
            <a:ext cx="0" cy="53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93" name="Line 107"/>
          <p:cNvSpPr>
            <a:spLocks noChangeShapeType="1"/>
          </p:cNvSpPr>
          <p:nvPr/>
        </p:nvSpPr>
        <p:spPr bwMode="auto">
          <a:xfrm flipV="1">
            <a:off x="1591733" y="4381500"/>
            <a:ext cx="0" cy="53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94" name="Line 108"/>
          <p:cNvSpPr>
            <a:spLocks noChangeShapeType="1"/>
          </p:cNvSpPr>
          <p:nvPr/>
        </p:nvSpPr>
        <p:spPr bwMode="auto">
          <a:xfrm flipV="1">
            <a:off x="4707467" y="4457700"/>
            <a:ext cx="0" cy="53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95" name="Line 109"/>
          <p:cNvSpPr>
            <a:spLocks noChangeShapeType="1"/>
          </p:cNvSpPr>
          <p:nvPr/>
        </p:nvSpPr>
        <p:spPr bwMode="auto">
          <a:xfrm flipV="1">
            <a:off x="5249333" y="4457700"/>
            <a:ext cx="0" cy="53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96" name="Line 110"/>
          <p:cNvSpPr>
            <a:spLocks noChangeShapeType="1"/>
          </p:cNvSpPr>
          <p:nvPr/>
        </p:nvSpPr>
        <p:spPr bwMode="auto">
          <a:xfrm flipV="1">
            <a:off x="5791200" y="4457700"/>
            <a:ext cx="0" cy="53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97" name="Line 111"/>
          <p:cNvSpPr>
            <a:spLocks noChangeShapeType="1"/>
          </p:cNvSpPr>
          <p:nvPr/>
        </p:nvSpPr>
        <p:spPr bwMode="auto">
          <a:xfrm>
            <a:off x="3623733" y="4457700"/>
            <a:ext cx="216746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98" name="Oval 112"/>
          <p:cNvSpPr>
            <a:spLocks noChangeArrowheads="1"/>
          </p:cNvSpPr>
          <p:nvPr/>
        </p:nvSpPr>
        <p:spPr bwMode="auto">
          <a:xfrm>
            <a:off x="5170311" y="5130800"/>
            <a:ext cx="135467" cy="152400"/>
          </a:xfrm>
          <a:prstGeom prst="ellipse">
            <a:avLst/>
          </a:prstGeom>
          <a:solidFill>
            <a:srgbClr val="FF33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99" name="Oval 113"/>
          <p:cNvSpPr>
            <a:spLocks noChangeArrowheads="1"/>
          </p:cNvSpPr>
          <p:nvPr/>
        </p:nvSpPr>
        <p:spPr bwMode="auto">
          <a:xfrm>
            <a:off x="3925711" y="2816225"/>
            <a:ext cx="135467" cy="152400"/>
          </a:xfrm>
          <a:prstGeom prst="ellipse">
            <a:avLst/>
          </a:prstGeom>
          <a:solidFill>
            <a:srgbClr val="FF33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700" name="Line 114"/>
          <p:cNvSpPr>
            <a:spLocks noChangeShapeType="1"/>
          </p:cNvSpPr>
          <p:nvPr/>
        </p:nvSpPr>
        <p:spPr bwMode="auto">
          <a:xfrm>
            <a:off x="4165600" y="2857500"/>
            <a:ext cx="135466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701" name="Line 115"/>
          <p:cNvSpPr>
            <a:spLocks noChangeShapeType="1"/>
          </p:cNvSpPr>
          <p:nvPr/>
        </p:nvSpPr>
        <p:spPr bwMode="auto">
          <a:xfrm>
            <a:off x="4842933" y="2857500"/>
            <a:ext cx="0" cy="1600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702" name="Line 117"/>
          <p:cNvSpPr>
            <a:spLocks noChangeShapeType="1"/>
          </p:cNvSpPr>
          <p:nvPr/>
        </p:nvSpPr>
        <p:spPr bwMode="auto">
          <a:xfrm flipV="1">
            <a:off x="2743200" y="2171700"/>
            <a:ext cx="0" cy="53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703" name="Line 118"/>
          <p:cNvSpPr>
            <a:spLocks noChangeShapeType="1"/>
          </p:cNvSpPr>
          <p:nvPr/>
        </p:nvSpPr>
        <p:spPr bwMode="auto">
          <a:xfrm flipV="1">
            <a:off x="3962400" y="2171700"/>
            <a:ext cx="0" cy="53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704" name="Line 119"/>
          <p:cNvSpPr>
            <a:spLocks noChangeShapeType="1"/>
          </p:cNvSpPr>
          <p:nvPr/>
        </p:nvSpPr>
        <p:spPr bwMode="auto">
          <a:xfrm>
            <a:off x="2743200" y="2171700"/>
            <a:ext cx="1219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705" name="Line 121"/>
          <p:cNvSpPr>
            <a:spLocks noChangeShapeType="1"/>
          </p:cNvSpPr>
          <p:nvPr/>
        </p:nvSpPr>
        <p:spPr bwMode="auto">
          <a:xfrm flipH="1">
            <a:off x="1659467" y="2933700"/>
            <a:ext cx="94826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706" name="Oval 122"/>
          <p:cNvSpPr>
            <a:spLocks noChangeArrowheads="1"/>
          </p:cNvSpPr>
          <p:nvPr/>
        </p:nvSpPr>
        <p:spPr bwMode="auto">
          <a:xfrm>
            <a:off x="1253067" y="2705100"/>
            <a:ext cx="385234" cy="4318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707" name="Line 123"/>
          <p:cNvSpPr>
            <a:spLocks noChangeShapeType="1"/>
          </p:cNvSpPr>
          <p:nvPr/>
        </p:nvSpPr>
        <p:spPr bwMode="auto">
          <a:xfrm flipV="1">
            <a:off x="4165600" y="4457700"/>
            <a:ext cx="0" cy="53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708" name="Line 124"/>
          <p:cNvSpPr>
            <a:spLocks noChangeShapeType="1"/>
          </p:cNvSpPr>
          <p:nvPr/>
        </p:nvSpPr>
        <p:spPr bwMode="auto">
          <a:xfrm flipV="1">
            <a:off x="2336800" y="4381500"/>
            <a:ext cx="0" cy="53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709" name="Line 125"/>
          <p:cNvSpPr>
            <a:spLocks noChangeShapeType="1"/>
          </p:cNvSpPr>
          <p:nvPr/>
        </p:nvSpPr>
        <p:spPr bwMode="auto">
          <a:xfrm>
            <a:off x="1591733" y="4381500"/>
            <a:ext cx="74506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710" name="Line 126"/>
          <p:cNvSpPr>
            <a:spLocks noChangeShapeType="1"/>
          </p:cNvSpPr>
          <p:nvPr/>
        </p:nvSpPr>
        <p:spPr bwMode="auto">
          <a:xfrm>
            <a:off x="1930400" y="2933700"/>
            <a:ext cx="0" cy="1447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711" name="Oval 127"/>
          <p:cNvSpPr>
            <a:spLocks noChangeArrowheads="1"/>
          </p:cNvSpPr>
          <p:nvPr/>
        </p:nvSpPr>
        <p:spPr bwMode="auto">
          <a:xfrm>
            <a:off x="2707923" y="2816225"/>
            <a:ext cx="135467" cy="152400"/>
          </a:xfrm>
          <a:prstGeom prst="ellipse">
            <a:avLst/>
          </a:prstGeom>
          <a:solidFill>
            <a:srgbClr val="FF33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84913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/>
          <p:cNvSpPr>
            <a:spLocks noGrp="1" noChangeArrowheads="1"/>
          </p:cNvSpPr>
          <p:nvPr>
            <p:ph type="title"/>
          </p:nvPr>
        </p:nvSpPr>
        <p:spPr>
          <a:xfrm>
            <a:off x="592667" y="609600"/>
            <a:ext cx="7772400" cy="1143000"/>
          </a:xfrm>
        </p:spPr>
        <p:txBody>
          <a:bodyPr/>
          <a:lstStyle/>
          <a:p>
            <a:r>
              <a:rPr lang="en-US" smtClean="0"/>
              <a:t>Drinking from a hydrant</a:t>
            </a:r>
          </a:p>
        </p:txBody>
      </p:sp>
      <p:pic>
        <p:nvPicPr>
          <p:cNvPr id="12291" name="Picture 5" descr="drinking_from_a_fire_hydran_textmedi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1" y="2071689"/>
            <a:ext cx="5456766" cy="408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1361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Goals and Impact of NAF Funding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Birds-Eye View of Funding Portfolio</a:t>
            </a:r>
          </a:p>
          <a:p>
            <a:pPr lvl="1"/>
            <a:r>
              <a:rPr lang="en-US" dirty="0" smtClean="0"/>
              <a:t>Making scientific connections between diseases</a:t>
            </a:r>
          </a:p>
          <a:p>
            <a:pPr lvl="1"/>
            <a:r>
              <a:rPr lang="en-US" dirty="0" smtClean="0"/>
              <a:t>Encouraging young investigators to pursue ataxia research</a:t>
            </a:r>
          </a:p>
          <a:p>
            <a:endParaRPr lang="en-US" dirty="0" smtClean="0"/>
          </a:p>
          <a:p>
            <a:r>
              <a:rPr lang="en-US" dirty="0" smtClean="0"/>
              <a:t>Some Examples</a:t>
            </a:r>
          </a:p>
          <a:p>
            <a:pPr lvl="1"/>
            <a:r>
              <a:rPr lang="en-US" dirty="0" smtClean="0"/>
              <a:t>Genetics 101-2015</a:t>
            </a:r>
            <a:endParaRPr lang="en-US" dirty="0" smtClean="0"/>
          </a:p>
          <a:p>
            <a:pPr lvl="1"/>
            <a:r>
              <a:rPr lang="en-US" dirty="0"/>
              <a:t>Four Pioneer Awards </a:t>
            </a:r>
            <a:endParaRPr lang="en-US" dirty="0" smtClean="0"/>
          </a:p>
          <a:p>
            <a:pPr lvl="1"/>
            <a:r>
              <a:rPr lang="en-US" dirty="0" smtClean="0"/>
              <a:t>Therapeutic strategies to fight ataxia</a:t>
            </a:r>
          </a:p>
          <a:p>
            <a:pPr lvl="1"/>
            <a:r>
              <a:rPr lang="en-US" dirty="0" smtClean="0"/>
              <a:t>Connections between scientists, diseases, NIH and Industry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1071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lick.wav"/>
          </p:stSnd>
        </p:sndAc>
      </p:transition>
    </mc:Choice>
    <mc:Fallback xmlns="">
      <p:transition spd="slow">
        <p:sndAc>
          <p:stSnd>
            <p:snd r:embed="rId3" name="click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81000" y="1600200"/>
            <a:ext cx="7772400" cy="762000"/>
          </a:xfrm>
        </p:spPr>
        <p:txBody>
          <a:bodyPr/>
          <a:lstStyle/>
          <a:p>
            <a:r>
              <a:rPr lang="en-US" dirty="0" smtClean="0"/>
              <a:t>Genetics </a:t>
            </a:r>
            <a:r>
              <a:rPr lang="en-US" dirty="0" smtClean="0"/>
              <a:t>101    </a:t>
            </a:r>
            <a:r>
              <a:rPr lang="en-US" dirty="0" smtClean="0"/>
              <a:t>2015</a:t>
            </a:r>
          </a:p>
        </p:txBody>
      </p:sp>
      <p:sp>
        <p:nvSpPr>
          <p:cNvPr id="34819" name="Line 6"/>
          <p:cNvSpPr>
            <a:spLocks noChangeShapeType="1"/>
          </p:cNvSpPr>
          <p:nvPr/>
        </p:nvSpPr>
        <p:spPr bwMode="auto">
          <a:xfrm>
            <a:off x="4961467" y="1981200"/>
            <a:ext cx="524933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186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+mn-lt"/>
              </a:rPr>
              <a:t>Positional cloning overview</a:t>
            </a:r>
          </a:p>
        </p:txBody>
      </p:sp>
      <p:pic>
        <p:nvPicPr>
          <p:cNvPr id="3075" name="Picture 3" descr="positional cloning overvi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7"/>
          <a:stretch>
            <a:fillRect/>
          </a:stretch>
        </p:blipFill>
        <p:spPr bwMode="auto">
          <a:xfrm>
            <a:off x="228600" y="1430338"/>
            <a:ext cx="8686800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655201" y="6324600"/>
            <a:ext cx="3031599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solidFill>
                  <a:prstClr val="black"/>
                </a:solidFill>
              </a:rPr>
              <a:t>Collins, Nat Genet. 1992 1:3-6</a:t>
            </a:r>
            <a:endParaRPr lang="en-US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814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smtClean="0"/>
              <a:t>Disease mutations can be repeat expansions 1990s</a:t>
            </a:r>
          </a:p>
        </p:txBody>
      </p:sp>
    </p:spTree>
    <p:extLst>
      <p:ext uri="{BB962C8B-B14F-4D97-AF65-F5344CB8AC3E}">
        <p14:creationId xmlns:p14="http://schemas.microsoft.com/office/powerpoint/2010/main" val="1625750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sz="3200" dirty="0" smtClean="0">
                <a:latin typeface="+mn-lt"/>
              </a:rPr>
              <a:t>SCA1 Gene – Repeat Length Changes Protein</a:t>
            </a:r>
            <a:endParaRPr lang="en-US" sz="3200" dirty="0"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1066800" y="3657600"/>
            <a:ext cx="7010400" cy="304800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echnical" pitchFamily="66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2133600" y="3505200"/>
            <a:ext cx="2590800" cy="53340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echnical" pitchFamily="66" charset="0"/>
            </a:endParaRPr>
          </a:p>
        </p:txBody>
      </p:sp>
      <p:sp>
        <p:nvSpPr>
          <p:cNvPr id="5" name="Isosceles Triangle 4"/>
          <p:cNvSpPr/>
          <p:nvPr/>
        </p:nvSpPr>
        <p:spPr bwMode="auto">
          <a:xfrm rot="10800000">
            <a:off x="2403073" y="2484637"/>
            <a:ext cx="777238" cy="1020562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 w="76200">
                <a:solidFill>
                  <a:schemeClr val="tx1"/>
                </a:solidFill>
              </a:ln>
              <a:solidFill>
                <a:schemeClr val="tx1"/>
              </a:solidFill>
              <a:effectLst/>
              <a:latin typeface="Technical" pitchFamily="66" charset="0"/>
            </a:endParaRPr>
          </a:p>
        </p:txBody>
      </p:sp>
      <p:sp>
        <p:nvSpPr>
          <p:cNvPr id="8" name="Isosceles Triangle 7"/>
          <p:cNvSpPr/>
          <p:nvPr/>
        </p:nvSpPr>
        <p:spPr bwMode="auto">
          <a:xfrm rot="10800000">
            <a:off x="2602676" y="2971800"/>
            <a:ext cx="381784" cy="510281"/>
          </a:xfrm>
          <a:prstGeom prst="triangle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echnical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42326" y="1981200"/>
            <a:ext cx="1362874" cy="4370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800" dirty="0" smtClean="0"/>
              <a:t>(CAG)n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3124200" y="2667000"/>
            <a:ext cx="2186048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smtClean="0"/>
              <a:t>41-83 Affected</a:t>
            </a:r>
          </a:p>
          <a:p>
            <a:pPr>
              <a:buNone/>
            </a:pPr>
            <a:r>
              <a:rPr lang="en-US" dirty="0" smtClean="0"/>
              <a:t>6-39 Unaffected</a:t>
            </a:r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 bwMode="auto">
          <a:xfrm>
            <a:off x="2209800" y="4414837"/>
            <a:ext cx="2514600" cy="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TextBox 14"/>
          <p:cNvSpPr txBox="1"/>
          <p:nvPr/>
        </p:nvSpPr>
        <p:spPr>
          <a:xfrm>
            <a:off x="3015563" y="4495800"/>
            <a:ext cx="1023037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smtClean="0"/>
              <a:t>2.4 Kb</a:t>
            </a:r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 bwMode="auto">
          <a:xfrm>
            <a:off x="1066800" y="5105400"/>
            <a:ext cx="7010400" cy="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traight Connector 20"/>
          <p:cNvCxnSpPr/>
          <p:nvPr/>
        </p:nvCxnSpPr>
        <p:spPr bwMode="auto">
          <a:xfrm rot="5400000">
            <a:off x="4620491" y="4305300"/>
            <a:ext cx="207818" cy="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Straight Connector 23"/>
          <p:cNvCxnSpPr/>
          <p:nvPr/>
        </p:nvCxnSpPr>
        <p:spPr bwMode="auto">
          <a:xfrm rot="5400000">
            <a:off x="2105891" y="4294909"/>
            <a:ext cx="207818" cy="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Straight Connector 24"/>
          <p:cNvCxnSpPr/>
          <p:nvPr/>
        </p:nvCxnSpPr>
        <p:spPr bwMode="auto">
          <a:xfrm rot="5400000">
            <a:off x="981941" y="5001491"/>
            <a:ext cx="207818" cy="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Straight Connector 25"/>
          <p:cNvCxnSpPr/>
          <p:nvPr/>
        </p:nvCxnSpPr>
        <p:spPr bwMode="auto">
          <a:xfrm rot="5400000">
            <a:off x="7973290" y="4982441"/>
            <a:ext cx="207818" cy="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" name="TextBox 27"/>
          <p:cNvSpPr txBox="1"/>
          <p:nvPr/>
        </p:nvSpPr>
        <p:spPr>
          <a:xfrm>
            <a:off x="2861675" y="5251002"/>
            <a:ext cx="1176925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smtClean="0"/>
              <a:t>10.6 Kb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2085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nrg1691-f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34"/>
          <a:stretch>
            <a:fillRect/>
          </a:stretch>
        </p:blipFill>
        <p:spPr bwMode="auto">
          <a:xfrm>
            <a:off x="2923209" y="1371599"/>
            <a:ext cx="5763591" cy="4837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"/>
          <p:cNvSpPr>
            <a:spLocks noGrp="1" noChangeArrowheads="1"/>
          </p:cNvSpPr>
          <p:nvPr>
            <p:ph type="title"/>
          </p:nvPr>
        </p:nvSpPr>
        <p:spPr>
          <a:xfrm>
            <a:off x="180009" y="152400"/>
            <a:ext cx="8811591" cy="11430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3200" dirty="0" smtClean="0">
                <a:latin typeface="+mn-lt"/>
              </a:rPr>
              <a:t>Polyglutamine Protein Aggregates in Patient Cells Cause Cellular Problems.</a:t>
            </a: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2908871" y="6400800"/>
            <a:ext cx="6082729" cy="28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 type="none" w="sm" len="sm"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None/>
            </a:pPr>
            <a:r>
              <a:rPr lang="en-US" sz="1600" b="1" i="1" dirty="0" smtClean="0"/>
              <a:t>Modified from </a:t>
            </a:r>
            <a:r>
              <a:rPr lang="en-US" sz="1600" b="1" i="1" dirty="0" err="1" smtClean="0"/>
              <a:t>Gatchel</a:t>
            </a:r>
            <a:r>
              <a:rPr lang="en-US" sz="1600" b="1" i="1" dirty="0" smtClean="0"/>
              <a:t> </a:t>
            </a:r>
            <a:r>
              <a:rPr lang="en-US" sz="1600" b="1" i="1" dirty="0"/>
              <a:t>&amp;</a:t>
            </a:r>
            <a:r>
              <a:rPr lang="en-US" sz="1600" b="1" i="1" dirty="0" err="1"/>
              <a:t>Zoghbi</a:t>
            </a:r>
            <a:r>
              <a:rPr lang="en-US" sz="1600" b="1" i="1" dirty="0"/>
              <a:t>, Nature Reviews Genetics, 2005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90" t="1" b="-29083"/>
          <a:stretch/>
        </p:blipFill>
        <p:spPr>
          <a:xfrm>
            <a:off x="1465104" y="2823364"/>
            <a:ext cx="796608" cy="96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547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 smtClean="0">
                <a:latin typeface="+mn-lt"/>
              </a:rPr>
              <a:t>Purkinje Cell Degeneration</a:t>
            </a:r>
          </a:p>
        </p:txBody>
      </p:sp>
      <p:pic>
        <p:nvPicPr>
          <p:cNvPr id="8195" name="Picture 3" descr="purkinje cell cb organizati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03"/>
          <a:stretch>
            <a:fillRect/>
          </a:stretch>
        </p:blipFill>
        <p:spPr bwMode="auto">
          <a:xfrm>
            <a:off x="381000" y="1828800"/>
            <a:ext cx="440159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507954" y="5562600"/>
            <a:ext cx="3483646" cy="2893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1600" i="1" dirty="0" smtClean="0"/>
              <a:t>Ikeda et al., Nat Genet. 2006;38:184-90</a:t>
            </a:r>
            <a:endParaRPr lang="en-US" sz="1600" i="1" dirty="0"/>
          </a:p>
        </p:txBody>
      </p:sp>
      <p:sp>
        <p:nvSpPr>
          <p:cNvPr id="3" name="TextBox 2"/>
          <p:cNvSpPr txBox="1"/>
          <p:nvPr/>
        </p:nvSpPr>
        <p:spPr>
          <a:xfrm>
            <a:off x="5993423" y="5105400"/>
            <a:ext cx="2614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smtClean="0"/>
              <a:t>Control       </a:t>
            </a:r>
            <a:r>
              <a:rPr lang="en-US" dirty="0" smtClean="0"/>
              <a:t>               Ataxia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91"/>
          <a:stretch/>
        </p:blipFill>
        <p:spPr>
          <a:xfrm>
            <a:off x="5058487" y="2075938"/>
            <a:ext cx="3856913" cy="29327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19200" y="6019800"/>
            <a:ext cx="5301451" cy="3877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smtClean="0"/>
              <a:t>Purkinje cells degenerate in most ataxias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5004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237067" y="1524000"/>
            <a:ext cx="3953933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1" hangingPunct="1">
              <a:spcBef>
                <a:spcPct val="20000"/>
              </a:spcBef>
              <a:buClr>
                <a:schemeClr val="tx1"/>
              </a:buClr>
              <a:buNone/>
            </a:pPr>
            <a:r>
              <a:rPr lang="en-US" dirty="0" smtClean="0"/>
              <a:t>Limb </a:t>
            </a:r>
            <a:r>
              <a:rPr lang="en-US" dirty="0"/>
              <a:t>and gait </a:t>
            </a:r>
            <a:r>
              <a:rPr lang="en-US" dirty="0" smtClean="0"/>
              <a:t>incoordination</a:t>
            </a:r>
            <a:endParaRPr lang="en-US" dirty="0"/>
          </a:p>
          <a:p>
            <a:pPr algn="l" eaLnBrk="1" hangingPunct="1">
              <a:spcBef>
                <a:spcPct val="20000"/>
              </a:spcBef>
              <a:buClr>
                <a:schemeClr val="tx1"/>
              </a:buClr>
              <a:buNone/>
            </a:pPr>
            <a:r>
              <a:rPr lang="en-US" dirty="0" smtClean="0"/>
              <a:t>Eye movement abnormalities </a:t>
            </a:r>
            <a:endParaRPr lang="en-US" dirty="0"/>
          </a:p>
          <a:p>
            <a:pPr algn="l" eaLnBrk="1" hangingPunct="1">
              <a:spcBef>
                <a:spcPct val="20000"/>
              </a:spcBef>
              <a:buClr>
                <a:schemeClr val="tx1"/>
              </a:buClr>
              <a:buNone/>
            </a:pPr>
            <a:r>
              <a:rPr lang="en-US" dirty="0" smtClean="0"/>
              <a:t>Slurred speech</a:t>
            </a:r>
            <a:endParaRPr lang="en-US" dirty="0"/>
          </a:p>
          <a:p>
            <a:pPr algn="l" eaLnBrk="1" hangingPunct="1">
              <a:spcBef>
                <a:spcPct val="20000"/>
              </a:spcBef>
              <a:buClr>
                <a:schemeClr val="tx1"/>
              </a:buClr>
              <a:buNone/>
            </a:pPr>
            <a:r>
              <a:rPr lang="en-US" dirty="0" smtClean="0"/>
              <a:t>Babinski signs</a:t>
            </a:r>
          </a:p>
          <a:p>
            <a:pPr algn="l" eaLnBrk="1" hangingPunct="1">
              <a:spcBef>
                <a:spcPct val="20000"/>
              </a:spcBef>
              <a:buClr>
                <a:schemeClr val="tx1"/>
              </a:buClr>
              <a:buNone/>
            </a:pPr>
            <a:r>
              <a:rPr lang="en-US" dirty="0" smtClean="0"/>
              <a:t>Rapidly or slowly </a:t>
            </a:r>
            <a:r>
              <a:rPr lang="en-US" dirty="0"/>
              <a:t>progressive</a:t>
            </a:r>
          </a:p>
          <a:p>
            <a:pPr>
              <a:spcBef>
                <a:spcPct val="20000"/>
              </a:spcBef>
              <a:buClr>
                <a:schemeClr val="tx1"/>
              </a:buClr>
              <a:buNone/>
            </a:pPr>
            <a:r>
              <a:rPr lang="en-US" dirty="0" smtClean="0"/>
              <a:t>Cerebellar/brain stem atrophy</a:t>
            </a:r>
          </a:p>
          <a:p>
            <a:pPr>
              <a:buClr>
                <a:schemeClr val="tx1"/>
              </a:buClr>
              <a:buNone/>
            </a:pPr>
            <a:endParaRPr lang="en-US" dirty="0">
              <a:solidFill>
                <a:srgbClr val="FF0000"/>
              </a:solidFill>
            </a:endParaRPr>
          </a:p>
          <a:p>
            <a:pPr algn="l" eaLnBrk="1" hangingPunct="1">
              <a:spcBef>
                <a:spcPct val="20000"/>
              </a:spcBef>
              <a:buClr>
                <a:schemeClr val="tx1"/>
              </a:buClr>
              <a:buNone/>
            </a:pPr>
            <a:endParaRPr lang="en-US" dirty="0"/>
          </a:p>
          <a:p>
            <a:pPr>
              <a:buClr>
                <a:schemeClr val="tx1"/>
              </a:buClr>
              <a:buNone/>
            </a:pPr>
            <a:endParaRPr lang="en-US" dirty="0"/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1402815" y="0"/>
            <a:ext cx="6035322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b"/>
          <a:lstStyle/>
          <a:p>
            <a:pPr algn="ctr" eaLnBrk="1" hangingPunct="1">
              <a:buNone/>
            </a:pPr>
            <a:r>
              <a:rPr lang="en-US" sz="4000" dirty="0"/>
              <a:t>Clinical Features of </a:t>
            </a:r>
            <a:r>
              <a:rPr lang="en-US" sz="4000" dirty="0" smtClean="0"/>
              <a:t>Ataxia</a:t>
            </a:r>
            <a:endParaRPr lang="en-US" sz="4000" dirty="0"/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400"/>
                    </a14:imgEffect>
                    <a14:imgEffect>
                      <a14:brightnessContrast brigh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7" t="3079" r="8846" b="4555"/>
          <a:stretch>
            <a:fillRect/>
          </a:stretch>
        </p:blipFill>
        <p:spPr bwMode="auto">
          <a:xfrm>
            <a:off x="4245863" y="4267200"/>
            <a:ext cx="2209801" cy="20716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6200"/>
                    </a14:imgEffect>
                    <a14:imgEffect>
                      <a14:saturation sat="175000"/>
                    </a14:imgEffect>
                    <a14:imgEffect>
                      <a14:brightnessContrast bright="9000"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198"/>
          <a:stretch>
            <a:fillRect/>
          </a:stretch>
        </p:blipFill>
        <p:spPr bwMode="auto">
          <a:xfrm>
            <a:off x="6629400" y="4267200"/>
            <a:ext cx="2209800" cy="20716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54725" y="6324600"/>
            <a:ext cx="1200970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smtClean="0"/>
              <a:t>Control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239000" y="6324600"/>
            <a:ext cx="1254702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smtClean="0"/>
              <a:t>Affected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725" y="1219200"/>
            <a:ext cx="1889604" cy="27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845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1" r="20797"/>
          <a:stretch/>
        </p:blipFill>
        <p:spPr>
          <a:xfrm rot="5400000">
            <a:off x="1990725" y="9525"/>
            <a:ext cx="51625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930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lick.wav"/>
          </p:stSnd>
        </p:sndAc>
      </p:transition>
    </mc:Choice>
    <mc:Fallback xmlns="">
      <p:transition spd="slow">
        <p:sndAc>
          <p:stSnd>
            <p:snd r:embed="rId4" name="click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2"/>
          <p:cNvSpPr txBox="1">
            <a:spLocks noChangeArrowheads="1"/>
          </p:cNvSpPr>
          <p:nvPr/>
        </p:nvSpPr>
        <p:spPr bwMode="auto">
          <a:xfrm>
            <a:off x="762000" y="152400"/>
            <a:ext cx="772795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400" smtClean="0">
                <a:solidFill>
                  <a:srgbClr val="FFFF66"/>
                </a:solidFill>
                <a:latin typeface="Times New Roman" pitchFamily="18" charset="0"/>
              </a:rPr>
              <a:t>RNA interference (RNAi) </a:t>
            </a:r>
            <a:r>
              <a:rPr lang="en-US" sz="3600" smtClean="0">
                <a:solidFill>
                  <a:srgbClr val="FFFF66"/>
                </a:solidFill>
                <a:latin typeface="Times New Roman" pitchFamily="18" charset="0"/>
              </a:rPr>
              <a:t>“Shooting the messenger</a:t>
            </a:r>
            <a:r>
              <a:rPr lang="en-US" sz="4000" smtClean="0">
                <a:solidFill>
                  <a:srgbClr val="FFFF66"/>
                </a:solidFill>
                <a:latin typeface="Times New Roman" pitchFamily="18" charset="0"/>
              </a:rPr>
              <a:t>”</a:t>
            </a:r>
            <a:endParaRPr lang="en-US" sz="2800" smtClean="0">
              <a:solidFill>
                <a:srgbClr val="FFFF66"/>
              </a:solidFill>
              <a:latin typeface="Times New Roman" pitchFamily="18" charset="0"/>
            </a:endParaRPr>
          </a:p>
        </p:txBody>
      </p:sp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762000" y="1752600"/>
            <a:ext cx="3608387" cy="4760913"/>
            <a:chOff x="3103" y="1008"/>
            <a:chExt cx="2273" cy="2999"/>
          </a:xfrm>
        </p:grpSpPr>
        <p:sp>
          <p:nvSpPr>
            <p:cNvPr id="70661" name="Text Box 14"/>
            <p:cNvSpPr txBox="1">
              <a:spLocks noChangeArrowheads="1"/>
            </p:cNvSpPr>
            <p:nvPr/>
          </p:nvSpPr>
          <p:spPr bwMode="auto">
            <a:xfrm>
              <a:off x="3168" y="2736"/>
              <a:ext cx="194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3600" smtClean="0">
                  <a:solidFill>
                    <a:srgbClr val="FFFFFF"/>
                  </a:solidFill>
                  <a:latin typeface="Times New Roman" pitchFamily="18" charset="0"/>
                </a:rPr>
                <a:t>“Toxic” Protein</a:t>
              </a:r>
            </a:p>
          </p:txBody>
        </p:sp>
        <p:sp>
          <p:nvSpPr>
            <p:cNvPr id="70662" name="Line 15"/>
            <p:cNvSpPr>
              <a:spLocks noChangeShapeType="1"/>
            </p:cNvSpPr>
            <p:nvPr/>
          </p:nvSpPr>
          <p:spPr bwMode="auto">
            <a:xfrm>
              <a:off x="4203" y="1488"/>
              <a:ext cx="1" cy="528"/>
            </a:xfrm>
            <a:prstGeom prst="line">
              <a:avLst/>
            </a:prstGeom>
            <a:noFill/>
            <a:ln w="635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000" smtClean="0">
                <a:solidFill>
                  <a:srgbClr val="000000"/>
                </a:solidFill>
              </a:endParaRPr>
            </a:p>
          </p:txBody>
        </p:sp>
        <p:sp>
          <p:nvSpPr>
            <p:cNvPr id="70663" name="Line 16"/>
            <p:cNvSpPr>
              <a:spLocks noChangeShapeType="1"/>
            </p:cNvSpPr>
            <p:nvPr/>
          </p:nvSpPr>
          <p:spPr bwMode="auto">
            <a:xfrm>
              <a:off x="4203" y="2400"/>
              <a:ext cx="1" cy="432"/>
            </a:xfrm>
            <a:prstGeom prst="line">
              <a:avLst/>
            </a:prstGeom>
            <a:noFill/>
            <a:ln w="635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000" smtClean="0">
                <a:solidFill>
                  <a:srgbClr val="000000"/>
                </a:solidFill>
              </a:endParaRPr>
            </a:p>
          </p:txBody>
        </p:sp>
        <p:sp>
          <p:nvSpPr>
            <p:cNvPr id="70664" name="Line 17"/>
            <p:cNvSpPr>
              <a:spLocks noChangeShapeType="1"/>
            </p:cNvSpPr>
            <p:nvPr/>
          </p:nvSpPr>
          <p:spPr bwMode="auto">
            <a:xfrm>
              <a:off x="4203" y="3168"/>
              <a:ext cx="1" cy="480"/>
            </a:xfrm>
            <a:prstGeom prst="line">
              <a:avLst/>
            </a:prstGeom>
            <a:noFill/>
            <a:ln w="635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000" smtClean="0">
                <a:solidFill>
                  <a:srgbClr val="000000"/>
                </a:solidFill>
              </a:endParaRPr>
            </a:p>
          </p:txBody>
        </p:sp>
        <p:sp>
          <p:nvSpPr>
            <p:cNvPr id="70665" name="Text Box 19"/>
            <p:cNvSpPr txBox="1">
              <a:spLocks noChangeArrowheads="1"/>
            </p:cNvSpPr>
            <p:nvPr/>
          </p:nvSpPr>
          <p:spPr bwMode="auto">
            <a:xfrm>
              <a:off x="3435" y="1008"/>
              <a:ext cx="162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3600" dirty="0" smtClean="0">
                  <a:solidFill>
                    <a:srgbClr val="FFFFFF"/>
                  </a:solidFill>
                  <a:latin typeface="Times New Roman" pitchFamily="18" charset="0"/>
                </a:rPr>
                <a:t>Mutant Gene</a:t>
              </a:r>
            </a:p>
          </p:txBody>
        </p:sp>
        <p:sp>
          <p:nvSpPr>
            <p:cNvPr id="70666" name="Text Box 20"/>
            <p:cNvSpPr txBox="1">
              <a:spLocks noChangeArrowheads="1"/>
            </p:cNvSpPr>
            <p:nvPr/>
          </p:nvSpPr>
          <p:spPr bwMode="auto">
            <a:xfrm>
              <a:off x="3744" y="1968"/>
              <a:ext cx="94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3600" smtClean="0">
                  <a:solidFill>
                    <a:srgbClr val="FFFFFF"/>
                  </a:solidFill>
                  <a:latin typeface="Times New Roman" pitchFamily="18" charset="0"/>
                </a:rPr>
                <a:t>mRNA</a:t>
              </a:r>
            </a:p>
          </p:txBody>
        </p:sp>
        <p:sp>
          <p:nvSpPr>
            <p:cNvPr id="70667" name="Text Box 22"/>
            <p:cNvSpPr txBox="1">
              <a:spLocks noChangeArrowheads="1"/>
            </p:cNvSpPr>
            <p:nvPr/>
          </p:nvSpPr>
          <p:spPr bwMode="auto">
            <a:xfrm>
              <a:off x="3103" y="3600"/>
              <a:ext cx="2273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3600" smtClean="0">
                  <a:solidFill>
                    <a:srgbClr val="FFFFFF"/>
                  </a:solidFill>
                  <a:latin typeface="Times New Roman" pitchFamily="18" charset="0"/>
                </a:rPr>
                <a:t>Brain Dysfunction</a:t>
              </a:r>
            </a:p>
          </p:txBody>
        </p:sp>
      </p:grpSp>
      <p:sp>
        <p:nvSpPr>
          <p:cNvPr id="114709" name="Text Box 21"/>
          <p:cNvSpPr txBox="1">
            <a:spLocks noChangeArrowheads="1"/>
          </p:cNvSpPr>
          <p:nvPr/>
        </p:nvSpPr>
        <p:spPr bwMode="auto">
          <a:xfrm>
            <a:off x="2216150" y="3124200"/>
            <a:ext cx="679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5400" dirty="0" smtClean="0">
                <a:solidFill>
                  <a:srgbClr val="FF0000"/>
                </a:solidFill>
                <a:latin typeface="Times New Roman" pitchFamily="18" charset="0"/>
              </a:rPr>
              <a:t>X</a:t>
            </a:r>
          </a:p>
        </p:txBody>
      </p:sp>
      <p:sp>
        <p:nvSpPr>
          <p:cNvPr id="3" name="Rectangle 2"/>
          <p:cNvSpPr/>
          <p:nvPr/>
        </p:nvSpPr>
        <p:spPr>
          <a:xfrm>
            <a:off x="4267200" y="2616875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Davidson, Beverly, Ph.D. </a:t>
            </a:r>
            <a:r>
              <a:rPr lang="en-US" b="1" i="1" dirty="0">
                <a:solidFill>
                  <a:schemeClr val="bg1"/>
                </a:solidFill>
              </a:rPr>
              <a:t>(in Partnership with the Bob Allison Ataxia Research Center)</a:t>
            </a:r>
            <a:endParaRPr lang="en-US" b="1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Children’s Hospital of Philadelphia, PA</a:t>
            </a:r>
          </a:p>
          <a:p>
            <a:r>
              <a:rPr lang="en-US" dirty="0">
                <a:solidFill>
                  <a:schemeClr val="bg1"/>
                </a:solidFill>
              </a:rPr>
              <a:t>Translating </a:t>
            </a:r>
            <a:r>
              <a:rPr lang="en-US" dirty="0" err="1">
                <a:solidFill>
                  <a:schemeClr val="bg1"/>
                </a:solidFill>
              </a:rPr>
              <a:t>RNAi</a:t>
            </a:r>
            <a:r>
              <a:rPr lang="en-US" dirty="0">
                <a:solidFill>
                  <a:schemeClr val="bg1"/>
                </a:solidFill>
              </a:rPr>
              <a:t> therapy for Spinocerebellar Ataxia 1 (SCA1) to the clinic</a:t>
            </a:r>
          </a:p>
        </p:txBody>
      </p:sp>
    </p:spTree>
    <p:extLst>
      <p:ext uri="{BB962C8B-B14F-4D97-AF65-F5344CB8AC3E}">
        <p14:creationId xmlns:p14="http://schemas.microsoft.com/office/powerpoint/2010/main" val="3743389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70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2"/>
          <p:cNvSpPr txBox="1">
            <a:spLocks noChangeArrowheads="1"/>
          </p:cNvSpPr>
          <p:nvPr/>
        </p:nvSpPr>
        <p:spPr bwMode="auto">
          <a:xfrm>
            <a:off x="762000" y="152400"/>
            <a:ext cx="772795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400" dirty="0" smtClean="0">
                <a:solidFill>
                  <a:srgbClr val="FFFF66"/>
                </a:solidFill>
                <a:latin typeface="Times New Roman" pitchFamily="18" charset="0"/>
              </a:rPr>
              <a:t>Reduce mutant protein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4400" dirty="0" smtClean="0">
              <a:solidFill>
                <a:srgbClr val="FFFF66"/>
              </a:solidFill>
              <a:latin typeface="Times New Roman" pitchFamily="18" charset="0"/>
            </a:endParaRPr>
          </a:p>
        </p:txBody>
      </p:sp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685800" y="1295400"/>
            <a:ext cx="3608387" cy="4760913"/>
            <a:chOff x="3103" y="1008"/>
            <a:chExt cx="2273" cy="2999"/>
          </a:xfrm>
        </p:grpSpPr>
        <p:sp>
          <p:nvSpPr>
            <p:cNvPr id="70661" name="Text Box 14"/>
            <p:cNvSpPr txBox="1">
              <a:spLocks noChangeArrowheads="1"/>
            </p:cNvSpPr>
            <p:nvPr/>
          </p:nvSpPr>
          <p:spPr bwMode="auto">
            <a:xfrm>
              <a:off x="3168" y="2736"/>
              <a:ext cx="194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3600" smtClean="0">
                  <a:solidFill>
                    <a:srgbClr val="FFFFFF"/>
                  </a:solidFill>
                  <a:latin typeface="Times New Roman" pitchFamily="18" charset="0"/>
                </a:rPr>
                <a:t>“Toxic” Protein</a:t>
              </a:r>
            </a:p>
          </p:txBody>
        </p:sp>
        <p:sp>
          <p:nvSpPr>
            <p:cNvPr id="70662" name="Line 15"/>
            <p:cNvSpPr>
              <a:spLocks noChangeShapeType="1"/>
            </p:cNvSpPr>
            <p:nvPr/>
          </p:nvSpPr>
          <p:spPr bwMode="auto">
            <a:xfrm>
              <a:off x="4203" y="1488"/>
              <a:ext cx="1" cy="528"/>
            </a:xfrm>
            <a:prstGeom prst="line">
              <a:avLst/>
            </a:prstGeom>
            <a:noFill/>
            <a:ln w="635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000" smtClean="0">
                <a:solidFill>
                  <a:srgbClr val="000000"/>
                </a:solidFill>
              </a:endParaRPr>
            </a:p>
          </p:txBody>
        </p:sp>
        <p:sp>
          <p:nvSpPr>
            <p:cNvPr id="70663" name="Line 16"/>
            <p:cNvSpPr>
              <a:spLocks noChangeShapeType="1"/>
            </p:cNvSpPr>
            <p:nvPr/>
          </p:nvSpPr>
          <p:spPr bwMode="auto">
            <a:xfrm>
              <a:off x="4203" y="2400"/>
              <a:ext cx="1" cy="432"/>
            </a:xfrm>
            <a:prstGeom prst="line">
              <a:avLst/>
            </a:prstGeom>
            <a:noFill/>
            <a:ln w="635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000" smtClean="0">
                <a:solidFill>
                  <a:srgbClr val="000000"/>
                </a:solidFill>
              </a:endParaRPr>
            </a:p>
          </p:txBody>
        </p:sp>
        <p:sp>
          <p:nvSpPr>
            <p:cNvPr id="70664" name="Line 17"/>
            <p:cNvSpPr>
              <a:spLocks noChangeShapeType="1"/>
            </p:cNvSpPr>
            <p:nvPr/>
          </p:nvSpPr>
          <p:spPr bwMode="auto">
            <a:xfrm>
              <a:off x="4203" y="3168"/>
              <a:ext cx="1" cy="480"/>
            </a:xfrm>
            <a:prstGeom prst="line">
              <a:avLst/>
            </a:prstGeom>
            <a:noFill/>
            <a:ln w="635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000" smtClean="0">
                <a:solidFill>
                  <a:srgbClr val="000000"/>
                </a:solidFill>
              </a:endParaRPr>
            </a:p>
          </p:txBody>
        </p:sp>
        <p:sp>
          <p:nvSpPr>
            <p:cNvPr id="70665" name="Text Box 19"/>
            <p:cNvSpPr txBox="1">
              <a:spLocks noChangeArrowheads="1"/>
            </p:cNvSpPr>
            <p:nvPr/>
          </p:nvSpPr>
          <p:spPr bwMode="auto">
            <a:xfrm>
              <a:off x="3435" y="1008"/>
              <a:ext cx="162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3600" smtClean="0">
                  <a:solidFill>
                    <a:srgbClr val="FFFFFF"/>
                  </a:solidFill>
                  <a:latin typeface="Times New Roman" pitchFamily="18" charset="0"/>
                </a:rPr>
                <a:t>Mutant Gene</a:t>
              </a:r>
            </a:p>
          </p:txBody>
        </p:sp>
        <p:sp>
          <p:nvSpPr>
            <p:cNvPr id="70666" name="Text Box 20"/>
            <p:cNvSpPr txBox="1">
              <a:spLocks noChangeArrowheads="1"/>
            </p:cNvSpPr>
            <p:nvPr/>
          </p:nvSpPr>
          <p:spPr bwMode="auto">
            <a:xfrm>
              <a:off x="3744" y="1968"/>
              <a:ext cx="94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3600" smtClean="0">
                  <a:solidFill>
                    <a:srgbClr val="FFFFFF"/>
                  </a:solidFill>
                  <a:latin typeface="Times New Roman" pitchFamily="18" charset="0"/>
                </a:rPr>
                <a:t>mRNA</a:t>
              </a:r>
            </a:p>
          </p:txBody>
        </p:sp>
        <p:sp>
          <p:nvSpPr>
            <p:cNvPr id="70667" name="Text Box 22"/>
            <p:cNvSpPr txBox="1">
              <a:spLocks noChangeArrowheads="1"/>
            </p:cNvSpPr>
            <p:nvPr/>
          </p:nvSpPr>
          <p:spPr bwMode="auto">
            <a:xfrm>
              <a:off x="3103" y="3600"/>
              <a:ext cx="2273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3600" smtClean="0">
                  <a:solidFill>
                    <a:srgbClr val="FFFFFF"/>
                  </a:solidFill>
                  <a:latin typeface="Times New Roman" pitchFamily="18" charset="0"/>
                </a:rPr>
                <a:t>Brain Dysfunction</a:t>
              </a:r>
            </a:p>
          </p:txBody>
        </p:sp>
      </p:grpSp>
      <p:sp>
        <p:nvSpPr>
          <p:cNvPr id="114709" name="Text Box 21"/>
          <p:cNvSpPr txBox="1">
            <a:spLocks noChangeArrowheads="1"/>
          </p:cNvSpPr>
          <p:nvPr/>
        </p:nvSpPr>
        <p:spPr bwMode="auto">
          <a:xfrm>
            <a:off x="2092325" y="3917950"/>
            <a:ext cx="679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5400" dirty="0" smtClean="0">
                <a:solidFill>
                  <a:srgbClr val="FF0000"/>
                </a:solidFill>
                <a:latin typeface="Times New Roman" pitchFamily="18" charset="0"/>
              </a:rPr>
              <a:t>X</a:t>
            </a:r>
          </a:p>
        </p:txBody>
      </p:sp>
      <p:sp>
        <p:nvSpPr>
          <p:cNvPr id="4" name="Rectangle 3"/>
          <p:cNvSpPr/>
          <p:nvPr/>
        </p:nvSpPr>
        <p:spPr>
          <a:xfrm>
            <a:off x="4446587" y="2209790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Al-</a:t>
            </a:r>
            <a:r>
              <a:rPr lang="en-US" b="1" dirty="0" err="1">
                <a:solidFill>
                  <a:schemeClr val="bg1"/>
                </a:solidFill>
              </a:rPr>
              <a:t>Ramahi</a:t>
            </a:r>
            <a:r>
              <a:rPr lang="en-US" b="1" dirty="0">
                <a:solidFill>
                  <a:schemeClr val="bg1"/>
                </a:solidFill>
              </a:rPr>
              <a:t>, Ismael, Ph.D. </a:t>
            </a:r>
          </a:p>
          <a:p>
            <a:r>
              <a:rPr lang="en-US" dirty="0">
                <a:solidFill>
                  <a:schemeClr val="bg1"/>
                </a:solidFill>
              </a:rPr>
              <a:t>Baylor College of Medicine, Houston, TX</a:t>
            </a:r>
          </a:p>
          <a:p>
            <a:r>
              <a:rPr lang="en-US" dirty="0">
                <a:solidFill>
                  <a:schemeClr val="bg1"/>
                </a:solidFill>
              </a:rPr>
              <a:t>Identification of </a:t>
            </a:r>
            <a:r>
              <a:rPr lang="en-US" dirty="0" err="1">
                <a:solidFill>
                  <a:schemeClr val="bg1"/>
                </a:solidFill>
              </a:rPr>
              <a:t>druggable</a:t>
            </a:r>
            <a:r>
              <a:rPr lang="en-US" dirty="0">
                <a:solidFill>
                  <a:schemeClr val="bg1"/>
                </a:solidFill>
              </a:rPr>
              <a:t> targets that modulate the levels of SCA-causing proteins in vivo </a:t>
            </a:r>
          </a:p>
          <a:p>
            <a:r>
              <a:rPr lang="en-US" dirty="0">
                <a:solidFill>
                  <a:schemeClr val="bg1"/>
                </a:solidFill>
              </a:rPr>
              <a:t> 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Schmidt</a:t>
            </a:r>
            <a:r>
              <a:rPr lang="en-US" b="1" dirty="0">
                <a:solidFill>
                  <a:schemeClr val="bg1"/>
                </a:solidFill>
              </a:rPr>
              <a:t>, Thorsten, Ph.D.</a:t>
            </a:r>
          </a:p>
          <a:p>
            <a:r>
              <a:rPr lang="en-US" dirty="0">
                <a:solidFill>
                  <a:schemeClr val="bg1"/>
                </a:solidFill>
              </a:rPr>
              <a:t>University of Tubingen, Tubingen, Germany</a:t>
            </a:r>
          </a:p>
          <a:p>
            <a:r>
              <a:rPr lang="en-US" dirty="0">
                <a:solidFill>
                  <a:schemeClr val="bg1"/>
                </a:solidFill>
              </a:rPr>
              <a:t>Targeting the intracellular localization of ataxin-3 as novel treatment strategy for Spinocerebellar Ataxia Type 3 (SCA3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534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70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NAF </a:t>
            </a:r>
            <a:r>
              <a:rPr lang="en-US" dirty="0" smtClean="0"/>
              <a:t>Seed Grant </a:t>
            </a:r>
            <a:r>
              <a:rPr lang="en-US" dirty="0" smtClean="0"/>
              <a:t>Recipients in 2014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267200" y="990600"/>
            <a:ext cx="487680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 err="1" smtClean="0"/>
              <a:t>Hampe</a:t>
            </a:r>
            <a:r>
              <a:rPr lang="en-US" sz="1000" b="1" dirty="0"/>
              <a:t>, Christiane S., Ph.D.</a:t>
            </a:r>
          </a:p>
          <a:p>
            <a:r>
              <a:rPr lang="en-US" sz="1000" dirty="0"/>
              <a:t>University of Washington, Seattle, WA</a:t>
            </a:r>
          </a:p>
          <a:p>
            <a:r>
              <a:rPr lang="en-US" sz="1000" dirty="0"/>
              <a:t>Glutamate Decarboxylase in Cerebellar Ataxia</a:t>
            </a:r>
          </a:p>
          <a:p>
            <a:r>
              <a:rPr lang="en-US" sz="1000" dirty="0"/>
              <a:t> </a:t>
            </a:r>
          </a:p>
          <a:p>
            <a:r>
              <a:rPr lang="en-US" sz="1000" b="1" dirty="0"/>
              <a:t>Kim, Do-</a:t>
            </a:r>
            <a:r>
              <a:rPr lang="en-US" sz="1000" b="1" dirty="0" err="1"/>
              <a:t>Hyung</a:t>
            </a:r>
            <a:r>
              <a:rPr lang="en-US" sz="1000" b="1" dirty="0"/>
              <a:t>, Ph.D.</a:t>
            </a:r>
            <a:r>
              <a:rPr lang="en-US" sz="1000" b="1" i="1" dirty="0"/>
              <a:t> (in Partnership with the Bob Allison Ataxia Research Center)</a:t>
            </a:r>
            <a:endParaRPr lang="en-US" sz="1000" b="1" dirty="0"/>
          </a:p>
          <a:p>
            <a:r>
              <a:rPr lang="en-US" sz="1000" dirty="0"/>
              <a:t>University of Minnesota, Minneapolis, MN</a:t>
            </a:r>
          </a:p>
          <a:p>
            <a:r>
              <a:rPr lang="en-US" sz="1000" dirty="0"/>
              <a:t>Pathological and therapeutic roles of </a:t>
            </a:r>
            <a:r>
              <a:rPr lang="en-US" sz="1000" dirty="0" err="1"/>
              <a:t>immunoproteasomes</a:t>
            </a:r>
            <a:r>
              <a:rPr lang="en-US" sz="1000" dirty="0"/>
              <a:t> in SCA1</a:t>
            </a:r>
          </a:p>
          <a:p>
            <a:r>
              <a:rPr lang="en-US" sz="1000" dirty="0"/>
              <a:t> </a:t>
            </a:r>
            <a:endParaRPr lang="en-US" sz="800" dirty="0"/>
          </a:p>
          <a:p>
            <a:r>
              <a:rPr lang="en-US" sz="1000" b="1" dirty="0"/>
              <a:t>Lim, </a:t>
            </a:r>
            <a:r>
              <a:rPr lang="en-US" sz="1000" b="1" dirty="0" err="1"/>
              <a:t>Janghoo</a:t>
            </a:r>
            <a:r>
              <a:rPr lang="en-US" sz="1000" b="1" dirty="0"/>
              <a:t>, Ph.D</a:t>
            </a:r>
            <a:r>
              <a:rPr lang="en-US" sz="1000" dirty="0"/>
              <a:t>.	</a:t>
            </a:r>
          </a:p>
          <a:p>
            <a:r>
              <a:rPr lang="en-US" sz="1000" dirty="0"/>
              <a:t>Yale University, New Haven, CT</a:t>
            </a:r>
          </a:p>
          <a:p>
            <a:r>
              <a:rPr lang="en-US" sz="1000" dirty="0"/>
              <a:t>Molecular pathogenesis studies of spinocerebellar ataxia type 1	</a:t>
            </a:r>
          </a:p>
          <a:p>
            <a:endParaRPr lang="en-US" sz="1000" b="1" dirty="0"/>
          </a:p>
          <a:p>
            <a:r>
              <a:rPr lang="en-US" sz="1000" b="1" dirty="0" smtClean="0"/>
              <a:t>Manley</a:t>
            </a:r>
            <a:r>
              <a:rPr lang="en-US" sz="1000" b="1" dirty="0"/>
              <a:t>, James L. Ph.D.</a:t>
            </a:r>
          </a:p>
          <a:p>
            <a:r>
              <a:rPr lang="en-US" sz="1000" dirty="0"/>
              <a:t>Columbia University, New York, NY </a:t>
            </a:r>
          </a:p>
          <a:p>
            <a:r>
              <a:rPr lang="en-US" sz="1000" dirty="0"/>
              <a:t>Functions of </a:t>
            </a:r>
            <a:r>
              <a:rPr lang="en-US" sz="1000" dirty="0" err="1"/>
              <a:t>Senataxin</a:t>
            </a:r>
            <a:r>
              <a:rPr lang="en-US" sz="1000" dirty="0"/>
              <a:t>, product of the AOA2 target gene SETX, in autophagy and lysosome function.</a:t>
            </a:r>
          </a:p>
          <a:p>
            <a:r>
              <a:rPr lang="en-US" sz="1000" dirty="0"/>
              <a:t>	</a:t>
            </a:r>
          </a:p>
          <a:p>
            <a:r>
              <a:rPr lang="en-US" sz="1000" b="1" dirty="0"/>
              <a:t>Perlman, Susan, M.D.</a:t>
            </a:r>
          </a:p>
          <a:p>
            <a:r>
              <a:rPr lang="en-US" sz="1000" dirty="0"/>
              <a:t>University of California Los Angeles, CA</a:t>
            </a:r>
          </a:p>
          <a:p>
            <a:r>
              <a:rPr lang="en-US" sz="1000" dirty="0"/>
              <a:t>National Ataxia Database</a:t>
            </a:r>
          </a:p>
          <a:p>
            <a:r>
              <a:rPr lang="en-US" sz="1000" dirty="0"/>
              <a:t> </a:t>
            </a:r>
          </a:p>
          <a:p>
            <a:r>
              <a:rPr lang="en-US" sz="1000" b="1" dirty="0" err="1"/>
              <a:t>Rossoll</a:t>
            </a:r>
            <a:r>
              <a:rPr lang="en-US" sz="1000" b="1" dirty="0"/>
              <a:t>, </a:t>
            </a:r>
            <a:r>
              <a:rPr lang="en-US" sz="1000" b="1" dirty="0" err="1"/>
              <a:t>Wilfried</a:t>
            </a:r>
            <a:r>
              <a:rPr lang="en-US" sz="1000" b="1" dirty="0"/>
              <a:t>, Ph.D.</a:t>
            </a:r>
          </a:p>
          <a:p>
            <a:r>
              <a:rPr lang="en-US" sz="1000" dirty="0"/>
              <a:t>Emory University School of Medicine, Atlanta GA</a:t>
            </a:r>
          </a:p>
          <a:p>
            <a:r>
              <a:rPr lang="en-US" sz="1000" dirty="0" smtClean="0"/>
              <a:t>SCA36 </a:t>
            </a:r>
            <a:r>
              <a:rPr lang="en-US" sz="1000" dirty="0"/>
              <a:t>patient stem cell-derived neurons to study disease mechanisms and develop novel therapeutic strategies</a:t>
            </a:r>
          </a:p>
          <a:p>
            <a:r>
              <a:rPr lang="en-US" sz="1000" b="1" dirty="0"/>
              <a:t> </a:t>
            </a:r>
          </a:p>
          <a:p>
            <a:r>
              <a:rPr lang="en-US" sz="1000" b="1" dirty="0" err="1"/>
              <a:t>Schmahmann</a:t>
            </a:r>
            <a:r>
              <a:rPr lang="en-US" sz="1000" b="1" dirty="0"/>
              <a:t>, Jeremy, M.D.</a:t>
            </a:r>
          </a:p>
          <a:p>
            <a:r>
              <a:rPr lang="en-US" sz="1000" dirty="0"/>
              <a:t>Massachusetts General Hospital, Boston, MA</a:t>
            </a:r>
          </a:p>
          <a:p>
            <a:r>
              <a:rPr lang="en-US" sz="1000" dirty="0"/>
              <a:t>The Nature and Impact of Sleep Dysfunction in Cerebellar Ataxias</a:t>
            </a:r>
          </a:p>
          <a:p>
            <a:r>
              <a:rPr lang="en-US" sz="1000" dirty="0"/>
              <a:t> </a:t>
            </a:r>
          </a:p>
          <a:p>
            <a:r>
              <a:rPr lang="en-US" sz="1000" b="1" dirty="0"/>
              <a:t>Teixeira-Castro, </a:t>
            </a:r>
            <a:r>
              <a:rPr lang="en-US" sz="1000" b="1" dirty="0" err="1"/>
              <a:t>Andreia</a:t>
            </a:r>
            <a:r>
              <a:rPr lang="en-US" sz="1000" b="1" dirty="0"/>
              <a:t>, Ph.D. </a:t>
            </a:r>
          </a:p>
          <a:p>
            <a:r>
              <a:rPr lang="en-US" sz="1000" dirty="0"/>
              <a:t>University of Minho, Braga, Portugal</a:t>
            </a:r>
          </a:p>
          <a:p>
            <a:r>
              <a:rPr lang="en-US" sz="1000" dirty="0"/>
              <a:t>Determinants of neuron-specific pathogenesis: study in a C. </a:t>
            </a:r>
            <a:r>
              <a:rPr lang="en-US" sz="1000" dirty="0" err="1"/>
              <a:t>elegans</a:t>
            </a:r>
            <a:r>
              <a:rPr lang="en-US" sz="1000" dirty="0"/>
              <a:t> model of SCA3 </a:t>
            </a:r>
          </a:p>
          <a:p>
            <a:r>
              <a:rPr lang="en-US" sz="1000" dirty="0"/>
              <a:t> </a:t>
            </a:r>
          </a:p>
          <a:p>
            <a:r>
              <a:rPr lang="en-US" sz="1000" b="1" dirty="0" err="1"/>
              <a:t>Wojcikiewicz</a:t>
            </a:r>
            <a:r>
              <a:rPr lang="en-US" sz="1000" b="1" dirty="0"/>
              <a:t>, Richard, Ph.D.</a:t>
            </a:r>
          </a:p>
          <a:p>
            <a:r>
              <a:rPr lang="en-US" sz="1000" dirty="0"/>
              <a:t>SUNY-Upstate Medical University, Syracuse, NY</a:t>
            </a:r>
          </a:p>
          <a:p>
            <a:r>
              <a:rPr lang="en-US" sz="1000" dirty="0"/>
              <a:t>Molecular Mechanism of Autosomal Dominant Sensory Ataxia</a:t>
            </a:r>
          </a:p>
          <a:p>
            <a:r>
              <a:rPr lang="en-US" sz="1000" dirty="0"/>
              <a:t> </a:t>
            </a:r>
          </a:p>
          <a:p>
            <a:r>
              <a:rPr lang="en-US" dirty="0"/>
              <a:t> 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81000" y="1066800"/>
            <a:ext cx="3300904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RESEARCH SEED </a:t>
            </a:r>
            <a:endParaRPr lang="en-US" sz="3200" b="1" dirty="0" smtClean="0">
              <a:solidFill>
                <a:srgbClr val="C00000"/>
              </a:solidFill>
            </a:endParaRPr>
          </a:p>
          <a:p>
            <a:pPr algn="ctr"/>
            <a:r>
              <a:rPr lang="en-US" sz="3200" b="1" dirty="0" smtClean="0">
                <a:solidFill>
                  <a:srgbClr val="C00000"/>
                </a:solidFill>
              </a:rPr>
              <a:t>MONEY </a:t>
            </a:r>
            <a:r>
              <a:rPr lang="en-US" sz="3200" b="1" dirty="0" smtClean="0">
                <a:solidFill>
                  <a:srgbClr val="C00000"/>
                </a:solidFill>
              </a:rPr>
              <a:t>AWARDS  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51313" y="2602173"/>
            <a:ext cx="184428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SCA1</a:t>
            </a:r>
          </a:p>
          <a:p>
            <a:pPr algn="ctr"/>
            <a:r>
              <a:rPr lang="en-US" dirty="0" smtClean="0"/>
              <a:t>AOA2</a:t>
            </a:r>
          </a:p>
          <a:p>
            <a:pPr algn="ctr"/>
            <a:r>
              <a:rPr lang="en-US" dirty="0" smtClean="0"/>
              <a:t>Glutamate</a:t>
            </a:r>
          </a:p>
          <a:p>
            <a:pPr algn="ctr"/>
            <a:r>
              <a:rPr lang="en-US" dirty="0" smtClean="0"/>
              <a:t>Database</a:t>
            </a:r>
          </a:p>
          <a:p>
            <a:pPr algn="ctr"/>
            <a:r>
              <a:rPr lang="en-US" dirty="0" smtClean="0"/>
              <a:t>SCA36</a:t>
            </a:r>
          </a:p>
          <a:p>
            <a:pPr algn="ctr"/>
            <a:r>
              <a:rPr lang="en-US" dirty="0" smtClean="0"/>
              <a:t>Sleep</a:t>
            </a:r>
          </a:p>
          <a:p>
            <a:pPr algn="ctr"/>
            <a:r>
              <a:rPr lang="en-US" dirty="0" smtClean="0"/>
              <a:t>SCA3</a:t>
            </a:r>
          </a:p>
          <a:p>
            <a:pPr algn="ctr"/>
            <a:r>
              <a:rPr lang="en-US" dirty="0" smtClean="0"/>
              <a:t>AD sensory ataxia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037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804741"/>
            <a:ext cx="3079514" cy="230963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719" y="2612164"/>
            <a:ext cx="1276172" cy="9571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809" y="4169567"/>
            <a:ext cx="1225867" cy="13287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3962400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973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2" descr="CUG repeats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73150"/>
            <a:ext cx="7145867" cy="487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Text Box 3"/>
          <p:cNvSpPr txBox="1">
            <a:spLocks noChangeArrowheads="1"/>
          </p:cNvSpPr>
          <p:nvPr/>
        </p:nvSpPr>
        <p:spPr bwMode="auto">
          <a:xfrm>
            <a:off x="7239000" y="1219200"/>
            <a:ext cx="1878271" cy="4001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 type="none" w="sm" len="sm"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b="1" dirty="0">
                <a:solidFill>
                  <a:prstClr val="black"/>
                </a:solidFill>
              </a:rPr>
              <a:t>Protein Loss</a:t>
            </a:r>
          </a:p>
          <a:p>
            <a:endParaRPr lang="en-US" b="1" dirty="0">
              <a:solidFill>
                <a:prstClr val="black"/>
              </a:solidFill>
            </a:endParaRPr>
          </a:p>
          <a:p>
            <a:endParaRPr lang="en-US" b="1" dirty="0">
              <a:solidFill>
                <a:prstClr val="black"/>
              </a:solidFill>
            </a:endParaRPr>
          </a:p>
          <a:p>
            <a:endParaRPr lang="en-US" b="1" dirty="0">
              <a:solidFill>
                <a:prstClr val="black"/>
              </a:solidFill>
            </a:endParaRPr>
          </a:p>
          <a:p>
            <a:endParaRPr lang="en-US" b="1" dirty="0">
              <a:solidFill>
                <a:prstClr val="black"/>
              </a:solidFill>
            </a:endParaRPr>
          </a:p>
          <a:p>
            <a:r>
              <a:rPr lang="en-US" b="1" dirty="0">
                <a:solidFill>
                  <a:prstClr val="black"/>
                </a:solidFill>
              </a:rPr>
              <a:t>Protein Gain</a:t>
            </a:r>
          </a:p>
          <a:p>
            <a:endParaRPr lang="en-US" b="1" dirty="0">
              <a:solidFill>
                <a:prstClr val="black"/>
              </a:solidFill>
            </a:endParaRPr>
          </a:p>
          <a:p>
            <a:endParaRPr lang="en-US" b="1" dirty="0">
              <a:solidFill>
                <a:prstClr val="black"/>
              </a:solidFill>
            </a:endParaRPr>
          </a:p>
          <a:p>
            <a:endParaRPr lang="en-US" b="1" dirty="0">
              <a:solidFill>
                <a:prstClr val="black"/>
              </a:solidFill>
            </a:endParaRPr>
          </a:p>
          <a:p>
            <a:endParaRPr lang="en-US" sz="1400" b="1" dirty="0">
              <a:solidFill>
                <a:prstClr val="black"/>
              </a:solidFill>
            </a:endParaRPr>
          </a:p>
          <a:p>
            <a:r>
              <a:rPr lang="en-US" b="1" dirty="0" smtClean="0">
                <a:solidFill>
                  <a:prstClr val="black"/>
                </a:solidFill>
              </a:rPr>
              <a:t>RNA </a:t>
            </a:r>
            <a:r>
              <a:rPr lang="en-US" b="1" dirty="0">
                <a:solidFill>
                  <a:prstClr val="black"/>
                </a:solidFill>
              </a:rPr>
              <a:t>Gain</a:t>
            </a:r>
          </a:p>
        </p:txBody>
      </p:sp>
      <p:sp>
        <p:nvSpPr>
          <p:cNvPr id="3077" name="Text Box 4"/>
          <p:cNvSpPr txBox="1">
            <a:spLocks noChangeArrowheads="1"/>
          </p:cNvSpPr>
          <p:nvPr/>
        </p:nvSpPr>
        <p:spPr bwMode="auto">
          <a:xfrm>
            <a:off x="838270" y="76200"/>
            <a:ext cx="716273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 type="none" w="sm" len="sm"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4000" i="1" dirty="0" smtClean="0">
                <a:solidFill>
                  <a:prstClr val="black"/>
                </a:solidFill>
                <a:latin typeface="Calibri"/>
              </a:rPr>
              <a:t>Microsatellite Expansion </a:t>
            </a:r>
            <a:r>
              <a:rPr lang="en-US" sz="4000" i="1" dirty="0">
                <a:solidFill>
                  <a:prstClr val="black"/>
                </a:solidFill>
                <a:latin typeface="Calibri"/>
              </a:rPr>
              <a:t>Diseases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6200" y="957590"/>
            <a:ext cx="165891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1F497D">
                    <a:lumMod val="75000"/>
                  </a:srgbClr>
                </a:solidFill>
              </a:rPr>
              <a:t>Fragile X </a:t>
            </a:r>
          </a:p>
          <a:p>
            <a:r>
              <a:rPr lang="en-US" sz="2800" dirty="0" smtClean="0">
                <a:solidFill>
                  <a:srgbClr val="1F497D">
                    <a:lumMod val="75000"/>
                  </a:srgbClr>
                </a:solidFill>
              </a:rPr>
              <a:t>Syndrome</a:t>
            </a:r>
            <a:endParaRPr lang="en-US" sz="2800" dirty="0">
              <a:solidFill>
                <a:srgbClr val="1F497D">
                  <a:lumMod val="75000"/>
                </a:srgb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2855893"/>
            <a:ext cx="191482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1F497D">
                    <a:lumMod val="75000"/>
                  </a:srgbClr>
                </a:solidFill>
              </a:rPr>
              <a:t>Huntington </a:t>
            </a:r>
          </a:p>
          <a:p>
            <a:r>
              <a:rPr lang="en-US" sz="2800" dirty="0" smtClean="0">
                <a:solidFill>
                  <a:srgbClr val="1F497D">
                    <a:lumMod val="75000"/>
                  </a:srgbClr>
                </a:solidFill>
              </a:rPr>
              <a:t>Disease</a:t>
            </a:r>
            <a:endParaRPr lang="en-US" sz="2800" dirty="0">
              <a:solidFill>
                <a:srgbClr val="1F497D">
                  <a:lumMod val="75000"/>
                </a:srgb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" y="4532293"/>
            <a:ext cx="166366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1F497D">
                    <a:lumMod val="75000"/>
                  </a:srgbClr>
                </a:solidFill>
              </a:rPr>
              <a:t>Myotonic</a:t>
            </a:r>
          </a:p>
          <a:p>
            <a:r>
              <a:rPr lang="en-US" sz="2800" dirty="0" smtClean="0">
                <a:solidFill>
                  <a:srgbClr val="1F497D">
                    <a:lumMod val="75000"/>
                  </a:srgbClr>
                </a:solidFill>
              </a:rPr>
              <a:t>Dystrophy</a:t>
            </a:r>
          </a:p>
        </p:txBody>
      </p:sp>
      <p:sp>
        <p:nvSpPr>
          <p:cNvPr id="3" name="TextBox 2"/>
          <p:cNvSpPr txBox="1"/>
          <p:nvPr/>
        </p:nvSpPr>
        <p:spPr>
          <a:xfrm rot="17020258">
            <a:off x="1913281" y="2851879"/>
            <a:ext cx="561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ATG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7020258">
            <a:off x="1913281" y="2856739"/>
            <a:ext cx="561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ATG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589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819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143000"/>
          </a:xfr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r>
              <a:rPr lang="en-US" dirty="0"/>
              <a:t>DNA </a:t>
            </a:r>
            <a:r>
              <a:rPr lang="en-US" dirty="0">
                <a:sym typeface="Symbol" pitchFamily="18" charset="2"/>
              </a:rPr>
              <a:t></a:t>
            </a:r>
            <a:r>
              <a:rPr lang="en-US" dirty="0"/>
              <a:t> RNA  </a:t>
            </a:r>
            <a:r>
              <a:rPr lang="en-US" dirty="0" err="1"/>
              <a:t>CODONS</a:t>
            </a:r>
            <a:r>
              <a:rPr lang="en-US" dirty="0" err="1">
                <a:sym typeface="Symbol" pitchFamily="18" charset="2"/>
              </a:rPr>
              <a:t>Protein</a:t>
            </a:r>
            <a:endParaRPr lang="en-US" dirty="0">
              <a:sym typeface="Symbol" pitchFamily="18" charset="2"/>
            </a:endParaRPr>
          </a:p>
        </p:txBody>
      </p:sp>
      <p:sp>
        <p:nvSpPr>
          <p:cNvPr id="67482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760589" y="1951038"/>
            <a:ext cx="8205611" cy="2222500"/>
          </a:xfr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normAutofit/>
          </a:bodyPr>
          <a:lstStyle/>
          <a:p>
            <a:pPr>
              <a:spcBef>
                <a:spcPct val="50000"/>
              </a:spcBef>
              <a:buFont typeface="Monotype Sorts" pitchFamily="2" charset="2"/>
              <a:buNone/>
            </a:pPr>
            <a:r>
              <a:rPr lang="en-US" dirty="0"/>
              <a:t>Genomic DNA        	</a:t>
            </a:r>
            <a:r>
              <a:rPr lang="en-US" dirty="0" smtClean="0"/>
              <a:t>	THYBIGRYDDOGRANOUT</a:t>
            </a:r>
            <a:endParaRPr lang="en-US" dirty="0"/>
          </a:p>
          <a:p>
            <a:pPr>
              <a:spcBef>
                <a:spcPct val="50000"/>
              </a:spcBef>
              <a:buFont typeface="Monotype Sorts" pitchFamily="2" charset="2"/>
              <a:buNone/>
            </a:pPr>
            <a:r>
              <a:rPr lang="en-US" dirty="0"/>
              <a:t>Messenger RNA        	THEBIGREDDOGRANOUT</a:t>
            </a:r>
          </a:p>
          <a:p>
            <a:pPr>
              <a:spcBef>
                <a:spcPct val="50000"/>
              </a:spcBef>
              <a:buFont typeface="Monotype Sorts" pitchFamily="2" charset="2"/>
              <a:buNone/>
            </a:pPr>
            <a:r>
              <a:rPr lang="en-US" dirty="0"/>
              <a:t>Translated Message       	THE BIG RED DOG RAN </a:t>
            </a:r>
            <a:r>
              <a:rPr lang="en-US" dirty="0" smtClean="0"/>
              <a:t>OUT</a:t>
            </a:r>
          </a:p>
          <a:p>
            <a:pPr>
              <a:spcBef>
                <a:spcPct val="50000"/>
              </a:spcBef>
              <a:buFont typeface="Monotype Sorts" pitchFamily="2" charset="2"/>
              <a:buNone/>
            </a:pPr>
            <a:endParaRPr lang="en-US" dirty="0"/>
          </a:p>
          <a:p>
            <a:pPr>
              <a:spcBef>
                <a:spcPct val="50000"/>
              </a:spcBef>
              <a:buFont typeface="Monotype Sorts" pitchFamily="2" charset="2"/>
              <a:buNone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983" y="4876800"/>
            <a:ext cx="733333" cy="866667"/>
          </a:xfrm>
          <a:prstGeom prst="rect">
            <a:avLst/>
          </a:prstGeom>
        </p:spPr>
      </p:pic>
      <p:sp>
        <p:nvSpPr>
          <p:cNvPr id="8" name="Down Arrow 7"/>
          <p:cNvSpPr/>
          <p:nvPr/>
        </p:nvSpPr>
        <p:spPr>
          <a:xfrm rot="10800000">
            <a:off x="4686301" y="3962400"/>
            <a:ext cx="266699" cy="762000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65651" y="6324600"/>
            <a:ext cx="7163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The code is read three letters at a time and the ATG sets the reading frame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8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lick.wav"/>
          </p:stSnd>
        </p:sndAc>
      </p:transition>
    </mc:Choice>
    <mc:Fallback xmlns="">
      <p:transition spd="slow">
        <p:sndAc>
          <p:stSnd>
            <p:snd r:embed="rId5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8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8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8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4820" grpId="0" build="p" bldLvl="3"/>
      <p:bldP spid="8" grpId="0" animBg="1"/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 Box 5"/>
          <p:cNvSpPr txBox="1">
            <a:spLocks noChangeArrowheads="1"/>
          </p:cNvSpPr>
          <p:nvPr/>
        </p:nvSpPr>
        <p:spPr bwMode="auto">
          <a:xfrm>
            <a:off x="5455355" y="4330700"/>
            <a:ext cx="774571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sz="1800">
                <a:solidFill>
                  <a:prstClr val="black"/>
                </a:solidFill>
              </a:rPr>
              <a:t>HDL2</a:t>
            </a:r>
          </a:p>
        </p:txBody>
      </p:sp>
      <p:sp>
        <p:nvSpPr>
          <p:cNvPr id="10244" name="Text Box 6"/>
          <p:cNvSpPr txBox="1">
            <a:spLocks noChangeArrowheads="1"/>
          </p:cNvSpPr>
          <p:nvPr/>
        </p:nvSpPr>
        <p:spPr bwMode="auto">
          <a:xfrm>
            <a:off x="3285067" y="4565650"/>
            <a:ext cx="748923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sz="1800">
                <a:solidFill>
                  <a:prstClr val="black"/>
                </a:solidFill>
              </a:rPr>
              <a:t>SCA7</a:t>
            </a:r>
          </a:p>
        </p:txBody>
      </p:sp>
      <p:sp>
        <p:nvSpPr>
          <p:cNvPr id="10246" name="Rectangle 8"/>
          <p:cNvSpPr>
            <a:spLocks noChangeArrowheads="1"/>
          </p:cNvSpPr>
          <p:nvPr/>
        </p:nvSpPr>
        <p:spPr bwMode="auto">
          <a:xfrm>
            <a:off x="5562600" y="5599113"/>
            <a:ext cx="2743200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vl="1">
              <a:lnSpc>
                <a:spcPct val="80000"/>
              </a:lnSpc>
              <a:spcBef>
                <a:spcPct val="20000"/>
              </a:spcBef>
            </a:pPr>
            <a:r>
              <a:rPr lang="en-US" sz="1400" b="1">
                <a:solidFill>
                  <a:prstClr val="black"/>
                </a:solidFill>
              </a:rPr>
              <a:t>(Fillipova/Tapscott)</a:t>
            </a:r>
          </a:p>
          <a:p>
            <a:pPr lvl="1">
              <a:lnSpc>
                <a:spcPct val="80000"/>
              </a:lnSpc>
              <a:spcBef>
                <a:spcPct val="20000"/>
              </a:spcBef>
            </a:pPr>
            <a:r>
              <a:rPr lang="en-US" sz="1400" b="1">
                <a:solidFill>
                  <a:prstClr val="black"/>
                </a:solidFill>
              </a:rPr>
              <a:t>Mol Cell. 2005 20(3):483-9</a:t>
            </a:r>
          </a:p>
        </p:txBody>
      </p:sp>
      <p:sp>
        <p:nvSpPr>
          <p:cNvPr id="10247" name="Rectangle 9"/>
          <p:cNvSpPr>
            <a:spLocks noChangeArrowheads="1"/>
          </p:cNvSpPr>
          <p:nvPr/>
        </p:nvSpPr>
        <p:spPr bwMode="auto">
          <a:xfrm>
            <a:off x="4504267" y="4648200"/>
            <a:ext cx="2184400" cy="86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vl="1">
              <a:lnSpc>
                <a:spcPct val="80000"/>
              </a:lnSpc>
              <a:spcBef>
                <a:spcPct val="20000"/>
              </a:spcBef>
            </a:pPr>
            <a:r>
              <a:rPr lang="en-US" sz="1400" b="1">
                <a:solidFill>
                  <a:prstClr val="black"/>
                </a:solidFill>
              </a:rPr>
              <a:t>(Margolis) </a:t>
            </a:r>
          </a:p>
          <a:p>
            <a:pPr lvl="1">
              <a:lnSpc>
                <a:spcPct val="80000"/>
              </a:lnSpc>
              <a:spcBef>
                <a:spcPct val="20000"/>
              </a:spcBef>
            </a:pPr>
            <a:r>
              <a:rPr lang="en-US" sz="1400" b="1">
                <a:solidFill>
                  <a:prstClr val="black"/>
                </a:solidFill>
              </a:rPr>
              <a:t>Neurosci. Meeting 2006</a:t>
            </a:r>
          </a:p>
          <a:p>
            <a:pPr lvl="1">
              <a:lnSpc>
                <a:spcPct val="80000"/>
              </a:lnSpc>
              <a:spcBef>
                <a:spcPct val="20000"/>
              </a:spcBef>
            </a:pPr>
            <a:r>
              <a:rPr lang="en-US" sz="1400" b="1">
                <a:solidFill>
                  <a:prstClr val="black"/>
                </a:solidFill>
              </a:rPr>
              <a:t>(Yang) WBC 2007</a:t>
            </a:r>
          </a:p>
        </p:txBody>
      </p:sp>
      <p:sp>
        <p:nvSpPr>
          <p:cNvPr id="10248" name="Rectangle 10"/>
          <p:cNvSpPr>
            <a:spLocks noChangeArrowheads="1"/>
          </p:cNvSpPr>
          <p:nvPr/>
        </p:nvSpPr>
        <p:spPr bwMode="auto">
          <a:xfrm>
            <a:off x="2556934" y="4841876"/>
            <a:ext cx="1744133" cy="652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vl="1">
              <a:lnSpc>
                <a:spcPct val="80000"/>
              </a:lnSpc>
              <a:spcBef>
                <a:spcPct val="20000"/>
              </a:spcBef>
            </a:pPr>
            <a:r>
              <a:rPr lang="en-US" sz="1400" b="1">
                <a:solidFill>
                  <a:prstClr val="black"/>
                </a:solidFill>
              </a:rPr>
              <a:t>(La Spada) </a:t>
            </a:r>
          </a:p>
          <a:p>
            <a:pPr lvl="1">
              <a:lnSpc>
                <a:spcPct val="80000"/>
              </a:lnSpc>
              <a:spcBef>
                <a:spcPct val="20000"/>
              </a:spcBef>
            </a:pPr>
            <a:r>
              <a:rPr lang="en-US" sz="1400" b="1">
                <a:solidFill>
                  <a:prstClr val="black"/>
                </a:solidFill>
              </a:rPr>
              <a:t>ASHG Meeting 2008 </a:t>
            </a:r>
          </a:p>
        </p:txBody>
      </p:sp>
      <p:sp>
        <p:nvSpPr>
          <p:cNvPr id="10249" name="Line 11"/>
          <p:cNvSpPr>
            <a:spLocks noChangeShapeType="1"/>
          </p:cNvSpPr>
          <p:nvPr/>
        </p:nvSpPr>
        <p:spPr bwMode="auto">
          <a:xfrm flipV="1">
            <a:off x="6858000" y="4953000"/>
            <a:ext cx="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250" name="Rectangle 12"/>
          <p:cNvSpPr>
            <a:spLocks noChangeArrowheads="1"/>
          </p:cNvSpPr>
          <p:nvPr/>
        </p:nvSpPr>
        <p:spPr bwMode="auto">
          <a:xfrm>
            <a:off x="6197600" y="4876801"/>
            <a:ext cx="2743200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vl="1">
              <a:lnSpc>
                <a:spcPct val="80000"/>
              </a:lnSpc>
              <a:spcBef>
                <a:spcPct val="20000"/>
              </a:spcBef>
            </a:pPr>
            <a:r>
              <a:rPr lang="en-US" sz="1400" b="1">
                <a:solidFill>
                  <a:prstClr val="black"/>
                </a:solidFill>
              </a:rPr>
              <a:t>(Moseley/Ranum)</a:t>
            </a:r>
          </a:p>
          <a:p>
            <a:pPr lvl="1">
              <a:lnSpc>
                <a:spcPct val="80000"/>
              </a:lnSpc>
              <a:spcBef>
                <a:spcPct val="20000"/>
              </a:spcBef>
            </a:pPr>
            <a:r>
              <a:rPr lang="en-US" sz="1400" b="1">
                <a:solidFill>
                  <a:prstClr val="black"/>
                </a:solidFill>
              </a:rPr>
              <a:t>Nature Genetics 2006</a:t>
            </a:r>
          </a:p>
        </p:txBody>
      </p:sp>
      <p:sp>
        <p:nvSpPr>
          <p:cNvPr id="10251" name="Text Box 13"/>
          <p:cNvSpPr txBox="1">
            <a:spLocks noChangeArrowheads="1"/>
          </p:cNvSpPr>
          <p:nvPr/>
        </p:nvSpPr>
        <p:spPr bwMode="auto">
          <a:xfrm>
            <a:off x="2223911" y="4216400"/>
            <a:ext cx="1281120" cy="744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sz="1800">
                <a:solidFill>
                  <a:prstClr val="black"/>
                </a:solidFill>
              </a:rPr>
              <a:t>FMR1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sz="1400">
                <a:solidFill>
                  <a:prstClr val="black"/>
                </a:solidFill>
              </a:rPr>
              <a:t>HMolGenet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sz="1400">
                <a:solidFill>
                  <a:prstClr val="black"/>
                </a:solidFill>
              </a:rPr>
              <a:t>Fillipova, 2007</a:t>
            </a:r>
          </a:p>
        </p:txBody>
      </p:sp>
      <p:sp>
        <p:nvSpPr>
          <p:cNvPr id="10252" name="AutoShape 14"/>
          <p:cNvSpPr>
            <a:spLocks noChangeArrowheads="1"/>
          </p:cNvSpPr>
          <p:nvPr/>
        </p:nvSpPr>
        <p:spPr bwMode="auto">
          <a:xfrm>
            <a:off x="2675467" y="4065588"/>
            <a:ext cx="389467" cy="150812"/>
          </a:xfrm>
          <a:prstGeom prst="triangle">
            <a:avLst>
              <a:gd name="adj" fmla="val 50000"/>
            </a:avLst>
          </a:prstGeom>
          <a:solidFill>
            <a:srgbClr val="FF6600"/>
          </a:solidFill>
          <a:ln w="19050">
            <a:solidFill>
              <a:srgbClr val="FF6600"/>
            </a:solidFill>
            <a:miter lim="800000"/>
            <a:headEnd type="none" w="sm" len="sm"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253" name="AutoShape 15"/>
          <p:cNvSpPr>
            <a:spLocks noChangeArrowheads="1"/>
          </p:cNvSpPr>
          <p:nvPr/>
        </p:nvSpPr>
        <p:spPr bwMode="auto">
          <a:xfrm>
            <a:off x="3352800" y="4038601"/>
            <a:ext cx="389467" cy="150813"/>
          </a:xfrm>
          <a:prstGeom prst="triangle">
            <a:avLst>
              <a:gd name="adj" fmla="val 50000"/>
            </a:avLst>
          </a:prstGeom>
          <a:solidFill>
            <a:srgbClr val="990033"/>
          </a:solidFill>
          <a:ln w="19050">
            <a:solidFill>
              <a:srgbClr val="990033"/>
            </a:solidFill>
            <a:miter lim="800000"/>
            <a:headEnd type="none" w="sm" len="sm"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254" name="AutoShape 16"/>
          <p:cNvSpPr>
            <a:spLocks noChangeArrowheads="1"/>
          </p:cNvSpPr>
          <p:nvPr/>
        </p:nvSpPr>
        <p:spPr bwMode="auto">
          <a:xfrm>
            <a:off x="5537200" y="4114801"/>
            <a:ext cx="389467" cy="150813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19050">
            <a:solidFill>
              <a:srgbClr val="00FF00"/>
            </a:solidFill>
            <a:miter lim="800000"/>
            <a:headEnd type="none" w="sm" len="sm"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255" name="Line 17"/>
          <p:cNvSpPr>
            <a:spLocks noChangeShapeType="1"/>
          </p:cNvSpPr>
          <p:nvPr/>
        </p:nvSpPr>
        <p:spPr bwMode="auto">
          <a:xfrm flipV="1">
            <a:off x="3556000" y="4265614"/>
            <a:ext cx="0" cy="3000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256" name="Rectangle 18"/>
          <p:cNvSpPr>
            <a:spLocks noChangeArrowheads="1"/>
          </p:cNvSpPr>
          <p:nvPr/>
        </p:nvSpPr>
        <p:spPr bwMode="auto">
          <a:xfrm>
            <a:off x="1388533" y="4114801"/>
            <a:ext cx="5621867" cy="1484313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  <a:miter lim="800000"/>
            <a:headEnd type="none" w="sm" len="sm"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257" name="Rectangle 19"/>
          <p:cNvSpPr>
            <a:spLocks noChangeArrowheads="1"/>
          </p:cNvSpPr>
          <p:nvPr/>
        </p:nvSpPr>
        <p:spPr bwMode="auto">
          <a:xfrm>
            <a:off x="6536267" y="3886200"/>
            <a:ext cx="677333" cy="152400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  <a:miter lim="800000"/>
            <a:headEnd type="none" w="sm" len="sm"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258" name="Rectangle 20"/>
          <p:cNvSpPr>
            <a:spLocks noChangeArrowheads="1"/>
          </p:cNvSpPr>
          <p:nvPr/>
        </p:nvSpPr>
        <p:spPr bwMode="auto">
          <a:xfrm>
            <a:off x="5926667" y="5410200"/>
            <a:ext cx="2379133" cy="91440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  <a:miter lim="800000"/>
            <a:headEnd type="none" w="sm" len="sm"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259" name="Rectangle 21"/>
          <p:cNvSpPr>
            <a:spLocks noChangeArrowheads="1"/>
          </p:cNvSpPr>
          <p:nvPr/>
        </p:nvSpPr>
        <p:spPr bwMode="auto">
          <a:xfrm>
            <a:off x="76200" y="3886201"/>
            <a:ext cx="8864600" cy="2187575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  <a:miter lim="800000"/>
            <a:headEnd type="none" w="sm" len="sm"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" y="1752600"/>
            <a:ext cx="8997696" cy="2401824"/>
          </a:xfrm>
          <a:prstGeom prst="rect">
            <a:avLst/>
          </a:prstGeom>
        </p:spPr>
      </p:pic>
      <p:sp>
        <p:nvSpPr>
          <p:cNvPr id="22" name="Title 1"/>
          <p:cNvSpPr txBox="1">
            <a:spLocks/>
          </p:cNvSpPr>
          <p:nvPr/>
        </p:nvSpPr>
        <p:spPr>
          <a:xfrm>
            <a:off x="0" y="427038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prstClr val="black"/>
                </a:solidFill>
              </a:rPr>
              <a:t>Protein coding and non-coding expansion disorders ~2005</a:t>
            </a:r>
            <a:endParaRPr lang="en-US" sz="4000" dirty="0">
              <a:solidFill>
                <a:prstClr val="black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462" y="4296449"/>
            <a:ext cx="491066" cy="58035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734" y="4296449"/>
            <a:ext cx="491066" cy="580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465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0" i="1" dirty="0" smtClean="0"/>
              <a:t>Spinocerebellar Ataxia Type 8</a:t>
            </a:r>
            <a:br>
              <a:rPr lang="en-US" sz="4000" b="0" i="1" dirty="0" smtClean="0"/>
            </a:br>
            <a:r>
              <a:rPr lang="en-US" sz="4000" b="0" i="1" dirty="0" smtClean="0"/>
              <a:t>SCA8</a:t>
            </a:r>
          </a:p>
        </p:txBody>
      </p:sp>
    </p:spTree>
    <p:extLst>
      <p:ext uri="{BB962C8B-B14F-4D97-AF65-F5344CB8AC3E}">
        <p14:creationId xmlns:p14="http://schemas.microsoft.com/office/powerpoint/2010/main" val="685373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3"/>
          <p:cNvSpPr txBox="1">
            <a:spLocks noChangeArrowheads="1"/>
          </p:cNvSpPr>
          <p:nvPr/>
        </p:nvSpPr>
        <p:spPr bwMode="auto">
          <a:xfrm>
            <a:off x="35278" y="253425"/>
            <a:ext cx="910872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4000" i="1" dirty="0" smtClean="0">
                <a:solidFill>
                  <a:prstClr val="black"/>
                </a:solidFill>
              </a:rPr>
              <a:t>SCA8 transgenic mice</a:t>
            </a:r>
            <a:endParaRPr lang="en-US" sz="2800" i="1" dirty="0">
              <a:solidFill>
                <a:prstClr val="black"/>
              </a:solidFill>
            </a:endParaRPr>
          </a:p>
        </p:txBody>
      </p:sp>
      <p:graphicFrame>
        <p:nvGraphicFramePr>
          <p:cNvPr id="1536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3546670"/>
              </p:ext>
            </p:extLst>
          </p:nvPr>
        </p:nvGraphicFramePr>
        <p:xfrm>
          <a:off x="1066800" y="3657600"/>
          <a:ext cx="2286000" cy="17166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5" name="Bitmap Image" r:id="rId5" imgW="3048426" imgH="2285714" progId="Paint.Picture">
                  <p:embed/>
                </p:oleObj>
              </mc:Choice>
              <mc:Fallback>
                <p:oleObj name="Bitmap Image" r:id="rId5" imgW="3048426" imgH="2285714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lum bright="18000" contrast="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3657600"/>
                        <a:ext cx="2286000" cy="17166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4" name="Text Box 5"/>
          <p:cNvSpPr txBox="1">
            <a:spLocks noChangeArrowheads="1"/>
          </p:cNvSpPr>
          <p:nvPr/>
        </p:nvSpPr>
        <p:spPr bwMode="auto">
          <a:xfrm>
            <a:off x="533400" y="6189663"/>
            <a:ext cx="3170766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sz="1600">
                <a:solidFill>
                  <a:prstClr val="black"/>
                </a:solidFill>
              </a:rPr>
              <a:t>Moseley et al. </a:t>
            </a:r>
            <a:r>
              <a:rPr lang="en-US" sz="1600" i="1">
                <a:solidFill>
                  <a:prstClr val="black"/>
                </a:solidFill>
              </a:rPr>
              <a:t>Nature Genetics</a:t>
            </a:r>
            <a:r>
              <a:rPr lang="en-US" sz="1600">
                <a:solidFill>
                  <a:prstClr val="black"/>
                </a:solidFill>
              </a:rPr>
              <a:t> 2006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524000"/>
            <a:ext cx="6312788" cy="1905000"/>
          </a:xfrm>
          <a:prstGeom prst="rect">
            <a:avLst/>
          </a:prstGeom>
        </p:spPr>
      </p:pic>
      <p:graphicFrame>
        <p:nvGraphicFramePr>
          <p:cNvPr id="10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1317876"/>
              </p:ext>
            </p:extLst>
          </p:nvPr>
        </p:nvGraphicFramePr>
        <p:xfrm>
          <a:off x="4239699" y="3581400"/>
          <a:ext cx="3820497" cy="190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6" r:id="rId8" imgW="7447619" imgH="3315163" progId="Adobe.Illustrator.7">
                  <p:embed/>
                </p:oleObj>
              </mc:Choice>
              <mc:Fallback>
                <p:oleObj r:id="rId8" imgW="7447619" imgH="3315163" progId="Adobe.Illustrator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39699" y="3581400"/>
                        <a:ext cx="3820497" cy="1905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267200" y="5678269"/>
            <a:ext cx="46570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Nuclear </a:t>
            </a:r>
            <a:r>
              <a:rPr lang="en-US" dirty="0" err="1" smtClean="0">
                <a:solidFill>
                  <a:prstClr val="black"/>
                </a:solidFill>
              </a:rPr>
              <a:t>polyGln</a:t>
            </a:r>
            <a:r>
              <a:rPr lang="en-US" dirty="0" smtClean="0">
                <a:solidFill>
                  <a:prstClr val="black"/>
                </a:solidFill>
              </a:rPr>
              <a:t> inclusions in humans and mice </a:t>
            </a:r>
          </a:p>
          <a:p>
            <a:pPr algn="ctr"/>
            <a:r>
              <a:rPr lang="en-US" dirty="0" smtClean="0">
                <a:solidFill>
                  <a:prstClr val="black"/>
                </a:solidFill>
              </a:rPr>
              <a:t>detected with 1C2 antibody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6324600"/>
            <a:ext cx="1287871" cy="43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409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lick.wav"/>
          </p:stSnd>
        </p:sndAc>
      </p:transition>
    </mc:Choice>
    <mc:Fallback xmlns="">
      <p:transition spd="slow">
        <p:sndAc>
          <p:stSnd>
            <p:snd r:embed="rId11" name="click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>
            <a:normAutofit/>
          </a:bodyPr>
          <a:lstStyle/>
          <a:p>
            <a:r>
              <a:rPr lang="en-US" i="1" dirty="0" smtClean="0"/>
              <a:t> SCA8: one mutation two genes</a:t>
            </a:r>
            <a:endParaRPr lang="en-US" i="1" dirty="0"/>
          </a:p>
        </p:txBody>
      </p:sp>
      <p:sp>
        <p:nvSpPr>
          <p:cNvPr id="160" name="TextBox 159"/>
          <p:cNvSpPr txBox="1"/>
          <p:nvPr/>
        </p:nvSpPr>
        <p:spPr>
          <a:xfrm>
            <a:off x="914400" y="5481935"/>
            <a:ext cx="79755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 smtClean="0">
                <a:solidFill>
                  <a:prstClr val="black"/>
                </a:solidFill>
              </a:rPr>
              <a:t>TAA</a:t>
            </a:r>
            <a:r>
              <a:rPr lang="en-US" sz="2400" dirty="0" smtClean="0">
                <a:solidFill>
                  <a:prstClr val="black"/>
                </a:solidFill>
              </a:rPr>
              <a:t>AAA</a:t>
            </a:r>
            <a:r>
              <a:rPr lang="en-US" sz="2400" b="1" dirty="0" smtClean="0">
                <a:solidFill>
                  <a:srgbClr val="C00000"/>
                </a:solidFill>
              </a:rPr>
              <a:t>ATG</a:t>
            </a:r>
            <a:r>
              <a:rPr lang="en-US" sz="2400" dirty="0" smtClean="0">
                <a:solidFill>
                  <a:prstClr val="black"/>
                </a:solidFill>
              </a:rPr>
              <a:t>(CAG)</a:t>
            </a:r>
            <a:r>
              <a:rPr lang="en-US" sz="2400" baseline="-25000" dirty="0" smtClean="0">
                <a:solidFill>
                  <a:prstClr val="black"/>
                </a:solidFill>
              </a:rPr>
              <a:t>103</a:t>
            </a:r>
            <a:r>
              <a:rPr lang="en-US" sz="2400" u="sng" dirty="0" smtClean="0">
                <a:solidFill>
                  <a:prstClr val="black"/>
                </a:solidFill>
              </a:rPr>
              <a:t>CGG</a:t>
            </a:r>
            <a:r>
              <a:rPr lang="en-US" sz="2400" dirty="0" smtClean="0">
                <a:solidFill>
                  <a:prstClr val="black"/>
                </a:solidFill>
              </a:rPr>
              <a:t>(CAG)</a:t>
            </a:r>
            <a:r>
              <a:rPr lang="en-US" sz="2400" baseline="-25000" dirty="0" smtClean="0">
                <a:solidFill>
                  <a:prstClr val="black"/>
                </a:solidFill>
              </a:rPr>
              <a:t>7</a:t>
            </a:r>
            <a:r>
              <a:rPr lang="en-US" sz="2400" u="sng" dirty="0" smtClean="0">
                <a:solidFill>
                  <a:prstClr val="black"/>
                </a:solidFill>
              </a:rPr>
              <a:t>CGG</a:t>
            </a:r>
            <a:r>
              <a:rPr lang="en-US" sz="2400" dirty="0" smtClean="0">
                <a:solidFill>
                  <a:prstClr val="black"/>
                </a:solidFill>
              </a:rPr>
              <a:t>(CAG)</a:t>
            </a:r>
            <a:r>
              <a:rPr lang="en-US" sz="2400" baseline="-25000" dirty="0" smtClean="0">
                <a:solidFill>
                  <a:prstClr val="black"/>
                </a:solidFill>
              </a:rPr>
              <a:t>5</a:t>
            </a:r>
            <a:r>
              <a:rPr lang="en-US" sz="2400" dirty="0" smtClean="0">
                <a:solidFill>
                  <a:prstClr val="black"/>
                </a:solidFill>
              </a:rPr>
              <a:t>TAGTAGTAGTAAACG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61" name="TextBox 160"/>
          <p:cNvSpPr txBox="1"/>
          <p:nvPr/>
        </p:nvSpPr>
        <p:spPr>
          <a:xfrm>
            <a:off x="3200400" y="6029980"/>
            <a:ext cx="35387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baseline="-10000" dirty="0" smtClean="0">
                <a:solidFill>
                  <a:prstClr val="black"/>
                </a:solidFill>
              </a:rPr>
              <a:t>* </a:t>
            </a:r>
            <a:r>
              <a:rPr lang="en-US" sz="2400" b="1" dirty="0" smtClean="0">
                <a:solidFill>
                  <a:srgbClr val="C00000"/>
                </a:solidFill>
              </a:rPr>
              <a:t>M</a:t>
            </a:r>
            <a:r>
              <a:rPr lang="en-US" sz="2400" b="1" dirty="0" smtClean="0">
                <a:solidFill>
                  <a:prstClr val="black"/>
                </a:solidFill>
              </a:rPr>
              <a:t>(Q)</a:t>
            </a:r>
            <a:r>
              <a:rPr lang="en-US" sz="2400" b="1" baseline="-25000" dirty="0" smtClean="0">
                <a:solidFill>
                  <a:prstClr val="black"/>
                </a:solidFill>
              </a:rPr>
              <a:t>103</a:t>
            </a:r>
            <a:r>
              <a:rPr lang="en-US" sz="2800" b="1" dirty="0" smtClean="0">
                <a:solidFill>
                  <a:prstClr val="black"/>
                </a:solidFill>
              </a:rPr>
              <a:t>R(Q)</a:t>
            </a:r>
            <a:r>
              <a:rPr lang="en-US" sz="2800" b="1" baseline="-25000" dirty="0" smtClean="0">
                <a:solidFill>
                  <a:prstClr val="black"/>
                </a:solidFill>
              </a:rPr>
              <a:t>7</a:t>
            </a:r>
            <a:r>
              <a:rPr lang="en-US" sz="2800" b="1" dirty="0" smtClean="0">
                <a:solidFill>
                  <a:prstClr val="black"/>
                </a:solidFill>
              </a:rPr>
              <a:t>R(Q)</a:t>
            </a:r>
            <a:r>
              <a:rPr lang="en-US" sz="2800" b="1" baseline="-25000" dirty="0" smtClean="0">
                <a:solidFill>
                  <a:prstClr val="black"/>
                </a:solidFill>
              </a:rPr>
              <a:t>5</a:t>
            </a:r>
            <a:r>
              <a:rPr lang="en-US" sz="2800" b="1" baseline="-10000" dirty="0" smtClean="0">
                <a:solidFill>
                  <a:prstClr val="black"/>
                </a:solidFill>
              </a:rPr>
              <a:t>**** </a:t>
            </a:r>
            <a:endParaRPr lang="en-US" sz="2800" b="1" baseline="-10000" dirty="0">
              <a:solidFill>
                <a:prstClr val="black"/>
              </a:solidFill>
            </a:endParaRPr>
          </a:p>
        </p:txBody>
      </p:sp>
      <p:sp>
        <p:nvSpPr>
          <p:cNvPr id="30" name="Isosceles Triangle 29"/>
          <p:cNvSpPr/>
          <p:nvPr/>
        </p:nvSpPr>
        <p:spPr>
          <a:xfrm>
            <a:off x="4699126" y="3429000"/>
            <a:ext cx="593750" cy="290975"/>
          </a:xfrm>
          <a:prstGeom prst="triangl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29" name="Isosceles Triangle 28"/>
          <p:cNvSpPr/>
          <p:nvPr/>
        </p:nvSpPr>
        <p:spPr>
          <a:xfrm rot="10800000">
            <a:off x="4699126" y="2452224"/>
            <a:ext cx="593750" cy="290975"/>
          </a:xfrm>
          <a:prstGeom prst="triangl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94013" y="2807385"/>
            <a:ext cx="1079544" cy="253022"/>
          </a:xfrm>
          <a:prstGeom prst="rect">
            <a:avLst/>
          </a:prstGeom>
          <a:solidFill>
            <a:schemeClr val="bg2"/>
          </a:solidFill>
          <a:ln w="9525"/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1F497D"/>
                </a:solidFill>
              </a:rPr>
              <a:t>Exon B</a:t>
            </a:r>
            <a:endParaRPr lang="en-US" sz="2000" dirty="0">
              <a:solidFill>
                <a:srgbClr val="1F497D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3673557" y="2917968"/>
            <a:ext cx="350852" cy="0"/>
          </a:xfrm>
          <a:prstGeom prst="line">
            <a:avLst/>
          </a:prstGeom>
          <a:ln w="25400"/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159353" y="2917968"/>
            <a:ext cx="323863" cy="0"/>
          </a:xfrm>
          <a:prstGeom prst="line">
            <a:avLst/>
          </a:prstGeom>
          <a:ln w="25400"/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3997421" y="2842061"/>
            <a:ext cx="53977" cy="151813"/>
          </a:xfrm>
          <a:prstGeom prst="line">
            <a:avLst/>
          </a:prstGeom>
          <a:ln w="25400"/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4105376" y="2842061"/>
            <a:ext cx="53977" cy="151813"/>
          </a:xfrm>
          <a:prstGeom prst="line">
            <a:avLst/>
          </a:prstGeom>
          <a:ln w="25400"/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4483216" y="2807385"/>
            <a:ext cx="1025567" cy="253022"/>
          </a:xfrm>
          <a:prstGeom prst="rect">
            <a:avLst/>
          </a:prstGeom>
          <a:solidFill>
            <a:schemeClr val="bg2"/>
          </a:solidFill>
          <a:ln w="3175"/>
          <a:effectLst>
            <a:innerShdw blurRad="114300">
              <a:schemeClr val="tx2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1F497D"/>
                </a:solidFill>
              </a:rPr>
              <a:t>Exon A</a:t>
            </a:r>
            <a:endParaRPr lang="en-US" sz="2000" dirty="0">
              <a:solidFill>
                <a:srgbClr val="1F497D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081229" y="2892665"/>
            <a:ext cx="512784" cy="0"/>
          </a:xfrm>
          <a:prstGeom prst="line">
            <a:avLst/>
          </a:prstGeom>
          <a:ln w="25400"/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946286" y="2892665"/>
            <a:ext cx="80966" cy="0"/>
          </a:xfrm>
          <a:prstGeom prst="line">
            <a:avLst/>
          </a:prstGeom>
          <a:ln w="25400"/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811343" y="2892665"/>
            <a:ext cx="80966" cy="0"/>
          </a:xfrm>
          <a:prstGeom prst="line">
            <a:avLst/>
          </a:prstGeom>
          <a:ln w="25400"/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676400" y="2892665"/>
            <a:ext cx="80966" cy="0"/>
          </a:xfrm>
          <a:prstGeom prst="line">
            <a:avLst/>
          </a:prstGeom>
          <a:ln w="25400"/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Isosceles Triangle 26"/>
          <p:cNvSpPr/>
          <p:nvPr/>
        </p:nvSpPr>
        <p:spPr>
          <a:xfrm rot="10800000">
            <a:off x="4861057" y="2604037"/>
            <a:ext cx="269886" cy="13916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28" name="Isosceles Triangle 27"/>
          <p:cNvSpPr/>
          <p:nvPr/>
        </p:nvSpPr>
        <p:spPr>
          <a:xfrm>
            <a:off x="4861057" y="3441651"/>
            <a:ext cx="269886" cy="13916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633408" y="3682021"/>
            <a:ext cx="724416" cy="2901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1F497D"/>
                </a:solidFill>
              </a:rPr>
              <a:t>(CAG)n</a:t>
            </a:r>
            <a:endParaRPr lang="en-US" b="1" dirty="0">
              <a:solidFill>
                <a:srgbClr val="1F497D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572000" y="2133600"/>
            <a:ext cx="700821" cy="2901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1F497D"/>
                </a:solidFill>
              </a:rPr>
              <a:t>(CTG)n</a:t>
            </a:r>
            <a:endParaRPr lang="en-US" b="1" dirty="0">
              <a:solidFill>
                <a:srgbClr val="1F497D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213330" y="3136607"/>
            <a:ext cx="1295454" cy="245899"/>
          </a:xfrm>
          <a:prstGeom prst="rect">
            <a:avLst/>
          </a:prstGeom>
          <a:solidFill>
            <a:schemeClr val="bg2"/>
          </a:solidFill>
          <a:ln w="3175"/>
          <a:effectLst>
            <a:innerShdw blurRad="114300">
              <a:schemeClr val="tx2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1F497D"/>
                </a:solidFill>
              </a:rPr>
              <a:t>Exon 1</a:t>
            </a:r>
            <a:endParaRPr lang="en-US" sz="2000" dirty="0">
              <a:solidFill>
                <a:srgbClr val="1F497D"/>
              </a:solidFill>
            </a:endParaRPr>
          </a:p>
        </p:txBody>
      </p:sp>
      <p:cxnSp>
        <p:nvCxnSpPr>
          <p:cNvPr id="132" name="Straight Connector 131"/>
          <p:cNvCxnSpPr/>
          <p:nvPr/>
        </p:nvCxnSpPr>
        <p:spPr>
          <a:xfrm flipH="1">
            <a:off x="5933806" y="1828049"/>
            <a:ext cx="41437" cy="0"/>
          </a:xfrm>
          <a:prstGeom prst="line">
            <a:avLst/>
          </a:prstGeom>
          <a:ln w="69850">
            <a:solidFill>
              <a:schemeClr val="tx2">
                <a:lumMod val="75000"/>
              </a:schemeClr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Freeform 146"/>
          <p:cNvSpPr/>
          <p:nvPr/>
        </p:nvSpPr>
        <p:spPr>
          <a:xfrm>
            <a:off x="2259819" y="1777445"/>
            <a:ext cx="1844096" cy="158364"/>
          </a:xfrm>
          <a:custGeom>
            <a:avLst/>
            <a:gdLst>
              <a:gd name="connsiteX0" fmla="*/ 0 w 1764214"/>
              <a:gd name="connsiteY0" fmla="*/ 118974 h 229404"/>
              <a:gd name="connsiteX1" fmla="*/ 91780 w 1764214"/>
              <a:gd name="connsiteY1" fmla="*/ 224351 h 229404"/>
              <a:gd name="connsiteX2" fmla="*/ 244746 w 1764214"/>
              <a:gd name="connsiteY2" fmla="*/ 3399 h 229404"/>
              <a:gd name="connsiteX3" fmla="*/ 397713 w 1764214"/>
              <a:gd name="connsiteY3" fmla="*/ 224351 h 229404"/>
              <a:gd name="connsiteX4" fmla="*/ 550679 w 1764214"/>
              <a:gd name="connsiteY4" fmla="*/ 3399 h 229404"/>
              <a:gd name="connsiteX5" fmla="*/ 700247 w 1764214"/>
              <a:gd name="connsiteY5" fmla="*/ 227750 h 229404"/>
              <a:gd name="connsiteX6" fmla="*/ 856613 w 1764214"/>
              <a:gd name="connsiteY6" fmla="*/ 3399 h 229404"/>
              <a:gd name="connsiteX7" fmla="*/ 1006180 w 1764214"/>
              <a:gd name="connsiteY7" fmla="*/ 227750 h 229404"/>
              <a:gd name="connsiteX8" fmla="*/ 1159146 w 1764214"/>
              <a:gd name="connsiteY8" fmla="*/ 0 h 229404"/>
              <a:gd name="connsiteX9" fmla="*/ 1312113 w 1764214"/>
              <a:gd name="connsiteY9" fmla="*/ 227750 h 229404"/>
              <a:gd name="connsiteX10" fmla="*/ 1465079 w 1764214"/>
              <a:gd name="connsiteY10" fmla="*/ 0 h 229404"/>
              <a:gd name="connsiteX11" fmla="*/ 1618046 w 1764214"/>
              <a:gd name="connsiteY11" fmla="*/ 227750 h 229404"/>
              <a:gd name="connsiteX12" fmla="*/ 1703027 w 1764214"/>
              <a:gd name="connsiteY12" fmla="*/ 101978 h 229404"/>
              <a:gd name="connsiteX13" fmla="*/ 1764214 w 1764214"/>
              <a:gd name="connsiteY13" fmla="*/ 84982 h 229404"/>
              <a:gd name="connsiteX14" fmla="*/ 1764214 w 1764214"/>
              <a:gd name="connsiteY14" fmla="*/ 84982 h 229404"/>
              <a:gd name="connsiteX15" fmla="*/ 1764214 w 1764214"/>
              <a:gd name="connsiteY15" fmla="*/ 84982 h 229404"/>
              <a:gd name="connsiteX0" fmla="*/ 0 w 1764214"/>
              <a:gd name="connsiteY0" fmla="*/ 118974 h 243590"/>
              <a:gd name="connsiteX1" fmla="*/ 107316 w 1764214"/>
              <a:gd name="connsiteY1" fmla="*/ 240628 h 243590"/>
              <a:gd name="connsiteX2" fmla="*/ 244746 w 1764214"/>
              <a:gd name="connsiteY2" fmla="*/ 3399 h 243590"/>
              <a:gd name="connsiteX3" fmla="*/ 397713 w 1764214"/>
              <a:gd name="connsiteY3" fmla="*/ 224351 h 243590"/>
              <a:gd name="connsiteX4" fmla="*/ 550679 w 1764214"/>
              <a:gd name="connsiteY4" fmla="*/ 3399 h 243590"/>
              <a:gd name="connsiteX5" fmla="*/ 700247 w 1764214"/>
              <a:gd name="connsiteY5" fmla="*/ 227750 h 243590"/>
              <a:gd name="connsiteX6" fmla="*/ 856613 w 1764214"/>
              <a:gd name="connsiteY6" fmla="*/ 3399 h 243590"/>
              <a:gd name="connsiteX7" fmla="*/ 1006180 w 1764214"/>
              <a:gd name="connsiteY7" fmla="*/ 227750 h 243590"/>
              <a:gd name="connsiteX8" fmla="*/ 1159146 w 1764214"/>
              <a:gd name="connsiteY8" fmla="*/ 0 h 243590"/>
              <a:gd name="connsiteX9" fmla="*/ 1312113 w 1764214"/>
              <a:gd name="connsiteY9" fmla="*/ 227750 h 243590"/>
              <a:gd name="connsiteX10" fmla="*/ 1465079 w 1764214"/>
              <a:gd name="connsiteY10" fmla="*/ 0 h 243590"/>
              <a:gd name="connsiteX11" fmla="*/ 1618046 w 1764214"/>
              <a:gd name="connsiteY11" fmla="*/ 227750 h 243590"/>
              <a:gd name="connsiteX12" fmla="*/ 1703027 w 1764214"/>
              <a:gd name="connsiteY12" fmla="*/ 101978 h 243590"/>
              <a:gd name="connsiteX13" fmla="*/ 1764214 w 1764214"/>
              <a:gd name="connsiteY13" fmla="*/ 84982 h 243590"/>
              <a:gd name="connsiteX14" fmla="*/ 1764214 w 1764214"/>
              <a:gd name="connsiteY14" fmla="*/ 84982 h 243590"/>
              <a:gd name="connsiteX15" fmla="*/ 1764214 w 1764214"/>
              <a:gd name="connsiteY15" fmla="*/ 84982 h 243590"/>
              <a:gd name="connsiteX0" fmla="*/ 0 w 1764214"/>
              <a:gd name="connsiteY0" fmla="*/ 118974 h 243590"/>
              <a:gd name="connsiteX1" fmla="*/ 107316 w 1764214"/>
              <a:gd name="connsiteY1" fmla="*/ 240628 h 243590"/>
              <a:gd name="connsiteX2" fmla="*/ 244746 w 1764214"/>
              <a:gd name="connsiteY2" fmla="*/ 3399 h 243590"/>
              <a:gd name="connsiteX3" fmla="*/ 397713 w 1764214"/>
              <a:gd name="connsiteY3" fmla="*/ 224351 h 243590"/>
              <a:gd name="connsiteX4" fmla="*/ 550679 w 1764214"/>
              <a:gd name="connsiteY4" fmla="*/ 3399 h 243590"/>
              <a:gd name="connsiteX5" fmla="*/ 700247 w 1764214"/>
              <a:gd name="connsiteY5" fmla="*/ 227750 h 243590"/>
              <a:gd name="connsiteX6" fmla="*/ 856613 w 1764214"/>
              <a:gd name="connsiteY6" fmla="*/ 3399 h 243590"/>
              <a:gd name="connsiteX7" fmla="*/ 1006180 w 1764214"/>
              <a:gd name="connsiteY7" fmla="*/ 227750 h 243590"/>
              <a:gd name="connsiteX8" fmla="*/ 1159146 w 1764214"/>
              <a:gd name="connsiteY8" fmla="*/ 0 h 243590"/>
              <a:gd name="connsiteX9" fmla="*/ 1312113 w 1764214"/>
              <a:gd name="connsiteY9" fmla="*/ 227750 h 243590"/>
              <a:gd name="connsiteX10" fmla="*/ 1465079 w 1764214"/>
              <a:gd name="connsiteY10" fmla="*/ 0 h 243590"/>
              <a:gd name="connsiteX11" fmla="*/ 1618046 w 1764214"/>
              <a:gd name="connsiteY11" fmla="*/ 227750 h 243590"/>
              <a:gd name="connsiteX12" fmla="*/ 1703027 w 1764214"/>
              <a:gd name="connsiteY12" fmla="*/ 101978 h 243590"/>
              <a:gd name="connsiteX13" fmla="*/ 1764214 w 1764214"/>
              <a:gd name="connsiteY13" fmla="*/ 84982 h 243590"/>
              <a:gd name="connsiteX14" fmla="*/ 1764214 w 1764214"/>
              <a:gd name="connsiteY14" fmla="*/ 84982 h 243590"/>
              <a:gd name="connsiteX15" fmla="*/ 1697213 w 1764214"/>
              <a:gd name="connsiteY15" fmla="*/ 112279 h 243590"/>
              <a:gd name="connsiteX0" fmla="*/ 0 w 1764214"/>
              <a:gd name="connsiteY0" fmla="*/ 118974 h 243590"/>
              <a:gd name="connsiteX1" fmla="*/ 107316 w 1764214"/>
              <a:gd name="connsiteY1" fmla="*/ 240628 h 243590"/>
              <a:gd name="connsiteX2" fmla="*/ 244746 w 1764214"/>
              <a:gd name="connsiteY2" fmla="*/ 3399 h 243590"/>
              <a:gd name="connsiteX3" fmla="*/ 397713 w 1764214"/>
              <a:gd name="connsiteY3" fmla="*/ 224351 h 243590"/>
              <a:gd name="connsiteX4" fmla="*/ 550679 w 1764214"/>
              <a:gd name="connsiteY4" fmla="*/ 3399 h 243590"/>
              <a:gd name="connsiteX5" fmla="*/ 700247 w 1764214"/>
              <a:gd name="connsiteY5" fmla="*/ 227750 h 243590"/>
              <a:gd name="connsiteX6" fmla="*/ 856613 w 1764214"/>
              <a:gd name="connsiteY6" fmla="*/ 3399 h 243590"/>
              <a:gd name="connsiteX7" fmla="*/ 1006180 w 1764214"/>
              <a:gd name="connsiteY7" fmla="*/ 227750 h 243590"/>
              <a:gd name="connsiteX8" fmla="*/ 1159146 w 1764214"/>
              <a:gd name="connsiteY8" fmla="*/ 0 h 243590"/>
              <a:gd name="connsiteX9" fmla="*/ 1312113 w 1764214"/>
              <a:gd name="connsiteY9" fmla="*/ 227750 h 243590"/>
              <a:gd name="connsiteX10" fmla="*/ 1465079 w 1764214"/>
              <a:gd name="connsiteY10" fmla="*/ 0 h 243590"/>
              <a:gd name="connsiteX11" fmla="*/ 1618046 w 1764214"/>
              <a:gd name="connsiteY11" fmla="*/ 227750 h 243590"/>
              <a:gd name="connsiteX12" fmla="*/ 1703027 w 1764214"/>
              <a:gd name="connsiteY12" fmla="*/ 101978 h 243590"/>
              <a:gd name="connsiteX13" fmla="*/ 1764214 w 1764214"/>
              <a:gd name="connsiteY13" fmla="*/ 84982 h 243590"/>
              <a:gd name="connsiteX14" fmla="*/ 1764214 w 1764214"/>
              <a:gd name="connsiteY14" fmla="*/ 84982 h 243590"/>
              <a:gd name="connsiteX0" fmla="*/ 0 w 1764214"/>
              <a:gd name="connsiteY0" fmla="*/ 118974 h 243590"/>
              <a:gd name="connsiteX1" fmla="*/ 107316 w 1764214"/>
              <a:gd name="connsiteY1" fmla="*/ 240628 h 243590"/>
              <a:gd name="connsiteX2" fmla="*/ 244746 w 1764214"/>
              <a:gd name="connsiteY2" fmla="*/ 3399 h 243590"/>
              <a:gd name="connsiteX3" fmla="*/ 397713 w 1764214"/>
              <a:gd name="connsiteY3" fmla="*/ 224351 h 243590"/>
              <a:gd name="connsiteX4" fmla="*/ 550679 w 1764214"/>
              <a:gd name="connsiteY4" fmla="*/ 3399 h 243590"/>
              <a:gd name="connsiteX5" fmla="*/ 700247 w 1764214"/>
              <a:gd name="connsiteY5" fmla="*/ 227750 h 243590"/>
              <a:gd name="connsiteX6" fmla="*/ 856613 w 1764214"/>
              <a:gd name="connsiteY6" fmla="*/ 3399 h 243590"/>
              <a:gd name="connsiteX7" fmla="*/ 1006180 w 1764214"/>
              <a:gd name="connsiteY7" fmla="*/ 227750 h 243590"/>
              <a:gd name="connsiteX8" fmla="*/ 1159146 w 1764214"/>
              <a:gd name="connsiteY8" fmla="*/ 0 h 243590"/>
              <a:gd name="connsiteX9" fmla="*/ 1312113 w 1764214"/>
              <a:gd name="connsiteY9" fmla="*/ 227750 h 243590"/>
              <a:gd name="connsiteX10" fmla="*/ 1465079 w 1764214"/>
              <a:gd name="connsiteY10" fmla="*/ 0 h 243590"/>
              <a:gd name="connsiteX11" fmla="*/ 1618046 w 1764214"/>
              <a:gd name="connsiteY11" fmla="*/ 227750 h 243590"/>
              <a:gd name="connsiteX12" fmla="*/ 1703027 w 1764214"/>
              <a:gd name="connsiteY12" fmla="*/ 101978 h 243590"/>
              <a:gd name="connsiteX13" fmla="*/ 1764214 w 1764214"/>
              <a:gd name="connsiteY13" fmla="*/ 84982 h 243590"/>
              <a:gd name="connsiteX0" fmla="*/ 0 w 1761732"/>
              <a:gd name="connsiteY0" fmla="*/ 118974 h 243590"/>
              <a:gd name="connsiteX1" fmla="*/ 107316 w 1761732"/>
              <a:gd name="connsiteY1" fmla="*/ 240628 h 243590"/>
              <a:gd name="connsiteX2" fmla="*/ 244746 w 1761732"/>
              <a:gd name="connsiteY2" fmla="*/ 3399 h 243590"/>
              <a:gd name="connsiteX3" fmla="*/ 397713 w 1761732"/>
              <a:gd name="connsiteY3" fmla="*/ 224351 h 243590"/>
              <a:gd name="connsiteX4" fmla="*/ 550679 w 1761732"/>
              <a:gd name="connsiteY4" fmla="*/ 3399 h 243590"/>
              <a:gd name="connsiteX5" fmla="*/ 700247 w 1761732"/>
              <a:gd name="connsiteY5" fmla="*/ 227750 h 243590"/>
              <a:gd name="connsiteX6" fmla="*/ 856613 w 1761732"/>
              <a:gd name="connsiteY6" fmla="*/ 3399 h 243590"/>
              <a:gd name="connsiteX7" fmla="*/ 1006180 w 1761732"/>
              <a:gd name="connsiteY7" fmla="*/ 227750 h 243590"/>
              <a:gd name="connsiteX8" fmla="*/ 1159146 w 1761732"/>
              <a:gd name="connsiteY8" fmla="*/ 0 h 243590"/>
              <a:gd name="connsiteX9" fmla="*/ 1312113 w 1761732"/>
              <a:gd name="connsiteY9" fmla="*/ 227750 h 243590"/>
              <a:gd name="connsiteX10" fmla="*/ 1465079 w 1761732"/>
              <a:gd name="connsiteY10" fmla="*/ 0 h 243590"/>
              <a:gd name="connsiteX11" fmla="*/ 1618046 w 1761732"/>
              <a:gd name="connsiteY11" fmla="*/ 227750 h 243590"/>
              <a:gd name="connsiteX12" fmla="*/ 1703027 w 1761732"/>
              <a:gd name="connsiteY12" fmla="*/ 101978 h 243590"/>
              <a:gd name="connsiteX13" fmla="*/ 1761732 w 1761732"/>
              <a:gd name="connsiteY13" fmla="*/ 84982 h 243590"/>
              <a:gd name="connsiteX0" fmla="*/ 0 w 1703027"/>
              <a:gd name="connsiteY0" fmla="*/ 118974 h 243590"/>
              <a:gd name="connsiteX1" fmla="*/ 107316 w 1703027"/>
              <a:gd name="connsiteY1" fmla="*/ 240628 h 243590"/>
              <a:gd name="connsiteX2" fmla="*/ 244746 w 1703027"/>
              <a:gd name="connsiteY2" fmla="*/ 3399 h 243590"/>
              <a:gd name="connsiteX3" fmla="*/ 397713 w 1703027"/>
              <a:gd name="connsiteY3" fmla="*/ 224351 h 243590"/>
              <a:gd name="connsiteX4" fmla="*/ 550679 w 1703027"/>
              <a:gd name="connsiteY4" fmla="*/ 3399 h 243590"/>
              <a:gd name="connsiteX5" fmla="*/ 700247 w 1703027"/>
              <a:gd name="connsiteY5" fmla="*/ 227750 h 243590"/>
              <a:gd name="connsiteX6" fmla="*/ 856613 w 1703027"/>
              <a:gd name="connsiteY6" fmla="*/ 3399 h 243590"/>
              <a:gd name="connsiteX7" fmla="*/ 1006180 w 1703027"/>
              <a:gd name="connsiteY7" fmla="*/ 227750 h 243590"/>
              <a:gd name="connsiteX8" fmla="*/ 1159146 w 1703027"/>
              <a:gd name="connsiteY8" fmla="*/ 0 h 243590"/>
              <a:gd name="connsiteX9" fmla="*/ 1312113 w 1703027"/>
              <a:gd name="connsiteY9" fmla="*/ 227750 h 243590"/>
              <a:gd name="connsiteX10" fmla="*/ 1465079 w 1703027"/>
              <a:gd name="connsiteY10" fmla="*/ 0 h 243590"/>
              <a:gd name="connsiteX11" fmla="*/ 1618046 w 1703027"/>
              <a:gd name="connsiteY11" fmla="*/ 227750 h 243590"/>
              <a:gd name="connsiteX12" fmla="*/ 1703027 w 1703027"/>
              <a:gd name="connsiteY12" fmla="*/ 101978 h 243590"/>
              <a:gd name="connsiteX0" fmla="*/ 0 w 1678212"/>
              <a:gd name="connsiteY0" fmla="*/ 115074 h 243318"/>
              <a:gd name="connsiteX1" fmla="*/ 82501 w 1678212"/>
              <a:gd name="connsiteY1" fmla="*/ 240628 h 243318"/>
              <a:gd name="connsiteX2" fmla="*/ 219931 w 1678212"/>
              <a:gd name="connsiteY2" fmla="*/ 3399 h 243318"/>
              <a:gd name="connsiteX3" fmla="*/ 372898 w 1678212"/>
              <a:gd name="connsiteY3" fmla="*/ 224351 h 243318"/>
              <a:gd name="connsiteX4" fmla="*/ 525864 w 1678212"/>
              <a:gd name="connsiteY4" fmla="*/ 3399 h 243318"/>
              <a:gd name="connsiteX5" fmla="*/ 675432 w 1678212"/>
              <a:gd name="connsiteY5" fmla="*/ 227750 h 243318"/>
              <a:gd name="connsiteX6" fmla="*/ 831798 w 1678212"/>
              <a:gd name="connsiteY6" fmla="*/ 3399 h 243318"/>
              <a:gd name="connsiteX7" fmla="*/ 981365 w 1678212"/>
              <a:gd name="connsiteY7" fmla="*/ 227750 h 243318"/>
              <a:gd name="connsiteX8" fmla="*/ 1134331 w 1678212"/>
              <a:gd name="connsiteY8" fmla="*/ 0 h 243318"/>
              <a:gd name="connsiteX9" fmla="*/ 1287298 w 1678212"/>
              <a:gd name="connsiteY9" fmla="*/ 227750 h 243318"/>
              <a:gd name="connsiteX10" fmla="*/ 1440264 w 1678212"/>
              <a:gd name="connsiteY10" fmla="*/ 0 h 243318"/>
              <a:gd name="connsiteX11" fmla="*/ 1593231 w 1678212"/>
              <a:gd name="connsiteY11" fmla="*/ 227750 h 243318"/>
              <a:gd name="connsiteX12" fmla="*/ 1678212 w 1678212"/>
              <a:gd name="connsiteY12" fmla="*/ 101978 h 243318"/>
              <a:gd name="connsiteX0" fmla="*/ 0 w 1705509"/>
              <a:gd name="connsiteY0" fmla="*/ 115074 h 243318"/>
              <a:gd name="connsiteX1" fmla="*/ 82501 w 1705509"/>
              <a:gd name="connsiteY1" fmla="*/ 240628 h 243318"/>
              <a:gd name="connsiteX2" fmla="*/ 219931 w 1705509"/>
              <a:gd name="connsiteY2" fmla="*/ 3399 h 243318"/>
              <a:gd name="connsiteX3" fmla="*/ 372898 w 1705509"/>
              <a:gd name="connsiteY3" fmla="*/ 224351 h 243318"/>
              <a:gd name="connsiteX4" fmla="*/ 525864 w 1705509"/>
              <a:gd name="connsiteY4" fmla="*/ 3399 h 243318"/>
              <a:gd name="connsiteX5" fmla="*/ 675432 w 1705509"/>
              <a:gd name="connsiteY5" fmla="*/ 227750 h 243318"/>
              <a:gd name="connsiteX6" fmla="*/ 831798 w 1705509"/>
              <a:gd name="connsiteY6" fmla="*/ 3399 h 243318"/>
              <a:gd name="connsiteX7" fmla="*/ 981365 w 1705509"/>
              <a:gd name="connsiteY7" fmla="*/ 227750 h 243318"/>
              <a:gd name="connsiteX8" fmla="*/ 1134331 w 1705509"/>
              <a:gd name="connsiteY8" fmla="*/ 0 h 243318"/>
              <a:gd name="connsiteX9" fmla="*/ 1287298 w 1705509"/>
              <a:gd name="connsiteY9" fmla="*/ 227750 h 243318"/>
              <a:gd name="connsiteX10" fmla="*/ 1440264 w 1705509"/>
              <a:gd name="connsiteY10" fmla="*/ 0 h 243318"/>
              <a:gd name="connsiteX11" fmla="*/ 1593231 w 1705509"/>
              <a:gd name="connsiteY11" fmla="*/ 227750 h 243318"/>
              <a:gd name="connsiteX12" fmla="*/ 1705509 w 1705509"/>
              <a:gd name="connsiteY12" fmla="*/ 86380 h 243318"/>
              <a:gd name="connsiteX0" fmla="*/ 0 w 1703027"/>
              <a:gd name="connsiteY0" fmla="*/ 115074 h 243318"/>
              <a:gd name="connsiteX1" fmla="*/ 82501 w 1703027"/>
              <a:gd name="connsiteY1" fmla="*/ 240628 h 243318"/>
              <a:gd name="connsiteX2" fmla="*/ 219931 w 1703027"/>
              <a:gd name="connsiteY2" fmla="*/ 3399 h 243318"/>
              <a:gd name="connsiteX3" fmla="*/ 372898 w 1703027"/>
              <a:gd name="connsiteY3" fmla="*/ 224351 h 243318"/>
              <a:gd name="connsiteX4" fmla="*/ 525864 w 1703027"/>
              <a:gd name="connsiteY4" fmla="*/ 3399 h 243318"/>
              <a:gd name="connsiteX5" fmla="*/ 675432 w 1703027"/>
              <a:gd name="connsiteY5" fmla="*/ 227750 h 243318"/>
              <a:gd name="connsiteX6" fmla="*/ 831798 w 1703027"/>
              <a:gd name="connsiteY6" fmla="*/ 3399 h 243318"/>
              <a:gd name="connsiteX7" fmla="*/ 981365 w 1703027"/>
              <a:gd name="connsiteY7" fmla="*/ 227750 h 243318"/>
              <a:gd name="connsiteX8" fmla="*/ 1134331 w 1703027"/>
              <a:gd name="connsiteY8" fmla="*/ 0 h 243318"/>
              <a:gd name="connsiteX9" fmla="*/ 1287298 w 1703027"/>
              <a:gd name="connsiteY9" fmla="*/ 227750 h 243318"/>
              <a:gd name="connsiteX10" fmla="*/ 1440264 w 1703027"/>
              <a:gd name="connsiteY10" fmla="*/ 0 h 243318"/>
              <a:gd name="connsiteX11" fmla="*/ 1593231 w 1703027"/>
              <a:gd name="connsiteY11" fmla="*/ 227750 h 243318"/>
              <a:gd name="connsiteX12" fmla="*/ 1703027 w 1703027"/>
              <a:gd name="connsiteY12" fmla="*/ 74681 h 243318"/>
              <a:gd name="connsiteX0" fmla="*/ 0 w 1703027"/>
              <a:gd name="connsiteY0" fmla="*/ 115095 h 244070"/>
              <a:gd name="connsiteX1" fmla="*/ 82501 w 1703027"/>
              <a:gd name="connsiteY1" fmla="*/ 240649 h 244070"/>
              <a:gd name="connsiteX2" fmla="*/ 219931 w 1703027"/>
              <a:gd name="connsiteY2" fmla="*/ 3420 h 244070"/>
              <a:gd name="connsiteX3" fmla="*/ 372898 w 1703027"/>
              <a:gd name="connsiteY3" fmla="*/ 224372 h 244070"/>
              <a:gd name="connsiteX4" fmla="*/ 525864 w 1703027"/>
              <a:gd name="connsiteY4" fmla="*/ 3420 h 244070"/>
              <a:gd name="connsiteX5" fmla="*/ 675432 w 1703027"/>
              <a:gd name="connsiteY5" fmla="*/ 227771 h 244070"/>
              <a:gd name="connsiteX6" fmla="*/ 831798 w 1703027"/>
              <a:gd name="connsiteY6" fmla="*/ 3420 h 244070"/>
              <a:gd name="connsiteX7" fmla="*/ 981365 w 1703027"/>
              <a:gd name="connsiteY7" fmla="*/ 227771 h 244070"/>
              <a:gd name="connsiteX8" fmla="*/ 1134331 w 1703027"/>
              <a:gd name="connsiteY8" fmla="*/ 21 h 244070"/>
              <a:gd name="connsiteX9" fmla="*/ 1287298 w 1703027"/>
              <a:gd name="connsiteY9" fmla="*/ 227771 h 244070"/>
              <a:gd name="connsiteX10" fmla="*/ 1440264 w 1703027"/>
              <a:gd name="connsiteY10" fmla="*/ 21 h 244070"/>
              <a:gd name="connsiteX11" fmla="*/ 1598194 w 1703027"/>
              <a:gd name="connsiteY11" fmla="*/ 243370 h 244070"/>
              <a:gd name="connsiteX12" fmla="*/ 1703027 w 1703027"/>
              <a:gd name="connsiteY12" fmla="*/ 74702 h 244070"/>
              <a:gd name="connsiteX0" fmla="*/ 0 w 1695582"/>
              <a:gd name="connsiteY0" fmla="*/ 115095 h 244070"/>
              <a:gd name="connsiteX1" fmla="*/ 82501 w 1695582"/>
              <a:gd name="connsiteY1" fmla="*/ 240649 h 244070"/>
              <a:gd name="connsiteX2" fmla="*/ 219931 w 1695582"/>
              <a:gd name="connsiteY2" fmla="*/ 3420 h 244070"/>
              <a:gd name="connsiteX3" fmla="*/ 372898 w 1695582"/>
              <a:gd name="connsiteY3" fmla="*/ 224372 h 244070"/>
              <a:gd name="connsiteX4" fmla="*/ 525864 w 1695582"/>
              <a:gd name="connsiteY4" fmla="*/ 3420 h 244070"/>
              <a:gd name="connsiteX5" fmla="*/ 675432 w 1695582"/>
              <a:gd name="connsiteY5" fmla="*/ 227771 h 244070"/>
              <a:gd name="connsiteX6" fmla="*/ 831798 w 1695582"/>
              <a:gd name="connsiteY6" fmla="*/ 3420 h 244070"/>
              <a:gd name="connsiteX7" fmla="*/ 981365 w 1695582"/>
              <a:gd name="connsiteY7" fmla="*/ 227771 h 244070"/>
              <a:gd name="connsiteX8" fmla="*/ 1134331 w 1695582"/>
              <a:gd name="connsiteY8" fmla="*/ 21 h 244070"/>
              <a:gd name="connsiteX9" fmla="*/ 1287298 w 1695582"/>
              <a:gd name="connsiteY9" fmla="*/ 227771 h 244070"/>
              <a:gd name="connsiteX10" fmla="*/ 1440264 w 1695582"/>
              <a:gd name="connsiteY10" fmla="*/ 21 h 244070"/>
              <a:gd name="connsiteX11" fmla="*/ 1598194 w 1695582"/>
              <a:gd name="connsiteY11" fmla="*/ 243370 h 244070"/>
              <a:gd name="connsiteX12" fmla="*/ 1695582 w 1695582"/>
              <a:gd name="connsiteY12" fmla="*/ 74702 h 244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95582" h="244070">
                <a:moveTo>
                  <a:pt x="0" y="115095"/>
                </a:moveTo>
                <a:cubicBezTo>
                  <a:pt x="25494" y="177414"/>
                  <a:pt x="45846" y="259261"/>
                  <a:pt x="82501" y="240649"/>
                </a:cubicBezTo>
                <a:cubicBezTo>
                  <a:pt x="119156" y="222037"/>
                  <a:pt x="171532" y="6133"/>
                  <a:pt x="219931" y="3420"/>
                </a:cubicBezTo>
                <a:cubicBezTo>
                  <a:pt x="268330" y="707"/>
                  <a:pt x="321909" y="224372"/>
                  <a:pt x="372898" y="224372"/>
                </a:cubicBezTo>
                <a:cubicBezTo>
                  <a:pt x="423887" y="224372"/>
                  <a:pt x="475442" y="2854"/>
                  <a:pt x="525864" y="3420"/>
                </a:cubicBezTo>
                <a:cubicBezTo>
                  <a:pt x="576286" y="3986"/>
                  <a:pt x="624443" y="227771"/>
                  <a:pt x="675432" y="227771"/>
                </a:cubicBezTo>
                <a:cubicBezTo>
                  <a:pt x="726421" y="227771"/>
                  <a:pt x="780809" y="3420"/>
                  <a:pt x="831798" y="3420"/>
                </a:cubicBezTo>
                <a:cubicBezTo>
                  <a:pt x="882787" y="3420"/>
                  <a:pt x="930943" y="228337"/>
                  <a:pt x="981365" y="227771"/>
                </a:cubicBezTo>
                <a:cubicBezTo>
                  <a:pt x="1031787" y="227205"/>
                  <a:pt x="1083342" y="21"/>
                  <a:pt x="1134331" y="21"/>
                </a:cubicBezTo>
                <a:cubicBezTo>
                  <a:pt x="1185320" y="21"/>
                  <a:pt x="1236309" y="227771"/>
                  <a:pt x="1287298" y="227771"/>
                </a:cubicBezTo>
                <a:cubicBezTo>
                  <a:pt x="1338287" y="227771"/>
                  <a:pt x="1388448" y="-2579"/>
                  <a:pt x="1440264" y="21"/>
                </a:cubicBezTo>
                <a:cubicBezTo>
                  <a:pt x="1492080" y="2621"/>
                  <a:pt x="1555641" y="230923"/>
                  <a:pt x="1598194" y="243370"/>
                </a:cubicBezTo>
                <a:cubicBezTo>
                  <a:pt x="1640747" y="255817"/>
                  <a:pt x="1671634" y="98497"/>
                  <a:pt x="1695582" y="74702"/>
                </a:cubicBezTo>
              </a:path>
            </a:pathLst>
          </a:custGeom>
          <a:ln w="34925">
            <a:solidFill>
              <a:schemeClr val="tx2">
                <a:lumMod val="7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151" name="Freeform 150"/>
          <p:cNvSpPr/>
          <p:nvPr/>
        </p:nvSpPr>
        <p:spPr>
          <a:xfrm>
            <a:off x="3914646" y="1777445"/>
            <a:ext cx="1918890" cy="158244"/>
          </a:xfrm>
          <a:custGeom>
            <a:avLst/>
            <a:gdLst>
              <a:gd name="connsiteX0" fmla="*/ 0 w 1764214"/>
              <a:gd name="connsiteY0" fmla="*/ 118974 h 229404"/>
              <a:gd name="connsiteX1" fmla="*/ 91780 w 1764214"/>
              <a:gd name="connsiteY1" fmla="*/ 224351 h 229404"/>
              <a:gd name="connsiteX2" fmla="*/ 244746 w 1764214"/>
              <a:gd name="connsiteY2" fmla="*/ 3399 h 229404"/>
              <a:gd name="connsiteX3" fmla="*/ 397713 w 1764214"/>
              <a:gd name="connsiteY3" fmla="*/ 224351 h 229404"/>
              <a:gd name="connsiteX4" fmla="*/ 550679 w 1764214"/>
              <a:gd name="connsiteY4" fmla="*/ 3399 h 229404"/>
              <a:gd name="connsiteX5" fmla="*/ 700247 w 1764214"/>
              <a:gd name="connsiteY5" fmla="*/ 227750 h 229404"/>
              <a:gd name="connsiteX6" fmla="*/ 856613 w 1764214"/>
              <a:gd name="connsiteY6" fmla="*/ 3399 h 229404"/>
              <a:gd name="connsiteX7" fmla="*/ 1006180 w 1764214"/>
              <a:gd name="connsiteY7" fmla="*/ 227750 h 229404"/>
              <a:gd name="connsiteX8" fmla="*/ 1159146 w 1764214"/>
              <a:gd name="connsiteY8" fmla="*/ 0 h 229404"/>
              <a:gd name="connsiteX9" fmla="*/ 1312113 w 1764214"/>
              <a:gd name="connsiteY9" fmla="*/ 227750 h 229404"/>
              <a:gd name="connsiteX10" fmla="*/ 1465079 w 1764214"/>
              <a:gd name="connsiteY10" fmla="*/ 0 h 229404"/>
              <a:gd name="connsiteX11" fmla="*/ 1618046 w 1764214"/>
              <a:gd name="connsiteY11" fmla="*/ 227750 h 229404"/>
              <a:gd name="connsiteX12" fmla="*/ 1703027 w 1764214"/>
              <a:gd name="connsiteY12" fmla="*/ 101978 h 229404"/>
              <a:gd name="connsiteX13" fmla="*/ 1764214 w 1764214"/>
              <a:gd name="connsiteY13" fmla="*/ 84982 h 229404"/>
              <a:gd name="connsiteX14" fmla="*/ 1764214 w 1764214"/>
              <a:gd name="connsiteY14" fmla="*/ 84982 h 229404"/>
              <a:gd name="connsiteX15" fmla="*/ 1764214 w 1764214"/>
              <a:gd name="connsiteY15" fmla="*/ 84982 h 229404"/>
              <a:gd name="connsiteX0" fmla="*/ 0 w 1764214"/>
              <a:gd name="connsiteY0" fmla="*/ 118974 h 243590"/>
              <a:gd name="connsiteX1" fmla="*/ 107316 w 1764214"/>
              <a:gd name="connsiteY1" fmla="*/ 240628 h 243590"/>
              <a:gd name="connsiteX2" fmla="*/ 244746 w 1764214"/>
              <a:gd name="connsiteY2" fmla="*/ 3399 h 243590"/>
              <a:gd name="connsiteX3" fmla="*/ 397713 w 1764214"/>
              <a:gd name="connsiteY3" fmla="*/ 224351 h 243590"/>
              <a:gd name="connsiteX4" fmla="*/ 550679 w 1764214"/>
              <a:gd name="connsiteY4" fmla="*/ 3399 h 243590"/>
              <a:gd name="connsiteX5" fmla="*/ 700247 w 1764214"/>
              <a:gd name="connsiteY5" fmla="*/ 227750 h 243590"/>
              <a:gd name="connsiteX6" fmla="*/ 856613 w 1764214"/>
              <a:gd name="connsiteY6" fmla="*/ 3399 h 243590"/>
              <a:gd name="connsiteX7" fmla="*/ 1006180 w 1764214"/>
              <a:gd name="connsiteY7" fmla="*/ 227750 h 243590"/>
              <a:gd name="connsiteX8" fmla="*/ 1159146 w 1764214"/>
              <a:gd name="connsiteY8" fmla="*/ 0 h 243590"/>
              <a:gd name="connsiteX9" fmla="*/ 1312113 w 1764214"/>
              <a:gd name="connsiteY9" fmla="*/ 227750 h 243590"/>
              <a:gd name="connsiteX10" fmla="*/ 1465079 w 1764214"/>
              <a:gd name="connsiteY10" fmla="*/ 0 h 243590"/>
              <a:gd name="connsiteX11" fmla="*/ 1618046 w 1764214"/>
              <a:gd name="connsiteY11" fmla="*/ 227750 h 243590"/>
              <a:gd name="connsiteX12" fmla="*/ 1703027 w 1764214"/>
              <a:gd name="connsiteY12" fmla="*/ 101978 h 243590"/>
              <a:gd name="connsiteX13" fmla="*/ 1764214 w 1764214"/>
              <a:gd name="connsiteY13" fmla="*/ 84982 h 243590"/>
              <a:gd name="connsiteX14" fmla="*/ 1764214 w 1764214"/>
              <a:gd name="connsiteY14" fmla="*/ 84982 h 243590"/>
              <a:gd name="connsiteX15" fmla="*/ 1764214 w 1764214"/>
              <a:gd name="connsiteY15" fmla="*/ 84982 h 243590"/>
              <a:gd name="connsiteX0" fmla="*/ 0 w 1764214"/>
              <a:gd name="connsiteY0" fmla="*/ 118974 h 243590"/>
              <a:gd name="connsiteX1" fmla="*/ 107316 w 1764214"/>
              <a:gd name="connsiteY1" fmla="*/ 240628 h 243590"/>
              <a:gd name="connsiteX2" fmla="*/ 244746 w 1764214"/>
              <a:gd name="connsiteY2" fmla="*/ 3399 h 243590"/>
              <a:gd name="connsiteX3" fmla="*/ 397713 w 1764214"/>
              <a:gd name="connsiteY3" fmla="*/ 224351 h 243590"/>
              <a:gd name="connsiteX4" fmla="*/ 550679 w 1764214"/>
              <a:gd name="connsiteY4" fmla="*/ 3399 h 243590"/>
              <a:gd name="connsiteX5" fmla="*/ 700247 w 1764214"/>
              <a:gd name="connsiteY5" fmla="*/ 227750 h 243590"/>
              <a:gd name="connsiteX6" fmla="*/ 856613 w 1764214"/>
              <a:gd name="connsiteY6" fmla="*/ 3399 h 243590"/>
              <a:gd name="connsiteX7" fmla="*/ 1006180 w 1764214"/>
              <a:gd name="connsiteY7" fmla="*/ 227750 h 243590"/>
              <a:gd name="connsiteX8" fmla="*/ 1159146 w 1764214"/>
              <a:gd name="connsiteY8" fmla="*/ 0 h 243590"/>
              <a:gd name="connsiteX9" fmla="*/ 1312113 w 1764214"/>
              <a:gd name="connsiteY9" fmla="*/ 227750 h 243590"/>
              <a:gd name="connsiteX10" fmla="*/ 1465079 w 1764214"/>
              <a:gd name="connsiteY10" fmla="*/ 0 h 243590"/>
              <a:gd name="connsiteX11" fmla="*/ 1618046 w 1764214"/>
              <a:gd name="connsiteY11" fmla="*/ 227750 h 243590"/>
              <a:gd name="connsiteX12" fmla="*/ 1703027 w 1764214"/>
              <a:gd name="connsiteY12" fmla="*/ 101978 h 243590"/>
              <a:gd name="connsiteX13" fmla="*/ 1764214 w 1764214"/>
              <a:gd name="connsiteY13" fmla="*/ 84982 h 243590"/>
              <a:gd name="connsiteX14" fmla="*/ 1764214 w 1764214"/>
              <a:gd name="connsiteY14" fmla="*/ 84982 h 243590"/>
              <a:gd name="connsiteX15" fmla="*/ 1697213 w 1764214"/>
              <a:gd name="connsiteY15" fmla="*/ 112279 h 243590"/>
              <a:gd name="connsiteX0" fmla="*/ 0 w 1764214"/>
              <a:gd name="connsiteY0" fmla="*/ 118974 h 243590"/>
              <a:gd name="connsiteX1" fmla="*/ 107316 w 1764214"/>
              <a:gd name="connsiteY1" fmla="*/ 240628 h 243590"/>
              <a:gd name="connsiteX2" fmla="*/ 244746 w 1764214"/>
              <a:gd name="connsiteY2" fmla="*/ 3399 h 243590"/>
              <a:gd name="connsiteX3" fmla="*/ 397713 w 1764214"/>
              <a:gd name="connsiteY3" fmla="*/ 224351 h 243590"/>
              <a:gd name="connsiteX4" fmla="*/ 550679 w 1764214"/>
              <a:gd name="connsiteY4" fmla="*/ 3399 h 243590"/>
              <a:gd name="connsiteX5" fmla="*/ 700247 w 1764214"/>
              <a:gd name="connsiteY5" fmla="*/ 227750 h 243590"/>
              <a:gd name="connsiteX6" fmla="*/ 856613 w 1764214"/>
              <a:gd name="connsiteY6" fmla="*/ 3399 h 243590"/>
              <a:gd name="connsiteX7" fmla="*/ 1006180 w 1764214"/>
              <a:gd name="connsiteY7" fmla="*/ 227750 h 243590"/>
              <a:gd name="connsiteX8" fmla="*/ 1159146 w 1764214"/>
              <a:gd name="connsiteY8" fmla="*/ 0 h 243590"/>
              <a:gd name="connsiteX9" fmla="*/ 1312113 w 1764214"/>
              <a:gd name="connsiteY9" fmla="*/ 227750 h 243590"/>
              <a:gd name="connsiteX10" fmla="*/ 1465079 w 1764214"/>
              <a:gd name="connsiteY10" fmla="*/ 0 h 243590"/>
              <a:gd name="connsiteX11" fmla="*/ 1618046 w 1764214"/>
              <a:gd name="connsiteY11" fmla="*/ 227750 h 243590"/>
              <a:gd name="connsiteX12" fmla="*/ 1703027 w 1764214"/>
              <a:gd name="connsiteY12" fmla="*/ 101978 h 243590"/>
              <a:gd name="connsiteX13" fmla="*/ 1764214 w 1764214"/>
              <a:gd name="connsiteY13" fmla="*/ 84982 h 243590"/>
              <a:gd name="connsiteX14" fmla="*/ 1764214 w 1764214"/>
              <a:gd name="connsiteY14" fmla="*/ 84982 h 243590"/>
              <a:gd name="connsiteX0" fmla="*/ 0 w 1764214"/>
              <a:gd name="connsiteY0" fmla="*/ 118974 h 243590"/>
              <a:gd name="connsiteX1" fmla="*/ 107316 w 1764214"/>
              <a:gd name="connsiteY1" fmla="*/ 240628 h 243590"/>
              <a:gd name="connsiteX2" fmla="*/ 244746 w 1764214"/>
              <a:gd name="connsiteY2" fmla="*/ 3399 h 243590"/>
              <a:gd name="connsiteX3" fmla="*/ 397713 w 1764214"/>
              <a:gd name="connsiteY3" fmla="*/ 224351 h 243590"/>
              <a:gd name="connsiteX4" fmla="*/ 550679 w 1764214"/>
              <a:gd name="connsiteY4" fmla="*/ 3399 h 243590"/>
              <a:gd name="connsiteX5" fmla="*/ 700247 w 1764214"/>
              <a:gd name="connsiteY5" fmla="*/ 227750 h 243590"/>
              <a:gd name="connsiteX6" fmla="*/ 856613 w 1764214"/>
              <a:gd name="connsiteY6" fmla="*/ 3399 h 243590"/>
              <a:gd name="connsiteX7" fmla="*/ 1006180 w 1764214"/>
              <a:gd name="connsiteY7" fmla="*/ 227750 h 243590"/>
              <a:gd name="connsiteX8" fmla="*/ 1159146 w 1764214"/>
              <a:gd name="connsiteY8" fmla="*/ 0 h 243590"/>
              <a:gd name="connsiteX9" fmla="*/ 1312113 w 1764214"/>
              <a:gd name="connsiteY9" fmla="*/ 227750 h 243590"/>
              <a:gd name="connsiteX10" fmla="*/ 1465079 w 1764214"/>
              <a:gd name="connsiteY10" fmla="*/ 0 h 243590"/>
              <a:gd name="connsiteX11" fmla="*/ 1618046 w 1764214"/>
              <a:gd name="connsiteY11" fmla="*/ 227750 h 243590"/>
              <a:gd name="connsiteX12" fmla="*/ 1703027 w 1764214"/>
              <a:gd name="connsiteY12" fmla="*/ 101978 h 243590"/>
              <a:gd name="connsiteX13" fmla="*/ 1764214 w 1764214"/>
              <a:gd name="connsiteY13" fmla="*/ 84982 h 243590"/>
              <a:gd name="connsiteX0" fmla="*/ 0 w 1761732"/>
              <a:gd name="connsiteY0" fmla="*/ 118974 h 243590"/>
              <a:gd name="connsiteX1" fmla="*/ 107316 w 1761732"/>
              <a:gd name="connsiteY1" fmla="*/ 240628 h 243590"/>
              <a:gd name="connsiteX2" fmla="*/ 244746 w 1761732"/>
              <a:gd name="connsiteY2" fmla="*/ 3399 h 243590"/>
              <a:gd name="connsiteX3" fmla="*/ 397713 w 1761732"/>
              <a:gd name="connsiteY3" fmla="*/ 224351 h 243590"/>
              <a:gd name="connsiteX4" fmla="*/ 550679 w 1761732"/>
              <a:gd name="connsiteY4" fmla="*/ 3399 h 243590"/>
              <a:gd name="connsiteX5" fmla="*/ 700247 w 1761732"/>
              <a:gd name="connsiteY5" fmla="*/ 227750 h 243590"/>
              <a:gd name="connsiteX6" fmla="*/ 856613 w 1761732"/>
              <a:gd name="connsiteY6" fmla="*/ 3399 h 243590"/>
              <a:gd name="connsiteX7" fmla="*/ 1006180 w 1761732"/>
              <a:gd name="connsiteY7" fmla="*/ 227750 h 243590"/>
              <a:gd name="connsiteX8" fmla="*/ 1159146 w 1761732"/>
              <a:gd name="connsiteY8" fmla="*/ 0 h 243590"/>
              <a:gd name="connsiteX9" fmla="*/ 1312113 w 1761732"/>
              <a:gd name="connsiteY9" fmla="*/ 227750 h 243590"/>
              <a:gd name="connsiteX10" fmla="*/ 1465079 w 1761732"/>
              <a:gd name="connsiteY10" fmla="*/ 0 h 243590"/>
              <a:gd name="connsiteX11" fmla="*/ 1618046 w 1761732"/>
              <a:gd name="connsiteY11" fmla="*/ 227750 h 243590"/>
              <a:gd name="connsiteX12" fmla="*/ 1703027 w 1761732"/>
              <a:gd name="connsiteY12" fmla="*/ 101978 h 243590"/>
              <a:gd name="connsiteX13" fmla="*/ 1761732 w 1761732"/>
              <a:gd name="connsiteY13" fmla="*/ 84982 h 243590"/>
              <a:gd name="connsiteX0" fmla="*/ 0 w 1703027"/>
              <a:gd name="connsiteY0" fmla="*/ 118974 h 243590"/>
              <a:gd name="connsiteX1" fmla="*/ 107316 w 1703027"/>
              <a:gd name="connsiteY1" fmla="*/ 240628 h 243590"/>
              <a:gd name="connsiteX2" fmla="*/ 244746 w 1703027"/>
              <a:gd name="connsiteY2" fmla="*/ 3399 h 243590"/>
              <a:gd name="connsiteX3" fmla="*/ 397713 w 1703027"/>
              <a:gd name="connsiteY3" fmla="*/ 224351 h 243590"/>
              <a:gd name="connsiteX4" fmla="*/ 550679 w 1703027"/>
              <a:gd name="connsiteY4" fmla="*/ 3399 h 243590"/>
              <a:gd name="connsiteX5" fmla="*/ 700247 w 1703027"/>
              <a:gd name="connsiteY5" fmla="*/ 227750 h 243590"/>
              <a:gd name="connsiteX6" fmla="*/ 856613 w 1703027"/>
              <a:gd name="connsiteY6" fmla="*/ 3399 h 243590"/>
              <a:gd name="connsiteX7" fmla="*/ 1006180 w 1703027"/>
              <a:gd name="connsiteY7" fmla="*/ 227750 h 243590"/>
              <a:gd name="connsiteX8" fmla="*/ 1159146 w 1703027"/>
              <a:gd name="connsiteY8" fmla="*/ 0 h 243590"/>
              <a:gd name="connsiteX9" fmla="*/ 1312113 w 1703027"/>
              <a:gd name="connsiteY9" fmla="*/ 227750 h 243590"/>
              <a:gd name="connsiteX10" fmla="*/ 1465079 w 1703027"/>
              <a:gd name="connsiteY10" fmla="*/ 0 h 243590"/>
              <a:gd name="connsiteX11" fmla="*/ 1618046 w 1703027"/>
              <a:gd name="connsiteY11" fmla="*/ 227750 h 243590"/>
              <a:gd name="connsiteX12" fmla="*/ 1703027 w 1703027"/>
              <a:gd name="connsiteY12" fmla="*/ 101978 h 243590"/>
              <a:gd name="connsiteX0" fmla="*/ 0 w 1678212"/>
              <a:gd name="connsiteY0" fmla="*/ 115074 h 243318"/>
              <a:gd name="connsiteX1" fmla="*/ 82501 w 1678212"/>
              <a:gd name="connsiteY1" fmla="*/ 240628 h 243318"/>
              <a:gd name="connsiteX2" fmla="*/ 219931 w 1678212"/>
              <a:gd name="connsiteY2" fmla="*/ 3399 h 243318"/>
              <a:gd name="connsiteX3" fmla="*/ 372898 w 1678212"/>
              <a:gd name="connsiteY3" fmla="*/ 224351 h 243318"/>
              <a:gd name="connsiteX4" fmla="*/ 525864 w 1678212"/>
              <a:gd name="connsiteY4" fmla="*/ 3399 h 243318"/>
              <a:gd name="connsiteX5" fmla="*/ 675432 w 1678212"/>
              <a:gd name="connsiteY5" fmla="*/ 227750 h 243318"/>
              <a:gd name="connsiteX6" fmla="*/ 831798 w 1678212"/>
              <a:gd name="connsiteY6" fmla="*/ 3399 h 243318"/>
              <a:gd name="connsiteX7" fmla="*/ 981365 w 1678212"/>
              <a:gd name="connsiteY7" fmla="*/ 227750 h 243318"/>
              <a:gd name="connsiteX8" fmla="*/ 1134331 w 1678212"/>
              <a:gd name="connsiteY8" fmla="*/ 0 h 243318"/>
              <a:gd name="connsiteX9" fmla="*/ 1287298 w 1678212"/>
              <a:gd name="connsiteY9" fmla="*/ 227750 h 243318"/>
              <a:gd name="connsiteX10" fmla="*/ 1440264 w 1678212"/>
              <a:gd name="connsiteY10" fmla="*/ 0 h 243318"/>
              <a:gd name="connsiteX11" fmla="*/ 1593231 w 1678212"/>
              <a:gd name="connsiteY11" fmla="*/ 227750 h 243318"/>
              <a:gd name="connsiteX12" fmla="*/ 1678212 w 1678212"/>
              <a:gd name="connsiteY12" fmla="*/ 101978 h 243318"/>
              <a:gd name="connsiteX0" fmla="*/ 0 w 1680694"/>
              <a:gd name="connsiteY0" fmla="*/ 122873 h 243885"/>
              <a:gd name="connsiteX1" fmla="*/ 84983 w 1680694"/>
              <a:gd name="connsiteY1" fmla="*/ 240628 h 243885"/>
              <a:gd name="connsiteX2" fmla="*/ 222413 w 1680694"/>
              <a:gd name="connsiteY2" fmla="*/ 3399 h 243885"/>
              <a:gd name="connsiteX3" fmla="*/ 375380 w 1680694"/>
              <a:gd name="connsiteY3" fmla="*/ 224351 h 243885"/>
              <a:gd name="connsiteX4" fmla="*/ 528346 w 1680694"/>
              <a:gd name="connsiteY4" fmla="*/ 3399 h 243885"/>
              <a:gd name="connsiteX5" fmla="*/ 677914 w 1680694"/>
              <a:gd name="connsiteY5" fmla="*/ 227750 h 243885"/>
              <a:gd name="connsiteX6" fmla="*/ 834280 w 1680694"/>
              <a:gd name="connsiteY6" fmla="*/ 3399 h 243885"/>
              <a:gd name="connsiteX7" fmla="*/ 983847 w 1680694"/>
              <a:gd name="connsiteY7" fmla="*/ 227750 h 243885"/>
              <a:gd name="connsiteX8" fmla="*/ 1136813 w 1680694"/>
              <a:gd name="connsiteY8" fmla="*/ 0 h 243885"/>
              <a:gd name="connsiteX9" fmla="*/ 1289780 w 1680694"/>
              <a:gd name="connsiteY9" fmla="*/ 227750 h 243885"/>
              <a:gd name="connsiteX10" fmla="*/ 1442746 w 1680694"/>
              <a:gd name="connsiteY10" fmla="*/ 0 h 243885"/>
              <a:gd name="connsiteX11" fmla="*/ 1595713 w 1680694"/>
              <a:gd name="connsiteY11" fmla="*/ 227750 h 243885"/>
              <a:gd name="connsiteX12" fmla="*/ 1680694 w 1680694"/>
              <a:gd name="connsiteY12" fmla="*/ 101978 h 243885"/>
              <a:gd name="connsiteX0" fmla="*/ 0 w 1693102"/>
              <a:gd name="connsiteY0" fmla="*/ 122873 h 243885"/>
              <a:gd name="connsiteX1" fmla="*/ 84983 w 1693102"/>
              <a:gd name="connsiteY1" fmla="*/ 240628 h 243885"/>
              <a:gd name="connsiteX2" fmla="*/ 222413 w 1693102"/>
              <a:gd name="connsiteY2" fmla="*/ 3399 h 243885"/>
              <a:gd name="connsiteX3" fmla="*/ 375380 w 1693102"/>
              <a:gd name="connsiteY3" fmla="*/ 224351 h 243885"/>
              <a:gd name="connsiteX4" fmla="*/ 528346 w 1693102"/>
              <a:gd name="connsiteY4" fmla="*/ 3399 h 243885"/>
              <a:gd name="connsiteX5" fmla="*/ 677914 w 1693102"/>
              <a:gd name="connsiteY5" fmla="*/ 227750 h 243885"/>
              <a:gd name="connsiteX6" fmla="*/ 834280 w 1693102"/>
              <a:gd name="connsiteY6" fmla="*/ 3399 h 243885"/>
              <a:gd name="connsiteX7" fmla="*/ 983847 w 1693102"/>
              <a:gd name="connsiteY7" fmla="*/ 227750 h 243885"/>
              <a:gd name="connsiteX8" fmla="*/ 1136813 w 1693102"/>
              <a:gd name="connsiteY8" fmla="*/ 0 h 243885"/>
              <a:gd name="connsiteX9" fmla="*/ 1289780 w 1693102"/>
              <a:gd name="connsiteY9" fmla="*/ 227750 h 243885"/>
              <a:gd name="connsiteX10" fmla="*/ 1442746 w 1693102"/>
              <a:gd name="connsiteY10" fmla="*/ 0 h 243885"/>
              <a:gd name="connsiteX11" fmla="*/ 1595713 w 1693102"/>
              <a:gd name="connsiteY11" fmla="*/ 227750 h 243885"/>
              <a:gd name="connsiteX12" fmla="*/ 1693102 w 1693102"/>
              <a:gd name="connsiteY12" fmla="*/ 94179 h 243885"/>
              <a:gd name="connsiteX0" fmla="*/ 0 w 1690620"/>
              <a:gd name="connsiteY0" fmla="*/ 122873 h 243885"/>
              <a:gd name="connsiteX1" fmla="*/ 84983 w 1690620"/>
              <a:gd name="connsiteY1" fmla="*/ 240628 h 243885"/>
              <a:gd name="connsiteX2" fmla="*/ 222413 w 1690620"/>
              <a:gd name="connsiteY2" fmla="*/ 3399 h 243885"/>
              <a:gd name="connsiteX3" fmla="*/ 375380 w 1690620"/>
              <a:gd name="connsiteY3" fmla="*/ 224351 h 243885"/>
              <a:gd name="connsiteX4" fmla="*/ 528346 w 1690620"/>
              <a:gd name="connsiteY4" fmla="*/ 3399 h 243885"/>
              <a:gd name="connsiteX5" fmla="*/ 677914 w 1690620"/>
              <a:gd name="connsiteY5" fmla="*/ 227750 h 243885"/>
              <a:gd name="connsiteX6" fmla="*/ 834280 w 1690620"/>
              <a:gd name="connsiteY6" fmla="*/ 3399 h 243885"/>
              <a:gd name="connsiteX7" fmla="*/ 983847 w 1690620"/>
              <a:gd name="connsiteY7" fmla="*/ 227750 h 243885"/>
              <a:gd name="connsiteX8" fmla="*/ 1136813 w 1690620"/>
              <a:gd name="connsiteY8" fmla="*/ 0 h 243885"/>
              <a:gd name="connsiteX9" fmla="*/ 1289780 w 1690620"/>
              <a:gd name="connsiteY9" fmla="*/ 227750 h 243885"/>
              <a:gd name="connsiteX10" fmla="*/ 1442746 w 1690620"/>
              <a:gd name="connsiteY10" fmla="*/ 0 h 243885"/>
              <a:gd name="connsiteX11" fmla="*/ 1595713 w 1690620"/>
              <a:gd name="connsiteY11" fmla="*/ 227750 h 243885"/>
              <a:gd name="connsiteX12" fmla="*/ 1690620 w 1690620"/>
              <a:gd name="connsiteY12" fmla="*/ 82481 h 243885"/>
              <a:gd name="connsiteX0" fmla="*/ 0 w 1699003"/>
              <a:gd name="connsiteY0" fmla="*/ 122873 h 243885"/>
              <a:gd name="connsiteX1" fmla="*/ 84983 w 1699003"/>
              <a:gd name="connsiteY1" fmla="*/ 240628 h 243885"/>
              <a:gd name="connsiteX2" fmla="*/ 222413 w 1699003"/>
              <a:gd name="connsiteY2" fmla="*/ 3399 h 243885"/>
              <a:gd name="connsiteX3" fmla="*/ 375380 w 1699003"/>
              <a:gd name="connsiteY3" fmla="*/ 224351 h 243885"/>
              <a:gd name="connsiteX4" fmla="*/ 528346 w 1699003"/>
              <a:gd name="connsiteY4" fmla="*/ 3399 h 243885"/>
              <a:gd name="connsiteX5" fmla="*/ 677914 w 1699003"/>
              <a:gd name="connsiteY5" fmla="*/ 227750 h 243885"/>
              <a:gd name="connsiteX6" fmla="*/ 834280 w 1699003"/>
              <a:gd name="connsiteY6" fmla="*/ 3399 h 243885"/>
              <a:gd name="connsiteX7" fmla="*/ 983847 w 1699003"/>
              <a:gd name="connsiteY7" fmla="*/ 227750 h 243885"/>
              <a:gd name="connsiteX8" fmla="*/ 1136813 w 1699003"/>
              <a:gd name="connsiteY8" fmla="*/ 0 h 243885"/>
              <a:gd name="connsiteX9" fmla="*/ 1289780 w 1699003"/>
              <a:gd name="connsiteY9" fmla="*/ 227750 h 243885"/>
              <a:gd name="connsiteX10" fmla="*/ 1442746 w 1699003"/>
              <a:gd name="connsiteY10" fmla="*/ 0 h 243885"/>
              <a:gd name="connsiteX11" fmla="*/ 1595713 w 1699003"/>
              <a:gd name="connsiteY11" fmla="*/ 227750 h 243885"/>
              <a:gd name="connsiteX12" fmla="*/ 1690620 w 1699003"/>
              <a:gd name="connsiteY12" fmla="*/ 82481 h 243885"/>
              <a:gd name="connsiteX13" fmla="*/ 1694870 w 1699003"/>
              <a:gd name="connsiteY13" fmla="*/ 85791 h 243885"/>
              <a:gd name="connsiteX0" fmla="*/ 0 w 1764352"/>
              <a:gd name="connsiteY0" fmla="*/ 122873 h 243885"/>
              <a:gd name="connsiteX1" fmla="*/ 84983 w 1764352"/>
              <a:gd name="connsiteY1" fmla="*/ 240628 h 243885"/>
              <a:gd name="connsiteX2" fmla="*/ 222413 w 1764352"/>
              <a:gd name="connsiteY2" fmla="*/ 3399 h 243885"/>
              <a:gd name="connsiteX3" fmla="*/ 375380 w 1764352"/>
              <a:gd name="connsiteY3" fmla="*/ 224351 h 243885"/>
              <a:gd name="connsiteX4" fmla="*/ 528346 w 1764352"/>
              <a:gd name="connsiteY4" fmla="*/ 3399 h 243885"/>
              <a:gd name="connsiteX5" fmla="*/ 677914 w 1764352"/>
              <a:gd name="connsiteY5" fmla="*/ 227750 h 243885"/>
              <a:gd name="connsiteX6" fmla="*/ 834280 w 1764352"/>
              <a:gd name="connsiteY6" fmla="*/ 3399 h 243885"/>
              <a:gd name="connsiteX7" fmla="*/ 983847 w 1764352"/>
              <a:gd name="connsiteY7" fmla="*/ 227750 h 243885"/>
              <a:gd name="connsiteX8" fmla="*/ 1136813 w 1764352"/>
              <a:gd name="connsiteY8" fmla="*/ 0 h 243885"/>
              <a:gd name="connsiteX9" fmla="*/ 1289780 w 1764352"/>
              <a:gd name="connsiteY9" fmla="*/ 227750 h 243885"/>
              <a:gd name="connsiteX10" fmla="*/ 1442746 w 1764352"/>
              <a:gd name="connsiteY10" fmla="*/ 0 h 243885"/>
              <a:gd name="connsiteX11" fmla="*/ 1595713 w 1764352"/>
              <a:gd name="connsiteY11" fmla="*/ 227750 h 243885"/>
              <a:gd name="connsiteX12" fmla="*/ 1690620 w 1764352"/>
              <a:gd name="connsiteY12" fmla="*/ 82481 h 243885"/>
              <a:gd name="connsiteX13" fmla="*/ 1764352 w 1764352"/>
              <a:gd name="connsiteY13" fmla="*/ 66293 h 243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764352" h="243885">
                <a:moveTo>
                  <a:pt x="0" y="122873"/>
                </a:moveTo>
                <a:cubicBezTo>
                  <a:pt x="25494" y="185192"/>
                  <a:pt x="47914" y="260540"/>
                  <a:pt x="84983" y="240628"/>
                </a:cubicBezTo>
                <a:cubicBezTo>
                  <a:pt x="122052" y="220716"/>
                  <a:pt x="174014" y="6112"/>
                  <a:pt x="222413" y="3399"/>
                </a:cubicBezTo>
                <a:cubicBezTo>
                  <a:pt x="270812" y="686"/>
                  <a:pt x="324391" y="224351"/>
                  <a:pt x="375380" y="224351"/>
                </a:cubicBezTo>
                <a:cubicBezTo>
                  <a:pt x="426369" y="224351"/>
                  <a:pt x="477924" y="2833"/>
                  <a:pt x="528346" y="3399"/>
                </a:cubicBezTo>
                <a:cubicBezTo>
                  <a:pt x="578768" y="3965"/>
                  <a:pt x="626925" y="227750"/>
                  <a:pt x="677914" y="227750"/>
                </a:cubicBezTo>
                <a:cubicBezTo>
                  <a:pt x="728903" y="227750"/>
                  <a:pt x="783291" y="3399"/>
                  <a:pt x="834280" y="3399"/>
                </a:cubicBezTo>
                <a:cubicBezTo>
                  <a:pt x="885269" y="3399"/>
                  <a:pt x="933425" y="228316"/>
                  <a:pt x="983847" y="227750"/>
                </a:cubicBezTo>
                <a:cubicBezTo>
                  <a:pt x="1034269" y="227184"/>
                  <a:pt x="1085824" y="0"/>
                  <a:pt x="1136813" y="0"/>
                </a:cubicBezTo>
                <a:cubicBezTo>
                  <a:pt x="1187802" y="0"/>
                  <a:pt x="1238791" y="227750"/>
                  <a:pt x="1289780" y="227750"/>
                </a:cubicBezTo>
                <a:cubicBezTo>
                  <a:pt x="1340769" y="227750"/>
                  <a:pt x="1391757" y="0"/>
                  <a:pt x="1442746" y="0"/>
                </a:cubicBezTo>
                <a:cubicBezTo>
                  <a:pt x="1493735" y="0"/>
                  <a:pt x="1554401" y="214003"/>
                  <a:pt x="1595713" y="227750"/>
                </a:cubicBezTo>
                <a:cubicBezTo>
                  <a:pt x="1637025" y="241497"/>
                  <a:pt x="1662513" y="109391"/>
                  <a:pt x="1690620" y="82481"/>
                </a:cubicBezTo>
                <a:cubicBezTo>
                  <a:pt x="1718727" y="55571"/>
                  <a:pt x="1763467" y="65604"/>
                  <a:pt x="1764352" y="66293"/>
                </a:cubicBezTo>
              </a:path>
            </a:pathLst>
          </a:custGeom>
          <a:ln w="34925">
            <a:solidFill>
              <a:schemeClr val="tx2">
                <a:lumMod val="7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prstClr val="black"/>
              </a:solidFill>
            </a:endParaRPr>
          </a:p>
        </p:txBody>
      </p:sp>
      <p:grpSp>
        <p:nvGrpSpPr>
          <p:cNvPr id="164" name="Group 163"/>
          <p:cNvGrpSpPr/>
          <p:nvPr/>
        </p:nvGrpSpPr>
        <p:grpSpPr>
          <a:xfrm>
            <a:off x="4000994" y="4113342"/>
            <a:ext cx="1786976" cy="148423"/>
            <a:chOff x="5029201" y="5026992"/>
            <a:chExt cx="1871858" cy="154607"/>
          </a:xfrm>
        </p:grpSpPr>
        <p:cxnSp>
          <p:nvCxnSpPr>
            <p:cNvPr id="154" name="Straight Connector 153"/>
            <p:cNvCxnSpPr/>
            <p:nvPr/>
          </p:nvCxnSpPr>
          <p:spPr>
            <a:xfrm rot="10800000" flipH="1">
              <a:off x="5029201" y="5114319"/>
              <a:ext cx="43405" cy="0"/>
            </a:xfrm>
            <a:prstGeom prst="line">
              <a:avLst/>
            </a:prstGeom>
            <a:ln w="69850">
              <a:solidFill>
                <a:schemeClr val="tx2">
                  <a:lumMod val="75000"/>
                </a:schemeClr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6" name="Freeform 155"/>
            <p:cNvSpPr/>
            <p:nvPr/>
          </p:nvSpPr>
          <p:spPr>
            <a:xfrm rot="10800000">
              <a:off x="5144405" y="5026992"/>
              <a:ext cx="1756654" cy="154607"/>
            </a:xfrm>
            <a:custGeom>
              <a:avLst/>
              <a:gdLst>
                <a:gd name="connsiteX0" fmla="*/ 0 w 1764214"/>
                <a:gd name="connsiteY0" fmla="*/ 118974 h 229404"/>
                <a:gd name="connsiteX1" fmla="*/ 91780 w 1764214"/>
                <a:gd name="connsiteY1" fmla="*/ 224351 h 229404"/>
                <a:gd name="connsiteX2" fmla="*/ 244746 w 1764214"/>
                <a:gd name="connsiteY2" fmla="*/ 3399 h 229404"/>
                <a:gd name="connsiteX3" fmla="*/ 397713 w 1764214"/>
                <a:gd name="connsiteY3" fmla="*/ 224351 h 229404"/>
                <a:gd name="connsiteX4" fmla="*/ 550679 w 1764214"/>
                <a:gd name="connsiteY4" fmla="*/ 3399 h 229404"/>
                <a:gd name="connsiteX5" fmla="*/ 700247 w 1764214"/>
                <a:gd name="connsiteY5" fmla="*/ 227750 h 229404"/>
                <a:gd name="connsiteX6" fmla="*/ 856613 w 1764214"/>
                <a:gd name="connsiteY6" fmla="*/ 3399 h 229404"/>
                <a:gd name="connsiteX7" fmla="*/ 1006180 w 1764214"/>
                <a:gd name="connsiteY7" fmla="*/ 227750 h 229404"/>
                <a:gd name="connsiteX8" fmla="*/ 1159146 w 1764214"/>
                <a:gd name="connsiteY8" fmla="*/ 0 h 229404"/>
                <a:gd name="connsiteX9" fmla="*/ 1312113 w 1764214"/>
                <a:gd name="connsiteY9" fmla="*/ 227750 h 229404"/>
                <a:gd name="connsiteX10" fmla="*/ 1465079 w 1764214"/>
                <a:gd name="connsiteY10" fmla="*/ 0 h 229404"/>
                <a:gd name="connsiteX11" fmla="*/ 1618046 w 1764214"/>
                <a:gd name="connsiteY11" fmla="*/ 227750 h 229404"/>
                <a:gd name="connsiteX12" fmla="*/ 1703027 w 1764214"/>
                <a:gd name="connsiteY12" fmla="*/ 101978 h 229404"/>
                <a:gd name="connsiteX13" fmla="*/ 1764214 w 1764214"/>
                <a:gd name="connsiteY13" fmla="*/ 84982 h 229404"/>
                <a:gd name="connsiteX14" fmla="*/ 1764214 w 1764214"/>
                <a:gd name="connsiteY14" fmla="*/ 84982 h 229404"/>
                <a:gd name="connsiteX15" fmla="*/ 1764214 w 1764214"/>
                <a:gd name="connsiteY15" fmla="*/ 84982 h 229404"/>
                <a:gd name="connsiteX0" fmla="*/ 0 w 1764214"/>
                <a:gd name="connsiteY0" fmla="*/ 118974 h 243590"/>
                <a:gd name="connsiteX1" fmla="*/ 107316 w 1764214"/>
                <a:gd name="connsiteY1" fmla="*/ 240628 h 243590"/>
                <a:gd name="connsiteX2" fmla="*/ 244746 w 1764214"/>
                <a:gd name="connsiteY2" fmla="*/ 3399 h 243590"/>
                <a:gd name="connsiteX3" fmla="*/ 397713 w 1764214"/>
                <a:gd name="connsiteY3" fmla="*/ 224351 h 243590"/>
                <a:gd name="connsiteX4" fmla="*/ 550679 w 1764214"/>
                <a:gd name="connsiteY4" fmla="*/ 3399 h 243590"/>
                <a:gd name="connsiteX5" fmla="*/ 700247 w 1764214"/>
                <a:gd name="connsiteY5" fmla="*/ 227750 h 243590"/>
                <a:gd name="connsiteX6" fmla="*/ 856613 w 1764214"/>
                <a:gd name="connsiteY6" fmla="*/ 3399 h 243590"/>
                <a:gd name="connsiteX7" fmla="*/ 1006180 w 1764214"/>
                <a:gd name="connsiteY7" fmla="*/ 227750 h 243590"/>
                <a:gd name="connsiteX8" fmla="*/ 1159146 w 1764214"/>
                <a:gd name="connsiteY8" fmla="*/ 0 h 243590"/>
                <a:gd name="connsiteX9" fmla="*/ 1312113 w 1764214"/>
                <a:gd name="connsiteY9" fmla="*/ 227750 h 243590"/>
                <a:gd name="connsiteX10" fmla="*/ 1465079 w 1764214"/>
                <a:gd name="connsiteY10" fmla="*/ 0 h 243590"/>
                <a:gd name="connsiteX11" fmla="*/ 1618046 w 1764214"/>
                <a:gd name="connsiteY11" fmla="*/ 227750 h 243590"/>
                <a:gd name="connsiteX12" fmla="*/ 1703027 w 1764214"/>
                <a:gd name="connsiteY12" fmla="*/ 101978 h 243590"/>
                <a:gd name="connsiteX13" fmla="*/ 1764214 w 1764214"/>
                <a:gd name="connsiteY13" fmla="*/ 84982 h 243590"/>
                <a:gd name="connsiteX14" fmla="*/ 1764214 w 1764214"/>
                <a:gd name="connsiteY14" fmla="*/ 84982 h 243590"/>
                <a:gd name="connsiteX15" fmla="*/ 1764214 w 1764214"/>
                <a:gd name="connsiteY15" fmla="*/ 84982 h 243590"/>
                <a:gd name="connsiteX0" fmla="*/ 0 w 1764214"/>
                <a:gd name="connsiteY0" fmla="*/ 118974 h 243590"/>
                <a:gd name="connsiteX1" fmla="*/ 107316 w 1764214"/>
                <a:gd name="connsiteY1" fmla="*/ 240628 h 243590"/>
                <a:gd name="connsiteX2" fmla="*/ 244746 w 1764214"/>
                <a:gd name="connsiteY2" fmla="*/ 3399 h 243590"/>
                <a:gd name="connsiteX3" fmla="*/ 397713 w 1764214"/>
                <a:gd name="connsiteY3" fmla="*/ 224351 h 243590"/>
                <a:gd name="connsiteX4" fmla="*/ 550679 w 1764214"/>
                <a:gd name="connsiteY4" fmla="*/ 3399 h 243590"/>
                <a:gd name="connsiteX5" fmla="*/ 700247 w 1764214"/>
                <a:gd name="connsiteY5" fmla="*/ 227750 h 243590"/>
                <a:gd name="connsiteX6" fmla="*/ 856613 w 1764214"/>
                <a:gd name="connsiteY6" fmla="*/ 3399 h 243590"/>
                <a:gd name="connsiteX7" fmla="*/ 1006180 w 1764214"/>
                <a:gd name="connsiteY7" fmla="*/ 227750 h 243590"/>
                <a:gd name="connsiteX8" fmla="*/ 1159146 w 1764214"/>
                <a:gd name="connsiteY8" fmla="*/ 0 h 243590"/>
                <a:gd name="connsiteX9" fmla="*/ 1312113 w 1764214"/>
                <a:gd name="connsiteY9" fmla="*/ 227750 h 243590"/>
                <a:gd name="connsiteX10" fmla="*/ 1465079 w 1764214"/>
                <a:gd name="connsiteY10" fmla="*/ 0 h 243590"/>
                <a:gd name="connsiteX11" fmla="*/ 1618046 w 1764214"/>
                <a:gd name="connsiteY11" fmla="*/ 227750 h 243590"/>
                <a:gd name="connsiteX12" fmla="*/ 1703027 w 1764214"/>
                <a:gd name="connsiteY12" fmla="*/ 101978 h 243590"/>
                <a:gd name="connsiteX13" fmla="*/ 1764214 w 1764214"/>
                <a:gd name="connsiteY13" fmla="*/ 84982 h 243590"/>
                <a:gd name="connsiteX14" fmla="*/ 1764214 w 1764214"/>
                <a:gd name="connsiteY14" fmla="*/ 84982 h 243590"/>
                <a:gd name="connsiteX15" fmla="*/ 1697213 w 1764214"/>
                <a:gd name="connsiteY15" fmla="*/ 112279 h 243590"/>
                <a:gd name="connsiteX0" fmla="*/ 0 w 1764214"/>
                <a:gd name="connsiteY0" fmla="*/ 118974 h 243590"/>
                <a:gd name="connsiteX1" fmla="*/ 107316 w 1764214"/>
                <a:gd name="connsiteY1" fmla="*/ 240628 h 243590"/>
                <a:gd name="connsiteX2" fmla="*/ 244746 w 1764214"/>
                <a:gd name="connsiteY2" fmla="*/ 3399 h 243590"/>
                <a:gd name="connsiteX3" fmla="*/ 397713 w 1764214"/>
                <a:gd name="connsiteY3" fmla="*/ 224351 h 243590"/>
                <a:gd name="connsiteX4" fmla="*/ 550679 w 1764214"/>
                <a:gd name="connsiteY4" fmla="*/ 3399 h 243590"/>
                <a:gd name="connsiteX5" fmla="*/ 700247 w 1764214"/>
                <a:gd name="connsiteY5" fmla="*/ 227750 h 243590"/>
                <a:gd name="connsiteX6" fmla="*/ 856613 w 1764214"/>
                <a:gd name="connsiteY6" fmla="*/ 3399 h 243590"/>
                <a:gd name="connsiteX7" fmla="*/ 1006180 w 1764214"/>
                <a:gd name="connsiteY7" fmla="*/ 227750 h 243590"/>
                <a:gd name="connsiteX8" fmla="*/ 1159146 w 1764214"/>
                <a:gd name="connsiteY8" fmla="*/ 0 h 243590"/>
                <a:gd name="connsiteX9" fmla="*/ 1312113 w 1764214"/>
                <a:gd name="connsiteY9" fmla="*/ 227750 h 243590"/>
                <a:gd name="connsiteX10" fmla="*/ 1465079 w 1764214"/>
                <a:gd name="connsiteY10" fmla="*/ 0 h 243590"/>
                <a:gd name="connsiteX11" fmla="*/ 1618046 w 1764214"/>
                <a:gd name="connsiteY11" fmla="*/ 227750 h 243590"/>
                <a:gd name="connsiteX12" fmla="*/ 1703027 w 1764214"/>
                <a:gd name="connsiteY12" fmla="*/ 101978 h 243590"/>
                <a:gd name="connsiteX13" fmla="*/ 1764214 w 1764214"/>
                <a:gd name="connsiteY13" fmla="*/ 84982 h 243590"/>
                <a:gd name="connsiteX14" fmla="*/ 1764214 w 1764214"/>
                <a:gd name="connsiteY14" fmla="*/ 84982 h 243590"/>
                <a:gd name="connsiteX0" fmla="*/ 0 w 1764214"/>
                <a:gd name="connsiteY0" fmla="*/ 118974 h 243590"/>
                <a:gd name="connsiteX1" fmla="*/ 107316 w 1764214"/>
                <a:gd name="connsiteY1" fmla="*/ 240628 h 243590"/>
                <a:gd name="connsiteX2" fmla="*/ 244746 w 1764214"/>
                <a:gd name="connsiteY2" fmla="*/ 3399 h 243590"/>
                <a:gd name="connsiteX3" fmla="*/ 397713 w 1764214"/>
                <a:gd name="connsiteY3" fmla="*/ 224351 h 243590"/>
                <a:gd name="connsiteX4" fmla="*/ 550679 w 1764214"/>
                <a:gd name="connsiteY4" fmla="*/ 3399 h 243590"/>
                <a:gd name="connsiteX5" fmla="*/ 700247 w 1764214"/>
                <a:gd name="connsiteY5" fmla="*/ 227750 h 243590"/>
                <a:gd name="connsiteX6" fmla="*/ 856613 w 1764214"/>
                <a:gd name="connsiteY6" fmla="*/ 3399 h 243590"/>
                <a:gd name="connsiteX7" fmla="*/ 1006180 w 1764214"/>
                <a:gd name="connsiteY7" fmla="*/ 227750 h 243590"/>
                <a:gd name="connsiteX8" fmla="*/ 1159146 w 1764214"/>
                <a:gd name="connsiteY8" fmla="*/ 0 h 243590"/>
                <a:gd name="connsiteX9" fmla="*/ 1312113 w 1764214"/>
                <a:gd name="connsiteY9" fmla="*/ 227750 h 243590"/>
                <a:gd name="connsiteX10" fmla="*/ 1465079 w 1764214"/>
                <a:gd name="connsiteY10" fmla="*/ 0 h 243590"/>
                <a:gd name="connsiteX11" fmla="*/ 1618046 w 1764214"/>
                <a:gd name="connsiteY11" fmla="*/ 227750 h 243590"/>
                <a:gd name="connsiteX12" fmla="*/ 1703027 w 1764214"/>
                <a:gd name="connsiteY12" fmla="*/ 101978 h 243590"/>
                <a:gd name="connsiteX13" fmla="*/ 1764214 w 1764214"/>
                <a:gd name="connsiteY13" fmla="*/ 84982 h 243590"/>
                <a:gd name="connsiteX0" fmla="*/ 0 w 1761732"/>
                <a:gd name="connsiteY0" fmla="*/ 118974 h 243590"/>
                <a:gd name="connsiteX1" fmla="*/ 107316 w 1761732"/>
                <a:gd name="connsiteY1" fmla="*/ 240628 h 243590"/>
                <a:gd name="connsiteX2" fmla="*/ 244746 w 1761732"/>
                <a:gd name="connsiteY2" fmla="*/ 3399 h 243590"/>
                <a:gd name="connsiteX3" fmla="*/ 397713 w 1761732"/>
                <a:gd name="connsiteY3" fmla="*/ 224351 h 243590"/>
                <a:gd name="connsiteX4" fmla="*/ 550679 w 1761732"/>
                <a:gd name="connsiteY4" fmla="*/ 3399 h 243590"/>
                <a:gd name="connsiteX5" fmla="*/ 700247 w 1761732"/>
                <a:gd name="connsiteY5" fmla="*/ 227750 h 243590"/>
                <a:gd name="connsiteX6" fmla="*/ 856613 w 1761732"/>
                <a:gd name="connsiteY6" fmla="*/ 3399 h 243590"/>
                <a:gd name="connsiteX7" fmla="*/ 1006180 w 1761732"/>
                <a:gd name="connsiteY7" fmla="*/ 227750 h 243590"/>
                <a:gd name="connsiteX8" fmla="*/ 1159146 w 1761732"/>
                <a:gd name="connsiteY8" fmla="*/ 0 h 243590"/>
                <a:gd name="connsiteX9" fmla="*/ 1312113 w 1761732"/>
                <a:gd name="connsiteY9" fmla="*/ 227750 h 243590"/>
                <a:gd name="connsiteX10" fmla="*/ 1465079 w 1761732"/>
                <a:gd name="connsiteY10" fmla="*/ 0 h 243590"/>
                <a:gd name="connsiteX11" fmla="*/ 1618046 w 1761732"/>
                <a:gd name="connsiteY11" fmla="*/ 227750 h 243590"/>
                <a:gd name="connsiteX12" fmla="*/ 1703027 w 1761732"/>
                <a:gd name="connsiteY12" fmla="*/ 101978 h 243590"/>
                <a:gd name="connsiteX13" fmla="*/ 1761732 w 1761732"/>
                <a:gd name="connsiteY13" fmla="*/ 84982 h 243590"/>
                <a:gd name="connsiteX0" fmla="*/ 0 w 1703027"/>
                <a:gd name="connsiteY0" fmla="*/ 118974 h 243590"/>
                <a:gd name="connsiteX1" fmla="*/ 107316 w 1703027"/>
                <a:gd name="connsiteY1" fmla="*/ 240628 h 243590"/>
                <a:gd name="connsiteX2" fmla="*/ 244746 w 1703027"/>
                <a:gd name="connsiteY2" fmla="*/ 3399 h 243590"/>
                <a:gd name="connsiteX3" fmla="*/ 397713 w 1703027"/>
                <a:gd name="connsiteY3" fmla="*/ 224351 h 243590"/>
                <a:gd name="connsiteX4" fmla="*/ 550679 w 1703027"/>
                <a:gd name="connsiteY4" fmla="*/ 3399 h 243590"/>
                <a:gd name="connsiteX5" fmla="*/ 700247 w 1703027"/>
                <a:gd name="connsiteY5" fmla="*/ 227750 h 243590"/>
                <a:gd name="connsiteX6" fmla="*/ 856613 w 1703027"/>
                <a:gd name="connsiteY6" fmla="*/ 3399 h 243590"/>
                <a:gd name="connsiteX7" fmla="*/ 1006180 w 1703027"/>
                <a:gd name="connsiteY7" fmla="*/ 227750 h 243590"/>
                <a:gd name="connsiteX8" fmla="*/ 1159146 w 1703027"/>
                <a:gd name="connsiteY8" fmla="*/ 0 h 243590"/>
                <a:gd name="connsiteX9" fmla="*/ 1312113 w 1703027"/>
                <a:gd name="connsiteY9" fmla="*/ 227750 h 243590"/>
                <a:gd name="connsiteX10" fmla="*/ 1465079 w 1703027"/>
                <a:gd name="connsiteY10" fmla="*/ 0 h 243590"/>
                <a:gd name="connsiteX11" fmla="*/ 1618046 w 1703027"/>
                <a:gd name="connsiteY11" fmla="*/ 227750 h 243590"/>
                <a:gd name="connsiteX12" fmla="*/ 1703027 w 1703027"/>
                <a:gd name="connsiteY12" fmla="*/ 101978 h 243590"/>
                <a:gd name="connsiteX0" fmla="*/ 0 w 1678212"/>
                <a:gd name="connsiteY0" fmla="*/ 115074 h 243318"/>
                <a:gd name="connsiteX1" fmla="*/ 82501 w 1678212"/>
                <a:gd name="connsiteY1" fmla="*/ 240628 h 243318"/>
                <a:gd name="connsiteX2" fmla="*/ 219931 w 1678212"/>
                <a:gd name="connsiteY2" fmla="*/ 3399 h 243318"/>
                <a:gd name="connsiteX3" fmla="*/ 372898 w 1678212"/>
                <a:gd name="connsiteY3" fmla="*/ 224351 h 243318"/>
                <a:gd name="connsiteX4" fmla="*/ 525864 w 1678212"/>
                <a:gd name="connsiteY4" fmla="*/ 3399 h 243318"/>
                <a:gd name="connsiteX5" fmla="*/ 675432 w 1678212"/>
                <a:gd name="connsiteY5" fmla="*/ 227750 h 243318"/>
                <a:gd name="connsiteX6" fmla="*/ 831798 w 1678212"/>
                <a:gd name="connsiteY6" fmla="*/ 3399 h 243318"/>
                <a:gd name="connsiteX7" fmla="*/ 981365 w 1678212"/>
                <a:gd name="connsiteY7" fmla="*/ 227750 h 243318"/>
                <a:gd name="connsiteX8" fmla="*/ 1134331 w 1678212"/>
                <a:gd name="connsiteY8" fmla="*/ 0 h 243318"/>
                <a:gd name="connsiteX9" fmla="*/ 1287298 w 1678212"/>
                <a:gd name="connsiteY9" fmla="*/ 227750 h 243318"/>
                <a:gd name="connsiteX10" fmla="*/ 1440264 w 1678212"/>
                <a:gd name="connsiteY10" fmla="*/ 0 h 243318"/>
                <a:gd name="connsiteX11" fmla="*/ 1593231 w 1678212"/>
                <a:gd name="connsiteY11" fmla="*/ 227750 h 243318"/>
                <a:gd name="connsiteX12" fmla="*/ 1678212 w 1678212"/>
                <a:gd name="connsiteY12" fmla="*/ 101978 h 243318"/>
                <a:gd name="connsiteX0" fmla="*/ 0 w 1680694"/>
                <a:gd name="connsiteY0" fmla="*/ 122873 h 243885"/>
                <a:gd name="connsiteX1" fmla="*/ 84983 w 1680694"/>
                <a:gd name="connsiteY1" fmla="*/ 240628 h 243885"/>
                <a:gd name="connsiteX2" fmla="*/ 222413 w 1680694"/>
                <a:gd name="connsiteY2" fmla="*/ 3399 h 243885"/>
                <a:gd name="connsiteX3" fmla="*/ 375380 w 1680694"/>
                <a:gd name="connsiteY3" fmla="*/ 224351 h 243885"/>
                <a:gd name="connsiteX4" fmla="*/ 528346 w 1680694"/>
                <a:gd name="connsiteY4" fmla="*/ 3399 h 243885"/>
                <a:gd name="connsiteX5" fmla="*/ 677914 w 1680694"/>
                <a:gd name="connsiteY5" fmla="*/ 227750 h 243885"/>
                <a:gd name="connsiteX6" fmla="*/ 834280 w 1680694"/>
                <a:gd name="connsiteY6" fmla="*/ 3399 h 243885"/>
                <a:gd name="connsiteX7" fmla="*/ 983847 w 1680694"/>
                <a:gd name="connsiteY7" fmla="*/ 227750 h 243885"/>
                <a:gd name="connsiteX8" fmla="*/ 1136813 w 1680694"/>
                <a:gd name="connsiteY8" fmla="*/ 0 h 243885"/>
                <a:gd name="connsiteX9" fmla="*/ 1289780 w 1680694"/>
                <a:gd name="connsiteY9" fmla="*/ 227750 h 243885"/>
                <a:gd name="connsiteX10" fmla="*/ 1442746 w 1680694"/>
                <a:gd name="connsiteY10" fmla="*/ 0 h 243885"/>
                <a:gd name="connsiteX11" fmla="*/ 1595713 w 1680694"/>
                <a:gd name="connsiteY11" fmla="*/ 227750 h 243885"/>
                <a:gd name="connsiteX12" fmla="*/ 1680694 w 1680694"/>
                <a:gd name="connsiteY12" fmla="*/ 101978 h 243885"/>
                <a:gd name="connsiteX0" fmla="*/ 0 w 1693102"/>
                <a:gd name="connsiteY0" fmla="*/ 122873 h 243885"/>
                <a:gd name="connsiteX1" fmla="*/ 84983 w 1693102"/>
                <a:gd name="connsiteY1" fmla="*/ 240628 h 243885"/>
                <a:gd name="connsiteX2" fmla="*/ 222413 w 1693102"/>
                <a:gd name="connsiteY2" fmla="*/ 3399 h 243885"/>
                <a:gd name="connsiteX3" fmla="*/ 375380 w 1693102"/>
                <a:gd name="connsiteY3" fmla="*/ 224351 h 243885"/>
                <a:gd name="connsiteX4" fmla="*/ 528346 w 1693102"/>
                <a:gd name="connsiteY4" fmla="*/ 3399 h 243885"/>
                <a:gd name="connsiteX5" fmla="*/ 677914 w 1693102"/>
                <a:gd name="connsiteY5" fmla="*/ 227750 h 243885"/>
                <a:gd name="connsiteX6" fmla="*/ 834280 w 1693102"/>
                <a:gd name="connsiteY6" fmla="*/ 3399 h 243885"/>
                <a:gd name="connsiteX7" fmla="*/ 983847 w 1693102"/>
                <a:gd name="connsiteY7" fmla="*/ 227750 h 243885"/>
                <a:gd name="connsiteX8" fmla="*/ 1136813 w 1693102"/>
                <a:gd name="connsiteY8" fmla="*/ 0 h 243885"/>
                <a:gd name="connsiteX9" fmla="*/ 1289780 w 1693102"/>
                <a:gd name="connsiteY9" fmla="*/ 227750 h 243885"/>
                <a:gd name="connsiteX10" fmla="*/ 1442746 w 1693102"/>
                <a:gd name="connsiteY10" fmla="*/ 0 h 243885"/>
                <a:gd name="connsiteX11" fmla="*/ 1595713 w 1693102"/>
                <a:gd name="connsiteY11" fmla="*/ 227750 h 243885"/>
                <a:gd name="connsiteX12" fmla="*/ 1693102 w 1693102"/>
                <a:gd name="connsiteY12" fmla="*/ 94179 h 243885"/>
                <a:gd name="connsiteX0" fmla="*/ 0 w 1690620"/>
                <a:gd name="connsiteY0" fmla="*/ 122873 h 243885"/>
                <a:gd name="connsiteX1" fmla="*/ 84983 w 1690620"/>
                <a:gd name="connsiteY1" fmla="*/ 240628 h 243885"/>
                <a:gd name="connsiteX2" fmla="*/ 222413 w 1690620"/>
                <a:gd name="connsiteY2" fmla="*/ 3399 h 243885"/>
                <a:gd name="connsiteX3" fmla="*/ 375380 w 1690620"/>
                <a:gd name="connsiteY3" fmla="*/ 224351 h 243885"/>
                <a:gd name="connsiteX4" fmla="*/ 528346 w 1690620"/>
                <a:gd name="connsiteY4" fmla="*/ 3399 h 243885"/>
                <a:gd name="connsiteX5" fmla="*/ 677914 w 1690620"/>
                <a:gd name="connsiteY5" fmla="*/ 227750 h 243885"/>
                <a:gd name="connsiteX6" fmla="*/ 834280 w 1690620"/>
                <a:gd name="connsiteY6" fmla="*/ 3399 h 243885"/>
                <a:gd name="connsiteX7" fmla="*/ 983847 w 1690620"/>
                <a:gd name="connsiteY7" fmla="*/ 227750 h 243885"/>
                <a:gd name="connsiteX8" fmla="*/ 1136813 w 1690620"/>
                <a:gd name="connsiteY8" fmla="*/ 0 h 243885"/>
                <a:gd name="connsiteX9" fmla="*/ 1289780 w 1690620"/>
                <a:gd name="connsiteY9" fmla="*/ 227750 h 243885"/>
                <a:gd name="connsiteX10" fmla="*/ 1442746 w 1690620"/>
                <a:gd name="connsiteY10" fmla="*/ 0 h 243885"/>
                <a:gd name="connsiteX11" fmla="*/ 1595713 w 1690620"/>
                <a:gd name="connsiteY11" fmla="*/ 227750 h 243885"/>
                <a:gd name="connsiteX12" fmla="*/ 1690620 w 1690620"/>
                <a:gd name="connsiteY12" fmla="*/ 82481 h 243885"/>
                <a:gd name="connsiteX0" fmla="*/ 0 w 1699003"/>
                <a:gd name="connsiteY0" fmla="*/ 122873 h 243885"/>
                <a:gd name="connsiteX1" fmla="*/ 84983 w 1699003"/>
                <a:gd name="connsiteY1" fmla="*/ 240628 h 243885"/>
                <a:gd name="connsiteX2" fmla="*/ 222413 w 1699003"/>
                <a:gd name="connsiteY2" fmla="*/ 3399 h 243885"/>
                <a:gd name="connsiteX3" fmla="*/ 375380 w 1699003"/>
                <a:gd name="connsiteY3" fmla="*/ 224351 h 243885"/>
                <a:gd name="connsiteX4" fmla="*/ 528346 w 1699003"/>
                <a:gd name="connsiteY4" fmla="*/ 3399 h 243885"/>
                <a:gd name="connsiteX5" fmla="*/ 677914 w 1699003"/>
                <a:gd name="connsiteY5" fmla="*/ 227750 h 243885"/>
                <a:gd name="connsiteX6" fmla="*/ 834280 w 1699003"/>
                <a:gd name="connsiteY6" fmla="*/ 3399 h 243885"/>
                <a:gd name="connsiteX7" fmla="*/ 983847 w 1699003"/>
                <a:gd name="connsiteY7" fmla="*/ 227750 h 243885"/>
                <a:gd name="connsiteX8" fmla="*/ 1136813 w 1699003"/>
                <a:gd name="connsiteY8" fmla="*/ 0 h 243885"/>
                <a:gd name="connsiteX9" fmla="*/ 1289780 w 1699003"/>
                <a:gd name="connsiteY9" fmla="*/ 227750 h 243885"/>
                <a:gd name="connsiteX10" fmla="*/ 1442746 w 1699003"/>
                <a:gd name="connsiteY10" fmla="*/ 0 h 243885"/>
                <a:gd name="connsiteX11" fmla="*/ 1595713 w 1699003"/>
                <a:gd name="connsiteY11" fmla="*/ 227750 h 243885"/>
                <a:gd name="connsiteX12" fmla="*/ 1690620 w 1699003"/>
                <a:gd name="connsiteY12" fmla="*/ 82481 h 243885"/>
                <a:gd name="connsiteX13" fmla="*/ 1694870 w 1699003"/>
                <a:gd name="connsiteY13" fmla="*/ 85791 h 243885"/>
                <a:gd name="connsiteX0" fmla="*/ 0 w 1764352"/>
                <a:gd name="connsiteY0" fmla="*/ 122873 h 243885"/>
                <a:gd name="connsiteX1" fmla="*/ 84983 w 1764352"/>
                <a:gd name="connsiteY1" fmla="*/ 240628 h 243885"/>
                <a:gd name="connsiteX2" fmla="*/ 222413 w 1764352"/>
                <a:gd name="connsiteY2" fmla="*/ 3399 h 243885"/>
                <a:gd name="connsiteX3" fmla="*/ 375380 w 1764352"/>
                <a:gd name="connsiteY3" fmla="*/ 224351 h 243885"/>
                <a:gd name="connsiteX4" fmla="*/ 528346 w 1764352"/>
                <a:gd name="connsiteY4" fmla="*/ 3399 h 243885"/>
                <a:gd name="connsiteX5" fmla="*/ 677914 w 1764352"/>
                <a:gd name="connsiteY5" fmla="*/ 227750 h 243885"/>
                <a:gd name="connsiteX6" fmla="*/ 834280 w 1764352"/>
                <a:gd name="connsiteY6" fmla="*/ 3399 h 243885"/>
                <a:gd name="connsiteX7" fmla="*/ 983847 w 1764352"/>
                <a:gd name="connsiteY7" fmla="*/ 227750 h 243885"/>
                <a:gd name="connsiteX8" fmla="*/ 1136813 w 1764352"/>
                <a:gd name="connsiteY8" fmla="*/ 0 h 243885"/>
                <a:gd name="connsiteX9" fmla="*/ 1289780 w 1764352"/>
                <a:gd name="connsiteY9" fmla="*/ 227750 h 243885"/>
                <a:gd name="connsiteX10" fmla="*/ 1442746 w 1764352"/>
                <a:gd name="connsiteY10" fmla="*/ 0 h 243885"/>
                <a:gd name="connsiteX11" fmla="*/ 1595713 w 1764352"/>
                <a:gd name="connsiteY11" fmla="*/ 227750 h 243885"/>
                <a:gd name="connsiteX12" fmla="*/ 1690620 w 1764352"/>
                <a:gd name="connsiteY12" fmla="*/ 82481 h 243885"/>
                <a:gd name="connsiteX13" fmla="*/ 1764352 w 1764352"/>
                <a:gd name="connsiteY13" fmla="*/ 66293 h 243885"/>
                <a:gd name="connsiteX0" fmla="*/ 0 w 1679369"/>
                <a:gd name="connsiteY0" fmla="*/ 240628 h 240628"/>
                <a:gd name="connsiteX1" fmla="*/ 137430 w 1679369"/>
                <a:gd name="connsiteY1" fmla="*/ 3399 h 240628"/>
                <a:gd name="connsiteX2" fmla="*/ 290397 w 1679369"/>
                <a:gd name="connsiteY2" fmla="*/ 224351 h 240628"/>
                <a:gd name="connsiteX3" fmla="*/ 443363 w 1679369"/>
                <a:gd name="connsiteY3" fmla="*/ 3399 h 240628"/>
                <a:gd name="connsiteX4" fmla="*/ 592931 w 1679369"/>
                <a:gd name="connsiteY4" fmla="*/ 227750 h 240628"/>
                <a:gd name="connsiteX5" fmla="*/ 749297 w 1679369"/>
                <a:gd name="connsiteY5" fmla="*/ 3399 h 240628"/>
                <a:gd name="connsiteX6" fmla="*/ 898864 w 1679369"/>
                <a:gd name="connsiteY6" fmla="*/ 227750 h 240628"/>
                <a:gd name="connsiteX7" fmla="*/ 1051830 w 1679369"/>
                <a:gd name="connsiteY7" fmla="*/ 0 h 240628"/>
                <a:gd name="connsiteX8" fmla="*/ 1204797 w 1679369"/>
                <a:gd name="connsiteY8" fmla="*/ 227750 h 240628"/>
                <a:gd name="connsiteX9" fmla="*/ 1357763 w 1679369"/>
                <a:gd name="connsiteY9" fmla="*/ 0 h 240628"/>
                <a:gd name="connsiteX10" fmla="*/ 1510730 w 1679369"/>
                <a:gd name="connsiteY10" fmla="*/ 227750 h 240628"/>
                <a:gd name="connsiteX11" fmla="*/ 1605637 w 1679369"/>
                <a:gd name="connsiteY11" fmla="*/ 82481 h 240628"/>
                <a:gd name="connsiteX12" fmla="*/ 1679369 w 1679369"/>
                <a:gd name="connsiteY12" fmla="*/ 66293 h 240628"/>
                <a:gd name="connsiteX0" fmla="*/ 0 w 1541939"/>
                <a:gd name="connsiteY0" fmla="*/ 3399 h 228749"/>
                <a:gd name="connsiteX1" fmla="*/ 152967 w 1541939"/>
                <a:gd name="connsiteY1" fmla="*/ 224351 h 228749"/>
                <a:gd name="connsiteX2" fmla="*/ 305933 w 1541939"/>
                <a:gd name="connsiteY2" fmla="*/ 3399 h 228749"/>
                <a:gd name="connsiteX3" fmla="*/ 455501 w 1541939"/>
                <a:gd name="connsiteY3" fmla="*/ 227750 h 228749"/>
                <a:gd name="connsiteX4" fmla="*/ 611867 w 1541939"/>
                <a:gd name="connsiteY4" fmla="*/ 3399 h 228749"/>
                <a:gd name="connsiteX5" fmla="*/ 761434 w 1541939"/>
                <a:gd name="connsiteY5" fmla="*/ 227750 h 228749"/>
                <a:gd name="connsiteX6" fmla="*/ 914400 w 1541939"/>
                <a:gd name="connsiteY6" fmla="*/ 0 h 228749"/>
                <a:gd name="connsiteX7" fmla="*/ 1067367 w 1541939"/>
                <a:gd name="connsiteY7" fmla="*/ 227750 h 228749"/>
                <a:gd name="connsiteX8" fmla="*/ 1220333 w 1541939"/>
                <a:gd name="connsiteY8" fmla="*/ 0 h 228749"/>
                <a:gd name="connsiteX9" fmla="*/ 1373300 w 1541939"/>
                <a:gd name="connsiteY9" fmla="*/ 227750 h 228749"/>
                <a:gd name="connsiteX10" fmla="*/ 1468207 w 1541939"/>
                <a:gd name="connsiteY10" fmla="*/ 82481 h 228749"/>
                <a:gd name="connsiteX11" fmla="*/ 1541939 w 1541939"/>
                <a:gd name="connsiteY11" fmla="*/ 66293 h 228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41939" h="228749">
                  <a:moveTo>
                    <a:pt x="0" y="3399"/>
                  </a:moveTo>
                  <a:cubicBezTo>
                    <a:pt x="48399" y="686"/>
                    <a:pt x="101978" y="224351"/>
                    <a:pt x="152967" y="224351"/>
                  </a:cubicBezTo>
                  <a:cubicBezTo>
                    <a:pt x="203956" y="224351"/>
                    <a:pt x="255511" y="2833"/>
                    <a:pt x="305933" y="3399"/>
                  </a:cubicBezTo>
                  <a:cubicBezTo>
                    <a:pt x="356355" y="3965"/>
                    <a:pt x="404512" y="227750"/>
                    <a:pt x="455501" y="227750"/>
                  </a:cubicBezTo>
                  <a:cubicBezTo>
                    <a:pt x="506490" y="227750"/>
                    <a:pt x="560878" y="3399"/>
                    <a:pt x="611867" y="3399"/>
                  </a:cubicBezTo>
                  <a:cubicBezTo>
                    <a:pt x="662856" y="3399"/>
                    <a:pt x="711012" y="228316"/>
                    <a:pt x="761434" y="227750"/>
                  </a:cubicBezTo>
                  <a:cubicBezTo>
                    <a:pt x="811856" y="227184"/>
                    <a:pt x="863411" y="0"/>
                    <a:pt x="914400" y="0"/>
                  </a:cubicBezTo>
                  <a:cubicBezTo>
                    <a:pt x="965389" y="0"/>
                    <a:pt x="1016378" y="227750"/>
                    <a:pt x="1067367" y="227750"/>
                  </a:cubicBezTo>
                  <a:cubicBezTo>
                    <a:pt x="1118356" y="227750"/>
                    <a:pt x="1169344" y="0"/>
                    <a:pt x="1220333" y="0"/>
                  </a:cubicBezTo>
                  <a:cubicBezTo>
                    <a:pt x="1271322" y="0"/>
                    <a:pt x="1331988" y="214003"/>
                    <a:pt x="1373300" y="227750"/>
                  </a:cubicBezTo>
                  <a:cubicBezTo>
                    <a:pt x="1414612" y="241497"/>
                    <a:pt x="1440100" y="109391"/>
                    <a:pt x="1468207" y="82481"/>
                  </a:cubicBezTo>
                  <a:cubicBezTo>
                    <a:pt x="1496314" y="55571"/>
                    <a:pt x="1541054" y="65604"/>
                    <a:pt x="1541939" y="66293"/>
                  </a:cubicBezTo>
                </a:path>
              </a:pathLst>
            </a:custGeom>
            <a:ln w="34925">
              <a:solidFill>
                <a:schemeClr val="tx2">
                  <a:lumMod val="7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prstClr val="black"/>
                </a:solidFill>
              </a:endParaRPr>
            </a:p>
          </p:txBody>
        </p:sp>
      </p:grpSp>
      <p:sp>
        <p:nvSpPr>
          <p:cNvPr id="165" name="Right Arrow 164"/>
          <p:cNvSpPr/>
          <p:nvPr/>
        </p:nvSpPr>
        <p:spPr>
          <a:xfrm rot="19795807">
            <a:off x="6019450" y="1542380"/>
            <a:ext cx="436468" cy="2194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6" name="Right Arrow 165"/>
          <p:cNvSpPr/>
          <p:nvPr/>
        </p:nvSpPr>
        <p:spPr>
          <a:xfrm rot="9509418">
            <a:off x="3393507" y="4195440"/>
            <a:ext cx="436468" cy="2194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8" name="TextBox 167"/>
          <p:cNvSpPr txBox="1"/>
          <p:nvPr/>
        </p:nvSpPr>
        <p:spPr>
          <a:xfrm>
            <a:off x="6557727" y="1295400"/>
            <a:ext cx="1218435" cy="6204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Toxic RNA 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Mechanism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69" name="TextBox 168"/>
          <p:cNvSpPr txBox="1"/>
          <p:nvPr/>
        </p:nvSpPr>
        <p:spPr>
          <a:xfrm>
            <a:off x="2055112" y="4191000"/>
            <a:ext cx="13837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Toxic </a:t>
            </a:r>
            <a:r>
              <a:rPr lang="en-US" dirty="0" err="1" smtClean="0">
                <a:solidFill>
                  <a:prstClr val="black"/>
                </a:solidFill>
              </a:rPr>
              <a:t>PolyQ</a:t>
            </a:r>
            <a:r>
              <a:rPr lang="en-US" dirty="0" smtClean="0">
                <a:solidFill>
                  <a:prstClr val="black"/>
                </a:solidFill>
              </a:rPr>
              <a:t>  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Mechanism?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2" name="Rectangle 171"/>
          <p:cNvSpPr/>
          <p:nvPr/>
        </p:nvSpPr>
        <p:spPr>
          <a:xfrm>
            <a:off x="4483056" y="1696276"/>
            <a:ext cx="1079544" cy="3542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"/>
          <a:effectLst>
            <a:innerShdw blurRad="114300">
              <a:schemeClr val="tx2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1F497D"/>
                </a:solidFill>
              </a:rPr>
              <a:t>CUG</a:t>
            </a:r>
            <a:r>
              <a:rPr lang="en-US" sz="2000" baseline="-25000" dirty="0" smtClean="0">
                <a:solidFill>
                  <a:srgbClr val="1F497D"/>
                </a:solidFill>
              </a:rPr>
              <a:t>EXP</a:t>
            </a:r>
            <a:endParaRPr lang="en-US" sz="2000" baseline="-25000" dirty="0">
              <a:solidFill>
                <a:srgbClr val="1F497D"/>
              </a:solidFill>
            </a:endParaRPr>
          </a:p>
        </p:txBody>
      </p:sp>
      <p:sp>
        <p:nvSpPr>
          <p:cNvPr id="173" name="Rectangle 172"/>
          <p:cNvSpPr/>
          <p:nvPr/>
        </p:nvSpPr>
        <p:spPr>
          <a:xfrm>
            <a:off x="4483056" y="4038600"/>
            <a:ext cx="1025727" cy="3542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"/>
          <a:effectLst>
            <a:innerShdw blurRad="114300">
              <a:schemeClr val="tx2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1F497D"/>
                </a:solidFill>
              </a:rPr>
              <a:t>CAG</a:t>
            </a:r>
            <a:r>
              <a:rPr lang="en-US" sz="2000" baseline="-25000" dirty="0" smtClean="0">
                <a:solidFill>
                  <a:srgbClr val="1F497D"/>
                </a:solidFill>
              </a:rPr>
              <a:t>EXP</a:t>
            </a:r>
            <a:endParaRPr lang="en-US" sz="2000" baseline="-25000" dirty="0">
              <a:solidFill>
                <a:srgbClr val="1F497D"/>
              </a:solidFill>
            </a:endParaRPr>
          </a:p>
        </p:txBody>
      </p:sp>
      <p:cxnSp>
        <p:nvCxnSpPr>
          <p:cNvPr id="175" name="Straight Connector 174"/>
          <p:cNvCxnSpPr/>
          <p:nvPr/>
        </p:nvCxnSpPr>
        <p:spPr>
          <a:xfrm>
            <a:off x="5832486" y="3289007"/>
            <a:ext cx="80966" cy="0"/>
          </a:xfrm>
          <a:prstGeom prst="line">
            <a:avLst/>
          </a:prstGeom>
          <a:ln w="25400"/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Connector 175"/>
          <p:cNvCxnSpPr/>
          <p:nvPr/>
        </p:nvCxnSpPr>
        <p:spPr>
          <a:xfrm>
            <a:off x="5697543" y="3289007"/>
            <a:ext cx="80966" cy="0"/>
          </a:xfrm>
          <a:prstGeom prst="line">
            <a:avLst/>
          </a:prstGeom>
          <a:ln w="25400"/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Connector 176"/>
          <p:cNvCxnSpPr/>
          <p:nvPr/>
        </p:nvCxnSpPr>
        <p:spPr>
          <a:xfrm>
            <a:off x="5562600" y="3289007"/>
            <a:ext cx="80966" cy="0"/>
          </a:xfrm>
          <a:prstGeom prst="line">
            <a:avLst/>
          </a:prstGeom>
          <a:ln w="25400"/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9" name="TextBox 178"/>
          <p:cNvSpPr txBox="1"/>
          <p:nvPr/>
        </p:nvSpPr>
        <p:spPr>
          <a:xfrm>
            <a:off x="5791200" y="4191000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5’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80" name="TextBox 179"/>
          <p:cNvSpPr txBox="1"/>
          <p:nvPr/>
        </p:nvSpPr>
        <p:spPr>
          <a:xfrm>
            <a:off x="631206" y="5481935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5’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426074" y="1981200"/>
            <a:ext cx="24131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</a:rPr>
              <a:t>Daughters </a:t>
            </a:r>
            <a:r>
              <a:rPr lang="en-US" sz="1600" dirty="0">
                <a:solidFill>
                  <a:prstClr val="black"/>
                </a:solidFill>
              </a:rPr>
              <a:t>et al. 2009</a:t>
            </a:r>
          </a:p>
          <a:p>
            <a:r>
              <a:rPr lang="en-US" sz="1600" i="1" dirty="0">
                <a:solidFill>
                  <a:prstClr val="black"/>
                </a:solidFill>
              </a:rPr>
              <a:t>PLoS Genetics</a:t>
            </a:r>
          </a:p>
        </p:txBody>
      </p:sp>
      <p:sp>
        <p:nvSpPr>
          <p:cNvPr id="41" name="Text Box 9"/>
          <p:cNvSpPr txBox="1">
            <a:spLocks noChangeArrowheads="1"/>
          </p:cNvSpPr>
          <p:nvPr/>
        </p:nvSpPr>
        <p:spPr bwMode="auto">
          <a:xfrm>
            <a:off x="1752600" y="4724400"/>
            <a:ext cx="198041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 type="none" w="sm" len="sm"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3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3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3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3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3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3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3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3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32" charset="0"/>
              </a:defRPr>
            </a:lvl9pPr>
          </a:lstStyle>
          <a:p>
            <a:r>
              <a:rPr lang="en-US" sz="1600" dirty="0">
                <a:solidFill>
                  <a:prstClr val="black"/>
                </a:solidFill>
              </a:rPr>
              <a:t>Moseley et al., </a:t>
            </a:r>
            <a:r>
              <a:rPr lang="en-US" sz="1600" dirty="0" smtClean="0">
                <a:solidFill>
                  <a:prstClr val="black"/>
                </a:solidFill>
              </a:rPr>
              <a:t>2006 </a:t>
            </a:r>
          </a:p>
          <a:p>
            <a:r>
              <a:rPr lang="en-US" sz="1600" i="1" dirty="0" smtClean="0">
                <a:solidFill>
                  <a:prstClr val="black"/>
                </a:solidFill>
              </a:rPr>
              <a:t>Nature Genetics</a:t>
            </a:r>
            <a:endParaRPr lang="en-US" sz="1600" dirty="0">
              <a:solidFill>
                <a:prstClr val="black"/>
              </a:solidFill>
            </a:endParaRPr>
          </a:p>
        </p:txBody>
      </p:sp>
      <p:pic>
        <p:nvPicPr>
          <p:cNvPr id="42" name="Picture 29"/>
          <p:cNvPicPr>
            <a:picLocks noChangeAspect="1" noChangeArrowheads="1"/>
          </p:cNvPicPr>
          <p:nvPr/>
        </p:nvPicPr>
        <p:blipFill>
          <a:blip r:embed="rId3">
            <a:lum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1" t="15385" r="19582" b="23077"/>
          <a:stretch>
            <a:fillRect/>
          </a:stretch>
        </p:blipFill>
        <p:spPr bwMode="auto">
          <a:xfrm>
            <a:off x="7832642" y="888952"/>
            <a:ext cx="1057275" cy="939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31" t="-4005" r="-2338" b="-25077"/>
          <a:stretch/>
        </p:blipFill>
        <p:spPr>
          <a:xfrm>
            <a:off x="1072877" y="3886200"/>
            <a:ext cx="861509" cy="96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22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lick.wav"/>
          </p:stSnd>
        </p:sndAc>
      </p:transition>
    </mc:Choice>
    <mc:Fallback xmlns="">
      <p:transition spd="slow">
        <p:sndAc>
          <p:stSnd>
            <p:snd r:embed="rId5" name="click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457200" y="1148696"/>
            <a:ext cx="8405341" cy="1951670"/>
            <a:chOff x="835433" y="1124481"/>
            <a:chExt cx="8302172" cy="2168868"/>
          </a:xfrm>
        </p:grpSpPr>
        <p:sp>
          <p:nvSpPr>
            <p:cNvPr id="5" name="TextBox 4"/>
            <p:cNvSpPr txBox="1">
              <a:spLocks noChangeArrowheads="1"/>
            </p:cNvSpPr>
            <p:nvPr/>
          </p:nvSpPr>
          <p:spPr bwMode="auto">
            <a:xfrm>
              <a:off x="8378680" y="2954795"/>
              <a:ext cx="75892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sz="1600" i="1">
                  <a:solidFill>
                    <a:prstClr val="white"/>
                  </a:solidFill>
                </a:rPr>
                <a:t>Tao Zu</a:t>
              </a:r>
            </a:p>
          </p:txBody>
        </p:sp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5433" y="1124481"/>
              <a:ext cx="8198601" cy="1911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5226"/>
            <a:ext cx="8229600" cy="114300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600" dirty="0" smtClean="0"/>
              <a:t>Discovery of Repeat-Associated Non-ATG Translation  (RAN translation)</a:t>
            </a:r>
            <a:endParaRPr lang="en-US" sz="3600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494320"/>
              </p:ext>
            </p:extLst>
          </p:nvPr>
        </p:nvGraphicFramePr>
        <p:xfrm>
          <a:off x="457200" y="3576334"/>
          <a:ext cx="2321687" cy="11217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2968"/>
                <a:gridCol w="625037"/>
                <a:gridCol w="1083682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Frame</a:t>
                      </a:r>
                      <a:endParaRPr lang="en-US" sz="1200" b="1" dirty="0"/>
                    </a:p>
                  </a:txBody>
                  <a:tcPr marL="91424" marR="91424" marT="45742" marB="45742"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Codon</a:t>
                      </a:r>
                      <a:endParaRPr lang="en-US" sz="1200" b="1" dirty="0"/>
                    </a:p>
                  </a:txBody>
                  <a:tcPr marL="91424" marR="91424" marT="45742" marB="45742"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Amino Acid</a:t>
                      </a:r>
                      <a:endParaRPr lang="en-US" sz="1200" b="1" dirty="0"/>
                    </a:p>
                  </a:txBody>
                  <a:tcPr marL="91424" marR="91424" marT="45742" marB="45742"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 b="1" u="none" dirty="0" smtClean="0">
                          <a:solidFill>
                            <a:schemeClr val="tx2"/>
                          </a:solidFill>
                        </a:rPr>
                        <a:t>1</a:t>
                      </a:r>
                    </a:p>
                  </a:txBody>
                  <a:tcPr marL="91424" marR="91424" marT="45742" marB="4574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u="none" dirty="0" smtClean="0">
                          <a:solidFill>
                            <a:schemeClr val="tx2"/>
                          </a:solidFill>
                        </a:rPr>
                        <a:t>CAG</a:t>
                      </a:r>
                    </a:p>
                  </a:txBody>
                  <a:tcPr marL="91424" marR="91424" marT="45742" marB="4574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2"/>
                          </a:solidFill>
                        </a:rPr>
                        <a:t>Glutamine(Q</a:t>
                      </a:r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91424" marR="91424" marT="45742" marB="45742"/>
                </a:tc>
              </a:tr>
              <a:tr h="28651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u="none" dirty="0" smtClean="0">
                          <a:solidFill>
                            <a:srgbClr val="7030A0"/>
                          </a:solidFill>
                        </a:rPr>
                        <a:t>2</a:t>
                      </a:r>
                    </a:p>
                  </a:txBody>
                  <a:tcPr marL="91424" marR="91424" marT="45742" marB="45742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u="none" dirty="0" smtClean="0">
                          <a:solidFill>
                            <a:srgbClr val="7030A0"/>
                          </a:solidFill>
                        </a:rPr>
                        <a:t>AGC</a:t>
                      </a:r>
                    </a:p>
                  </a:txBody>
                  <a:tcPr marL="91424" marR="91424" marT="45742" marB="4574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7030A0"/>
                          </a:solidFill>
                        </a:rPr>
                        <a:t>Serine(S)</a:t>
                      </a:r>
                      <a:endParaRPr lang="en-US" sz="1200" b="1" dirty="0">
                        <a:solidFill>
                          <a:srgbClr val="7030A0"/>
                        </a:solidFill>
                      </a:endParaRPr>
                    </a:p>
                  </a:txBody>
                  <a:tcPr marL="91424" marR="91424" marT="45742" marB="45742"/>
                </a:tc>
              </a:tr>
              <a:tr h="28651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u="none" dirty="0" smtClean="0">
                          <a:solidFill>
                            <a:srgbClr val="FF0000"/>
                          </a:solidFill>
                        </a:rPr>
                        <a:t>3</a:t>
                      </a:r>
                    </a:p>
                  </a:txBody>
                  <a:tcPr marL="91424" marR="91424" marT="45742" marB="45742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u="none" dirty="0" smtClean="0">
                          <a:solidFill>
                            <a:srgbClr val="FF0000"/>
                          </a:solidFill>
                        </a:rPr>
                        <a:t>GCA</a:t>
                      </a:r>
                      <a:endParaRPr lang="en-US" sz="1200" b="1" u="sng" dirty="0" smtClean="0">
                        <a:solidFill>
                          <a:srgbClr val="FF0000"/>
                        </a:solidFill>
                      </a:endParaRPr>
                    </a:p>
                  </a:txBody>
                  <a:tcPr marL="91424" marR="91424" marT="45742" marB="4574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Alanine(A)</a:t>
                      </a:r>
                      <a:endParaRPr lang="en-US" sz="1200" b="1" dirty="0">
                        <a:solidFill>
                          <a:srgbClr val="FF0000"/>
                        </a:solidFill>
                      </a:endParaRPr>
                    </a:p>
                  </a:txBody>
                  <a:tcPr marL="91424" marR="91424" marT="45742" marB="45742"/>
                </a:tc>
              </a:tr>
            </a:tbl>
          </a:graphicData>
        </a:graphic>
      </p:graphicFrame>
      <p:pic>
        <p:nvPicPr>
          <p:cNvPr id="10" name="Picture 9" descr="Untitled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67" y="4988558"/>
            <a:ext cx="5960828" cy="1314752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65"/>
          <a:stretch>
            <a:fillRect/>
          </a:stretch>
        </p:blipFill>
        <p:spPr bwMode="auto">
          <a:xfrm>
            <a:off x="6399987" y="3152228"/>
            <a:ext cx="2286813" cy="31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881523" y="6406351"/>
            <a:ext cx="2070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prstClr val="black"/>
                </a:solidFill>
              </a:rPr>
              <a:t>Zu</a:t>
            </a:r>
            <a:r>
              <a:rPr lang="en-US" dirty="0" smtClean="0">
                <a:solidFill>
                  <a:prstClr val="black"/>
                </a:solidFill>
              </a:rPr>
              <a:t> et al., PNAS 2011</a:t>
            </a:r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785198" y="3733203"/>
            <a:ext cx="2950541" cy="838797"/>
            <a:chOff x="3673605" y="1143001"/>
            <a:chExt cx="5202284" cy="1143000"/>
          </a:xfrm>
        </p:grpSpPr>
        <p:grpSp>
          <p:nvGrpSpPr>
            <p:cNvPr id="14" name="Group 291"/>
            <p:cNvGrpSpPr>
              <a:grpSpLocks/>
            </p:cNvGrpSpPr>
            <p:nvPr/>
          </p:nvGrpSpPr>
          <p:grpSpPr bwMode="auto">
            <a:xfrm>
              <a:off x="4083756" y="1981200"/>
              <a:ext cx="4552244" cy="46038"/>
              <a:chOff x="2494908" y="1549687"/>
              <a:chExt cx="3173002" cy="0"/>
            </a:xfrm>
          </p:grpSpPr>
          <p:cxnSp>
            <p:nvCxnSpPr>
              <p:cNvPr id="36" name="Straight Connector 35"/>
              <p:cNvCxnSpPr/>
              <p:nvPr/>
            </p:nvCxnSpPr>
            <p:spPr>
              <a:xfrm>
                <a:off x="2494908" y="1549687"/>
                <a:ext cx="349168" cy="0"/>
              </a:xfrm>
              <a:prstGeom prst="line">
                <a:avLst/>
              </a:prstGeom>
              <a:ln w="254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2898172" y="1549687"/>
                <a:ext cx="349168" cy="0"/>
              </a:xfrm>
              <a:prstGeom prst="line">
                <a:avLst/>
              </a:prstGeom>
              <a:ln w="254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>
                <a:off x="3301437" y="1549687"/>
                <a:ext cx="349168" cy="0"/>
              </a:xfrm>
              <a:prstGeom prst="line">
                <a:avLst/>
              </a:prstGeom>
              <a:ln w="254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>
                <a:off x="3704701" y="1549687"/>
                <a:ext cx="350151" cy="0"/>
              </a:xfrm>
              <a:prstGeom prst="line">
                <a:avLst/>
              </a:prstGeom>
              <a:ln w="254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>
                <a:off x="4107965" y="1549687"/>
                <a:ext cx="350151" cy="0"/>
              </a:xfrm>
              <a:prstGeom prst="line">
                <a:avLst/>
              </a:prstGeom>
              <a:ln w="254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4512214" y="1549687"/>
                <a:ext cx="349168" cy="0"/>
              </a:xfrm>
              <a:prstGeom prst="line">
                <a:avLst/>
              </a:prstGeom>
              <a:ln w="254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>
                <a:off x="4915478" y="1549687"/>
                <a:ext cx="349168" cy="0"/>
              </a:xfrm>
              <a:prstGeom prst="line">
                <a:avLst/>
              </a:prstGeom>
              <a:ln w="254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>
                <a:off x="5318742" y="1549687"/>
                <a:ext cx="349168" cy="0"/>
              </a:xfrm>
              <a:prstGeom prst="line">
                <a:avLst/>
              </a:prstGeom>
              <a:ln w="254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Rectangle 170"/>
            <p:cNvSpPr>
              <a:spLocks noChangeArrowheads="1"/>
            </p:cNvSpPr>
            <p:nvPr/>
          </p:nvSpPr>
          <p:spPr bwMode="auto">
            <a:xfrm>
              <a:off x="3673605" y="1143001"/>
              <a:ext cx="5031364" cy="440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500" dirty="0" smtClean="0">
                  <a:solidFill>
                    <a:prstClr val="black"/>
                  </a:solidFill>
                </a:rPr>
                <a:t>CAGCAGCAGCAGCAGCAGCAGCAG</a:t>
              </a:r>
              <a:endParaRPr lang="en-US" sz="1500" dirty="0">
                <a:solidFill>
                  <a:prstClr val="black"/>
                </a:solidFill>
              </a:endParaRPr>
            </a:p>
          </p:txBody>
        </p:sp>
        <p:grpSp>
          <p:nvGrpSpPr>
            <p:cNvPr id="16" name="Group 292"/>
            <p:cNvGrpSpPr>
              <a:grpSpLocks/>
            </p:cNvGrpSpPr>
            <p:nvPr/>
          </p:nvGrpSpPr>
          <p:grpSpPr bwMode="auto">
            <a:xfrm>
              <a:off x="3852334" y="1706564"/>
              <a:ext cx="4563533" cy="122237"/>
              <a:chOff x="2647308" y="1702087"/>
              <a:chExt cx="3173002" cy="0"/>
            </a:xfrm>
          </p:grpSpPr>
          <p:cxnSp>
            <p:nvCxnSpPr>
              <p:cNvPr id="28" name="Straight Connector 27"/>
              <p:cNvCxnSpPr/>
              <p:nvPr/>
            </p:nvCxnSpPr>
            <p:spPr>
              <a:xfrm>
                <a:off x="2647308" y="1702087"/>
                <a:ext cx="349285" cy="0"/>
              </a:xfrm>
              <a:prstGeom prst="line">
                <a:avLst/>
              </a:prstGeom>
              <a:ln w="254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3050556" y="1702087"/>
                <a:ext cx="349285" cy="0"/>
              </a:xfrm>
              <a:prstGeom prst="line">
                <a:avLst/>
              </a:prstGeom>
              <a:ln w="254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3454785" y="1702087"/>
                <a:ext cx="348304" cy="0"/>
              </a:xfrm>
              <a:prstGeom prst="line">
                <a:avLst/>
              </a:prstGeom>
              <a:ln w="254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3857052" y="1702087"/>
                <a:ext cx="350266" cy="0"/>
              </a:xfrm>
              <a:prstGeom prst="line">
                <a:avLst/>
              </a:prstGeom>
              <a:ln w="254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>
                <a:off x="4260300" y="1702087"/>
                <a:ext cx="350267" cy="0"/>
              </a:xfrm>
              <a:prstGeom prst="line">
                <a:avLst/>
              </a:prstGeom>
              <a:ln w="254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4664529" y="1702087"/>
                <a:ext cx="348304" cy="0"/>
              </a:xfrm>
              <a:prstGeom prst="line">
                <a:avLst/>
              </a:prstGeom>
              <a:ln w="254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5067777" y="1702087"/>
                <a:ext cx="349285" cy="0"/>
              </a:xfrm>
              <a:prstGeom prst="line">
                <a:avLst/>
              </a:prstGeom>
              <a:ln w="254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5471025" y="1702087"/>
                <a:ext cx="349285" cy="0"/>
              </a:xfrm>
              <a:prstGeom prst="line">
                <a:avLst/>
              </a:prstGeom>
              <a:ln w="254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oup 16"/>
            <p:cNvGrpSpPr>
              <a:grpSpLocks/>
            </p:cNvGrpSpPr>
            <p:nvPr/>
          </p:nvGrpSpPr>
          <p:grpSpPr bwMode="auto">
            <a:xfrm>
              <a:off x="4337756" y="2239964"/>
              <a:ext cx="4538133" cy="46037"/>
              <a:chOff x="4879975" y="2209800"/>
              <a:chExt cx="5105400" cy="46038"/>
            </a:xfrm>
          </p:grpSpPr>
          <p:grpSp>
            <p:nvGrpSpPr>
              <p:cNvPr id="18" name="Group 292"/>
              <p:cNvGrpSpPr>
                <a:grpSpLocks/>
              </p:cNvGrpSpPr>
              <p:nvPr/>
            </p:nvGrpSpPr>
            <p:grpSpPr bwMode="auto">
              <a:xfrm>
                <a:off x="4879975" y="2209800"/>
                <a:ext cx="4530725" cy="46038"/>
                <a:chOff x="2647308" y="1702087"/>
                <a:chExt cx="3173002" cy="0"/>
              </a:xfrm>
            </p:grpSpPr>
            <p:cxnSp>
              <p:nvCxnSpPr>
                <p:cNvPr id="20" name="Straight Connector 19"/>
                <p:cNvCxnSpPr/>
                <p:nvPr/>
              </p:nvCxnSpPr>
              <p:spPr>
                <a:xfrm>
                  <a:off x="2647308" y="1702087"/>
                  <a:ext cx="349097" cy="0"/>
                </a:xfrm>
                <a:prstGeom prst="line">
                  <a:avLst/>
                </a:prstGeom>
                <a:ln w="254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/>
                <p:cNvCxnSpPr/>
                <p:nvPr/>
              </p:nvCxnSpPr>
              <p:spPr>
                <a:xfrm>
                  <a:off x="3050882" y="1702087"/>
                  <a:ext cx="349097" cy="0"/>
                </a:xfrm>
                <a:prstGeom prst="line">
                  <a:avLst/>
                </a:prstGeom>
                <a:ln w="254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/>
                <p:cNvCxnSpPr/>
                <p:nvPr/>
              </p:nvCxnSpPr>
              <p:spPr>
                <a:xfrm>
                  <a:off x="3454456" y="1702087"/>
                  <a:ext cx="349097" cy="0"/>
                </a:xfrm>
                <a:prstGeom prst="line">
                  <a:avLst/>
                </a:prstGeom>
                <a:ln w="254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/>
                <p:cNvCxnSpPr/>
                <p:nvPr/>
              </p:nvCxnSpPr>
              <p:spPr>
                <a:xfrm>
                  <a:off x="3856918" y="1702087"/>
                  <a:ext cx="350209" cy="0"/>
                </a:xfrm>
                <a:prstGeom prst="line">
                  <a:avLst/>
                </a:prstGeom>
                <a:ln w="254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/>
                <p:cNvCxnSpPr/>
                <p:nvPr/>
              </p:nvCxnSpPr>
              <p:spPr>
                <a:xfrm>
                  <a:off x="4260492" y="1702087"/>
                  <a:ext cx="350208" cy="0"/>
                </a:xfrm>
                <a:prstGeom prst="line">
                  <a:avLst/>
                </a:prstGeom>
                <a:ln w="254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/>
                <p:cNvCxnSpPr/>
                <p:nvPr/>
              </p:nvCxnSpPr>
              <p:spPr>
                <a:xfrm>
                  <a:off x="4664065" y="1702087"/>
                  <a:ext cx="349097" cy="0"/>
                </a:xfrm>
                <a:prstGeom prst="line">
                  <a:avLst/>
                </a:prstGeom>
                <a:ln w="254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/>
                <p:cNvCxnSpPr/>
                <p:nvPr/>
              </p:nvCxnSpPr>
              <p:spPr>
                <a:xfrm>
                  <a:off x="5067640" y="1702087"/>
                  <a:ext cx="349097" cy="0"/>
                </a:xfrm>
                <a:prstGeom prst="line">
                  <a:avLst/>
                </a:prstGeom>
                <a:ln w="254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/>
                <p:cNvCxnSpPr/>
                <p:nvPr/>
              </p:nvCxnSpPr>
              <p:spPr>
                <a:xfrm>
                  <a:off x="5471213" y="1702087"/>
                  <a:ext cx="349097" cy="0"/>
                </a:xfrm>
                <a:prstGeom prst="line">
                  <a:avLst/>
                </a:prstGeom>
                <a:ln w="254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9" name="Straight Connector 18"/>
              <p:cNvCxnSpPr/>
              <p:nvPr/>
            </p:nvCxnSpPr>
            <p:spPr bwMode="auto">
              <a:xfrm>
                <a:off x="9486900" y="2209800"/>
                <a:ext cx="498475" cy="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057774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lick.wav"/>
          </p:stSnd>
        </p:sndAc>
      </p:transition>
    </mc:Choice>
    <mc:Fallback xmlns="">
      <p:transition spd="slow">
        <p:sndAc>
          <p:stSnd>
            <p:snd r:embed="rId6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819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143000"/>
          </a:xfr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r>
              <a:rPr lang="en-US" dirty="0"/>
              <a:t>DNA </a:t>
            </a:r>
            <a:r>
              <a:rPr lang="en-US" dirty="0">
                <a:sym typeface="Symbol" pitchFamily="18" charset="2"/>
              </a:rPr>
              <a:t></a:t>
            </a:r>
            <a:r>
              <a:rPr lang="en-US" dirty="0"/>
              <a:t> RNA  </a:t>
            </a:r>
            <a:r>
              <a:rPr lang="en-US" dirty="0" smtClean="0">
                <a:sym typeface="Symbol" pitchFamily="18" charset="2"/>
              </a:rPr>
              <a:t> Protein</a:t>
            </a:r>
            <a:endParaRPr lang="en-US" dirty="0">
              <a:sym typeface="Symbol" pitchFamily="18" charset="2"/>
            </a:endParaRPr>
          </a:p>
        </p:txBody>
      </p:sp>
      <p:sp>
        <p:nvSpPr>
          <p:cNvPr id="67482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760589" y="1676399"/>
            <a:ext cx="8205611" cy="2666999"/>
          </a:xfr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noAutofit/>
          </a:bodyPr>
          <a:lstStyle/>
          <a:p>
            <a:pPr>
              <a:spcBef>
                <a:spcPct val="50000"/>
              </a:spcBef>
              <a:buFont typeface="Monotype Sorts" pitchFamily="2" charset="2"/>
              <a:buNone/>
            </a:pPr>
            <a:r>
              <a:rPr lang="en-US" sz="2400" dirty="0"/>
              <a:t>Genomic DNA        	</a:t>
            </a:r>
            <a:r>
              <a:rPr lang="en-US" sz="2400" dirty="0" smtClean="0"/>
              <a:t>	THYBIGRYDDOGRANOUT</a:t>
            </a:r>
            <a:endParaRPr lang="en-US" sz="2400" dirty="0"/>
          </a:p>
          <a:p>
            <a:pPr>
              <a:spcBef>
                <a:spcPct val="50000"/>
              </a:spcBef>
              <a:buFont typeface="Monotype Sorts" pitchFamily="2" charset="2"/>
              <a:buNone/>
            </a:pPr>
            <a:r>
              <a:rPr lang="en-US" sz="2400" dirty="0"/>
              <a:t>Messenger RNA        	</a:t>
            </a:r>
            <a:r>
              <a:rPr lang="en-US" sz="2400" dirty="0" smtClean="0"/>
              <a:t>	THEBIGREDDOGRANOUT</a:t>
            </a:r>
            <a:endParaRPr lang="en-US" sz="2400" dirty="0"/>
          </a:p>
          <a:p>
            <a:pPr>
              <a:spcBef>
                <a:spcPct val="50000"/>
              </a:spcBef>
              <a:buFont typeface="Monotype Sorts" pitchFamily="2" charset="2"/>
              <a:buNone/>
            </a:pPr>
            <a:r>
              <a:rPr lang="en-US" sz="2400" dirty="0"/>
              <a:t>Translated Message       	THE BIG RED DOG RAN </a:t>
            </a:r>
            <a:r>
              <a:rPr lang="en-US" sz="2400" dirty="0" smtClean="0"/>
              <a:t>OUT</a:t>
            </a:r>
          </a:p>
          <a:p>
            <a:pPr>
              <a:spcBef>
                <a:spcPct val="50000"/>
              </a:spcBef>
              <a:buNone/>
            </a:pPr>
            <a:r>
              <a:rPr lang="en-US" sz="2400" dirty="0" smtClean="0"/>
              <a:t>					</a:t>
            </a:r>
            <a:r>
              <a:rPr lang="en-US" sz="2400" dirty="0" smtClean="0">
                <a:solidFill>
                  <a:srgbClr val="FF0000"/>
                </a:solidFill>
              </a:rPr>
              <a:t>HEB IGR EDD OGR ANO UTT</a:t>
            </a:r>
            <a:endParaRPr lang="en-US" sz="2400" dirty="0">
              <a:solidFill>
                <a:srgbClr val="FF0000"/>
              </a:solidFill>
            </a:endParaRPr>
          </a:p>
          <a:p>
            <a:pPr>
              <a:spcBef>
                <a:spcPct val="50000"/>
              </a:spcBef>
              <a:buNone/>
            </a:pPr>
            <a:r>
              <a:rPr lang="en-US" sz="2400" dirty="0" smtClean="0"/>
              <a:t>					</a:t>
            </a:r>
            <a:r>
              <a:rPr lang="en-US" sz="2400" dirty="0" smtClean="0">
                <a:solidFill>
                  <a:srgbClr val="002060"/>
                </a:solidFill>
              </a:rPr>
              <a:t>EBI GRE DDO GRA NOU TTH</a:t>
            </a:r>
            <a:endParaRPr lang="en-US" sz="2400" dirty="0">
              <a:solidFill>
                <a:srgbClr val="002060"/>
              </a:solidFill>
            </a:endParaRPr>
          </a:p>
          <a:p>
            <a:pPr>
              <a:spcBef>
                <a:spcPct val="50000"/>
              </a:spcBef>
              <a:buFont typeface="Monotype Sorts" pitchFamily="2" charset="2"/>
              <a:buNone/>
            </a:pP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3867364"/>
            <a:ext cx="437509" cy="5170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450" y="2743200"/>
            <a:ext cx="410950" cy="4856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634" y="3300467"/>
            <a:ext cx="366666" cy="43333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50750" y="5181600"/>
            <a:ext cx="68978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Repeat Associated Non-ATG  (RAN) translation</a:t>
            </a:r>
            <a:endParaRPr lang="en-US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19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lick.wav"/>
          </p:stSnd>
        </p:sndAc>
      </p:transition>
    </mc:Choice>
    <mc:Fallback xmlns="">
      <p:transition spd="slow">
        <p:sndAc>
          <p:stSnd>
            <p:snd r:embed="rId5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8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8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8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8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8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4820" grpId="0" build="p" bldLvl="3"/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644" y="-12159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i="1" dirty="0"/>
              <a:t>RAN </a:t>
            </a:r>
            <a:r>
              <a:rPr lang="en-US" sz="3600" i="1" dirty="0" smtClean="0"/>
              <a:t>Translation </a:t>
            </a:r>
            <a:r>
              <a:rPr lang="en-US" sz="3600" i="1" dirty="0"/>
              <a:t>in </a:t>
            </a:r>
            <a:r>
              <a:rPr lang="en-US" sz="3600" i="1" dirty="0" smtClean="0"/>
              <a:t>vivo: SCA8</a:t>
            </a:r>
            <a:endParaRPr lang="en-US" sz="3600" i="1" dirty="0"/>
          </a:p>
        </p:txBody>
      </p:sp>
      <p:pic>
        <p:nvPicPr>
          <p:cNvPr id="5" name="Picture 5" descr="SCA8 IHC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08" b="50153"/>
          <a:stretch/>
        </p:blipFill>
        <p:spPr bwMode="auto">
          <a:xfrm>
            <a:off x="988033" y="2590800"/>
            <a:ext cx="1450367" cy="2012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1513661" y="2590800"/>
            <a:ext cx="54373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800" dirty="0">
                <a:solidFill>
                  <a:prstClr val="black"/>
                </a:solidFill>
              </a:rPr>
              <a:t>WT</a:t>
            </a:r>
          </a:p>
        </p:txBody>
      </p:sp>
      <p:sp>
        <p:nvSpPr>
          <p:cNvPr id="9" name="TextBox 13"/>
          <p:cNvSpPr txBox="1">
            <a:spLocks noChangeArrowheads="1"/>
          </p:cNvSpPr>
          <p:nvPr/>
        </p:nvSpPr>
        <p:spPr bwMode="auto">
          <a:xfrm>
            <a:off x="1190424" y="1828800"/>
            <a:ext cx="237877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l-GR" sz="2000" dirty="0">
                <a:solidFill>
                  <a:prstClr val="black"/>
                </a:solidFill>
                <a:latin typeface="Calibri"/>
              </a:rPr>
              <a:t>α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-SCA8 poly-GCA-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Ala</a:t>
            </a:r>
            <a:endParaRPr lang="en-US" sz="2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extBox 12"/>
          <p:cNvSpPr txBox="1">
            <a:spLocks noChangeArrowheads="1"/>
          </p:cNvSpPr>
          <p:nvPr/>
        </p:nvSpPr>
        <p:spPr bwMode="auto">
          <a:xfrm>
            <a:off x="5517763" y="1841210"/>
            <a:ext cx="23781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l-GR" sz="2000" dirty="0">
                <a:solidFill>
                  <a:prstClr val="black"/>
                </a:solidFill>
                <a:latin typeface="Calibri"/>
              </a:rPr>
              <a:t>α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-DM1 poly-CAG-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Gln</a:t>
            </a:r>
            <a:endParaRPr lang="en-US" sz="20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5" name="Picture 5" descr="myotonic dystrophy in vivo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62" t="21600" r="21948" b="70802"/>
          <a:stretch/>
        </p:blipFill>
        <p:spPr bwMode="auto">
          <a:xfrm>
            <a:off x="4876800" y="2971800"/>
            <a:ext cx="3816807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5864923" y="4736068"/>
            <a:ext cx="19836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Human </a:t>
            </a:r>
            <a:r>
              <a:rPr lang="en-US" dirty="0" smtClean="0">
                <a:solidFill>
                  <a:prstClr val="black"/>
                </a:solidFill>
              </a:rPr>
              <a:t>Myoblasts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81523" y="6406351"/>
            <a:ext cx="2070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prstClr val="black"/>
                </a:solidFill>
              </a:rPr>
              <a:t>Zu</a:t>
            </a:r>
            <a:r>
              <a:rPr lang="en-US" dirty="0" smtClean="0">
                <a:solidFill>
                  <a:prstClr val="black"/>
                </a:solidFill>
              </a:rPr>
              <a:t> et al., PNAS 2011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8" name="Picture 5" descr="SCA8 IHC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08" t="49531"/>
          <a:stretch/>
        </p:blipFill>
        <p:spPr bwMode="auto">
          <a:xfrm>
            <a:off x="2529309" y="2938044"/>
            <a:ext cx="1454701" cy="20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0"/>
          <p:cNvSpPr txBox="1">
            <a:spLocks noChangeArrowheads="1"/>
          </p:cNvSpPr>
          <p:nvPr/>
        </p:nvSpPr>
        <p:spPr bwMode="auto">
          <a:xfrm>
            <a:off x="2514600" y="2590800"/>
            <a:ext cx="74892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800" dirty="0">
                <a:solidFill>
                  <a:prstClr val="black"/>
                </a:solidFill>
              </a:rPr>
              <a:t>SCA8</a:t>
            </a:r>
          </a:p>
        </p:txBody>
      </p:sp>
      <p:sp>
        <p:nvSpPr>
          <p:cNvPr id="10" name="TextBox 15"/>
          <p:cNvSpPr txBox="1">
            <a:spLocks noChangeArrowheads="1"/>
          </p:cNvSpPr>
          <p:nvPr/>
        </p:nvSpPr>
        <p:spPr bwMode="auto">
          <a:xfrm>
            <a:off x="1364870" y="4781490"/>
            <a:ext cx="214033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 dirty="0">
                <a:solidFill>
                  <a:prstClr val="black"/>
                </a:solidFill>
                <a:latin typeface="Calibri"/>
              </a:rPr>
              <a:t>Mouse Cerebellum</a:t>
            </a:r>
          </a:p>
        </p:txBody>
      </p:sp>
    </p:spTree>
    <p:extLst>
      <p:ext uri="{BB962C8B-B14F-4D97-AF65-F5344CB8AC3E}">
        <p14:creationId xmlns:p14="http://schemas.microsoft.com/office/powerpoint/2010/main" val="360013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lick.wav"/>
          </p:stSnd>
        </p:sndAc>
      </p:transition>
    </mc:Choice>
    <mc:Fallback xmlns="">
      <p:transition spd="slow">
        <p:sndAc>
          <p:stSnd>
            <p:snd r:embed="rId5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NAF Grant </a:t>
            </a:r>
            <a:r>
              <a:rPr lang="en-US" dirty="0" smtClean="0"/>
              <a:t>Recipients </a:t>
            </a:r>
            <a:br>
              <a:rPr lang="en-US" dirty="0" smtClean="0"/>
            </a:br>
            <a:r>
              <a:rPr lang="en-US" dirty="0" smtClean="0"/>
              <a:t>Young Investigators in </a:t>
            </a:r>
            <a:r>
              <a:rPr lang="en-US" dirty="0"/>
              <a:t>2014 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572000" y="4296837"/>
            <a:ext cx="4572000" cy="25288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160"/>
              </a:lnSpc>
            </a:pPr>
            <a:r>
              <a:rPr lang="en-US" sz="1200" b="1" dirty="0">
                <a:solidFill>
                  <a:srgbClr val="C00000"/>
                </a:solidFill>
              </a:rPr>
              <a:t>YOUNG INVESTIGATOR AWARD</a:t>
            </a:r>
          </a:p>
          <a:p>
            <a:r>
              <a:rPr lang="en-US" sz="800" b="1" dirty="0"/>
              <a:t> </a:t>
            </a:r>
            <a:r>
              <a:rPr lang="en-US" sz="800" b="1" dirty="0" smtClean="0"/>
              <a:t>Donatello</a:t>
            </a:r>
            <a:r>
              <a:rPr lang="en-US" sz="800" b="1" dirty="0"/>
              <a:t>, </a:t>
            </a:r>
            <a:r>
              <a:rPr lang="en-US" sz="800" b="1" dirty="0" err="1"/>
              <a:t>Simona</a:t>
            </a:r>
            <a:r>
              <a:rPr lang="en-US" sz="800" b="1" dirty="0"/>
              <a:t>, Ph.D. </a:t>
            </a:r>
          </a:p>
          <a:p>
            <a:r>
              <a:rPr lang="en-US" sz="800" dirty="0" err="1"/>
              <a:t>Université</a:t>
            </a:r>
            <a:r>
              <a:rPr lang="en-US" sz="800" dirty="0"/>
              <a:t> </a:t>
            </a:r>
            <a:r>
              <a:rPr lang="en-US" sz="800" dirty="0" err="1"/>
              <a:t>Libre</a:t>
            </a:r>
            <a:r>
              <a:rPr lang="en-US" sz="800" dirty="0"/>
              <a:t> de </a:t>
            </a:r>
            <a:r>
              <a:rPr lang="en-US" sz="800" dirty="0" err="1"/>
              <a:t>Bruxelles</a:t>
            </a:r>
            <a:r>
              <a:rPr lang="en-US" sz="800" dirty="0"/>
              <a:t>, Brussels, Belgium</a:t>
            </a:r>
          </a:p>
          <a:p>
            <a:r>
              <a:rPr lang="en-US" sz="800" dirty="0"/>
              <a:t>The role of </a:t>
            </a:r>
            <a:r>
              <a:rPr lang="en-US" sz="800" dirty="0" err="1"/>
              <a:t>mTOR</a:t>
            </a:r>
            <a:r>
              <a:rPr lang="en-US" sz="800" dirty="0"/>
              <a:t> in </a:t>
            </a:r>
            <a:r>
              <a:rPr lang="en-US" sz="800" dirty="0" err="1"/>
              <a:t>Friedreich’s</a:t>
            </a:r>
            <a:r>
              <a:rPr lang="en-US" sz="800" dirty="0"/>
              <a:t> ataxia and identification of new pathways for therapeutic intervention.</a:t>
            </a:r>
          </a:p>
          <a:p>
            <a:r>
              <a:rPr lang="en-US" sz="800" b="1" dirty="0"/>
              <a:t> </a:t>
            </a:r>
            <a:endParaRPr lang="en-US" sz="1200" b="1" dirty="0" smtClean="0">
              <a:solidFill>
                <a:srgbClr val="C00000"/>
              </a:solidFill>
            </a:endParaRPr>
          </a:p>
          <a:p>
            <a:r>
              <a:rPr lang="en-US" sz="1200" b="1" dirty="0" smtClean="0">
                <a:solidFill>
                  <a:srgbClr val="C00000"/>
                </a:solidFill>
              </a:rPr>
              <a:t>YOUNG </a:t>
            </a:r>
            <a:r>
              <a:rPr lang="en-US" sz="1200" b="1" dirty="0">
                <a:solidFill>
                  <a:srgbClr val="C00000"/>
                </a:solidFill>
              </a:rPr>
              <a:t>INVESTIGATOR FOR SCA RESEARCH AWARDS</a:t>
            </a:r>
          </a:p>
          <a:p>
            <a:r>
              <a:rPr lang="en-US" sz="800" b="1" dirty="0" smtClean="0"/>
              <a:t>Costa</a:t>
            </a:r>
            <a:r>
              <a:rPr lang="en-US" sz="800" b="1" dirty="0"/>
              <a:t>, Maria do </a:t>
            </a:r>
            <a:r>
              <a:rPr lang="en-US" sz="800" b="1" dirty="0" err="1"/>
              <a:t>Carmo</a:t>
            </a:r>
            <a:r>
              <a:rPr lang="en-US" sz="800" b="1" dirty="0"/>
              <a:t> Pereira, Ph.D</a:t>
            </a:r>
            <a:r>
              <a:rPr lang="en-US" sz="800" dirty="0"/>
              <a:t>.</a:t>
            </a:r>
          </a:p>
          <a:p>
            <a:r>
              <a:rPr lang="en-US" sz="800" dirty="0"/>
              <a:t>University of Michigan, Ann Arbor, MI</a:t>
            </a:r>
          </a:p>
          <a:p>
            <a:r>
              <a:rPr lang="en-US" sz="800" dirty="0"/>
              <a:t>Defining pathways that regulate levels of polyglutamine disease protein in MJD/SCA3 </a:t>
            </a:r>
          </a:p>
          <a:p>
            <a:r>
              <a:rPr lang="en-US" sz="800" dirty="0"/>
              <a:t> </a:t>
            </a:r>
          </a:p>
          <a:p>
            <a:r>
              <a:rPr lang="en-US" sz="800" b="1" dirty="0" err="1"/>
              <a:t>Cvetanovic</a:t>
            </a:r>
            <a:r>
              <a:rPr lang="en-US" sz="800" b="1" dirty="0"/>
              <a:t>, </a:t>
            </a:r>
            <a:r>
              <a:rPr lang="en-US" sz="800" b="1" dirty="0" err="1"/>
              <a:t>Marija</a:t>
            </a:r>
            <a:r>
              <a:rPr lang="en-US" sz="800" b="1" dirty="0"/>
              <a:t>, Ph.D. </a:t>
            </a:r>
            <a:r>
              <a:rPr lang="en-US" sz="800" b="1" i="1" dirty="0"/>
              <a:t>(in Partnership with the Bob Allison Ataxia Research Center)</a:t>
            </a:r>
            <a:endParaRPr lang="en-US" sz="800" b="1" dirty="0"/>
          </a:p>
          <a:p>
            <a:r>
              <a:rPr lang="en-US" sz="800" dirty="0"/>
              <a:t>University of Minnesota, Minneapolis, MN</a:t>
            </a:r>
          </a:p>
          <a:p>
            <a:r>
              <a:rPr lang="en-US" sz="800" dirty="0"/>
              <a:t>Role of Microglia in SCA1 pathogenesis </a:t>
            </a:r>
          </a:p>
          <a:p>
            <a:r>
              <a:rPr lang="en-US" sz="800" dirty="0"/>
              <a:t> </a:t>
            </a:r>
          </a:p>
          <a:p>
            <a:r>
              <a:rPr lang="en-US" sz="800" dirty="0"/>
              <a:t>Zhang, Miao, Ph.D.</a:t>
            </a:r>
          </a:p>
          <a:p>
            <a:r>
              <a:rPr lang="en-US" sz="800" dirty="0"/>
              <a:t>Chapman University School of Pharmacy, Irvine, CA</a:t>
            </a:r>
          </a:p>
          <a:p>
            <a:r>
              <a:rPr lang="en-US" sz="800" dirty="0"/>
              <a:t>Structural insights for drug discovery targeting SK2/3 channels for SCA </a:t>
            </a:r>
          </a:p>
          <a:p>
            <a:r>
              <a:rPr lang="en-US" sz="800" dirty="0"/>
              <a:t> </a:t>
            </a:r>
          </a:p>
        </p:txBody>
      </p:sp>
      <p:sp>
        <p:nvSpPr>
          <p:cNvPr id="6" name="Rectangle 5"/>
          <p:cNvSpPr/>
          <p:nvPr/>
        </p:nvSpPr>
        <p:spPr>
          <a:xfrm>
            <a:off x="4572000" y="1143000"/>
            <a:ext cx="45720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rgbClr val="C00000"/>
                </a:solidFill>
              </a:rPr>
              <a:t>POST-DOC FELLOWSHIP AWARDS</a:t>
            </a:r>
          </a:p>
          <a:p>
            <a:r>
              <a:rPr lang="en-US" sz="800" b="1" dirty="0" err="1" smtClean="0"/>
              <a:t>Arancillo</a:t>
            </a:r>
            <a:r>
              <a:rPr lang="en-US" sz="800" b="1" dirty="0"/>
              <a:t>, </a:t>
            </a:r>
            <a:r>
              <a:rPr lang="en-US" sz="800" b="1" dirty="0" err="1"/>
              <a:t>Marife</a:t>
            </a:r>
            <a:r>
              <a:rPr lang="en-US" sz="800" b="1" dirty="0"/>
              <a:t>, Ph.D</a:t>
            </a:r>
            <a:r>
              <a:rPr lang="en-US" sz="800" dirty="0"/>
              <a:t>.</a:t>
            </a:r>
          </a:p>
          <a:p>
            <a:r>
              <a:rPr lang="en-US" sz="800" dirty="0"/>
              <a:t>Baylor College of Medicine, Houston, TX</a:t>
            </a:r>
          </a:p>
          <a:p>
            <a:r>
              <a:rPr lang="en-US" sz="800" dirty="0"/>
              <a:t>Neural Mechanisms of Cerebellar Function In Ataxia</a:t>
            </a:r>
          </a:p>
          <a:p>
            <a:endParaRPr lang="en-US" sz="800" dirty="0" smtClean="0"/>
          </a:p>
          <a:p>
            <a:r>
              <a:rPr lang="en-US" sz="800" b="1" dirty="0" err="1" smtClean="0"/>
              <a:t>Bhalla</a:t>
            </a:r>
            <a:r>
              <a:rPr lang="en-US" sz="800" b="1" dirty="0"/>
              <a:t>, Angela, Ph.D. </a:t>
            </a:r>
          </a:p>
          <a:p>
            <a:r>
              <a:rPr lang="en-US" sz="800" dirty="0"/>
              <a:t>University of Alabama at Birmingham, AL</a:t>
            </a:r>
          </a:p>
          <a:p>
            <a:r>
              <a:rPr lang="en-US" sz="800" dirty="0"/>
              <a:t>Defining the role of mitochondrial DNA mutations in neuronal degeneration in </a:t>
            </a:r>
            <a:r>
              <a:rPr lang="en-US" sz="800" dirty="0" err="1"/>
              <a:t>Friedreich’s</a:t>
            </a:r>
            <a:r>
              <a:rPr lang="en-US" sz="800" dirty="0"/>
              <a:t> ataxia</a:t>
            </a:r>
          </a:p>
          <a:p>
            <a:r>
              <a:rPr lang="en-US" sz="800" dirty="0"/>
              <a:t> </a:t>
            </a:r>
          </a:p>
          <a:p>
            <a:r>
              <a:rPr lang="en-US" sz="800" b="1" dirty="0"/>
              <a:t>Hernandez, Carlos R Castillo, Ph.D.</a:t>
            </a:r>
          </a:p>
          <a:p>
            <a:r>
              <a:rPr lang="en-US" sz="800" dirty="0"/>
              <a:t>Universidad </a:t>
            </a:r>
            <a:r>
              <a:rPr lang="en-US" sz="800" dirty="0" err="1"/>
              <a:t>Nacional</a:t>
            </a:r>
            <a:r>
              <a:rPr lang="en-US" sz="800" dirty="0"/>
              <a:t> </a:t>
            </a:r>
            <a:r>
              <a:rPr lang="en-US" sz="800" dirty="0" err="1"/>
              <a:t>Autonoma</a:t>
            </a:r>
            <a:r>
              <a:rPr lang="en-US" sz="800" dirty="0"/>
              <a:t> de Mexico</a:t>
            </a:r>
          </a:p>
          <a:p>
            <a:r>
              <a:rPr lang="en-US" sz="800" dirty="0"/>
              <a:t>Longitudinal study of neuropathology of spinocerebellar ataxia type 7 using fMRI</a:t>
            </a:r>
          </a:p>
          <a:p>
            <a:r>
              <a:rPr lang="en-US" sz="800" dirty="0"/>
              <a:t> </a:t>
            </a:r>
          </a:p>
          <a:p>
            <a:r>
              <a:rPr lang="en-US" sz="800" b="1" dirty="0"/>
              <a:t>Miyazaki, Yu, M.D., Ph.D.</a:t>
            </a:r>
          </a:p>
          <a:p>
            <a:r>
              <a:rPr lang="en-US" sz="800" dirty="0"/>
              <a:t>University of Chicago, IL</a:t>
            </a:r>
          </a:p>
          <a:p>
            <a:r>
              <a:rPr lang="en-US" sz="800" dirty="0"/>
              <a:t>Developing the novel microRNA-mediated therapeutic approach for spinocerebellar ataxia type 6.</a:t>
            </a:r>
          </a:p>
          <a:p>
            <a:r>
              <a:rPr lang="en-US" sz="800" dirty="0"/>
              <a:t> </a:t>
            </a:r>
          </a:p>
          <a:p>
            <a:r>
              <a:rPr lang="en-US" sz="800" b="1" dirty="0" err="1"/>
              <a:t>Rajpal</a:t>
            </a:r>
            <a:r>
              <a:rPr lang="en-US" sz="800" b="1" dirty="0"/>
              <a:t>, </a:t>
            </a:r>
            <a:r>
              <a:rPr lang="en-US" sz="800" b="1" dirty="0" err="1"/>
              <a:t>Gautam</a:t>
            </a:r>
            <a:r>
              <a:rPr lang="en-US" sz="800" b="1" dirty="0"/>
              <a:t>, Ph.D.</a:t>
            </a:r>
          </a:p>
          <a:p>
            <a:r>
              <a:rPr lang="en-US" sz="800" dirty="0"/>
              <a:t>University of Michigan, Ann Arbor, MI</a:t>
            </a:r>
          </a:p>
          <a:p>
            <a:r>
              <a:rPr lang="en-US" sz="800" dirty="0"/>
              <a:t>Antisense Oligonucleotide (ASO) treatment for Spinocerebellar Ataxia 3 (SCA3)</a:t>
            </a:r>
          </a:p>
          <a:p>
            <a:r>
              <a:rPr lang="en-US" sz="800" b="1" dirty="0"/>
              <a:t> </a:t>
            </a:r>
          </a:p>
          <a:p>
            <a:r>
              <a:rPr lang="en-US" sz="800" b="1" dirty="0" err="1"/>
              <a:t>Vannocci</a:t>
            </a:r>
            <a:r>
              <a:rPr lang="en-US" sz="800" b="1" dirty="0"/>
              <a:t>, </a:t>
            </a:r>
            <a:r>
              <a:rPr lang="en-US" sz="800" b="1" dirty="0" err="1"/>
              <a:t>Tommaso</a:t>
            </a:r>
            <a:r>
              <a:rPr lang="en-US" sz="800" b="1" dirty="0"/>
              <a:t>, Ph.D.</a:t>
            </a:r>
          </a:p>
          <a:p>
            <a:r>
              <a:rPr lang="en-US" sz="800" dirty="0"/>
              <a:t>King’s College, London, England</a:t>
            </a:r>
          </a:p>
          <a:p>
            <a:r>
              <a:rPr lang="en-US" sz="800" dirty="0"/>
              <a:t>Understanding disease development in </a:t>
            </a:r>
            <a:r>
              <a:rPr lang="en-US" sz="800" dirty="0" err="1"/>
              <a:t>Friedreich’s</a:t>
            </a:r>
            <a:r>
              <a:rPr lang="en-US" sz="800" dirty="0"/>
              <a:t> ataxia in a time-resolved way: a new cellular </a:t>
            </a:r>
            <a:r>
              <a:rPr lang="en-US" sz="800" dirty="0" smtClean="0"/>
              <a:t>model</a:t>
            </a:r>
            <a:endParaRPr lang="en-US" sz="800" dirty="0"/>
          </a:p>
        </p:txBody>
      </p:sp>
      <p:sp>
        <p:nvSpPr>
          <p:cNvPr id="8" name="Rectangle 7"/>
          <p:cNvSpPr/>
          <p:nvPr/>
        </p:nvSpPr>
        <p:spPr>
          <a:xfrm>
            <a:off x="533400" y="1371600"/>
            <a:ext cx="38378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INVESTING IN THE NEXT GENERATION </a:t>
            </a:r>
          </a:p>
          <a:p>
            <a:pPr algn="ctr"/>
            <a:r>
              <a:rPr lang="en-US" b="1" dirty="0" smtClean="0">
                <a:solidFill>
                  <a:srgbClr val="C00000"/>
                </a:solidFill>
              </a:rPr>
              <a:t>OF ATAXIA RESEARCHERS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7037" y="2362200"/>
            <a:ext cx="3537763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Brain Function</a:t>
            </a:r>
          </a:p>
          <a:p>
            <a:pPr algn="ctr"/>
            <a:r>
              <a:rPr lang="en-US" dirty="0" smtClean="0"/>
              <a:t>Mitochondria in </a:t>
            </a:r>
            <a:r>
              <a:rPr lang="en-US" dirty="0" err="1" smtClean="0"/>
              <a:t>Friedreich’s</a:t>
            </a:r>
            <a:r>
              <a:rPr lang="en-US" dirty="0" smtClean="0"/>
              <a:t> Ataxia</a:t>
            </a:r>
          </a:p>
          <a:p>
            <a:pPr algn="ctr"/>
            <a:r>
              <a:rPr lang="en-US" dirty="0" smtClean="0"/>
              <a:t>SCA7 fMRI</a:t>
            </a:r>
          </a:p>
          <a:p>
            <a:pPr algn="ctr"/>
            <a:r>
              <a:rPr lang="en-US" dirty="0" err="1" smtClean="0"/>
              <a:t>miRNA</a:t>
            </a:r>
            <a:r>
              <a:rPr lang="en-US" dirty="0" smtClean="0"/>
              <a:t> SCA6</a:t>
            </a:r>
          </a:p>
          <a:p>
            <a:pPr algn="ctr"/>
            <a:r>
              <a:rPr lang="en-US" dirty="0" smtClean="0"/>
              <a:t>ASO SCA3</a:t>
            </a:r>
          </a:p>
          <a:p>
            <a:pPr algn="ctr"/>
            <a:r>
              <a:rPr lang="en-US" dirty="0" err="1" smtClean="0"/>
              <a:t>Friedreich’s</a:t>
            </a:r>
            <a:r>
              <a:rPr lang="en-US" dirty="0" smtClean="0"/>
              <a:t> over time</a:t>
            </a:r>
          </a:p>
          <a:p>
            <a:pPr algn="ctr"/>
            <a:r>
              <a:rPr lang="en-US" dirty="0" smtClean="0"/>
              <a:t>Chemical pathways in </a:t>
            </a:r>
            <a:r>
              <a:rPr lang="en-US" dirty="0" err="1" smtClean="0"/>
              <a:t>Friedreich’s</a:t>
            </a:r>
            <a:endParaRPr lang="en-US" dirty="0" smtClean="0"/>
          </a:p>
          <a:p>
            <a:pPr algn="ctr"/>
            <a:r>
              <a:rPr lang="en-US" dirty="0" smtClean="0"/>
              <a:t>Pathways for </a:t>
            </a:r>
            <a:r>
              <a:rPr lang="en-US" dirty="0" err="1" smtClean="0"/>
              <a:t>polyQ</a:t>
            </a:r>
            <a:r>
              <a:rPr lang="en-US" dirty="0" smtClean="0"/>
              <a:t> regulation SCA3</a:t>
            </a:r>
          </a:p>
          <a:p>
            <a:pPr algn="ctr"/>
            <a:r>
              <a:rPr lang="en-US" dirty="0" smtClean="0"/>
              <a:t>Microglia in SCA1</a:t>
            </a:r>
          </a:p>
          <a:p>
            <a:pPr algn="ctr"/>
            <a:r>
              <a:rPr lang="en-US" dirty="0" smtClean="0"/>
              <a:t>Drugs for channels in SCA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380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i="1" dirty="0" smtClean="0"/>
              <a:t> SCA8: one mutation two genes up to six proteins</a:t>
            </a:r>
            <a:endParaRPr lang="en-US" i="1" dirty="0"/>
          </a:p>
        </p:txBody>
      </p:sp>
      <p:sp>
        <p:nvSpPr>
          <p:cNvPr id="30" name="Isosceles Triangle 29"/>
          <p:cNvSpPr/>
          <p:nvPr/>
        </p:nvSpPr>
        <p:spPr>
          <a:xfrm>
            <a:off x="4699126" y="3429000"/>
            <a:ext cx="593750" cy="290975"/>
          </a:xfrm>
          <a:prstGeom prst="triangl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29" name="Isosceles Triangle 28"/>
          <p:cNvSpPr/>
          <p:nvPr/>
        </p:nvSpPr>
        <p:spPr>
          <a:xfrm rot="10800000">
            <a:off x="4699126" y="2452224"/>
            <a:ext cx="593750" cy="290975"/>
          </a:xfrm>
          <a:prstGeom prst="triangl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94013" y="2807385"/>
            <a:ext cx="1079544" cy="253022"/>
          </a:xfrm>
          <a:prstGeom prst="rect">
            <a:avLst/>
          </a:prstGeom>
          <a:solidFill>
            <a:schemeClr val="bg2"/>
          </a:solidFill>
          <a:ln w="9525"/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1F497D"/>
                </a:solidFill>
              </a:rPr>
              <a:t>Exon B</a:t>
            </a:r>
            <a:endParaRPr lang="en-US" sz="2000" dirty="0">
              <a:solidFill>
                <a:srgbClr val="1F497D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3673557" y="2917968"/>
            <a:ext cx="350852" cy="0"/>
          </a:xfrm>
          <a:prstGeom prst="line">
            <a:avLst/>
          </a:prstGeom>
          <a:ln w="25400"/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159353" y="2917968"/>
            <a:ext cx="323863" cy="0"/>
          </a:xfrm>
          <a:prstGeom prst="line">
            <a:avLst/>
          </a:prstGeom>
          <a:ln w="25400"/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3997421" y="2842061"/>
            <a:ext cx="53977" cy="151813"/>
          </a:xfrm>
          <a:prstGeom prst="line">
            <a:avLst/>
          </a:prstGeom>
          <a:ln w="25400"/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4105376" y="2842061"/>
            <a:ext cx="53977" cy="151813"/>
          </a:xfrm>
          <a:prstGeom prst="line">
            <a:avLst/>
          </a:prstGeom>
          <a:ln w="25400"/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4483216" y="2807385"/>
            <a:ext cx="1025567" cy="253022"/>
          </a:xfrm>
          <a:prstGeom prst="rect">
            <a:avLst/>
          </a:prstGeom>
          <a:solidFill>
            <a:schemeClr val="bg2"/>
          </a:solidFill>
          <a:ln w="3175"/>
          <a:effectLst>
            <a:innerShdw blurRad="114300">
              <a:schemeClr val="tx2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1F497D"/>
                </a:solidFill>
              </a:rPr>
              <a:t>Exon A</a:t>
            </a:r>
            <a:endParaRPr lang="en-US" sz="2000" dirty="0">
              <a:solidFill>
                <a:srgbClr val="1F497D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081229" y="2892665"/>
            <a:ext cx="512784" cy="0"/>
          </a:xfrm>
          <a:prstGeom prst="line">
            <a:avLst/>
          </a:prstGeom>
          <a:ln w="25400"/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946286" y="2892665"/>
            <a:ext cx="80966" cy="0"/>
          </a:xfrm>
          <a:prstGeom prst="line">
            <a:avLst/>
          </a:prstGeom>
          <a:ln w="25400"/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811343" y="2892665"/>
            <a:ext cx="80966" cy="0"/>
          </a:xfrm>
          <a:prstGeom prst="line">
            <a:avLst/>
          </a:prstGeom>
          <a:ln w="25400"/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676400" y="2892665"/>
            <a:ext cx="80966" cy="0"/>
          </a:xfrm>
          <a:prstGeom prst="line">
            <a:avLst/>
          </a:prstGeom>
          <a:ln w="25400"/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Isosceles Triangle 26"/>
          <p:cNvSpPr/>
          <p:nvPr/>
        </p:nvSpPr>
        <p:spPr>
          <a:xfrm rot="10800000">
            <a:off x="4861057" y="2604037"/>
            <a:ext cx="269886" cy="13916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28" name="Isosceles Triangle 27"/>
          <p:cNvSpPr/>
          <p:nvPr/>
        </p:nvSpPr>
        <p:spPr>
          <a:xfrm>
            <a:off x="4861057" y="3441651"/>
            <a:ext cx="269886" cy="13916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633408" y="3682021"/>
            <a:ext cx="724416" cy="2901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1F497D"/>
                </a:solidFill>
              </a:rPr>
              <a:t>(CAG)n</a:t>
            </a:r>
            <a:endParaRPr lang="en-US" b="1" dirty="0">
              <a:solidFill>
                <a:srgbClr val="1F497D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572000" y="2133600"/>
            <a:ext cx="700821" cy="2901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1F497D"/>
                </a:solidFill>
              </a:rPr>
              <a:t>(CTG)n</a:t>
            </a:r>
            <a:endParaRPr lang="en-US" b="1" dirty="0">
              <a:solidFill>
                <a:srgbClr val="1F497D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213330" y="3136607"/>
            <a:ext cx="1295454" cy="245899"/>
          </a:xfrm>
          <a:prstGeom prst="rect">
            <a:avLst/>
          </a:prstGeom>
          <a:solidFill>
            <a:schemeClr val="bg2"/>
          </a:solidFill>
          <a:ln w="3175"/>
          <a:effectLst>
            <a:innerShdw blurRad="114300">
              <a:schemeClr val="tx2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1F497D"/>
                </a:solidFill>
              </a:rPr>
              <a:t>Exon 1</a:t>
            </a:r>
            <a:endParaRPr lang="en-US" sz="2000" dirty="0">
              <a:solidFill>
                <a:srgbClr val="1F497D"/>
              </a:solidFill>
            </a:endParaRPr>
          </a:p>
        </p:txBody>
      </p:sp>
      <p:cxnSp>
        <p:nvCxnSpPr>
          <p:cNvPr id="132" name="Straight Connector 131"/>
          <p:cNvCxnSpPr/>
          <p:nvPr/>
        </p:nvCxnSpPr>
        <p:spPr>
          <a:xfrm flipH="1">
            <a:off x="5933806" y="1828049"/>
            <a:ext cx="41437" cy="0"/>
          </a:xfrm>
          <a:prstGeom prst="line">
            <a:avLst/>
          </a:prstGeom>
          <a:ln w="69850">
            <a:solidFill>
              <a:schemeClr val="tx2">
                <a:lumMod val="75000"/>
              </a:schemeClr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Freeform 146"/>
          <p:cNvSpPr/>
          <p:nvPr/>
        </p:nvSpPr>
        <p:spPr>
          <a:xfrm>
            <a:off x="2259819" y="1777445"/>
            <a:ext cx="1844096" cy="158364"/>
          </a:xfrm>
          <a:custGeom>
            <a:avLst/>
            <a:gdLst>
              <a:gd name="connsiteX0" fmla="*/ 0 w 1764214"/>
              <a:gd name="connsiteY0" fmla="*/ 118974 h 229404"/>
              <a:gd name="connsiteX1" fmla="*/ 91780 w 1764214"/>
              <a:gd name="connsiteY1" fmla="*/ 224351 h 229404"/>
              <a:gd name="connsiteX2" fmla="*/ 244746 w 1764214"/>
              <a:gd name="connsiteY2" fmla="*/ 3399 h 229404"/>
              <a:gd name="connsiteX3" fmla="*/ 397713 w 1764214"/>
              <a:gd name="connsiteY3" fmla="*/ 224351 h 229404"/>
              <a:gd name="connsiteX4" fmla="*/ 550679 w 1764214"/>
              <a:gd name="connsiteY4" fmla="*/ 3399 h 229404"/>
              <a:gd name="connsiteX5" fmla="*/ 700247 w 1764214"/>
              <a:gd name="connsiteY5" fmla="*/ 227750 h 229404"/>
              <a:gd name="connsiteX6" fmla="*/ 856613 w 1764214"/>
              <a:gd name="connsiteY6" fmla="*/ 3399 h 229404"/>
              <a:gd name="connsiteX7" fmla="*/ 1006180 w 1764214"/>
              <a:gd name="connsiteY7" fmla="*/ 227750 h 229404"/>
              <a:gd name="connsiteX8" fmla="*/ 1159146 w 1764214"/>
              <a:gd name="connsiteY8" fmla="*/ 0 h 229404"/>
              <a:gd name="connsiteX9" fmla="*/ 1312113 w 1764214"/>
              <a:gd name="connsiteY9" fmla="*/ 227750 h 229404"/>
              <a:gd name="connsiteX10" fmla="*/ 1465079 w 1764214"/>
              <a:gd name="connsiteY10" fmla="*/ 0 h 229404"/>
              <a:gd name="connsiteX11" fmla="*/ 1618046 w 1764214"/>
              <a:gd name="connsiteY11" fmla="*/ 227750 h 229404"/>
              <a:gd name="connsiteX12" fmla="*/ 1703027 w 1764214"/>
              <a:gd name="connsiteY12" fmla="*/ 101978 h 229404"/>
              <a:gd name="connsiteX13" fmla="*/ 1764214 w 1764214"/>
              <a:gd name="connsiteY13" fmla="*/ 84982 h 229404"/>
              <a:gd name="connsiteX14" fmla="*/ 1764214 w 1764214"/>
              <a:gd name="connsiteY14" fmla="*/ 84982 h 229404"/>
              <a:gd name="connsiteX15" fmla="*/ 1764214 w 1764214"/>
              <a:gd name="connsiteY15" fmla="*/ 84982 h 229404"/>
              <a:gd name="connsiteX0" fmla="*/ 0 w 1764214"/>
              <a:gd name="connsiteY0" fmla="*/ 118974 h 243590"/>
              <a:gd name="connsiteX1" fmla="*/ 107316 w 1764214"/>
              <a:gd name="connsiteY1" fmla="*/ 240628 h 243590"/>
              <a:gd name="connsiteX2" fmla="*/ 244746 w 1764214"/>
              <a:gd name="connsiteY2" fmla="*/ 3399 h 243590"/>
              <a:gd name="connsiteX3" fmla="*/ 397713 w 1764214"/>
              <a:gd name="connsiteY3" fmla="*/ 224351 h 243590"/>
              <a:gd name="connsiteX4" fmla="*/ 550679 w 1764214"/>
              <a:gd name="connsiteY4" fmla="*/ 3399 h 243590"/>
              <a:gd name="connsiteX5" fmla="*/ 700247 w 1764214"/>
              <a:gd name="connsiteY5" fmla="*/ 227750 h 243590"/>
              <a:gd name="connsiteX6" fmla="*/ 856613 w 1764214"/>
              <a:gd name="connsiteY6" fmla="*/ 3399 h 243590"/>
              <a:gd name="connsiteX7" fmla="*/ 1006180 w 1764214"/>
              <a:gd name="connsiteY7" fmla="*/ 227750 h 243590"/>
              <a:gd name="connsiteX8" fmla="*/ 1159146 w 1764214"/>
              <a:gd name="connsiteY8" fmla="*/ 0 h 243590"/>
              <a:gd name="connsiteX9" fmla="*/ 1312113 w 1764214"/>
              <a:gd name="connsiteY9" fmla="*/ 227750 h 243590"/>
              <a:gd name="connsiteX10" fmla="*/ 1465079 w 1764214"/>
              <a:gd name="connsiteY10" fmla="*/ 0 h 243590"/>
              <a:gd name="connsiteX11" fmla="*/ 1618046 w 1764214"/>
              <a:gd name="connsiteY11" fmla="*/ 227750 h 243590"/>
              <a:gd name="connsiteX12" fmla="*/ 1703027 w 1764214"/>
              <a:gd name="connsiteY12" fmla="*/ 101978 h 243590"/>
              <a:gd name="connsiteX13" fmla="*/ 1764214 w 1764214"/>
              <a:gd name="connsiteY13" fmla="*/ 84982 h 243590"/>
              <a:gd name="connsiteX14" fmla="*/ 1764214 w 1764214"/>
              <a:gd name="connsiteY14" fmla="*/ 84982 h 243590"/>
              <a:gd name="connsiteX15" fmla="*/ 1764214 w 1764214"/>
              <a:gd name="connsiteY15" fmla="*/ 84982 h 243590"/>
              <a:gd name="connsiteX0" fmla="*/ 0 w 1764214"/>
              <a:gd name="connsiteY0" fmla="*/ 118974 h 243590"/>
              <a:gd name="connsiteX1" fmla="*/ 107316 w 1764214"/>
              <a:gd name="connsiteY1" fmla="*/ 240628 h 243590"/>
              <a:gd name="connsiteX2" fmla="*/ 244746 w 1764214"/>
              <a:gd name="connsiteY2" fmla="*/ 3399 h 243590"/>
              <a:gd name="connsiteX3" fmla="*/ 397713 w 1764214"/>
              <a:gd name="connsiteY3" fmla="*/ 224351 h 243590"/>
              <a:gd name="connsiteX4" fmla="*/ 550679 w 1764214"/>
              <a:gd name="connsiteY4" fmla="*/ 3399 h 243590"/>
              <a:gd name="connsiteX5" fmla="*/ 700247 w 1764214"/>
              <a:gd name="connsiteY5" fmla="*/ 227750 h 243590"/>
              <a:gd name="connsiteX6" fmla="*/ 856613 w 1764214"/>
              <a:gd name="connsiteY6" fmla="*/ 3399 h 243590"/>
              <a:gd name="connsiteX7" fmla="*/ 1006180 w 1764214"/>
              <a:gd name="connsiteY7" fmla="*/ 227750 h 243590"/>
              <a:gd name="connsiteX8" fmla="*/ 1159146 w 1764214"/>
              <a:gd name="connsiteY8" fmla="*/ 0 h 243590"/>
              <a:gd name="connsiteX9" fmla="*/ 1312113 w 1764214"/>
              <a:gd name="connsiteY9" fmla="*/ 227750 h 243590"/>
              <a:gd name="connsiteX10" fmla="*/ 1465079 w 1764214"/>
              <a:gd name="connsiteY10" fmla="*/ 0 h 243590"/>
              <a:gd name="connsiteX11" fmla="*/ 1618046 w 1764214"/>
              <a:gd name="connsiteY11" fmla="*/ 227750 h 243590"/>
              <a:gd name="connsiteX12" fmla="*/ 1703027 w 1764214"/>
              <a:gd name="connsiteY12" fmla="*/ 101978 h 243590"/>
              <a:gd name="connsiteX13" fmla="*/ 1764214 w 1764214"/>
              <a:gd name="connsiteY13" fmla="*/ 84982 h 243590"/>
              <a:gd name="connsiteX14" fmla="*/ 1764214 w 1764214"/>
              <a:gd name="connsiteY14" fmla="*/ 84982 h 243590"/>
              <a:gd name="connsiteX15" fmla="*/ 1697213 w 1764214"/>
              <a:gd name="connsiteY15" fmla="*/ 112279 h 243590"/>
              <a:gd name="connsiteX0" fmla="*/ 0 w 1764214"/>
              <a:gd name="connsiteY0" fmla="*/ 118974 h 243590"/>
              <a:gd name="connsiteX1" fmla="*/ 107316 w 1764214"/>
              <a:gd name="connsiteY1" fmla="*/ 240628 h 243590"/>
              <a:gd name="connsiteX2" fmla="*/ 244746 w 1764214"/>
              <a:gd name="connsiteY2" fmla="*/ 3399 h 243590"/>
              <a:gd name="connsiteX3" fmla="*/ 397713 w 1764214"/>
              <a:gd name="connsiteY3" fmla="*/ 224351 h 243590"/>
              <a:gd name="connsiteX4" fmla="*/ 550679 w 1764214"/>
              <a:gd name="connsiteY4" fmla="*/ 3399 h 243590"/>
              <a:gd name="connsiteX5" fmla="*/ 700247 w 1764214"/>
              <a:gd name="connsiteY5" fmla="*/ 227750 h 243590"/>
              <a:gd name="connsiteX6" fmla="*/ 856613 w 1764214"/>
              <a:gd name="connsiteY6" fmla="*/ 3399 h 243590"/>
              <a:gd name="connsiteX7" fmla="*/ 1006180 w 1764214"/>
              <a:gd name="connsiteY7" fmla="*/ 227750 h 243590"/>
              <a:gd name="connsiteX8" fmla="*/ 1159146 w 1764214"/>
              <a:gd name="connsiteY8" fmla="*/ 0 h 243590"/>
              <a:gd name="connsiteX9" fmla="*/ 1312113 w 1764214"/>
              <a:gd name="connsiteY9" fmla="*/ 227750 h 243590"/>
              <a:gd name="connsiteX10" fmla="*/ 1465079 w 1764214"/>
              <a:gd name="connsiteY10" fmla="*/ 0 h 243590"/>
              <a:gd name="connsiteX11" fmla="*/ 1618046 w 1764214"/>
              <a:gd name="connsiteY11" fmla="*/ 227750 h 243590"/>
              <a:gd name="connsiteX12" fmla="*/ 1703027 w 1764214"/>
              <a:gd name="connsiteY12" fmla="*/ 101978 h 243590"/>
              <a:gd name="connsiteX13" fmla="*/ 1764214 w 1764214"/>
              <a:gd name="connsiteY13" fmla="*/ 84982 h 243590"/>
              <a:gd name="connsiteX14" fmla="*/ 1764214 w 1764214"/>
              <a:gd name="connsiteY14" fmla="*/ 84982 h 243590"/>
              <a:gd name="connsiteX0" fmla="*/ 0 w 1764214"/>
              <a:gd name="connsiteY0" fmla="*/ 118974 h 243590"/>
              <a:gd name="connsiteX1" fmla="*/ 107316 w 1764214"/>
              <a:gd name="connsiteY1" fmla="*/ 240628 h 243590"/>
              <a:gd name="connsiteX2" fmla="*/ 244746 w 1764214"/>
              <a:gd name="connsiteY2" fmla="*/ 3399 h 243590"/>
              <a:gd name="connsiteX3" fmla="*/ 397713 w 1764214"/>
              <a:gd name="connsiteY3" fmla="*/ 224351 h 243590"/>
              <a:gd name="connsiteX4" fmla="*/ 550679 w 1764214"/>
              <a:gd name="connsiteY4" fmla="*/ 3399 h 243590"/>
              <a:gd name="connsiteX5" fmla="*/ 700247 w 1764214"/>
              <a:gd name="connsiteY5" fmla="*/ 227750 h 243590"/>
              <a:gd name="connsiteX6" fmla="*/ 856613 w 1764214"/>
              <a:gd name="connsiteY6" fmla="*/ 3399 h 243590"/>
              <a:gd name="connsiteX7" fmla="*/ 1006180 w 1764214"/>
              <a:gd name="connsiteY7" fmla="*/ 227750 h 243590"/>
              <a:gd name="connsiteX8" fmla="*/ 1159146 w 1764214"/>
              <a:gd name="connsiteY8" fmla="*/ 0 h 243590"/>
              <a:gd name="connsiteX9" fmla="*/ 1312113 w 1764214"/>
              <a:gd name="connsiteY9" fmla="*/ 227750 h 243590"/>
              <a:gd name="connsiteX10" fmla="*/ 1465079 w 1764214"/>
              <a:gd name="connsiteY10" fmla="*/ 0 h 243590"/>
              <a:gd name="connsiteX11" fmla="*/ 1618046 w 1764214"/>
              <a:gd name="connsiteY11" fmla="*/ 227750 h 243590"/>
              <a:gd name="connsiteX12" fmla="*/ 1703027 w 1764214"/>
              <a:gd name="connsiteY12" fmla="*/ 101978 h 243590"/>
              <a:gd name="connsiteX13" fmla="*/ 1764214 w 1764214"/>
              <a:gd name="connsiteY13" fmla="*/ 84982 h 243590"/>
              <a:gd name="connsiteX0" fmla="*/ 0 w 1761732"/>
              <a:gd name="connsiteY0" fmla="*/ 118974 h 243590"/>
              <a:gd name="connsiteX1" fmla="*/ 107316 w 1761732"/>
              <a:gd name="connsiteY1" fmla="*/ 240628 h 243590"/>
              <a:gd name="connsiteX2" fmla="*/ 244746 w 1761732"/>
              <a:gd name="connsiteY2" fmla="*/ 3399 h 243590"/>
              <a:gd name="connsiteX3" fmla="*/ 397713 w 1761732"/>
              <a:gd name="connsiteY3" fmla="*/ 224351 h 243590"/>
              <a:gd name="connsiteX4" fmla="*/ 550679 w 1761732"/>
              <a:gd name="connsiteY4" fmla="*/ 3399 h 243590"/>
              <a:gd name="connsiteX5" fmla="*/ 700247 w 1761732"/>
              <a:gd name="connsiteY5" fmla="*/ 227750 h 243590"/>
              <a:gd name="connsiteX6" fmla="*/ 856613 w 1761732"/>
              <a:gd name="connsiteY6" fmla="*/ 3399 h 243590"/>
              <a:gd name="connsiteX7" fmla="*/ 1006180 w 1761732"/>
              <a:gd name="connsiteY7" fmla="*/ 227750 h 243590"/>
              <a:gd name="connsiteX8" fmla="*/ 1159146 w 1761732"/>
              <a:gd name="connsiteY8" fmla="*/ 0 h 243590"/>
              <a:gd name="connsiteX9" fmla="*/ 1312113 w 1761732"/>
              <a:gd name="connsiteY9" fmla="*/ 227750 h 243590"/>
              <a:gd name="connsiteX10" fmla="*/ 1465079 w 1761732"/>
              <a:gd name="connsiteY10" fmla="*/ 0 h 243590"/>
              <a:gd name="connsiteX11" fmla="*/ 1618046 w 1761732"/>
              <a:gd name="connsiteY11" fmla="*/ 227750 h 243590"/>
              <a:gd name="connsiteX12" fmla="*/ 1703027 w 1761732"/>
              <a:gd name="connsiteY12" fmla="*/ 101978 h 243590"/>
              <a:gd name="connsiteX13" fmla="*/ 1761732 w 1761732"/>
              <a:gd name="connsiteY13" fmla="*/ 84982 h 243590"/>
              <a:gd name="connsiteX0" fmla="*/ 0 w 1703027"/>
              <a:gd name="connsiteY0" fmla="*/ 118974 h 243590"/>
              <a:gd name="connsiteX1" fmla="*/ 107316 w 1703027"/>
              <a:gd name="connsiteY1" fmla="*/ 240628 h 243590"/>
              <a:gd name="connsiteX2" fmla="*/ 244746 w 1703027"/>
              <a:gd name="connsiteY2" fmla="*/ 3399 h 243590"/>
              <a:gd name="connsiteX3" fmla="*/ 397713 w 1703027"/>
              <a:gd name="connsiteY3" fmla="*/ 224351 h 243590"/>
              <a:gd name="connsiteX4" fmla="*/ 550679 w 1703027"/>
              <a:gd name="connsiteY4" fmla="*/ 3399 h 243590"/>
              <a:gd name="connsiteX5" fmla="*/ 700247 w 1703027"/>
              <a:gd name="connsiteY5" fmla="*/ 227750 h 243590"/>
              <a:gd name="connsiteX6" fmla="*/ 856613 w 1703027"/>
              <a:gd name="connsiteY6" fmla="*/ 3399 h 243590"/>
              <a:gd name="connsiteX7" fmla="*/ 1006180 w 1703027"/>
              <a:gd name="connsiteY7" fmla="*/ 227750 h 243590"/>
              <a:gd name="connsiteX8" fmla="*/ 1159146 w 1703027"/>
              <a:gd name="connsiteY8" fmla="*/ 0 h 243590"/>
              <a:gd name="connsiteX9" fmla="*/ 1312113 w 1703027"/>
              <a:gd name="connsiteY9" fmla="*/ 227750 h 243590"/>
              <a:gd name="connsiteX10" fmla="*/ 1465079 w 1703027"/>
              <a:gd name="connsiteY10" fmla="*/ 0 h 243590"/>
              <a:gd name="connsiteX11" fmla="*/ 1618046 w 1703027"/>
              <a:gd name="connsiteY11" fmla="*/ 227750 h 243590"/>
              <a:gd name="connsiteX12" fmla="*/ 1703027 w 1703027"/>
              <a:gd name="connsiteY12" fmla="*/ 101978 h 243590"/>
              <a:gd name="connsiteX0" fmla="*/ 0 w 1678212"/>
              <a:gd name="connsiteY0" fmla="*/ 115074 h 243318"/>
              <a:gd name="connsiteX1" fmla="*/ 82501 w 1678212"/>
              <a:gd name="connsiteY1" fmla="*/ 240628 h 243318"/>
              <a:gd name="connsiteX2" fmla="*/ 219931 w 1678212"/>
              <a:gd name="connsiteY2" fmla="*/ 3399 h 243318"/>
              <a:gd name="connsiteX3" fmla="*/ 372898 w 1678212"/>
              <a:gd name="connsiteY3" fmla="*/ 224351 h 243318"/>
              <a:gd name="connsiteX4" fmla="*/ 525864 w 1678212"/>
              <a:gd name="connsiteY4" fmla="*/ 3399 h 243318"/>
              <a:gd name="connsiteX5" fmla="*/ 675432 w 1678212"/>
              <a:gd name="connsiteY5" fmla="*/ 227750 h 243318"/>
              <a:gd name="connsiteX6" fmla="*/ 831798 w 1678212"/>
              <a:gd name="connsiteY6" fmla="*/ 3399 h 243318"/>
              <a:gd name="connsiteX7" fmla="*/ 981365 w 1678212"/>
              <a:gd name="connsiteY7" fmla="*/ 227750 h 243318"/>
              <a:gd name="connsiteX8" fmla="*/ 1134331 w 1678212"/>
              <a:gd name="connsiteY8" fmla="*/ 0 h 243318"/>
              <a:gd name="connsiteX9" fmla="*/ 1287298 w 1678212"/>
              <a:gd name="connsiteY9" fmla="*/ 227750 h 243318"/>
              <a:gd name="connsiteX10" fmla="*/ 1440264 w 1678212"/>
              <a:gd name="connsiteY10" fmla="*/ 0 h 243318"/>
              <a:gd name="connsiteX11" fmla="*/ 1593231 w 1678212"/>
              <a:gd name="connsiteY11" fmla="*/ 227750 h 243318"/>
              <a:gd name="connsiteX12" fmla="*/ 1678212 w 1678212"/>
              <a:gd name="connsiteY12" fmla="*/ 101978 h 243318"/>
              <a:gd name="connsiteX0" fmla="*/ 0 w 1705509"/>
              <a:gd name="connsiteY0" fmla="*/ 115074 h 243318"/>
              <a:gd name="connsiteX1" fmla="*/ 82501 w 1705509"/>
              <a:gd name="connsiteY1" fmla="*/ 240628 h 243318"/>
              <a:gd name="connsiteX2" fmla="*/ 219931 w 1705509"/>
              <a:gd name="connsiteY2" fmla="*/ 3399 h 243318"/>
              <a:gd name="connsiteX3" fmla="*/ 372898 w 1705509"/>
              <a:gd name="connsiteY3" fmla="*/ 224351 h 243318"/>
              <a:gd name="connsiteX4" fmla="*/ 525864 w 1705509"/>
              <a:gd name="connsiteY4" fmla="*/ 3399 h 243318"/>
              <a:gd name="connsiteX5" fmla="*/ 675432 w 1705509"/>
              <a:gd name="connsiteY5" fmla="*/ 227750 h 243318"/>
              <a:gd name="connsiteX6" fmla="*/ 831798 w 1705509"/>
              <a:gd name="connsiteY6" fmla="*/ 3399 h 243318"/>
              <a:gd name="connsiteX7" fmla="*/ 981365 w 1705509"/>
              <a:gd name="connsiteY7" fmla="*/ 227750 h 243318"/>
              <a:gd name="connsiteX8" fmla="*/ 1134331 w 1705509"/>
              <a:gd name="connsiteY8" fmla="*/ 0 h 243318"/>
              <a:gd name="connsiteX9" fmla="*/ 1287298 w 1705509"/>
              <a:gd name="connsiteY9" fmla="*/ 227750 h 243318"/>
              <a:gd name="connsiteX10" fmla="*/ 1440264 w 1705509"/>
              <a:gd name="connsiteY10" fmla="*/ 0 h 243318"/>
              <a:gd name="connsiteX11" fmla="*/ 1593231 w 1705509"/>
              <a:gd name="connsiteY11" fmla="*/ 227750 h 243318"/>
              <a:gd name="connsiteX12" fmla="*/ 1705509 w 1705509"/>
              <a:gd name="connsiteY12" fmla="*/ 86380 h 243318"/>
              <a:gd name="connsiteX0" fmla="*/ 0 w 1703027"/>
              <a:gd name="connsiteY0" fmla="*/ 115074 h 243318"/>
              <a:gd name="connsiteX1" fmla="*/ 82501 w 1703027"/>
              <a:gd name="connsiteY1" fmla="*/ 240628 h 243318"/>
              <a:gd name="connsiteX2" fmla="*/ 219931 w 1703027"/>
              <a:gd name="connsiteY2" fmla="*/ 3399 h 243318"/>
              <a:gd name="connsiteX3" fmla="*/ 372898 w 1703027"/>
              <a:gd name="connsiteY3" fmla="*/ 224351 h 243318"/>
              <a:gd name="connsiteX4" fmla="*/ 525864 w 1703027"/>
              <a:gd name="connsiteY4" fmla="*/ 3399 h 243318"/>
              <a:gd name="connsiteX5" fmla="*/ 675432 w 1703027"/>
              <a:gd name="connsiteY5" fmla="*/ 227750 h 243318"/>
              <a:gd name="connsiteX6" fmla="*/ 831798 w 1703027"/>
              <a:gd name="connsiteY6" fmla="*/ 3399 h 243318"/>
              <a:gd name="connsiteX7" fmla="*/ 981365 w 1703027"/>
              <a:gd name="connsiteY7" fmla="*/ 227750 h 243318"/>
              <a:gd name="connsiteX8" fmla="*/ 1134331 w 1703027"/>
              <a:gd name="connsiteY8" fmla="*/ 0 h 243318"/>
              <a:gd name="connsiteX9" fmla="*/ 1287298 w 1703027"/>
              <a:gd name="connsiteY9" fmla="*/ 227750 h 243318"/>
              <a:gd name="connsiteX10" fmla="*/ 1440264 w 1703027"/>
              <a:gd name="connsiteY10" fmla="*/ 0 h 243318"/>
              <a:gd name="connsiteX11" fmla="*/ 1593231 w 1703027"/>
              <a:gd name="connsiteY11" fmla="*/ 227750 h 243318"/>
              <a:gd name="connsiteX12" fmla="*/ 1703027 w 1703027"/>
              <a:gd name="connsiteY12" fmla="*/ 74681 h 243318"/>
              <a:gd name="connsiteX0" fmla="*/ 0 w 1703027"/>
              <a:gd name="connsiteY0" fmla="*/ 115095 h 244070"/>
              <a:gd name="connsiteX1" fmla="*/ 82501 w 1703027"/>
              <a:gd name="connsiteY1" fmla="*/ 240649 h 244070"/>
              <a:gd name="connsiteX2" fmla="*/ 219931 w 1703027"/>
              <a:gd name="connsiteY2" fmla="*/ 3420 h 244070"/>
              <a:gd name="connsiteX3" fmla="*/ 372898 w 1703027"/>
              <a:gd name="connsiteY3" fmla="*/ 224372 h 244070"/>
              <a:gd name="connsiteX4" fmla="*/ 525864 w 1703027"/>
              <a:gd name="connsiteY4" fmla="*/ 3420 h 244070"/>
              <a:gd name="connsiteX5" fmla="*/ 675432 w 1703027"/>
              <a:gd name="connsiteY5" fmla="*/ 227771 h 244070"/>
              <a:gd name="connsiteX6" fmla="*/ 831798 w 1703027"/>
              <a:gd name="connsiteY6" fmla="*/ 3420 h 244070"/>
              <a:gd name="connsiteX7" fmla="*/ 981365 w 1703027"/>
              <a:gd name="connsiteY7" fmla="*/ 227771 h 244070"/>
              <a:gd name="connsiteX8" fmla="*/ 1134331 w 1703027"/>
              <a:gd name="connsiteY8" fmla="*/ 21 h 244070"/>
              <a:gd name="connsiteX9" fmla="*/ 1287298 w 1703027"/>
              <a:gd name="connsiteY9" fmla="*/ 227771 h 244070"/>
              <a:gd name="connsiteX10" fmla="*/ 1440264 w 1703027"/>
              <a:gd name="connsiteY10" fmla="*/ 21 h 244070"/>
              <a:gd name="connsiteX11" fmla="*/ 1598194 w 1703027"/>
              <a:gd name="connsiteY11" fmla="*/ 243370 h 244070"/>
              <a:gd name="connsiteX12" fmla="*/ 1703027 w 1703027"/>
              <a:gd name="connsiteY12" fmla="*/ 74702 h 244070"/>
              <a:gd name="connsiteX0" fmla="*/ 0 w 1695582"/>
              <a:gd name="connsiteY0" fmla="*/ 115095 h 244070"/>
              <a:gd name="connsiteX1" fmla="*/ 82501 w 1695582"/>
              <a:gd name="connsiteY1" fmla="*/ 240649 h 244070"/>
              <a:gd name="connsiteX2" fmla="*/ 219931 w 1695582"/>
              <a:gd name="connsiteY2" fmla="*/ 3420 h 244070"/>
              <a:gd name="connsiteX3" fmla="*/ 372898 w 1695582"/>
              <a:gd name="connsiteY3" fmla="*/ 224372 h 244070"/>
              <a:gd name="connsiteX4" fmla="*/ 525864 w 1695582"/>
              <a:gd name="connsiteY4" fmla="*/ 3420 h 244070"/>
              <a:gd name="connsiteX5" fmla="*/ 675432 w 1695582"/>
              <a:gd name="connsiteY5" fmla="*/ 227771 h 244070"/>
              <a:gd name="connsiteX6" fmla="*/ 831798 w 1695582"/>
              <a:gd name="connsiteY6" fmla="*/ 3420 h 244070"/>
              <a:gd name="connsiteX7" fmla="*/ 981365 w 1695582"/>
              <a:gd name="connsiteY7" fmla="*/ 227771 h 244070"/>
              <a:gd name="connsiteX8" fmla="*/ 1134331 w 1695582"/>
              <a:gd name="connsiteY8" fmla="*/ 21 h 244070"/>
              <a:gd name="connsiteX9" fmla="*/ 1287298 w 1695582"/>
              <a:gd name="connsiteY9" fmla="*/ 227771 h 244070"/>
              <a:gd name="connsiteX10" fmla="*/ 1440264 w 1695582"/>
              <a:gd name="connsiteY10" fmla="*/ 21 h 244070"/>
              <a:gd name="connsiteX11" fmla="*/ 1598194 w 1695582"/>
              <a:gd name="connsiteY11" fmla="*/ 243370 h 244070"/>
              <a:gd name="connsiteX12" fmla="*/ 1695582 w 1695582"/>
              <a:gd name="connsiteY12" fmla="*/ 74702 h 244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95582" h="244070">
                <a:moveTo>
                  <a:pt x="0" y="115095"/>
                </a:moveTo>
                <a:cubicBezTo>
                  <a:pt x="25494" y="177414"/>
                  <a:pt x="45846" y="259261"/>
                  <a:pt x="82501" y="240649"/>
                </a:cubicBezTo>
                <a:cubicBezTo>
                  <a:pt x="119156" y="222037"/>
                  <a:pt x="171532" y="6133"/>
                  <a:pt x="219931" y="3420"/>
                </a:cubicBezTo>
                <a:cubicBezTo>
                  <a:pt x="268330" y="707"/>
                  <a:pt x="321909" y="224372"/>
                  <a:pt x="372898" y="224372"/>
                </a:cubicBezTo>
                <a:cubicBezTo>
                  <a:pt x="423887" y="224372"/>
                  <a:pt x="475442" y="2854"/>
                  <a:pt x="525864" y="3420"/>
                </a:cubicBezTo>
                <a:cubicBezTo>
                  <a:pt x="576286" y="3986"/>
                  <a:pt x="624443" y="227771"/>
                  <a:pt x="675432" y="227771"/>
                </a:cubicBezTo>
                <a:cubicBezTo>
                  <a:pt x="726421" y="227771"/>
                  <a:pt x="780809" y="3420"/>
                  <a:pt x="831798" y="3420"/>
                </a:cubicBezTo>
                <a:cubicBezTo>
                  <a:pt x="882787" y="3420"/>
                  <a:pt x="930943" y="228337"/>
                  <a:pt x="981365" y="227771"/>
                </a:cubicBezTo>
                <a:cubicBezTo>
                  <a:pt x="1031787" y="227205"/>
                  <a:pt x="1083342" y="21"/>
                  <a:pt x="1134331" y="21"/>
                </a:cubicBezTo>
                <a:cubicBezTo>
                  <a:pt x="1185320" y="21"/>
                  <a:pt x="1236309" y="227771"/>
                  <a:pt x="1287298" y="227771"/>
                </a:cubicBezTo>
                <a:cubicBezTo>
                  <a:pt x="1338287" y="227771"/>
                  <a:pt x="1388448" y="-2579"/>
                  <a:pt x="1440264" y="21"/>
                </a:cubicBezTo>
                <a:cubicBezTo>
                  <a:pt x="1492080" y="2621"/>
                  <a:pt x="1555641" y="230923"/>
                  <a:pt x="1598194" y="243370"/>
                </a:cubicBezTo>
                <a:cubicBezTo>
                  <a:pt x="1640747" y="255817"/>
                  <a:pt x="1671634" y="98497"/>
                  <a:pt x="1695582" y="74702"/>
                </a:cubicBezTo>
              </a:path>
            </a:pathLst>
          </a:custGeom>
          <a:ln w="34925">
            <a:solidFill>
              <a:schemeClr val="tx2">
                <a:lumMod val="7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151" name="Freeform 150"/>
          <p:cNvSpPr/>
          <p:nvPr/>
        </p:nvSpPr>
        <p:spPr>
          <a:xfrm>
            <a:off x="3914646" y="1777445"/>
            <a:ext cx="1918890" cy="158244"/>
          </a:xfrm>
          <a:custGeom>
            <a:avLst/>
            <a:gdLst>
              <a:gd name="connsiteX0" fmla="*/ 0 w 1764214"/>
              <a:gd name="connsiteY0" fmla="*/ 118974 h 229404"/>
              <a:gd name="connsiteX1" fmla="*/ 91780 w 1764214"/>
              <a:gd name="connsiteY1" fmla="*/ 224351 h 229404"/>
              <a:gd name="connsiteX2" fmla="*/ 244746 w 1764214"/>
              <a:gd name="connsiteY2" fmla="*/ 3399 h 229404"/>
              <a:gd name="connsiteX3" fmla="*/ 397713 w 1764214"/>
              <a:gd name="connsiteY3" fmla="*/ 224351 h 229404"/>
              <a:gd name="connsiteX4" fmla="*/ 550679 w 1764214"/>
              <a:gd name="connsiteY4" fmla="*/ 3399 h 229404"/>
              <a:gd name="connsiteX5" fmla="*/ 700247 w 1764214"/>
              <a:gd name="connsiteY5" fmla="*/ 227750 h 229404"/>
              <a:gd name="connsiteX6" fmla="*/ 856613 w 1764214"/>
              <a:gd name="connsiteY6" fmla="*/ 3399 h 229404"/>
              <a:gd name="connsiteX7" fmla="*/ 1006180 w 1764214"/>
              <a:gd name="connsiteY7" fmla="*/ 227750 h 229404"/>
              <a:gd name="connsiteX8" fmla="*/ 1159146 w 1764214"/>
              <a:gd name="connsiteY8" fmla="*/ 0 h 229404"/>
              <a:gd name="connsiteX9" fmla="*/ 1312113 w 1764214"/>
              <a:gd name="connsiteY9" fmla="*/ 227750 h 229404"/>
              <a:gd name="connsiteX10" fmla="*/ 1465079 w 1764214"/>
              <a:gd name="connsiteY10" fmla="*/ 0 h 229404"/>
              <a:gd name="connsiteX11" fmla="*/ 1618046 w 1764214"/>
              <a:gd name="connsiteY11" fmla="*/ 227750 h 229404"/>
              <a:gd name="connsiteX12" fmla="*/ 1703027 w 1764214"/>
              <a:gd name="connsiteY12" fmla="*/ 101978 h 229404"/>
              <a:gd name="connsiteX13" fmla="*/ 1764214 w 1764214"/>
              <a:gd name="connsiteY13" fmla="*/ 84982 h 229404"/>
              <a:gd name="connsiteX14" fmla="*/ 1764214 w 1764214"/>
              <a:gd name="connsiteY14" fmla="*/ 84982 h 229404"/>
              <a:gd name="connsiteX15" fmla="*/ 1764214 w 1764214"/>
              <a:gd name="connsiteY15" fmla="*/ 84982 h 229404"/>
              <a:gd name="connsiteX0" fmla="*/ 0 w 1764214"/>
              <a:gd name="connsiteY0" fmla="*/ 118974 h 243590"/>
              <a:gd name="connsiteX1" fmla="*/ 107316 w 1764214"/>
              <a:gd name="connsiteY1" fmla="*/ 240628 h 243590"/>
              <a:gd name="connsiteX2" fmla="*/ 244746 w 1764214"/>
              <a:gd name="connsiteY2" fmla="*/ 3399 h 243590"/>
              <a:gd name="connsiteX3" fmla="*/ 397713 w 1764214"/>
              <a:gd name="connsiteY3" fmla="*/ 224351 h 243590"/>
              <a:gd name="connsiteX4" fmla="*/ 550679 w 1764214"/>
              <a:gd name="connsiteY4" fmla="*/ 3399 h 243590"/>
              <a:gd name="connsiteX5" fmla="*/ 700247 w 1764214"/>
              <a:gd name="connsiteY5" fmla="*/ 227750 h 243590"/>
              <a:gd name="connsiteX6" fmla="*/ 856613 w 1764214"/>
              <a:gd name="connsiteY6" fmla="*/ 3399 h 243590"/>
              <a:gd name="connsiteX7" fmla="*/ 1006180 w 1764214"/>
              <a:gd name="connsiteY7" fmla="*/ 227750 h 243590"/>
              <a:gd name="connsiteX8" fmla="*/ 1159146 w 1764214"/>
              <a:gd name="connsiteY8" fmla="*/ 0 h 243590"/>
              <a:gd name="connsiteX9" fmla="*/ 1312113 w 1764214"/>
              <a:gd name="connsiteY9" fmla="*/ 227750 h 243590"/>
              <a:gd name="connsiteX10" fmla="*/ 1465079 w 1764214"/>
              <a:gd name="connsiteY10" fmla="*/ 0 h 243590"/>
              <a:gd name="connsiteX11" fmla="*/ 1618046 w 1764214"/>
              <a:gd name="connsiteY11" fmla="*/ 227750 h 243590"/>
              <a:gd name="connsiteX12" fmla="*/ 1703027 w 1764214"/>
              <a:gd name="connsiteY12" fmla="*/ 101978 h 243590"/>
              <a:gd name="connsiteX13" fmla="*/ 1764214 w 1764214"/>
              <a:gd name="connsiteY13" fmla="*/ 84982 h 243590"/>
              <a:gd name="connsiteX14" fmla="*/ 1764214 w 1764214"/>
              <a:gd name="connsiteY14" fmla="*/ 84982 h 243590"/>
              <a:gd name="connsiteX15" fmla="*/ 1764214 w 1764214"/>
              <a:gd name="connsiteY15" fmla="*/ 84982 h 243590"/>
              <a:gd name="connsiteX0" fmla="*/ 0 w 1764214"/>
              <a:gd name="connsiteY0" fmla="*/ 118974 h 243590"/>
              <a:gd name="connsiteX1" fmla="*/ 107316 w 1764214"/>
              <a:gd name="connsiteY1" fmla="*/ 240628 h 243590"/>
              <a:gd name="connsiteX2" fmla="*/ 244746 w 1764214"/>
              <a:gd name="connsiteY2" fmla="*/ 3399 h 243590"/>
              <a:gd name="connsiteX3" fmla="*/ 397713 w 1764214"/>
              <a:gd name="connsiteY3" fmla="*/ 224351 h 243590"/>
              <a:gd name="connsiteX4" fmla="*/ 550679 w 1764214"/>
              <a:gd name="connsiteY4" fmla="*/ 3399 h 243590"/>
              <a:gd name="connsiteX5" fmla="*/ 700247 w 1764214"/>
              <a:gd name="connsiteY5" fmla="*/ 227750 h 243590"/>
              <a:gd name="connsiteX6" fmla="*/ 856613 w 1764214"/>
              <a:gd name="connsiteY6" fmla="*/ 3399 h 243590"/>
              <a:gd name="connsiteX7" fmla="*/ 1006180 w 1764214"/>
              <a:gd name="connsiteY7" fmla="*/ 227750 h 243590"/>
              <a:gd name="connsiteX8" fmla="*/ 1159146 w 1764214"/>
              <a:gd name="connsiteY8" fmla="*/ 0 h 243590"/>
              <a:gd name="connsiteX9" fmla="*/ 1312113 w 1764214"/>
              <a:gd name="connsiteY9" fmla="*/ 227750 h 243590"/>
              <a:gd name="connsiteX10" fmla="*/ 1465079 w 1764214"/>
              <a:gd name="connsiteY10" fmla="*/ 0 h 243590"/>
              <a:gd name="connsiteX11" fmla="*/ 1618046 w 1764214"/>
              <a:gd name="connsiteY11" fmla="*/ 227750 h 243590"/>
              <a:gd name="connsiteX12" fmla="*/ 1703027 w 1764214"/>
              <a:gd name="connsiteY12" fmla="*/ 101978 h 243590"/>
              <a:gd name="connsiteX13" fmla="*/ 1764214 w 1764214"/>
              <a:gd name="connsiteY13" fmla="*/ 84982 h 243590"/>
              <a:gd name="connsiteX14" fmla="*/ 1764214 w 1764214"/>
              <a:gd name="connsiteY14" fmla="*/ 84982 h 243590"/>
              <a:gd name="connsiteX15" fmla="*/ 1697213 w 1764214"/>
              <a:gd name="connsiteY15" fmla="*/ 112279 h 243590"/>
              <a:gd name="connsiteX0" fmla="*/ 0 w 1764214"/>
              <a:gd name="connsiteY0" fmla="*/ 118974 h 243590"/>
              <a:gd name="connsiteX1" fmla="*/ 107316 w 1764214"/>
              <a:gd name="connsiteY1" fmla="*/ 240628 h 243590"/>
              <a:gd name="connsiteX2" fmla="*/ 244746 w 1764214"/>
              <a:gd name="connsiteY2" fmla="*/ 3399 h 243590"/>
              <a:gd name="connsiteX3" fmla="*/ 397713 w 1764214"/>
              <a:gd name="connsiteY3" fmla="*/ 224351 h 243590"/>
              <a:gd name="connsiteX4" fmla="*/ 550679 w 1764214"/>
              <a:gd name="connsiteY4" fmla="*/ 3399 h 243590"/>
              <a:gd name="connsiteX5" fmla="*/ 700247 w 1764214"/>
              <a:gd name="connsiteY5" fmla="*/ 227750 h 243590"/>
              <a:gd name="connsiteX6" fmla="*/ 856613 w 1764214"/>
              <a:gd name="connsiteY6" fmla="*/ 3399 h 243590"/>
              <a:gd name="connsiteX7" fmla="*/ 1006180 w 1764214"/>
              <a:gd name="connsiteY7" fmla="*/ 227750 h 243590"/>
              <a:gd name="connsiteX8" fmla="*/ 1159146 w 1764214"/>
              <a:gd name="connsiteY8" fmla="*/ 0 h 243590"/>
              <a:gd name="connsiteX9" fmla="*/ 1312113 w 1764214"/>
              <a:gd name="connsiteY9" fmla="*/ 227750 h 243590"/>
              <a:gd name="connsiteX10" fmla="*/ 1465079 w 1764214"/>
              <a:gd name="connsiteY10" fmla="*/ 0 h 243590"/>
              <a:gd name="connsiteX11" fmla="*/ 1618046 w 1764214"/>
              <a:gd name="connsiteY11" fmla="*/ 227750 h 243590"/>
              <a:gd name="connsiteX12" fmla="*/ 1703027 w 1764214"/>
              <a:gd name="connsiteY12" fmla="*/ 101978 h 243590"/>
              <a:gd name="connsiteX13" fmla="*/ 1764214 w 1764214"/>
              <a:gd name="connsiteY13" fmla="*/ 84982 h 243590"/>
              <a:gd name="connsiteX14" fmla="*/ 1764214 w 1764214"/>
              <a:gd name="connsiteY14" fmla="*/ 84982 h 243590"/>
              <a:gd name="connsiteX0" fmla="*/ 0 w 1764214"/>
              <a:gd name="connsiteY0" fmla="*/ 118974 h 243590"/>
              <a:gd name="connsiteX1" fmla="*/ 107316 w 1764214"/>
              <a:gd name="connsiteY1" fmla="*/ 240628 h 243590"/>
              <a:gd name="connsiteX2" fmla="*/ 244746 w 1764214"/>
              <a:gd name="connsiteY2" fmla="*/ 3399 h 243590"/>
              <a:gd name="connsiteX3" fmla="*/ 397713 w 1764214"/>
              <a:gd name="connsiteY3" fmla="*/ 224351 h 243590"/>
              <a:gd name="connsiteX4" fmla="*/ 550679 w 1764214"/>
              <a:gd name="connsiteY4" fmla="*/ 3399 h 243590"/>
              <a:gd name="connsiteX5" fmla="*/ 700247 w 1764214"/>
              <a:gd name="connsiteY5" fmla="*/ 227750 h 243590"/>
              <a:gd name="connsiteX6" fmla="*/ 856613 w 1764214"/>
              <a:gd name="connsiteY6" fmla="*/ 3399 h 243590"/>
              <a:gd name="connsiteX7" fmla="*/ 1006180 w 1764214"/>
              <a:gd name="connsiteY7" fmla="*/ 227750 h 243590"/>
              <a:gd name="connsiteX8" fmla="*/ 1159146 w 1764214"/>
              <a:gd name="connsiteY8" fmla="*/ 0 h 243590"/>
              <a:gd name="connsiteX9" fmla="*/ 1312113 w 1764214"/>
              <a:gd name="connsiteY9" fmla="*/ 227750 h 243590"/>
              <a:gd name="connsiteX10" fmla="*/ 1465079 w 1764214"/>
              <a:gd name="connsiteY10" fmla="*/ 0 h 243590"/>
              <a:gd name="connsiteX11" fmla="*/ 1618046 w 1764214"/>
              <a:gd name="connsiteY11" fmla="*/ 227750 h 243590"/>
              <a:gd name="connsiteX12" fmla="*/ 1703027 w 1764214"/>
              <a:gd name="connsiteY12" fmla="*/ 101978 h 243590"/>
              <a:gd name="connsiteX13" fmla="*/ 1764214 w 1764214"/>
              <a:gd name="connsiteY13" fmla="*/ 84982 h 243590"/>
              <a:gd name="connsiteX0" fmla="*/ 0 w 1761732"/>
              <a:gd name="connsiteY0" fmla="*/ 118974 h 243590"/>
              <a:gd name="connsiteX1" fmla="*/ 107316 w 1761732"/>
              <a:gd name="connsiteY1" fmla="*/ 240628 h 243590"/>
              <a:gd name="connsiteX2" fmla="*/ 244746 w 1761732"/>
              <a:gd name="connsiteY2" fmla="*/ 3399 h 243590"/>
              <a:gd name="connsiteX3" fmla="*/ 397713 w 1761732"/>
              <a:gd name="connsiteY3" fmla="*/ 224351 h 243590"/>
              <a:gd name="connsiteX4" fmla="*/ 550679 w 1761732"/>
              <a:gd name="connsiteY4" fmla="*/ 3399 h 243590"/>
              <a:gd name="connsiteX5" fmla="*/ 700247 w 1761732"/>
              <a:gd name="connsiteY5" fmla="*/ 227750 h 243590"/>
              <a:gd name="connsiteX6" fmla="*/ 856613 w 1761732"/>
              <a:gd name="connsiteY6" fmla="*/ 3399 h 243590"/>
              <a:gd name="connsiteX7" fmla="*/ 1006180 w 1761732"/>
              <a:gd name="connsiteY7" fmla="*/ 227750 h 243590"/>
              <a:gd name="connsiteX8" fmla="*/ 1159146 w 1761732"/>
              <a:gd name="connsiteY8" fmla="*/ 0 h 243590"/>
              <a:gd name="connsiteX9" fmla="*/ 1312113 w 1761732"/>
              <a:gd name="connsiteY9" fmla="*/ 227750 h 243590"/>
              <a:gd name="connsiteX10" fmla="*/ 1465079 w 1761732"/>
              <a:gd name="connsiteY10" fmla="*/ 0 h 243590"/>
              <a:gd name="connsiteX11" fmla="*/ 1618046 w 1761732"/>
              <a:gd name="connsiteY11" fmla="*/ 227750 h 243590"/>
              <a:gd name="connsiteX12" fmla="*/ 1703027 w 1761732"/>
              <a:gd name="connsiteY12" fmla="*/ 101978 h 243590"/>
              <a:gd name="connsiteX13" fmla="*/ 1761732 w 1761732"/>
              <a:gd name="connsiteY13" fmla="*/ 84982 h 243590"/>
              <a:gd name="connsiteX0" fmla="*/ 0 w 1703027"/>
              <a:gd name="connsiteY0" fmla="*/ 118974 h 243590"/>
              <a:gd name="connsiteX1" fmla="*/ 107316 w 1703027"/>
              <a:gd name="connsiteY1" fmla="*/ 240628 h 243590"/>
              <a:gd name="connsiteX2" fmla="*/ 244746 w 1703027"/>
              <a:gd name="connsiteY2" fmla="*/ 3399 h 243590"/>
              <a:gd name="connsiteX3" fmla="*/ 397713 w 1703027"/>
              <a:gd name="connsiteY3" fmla="*/ 224351 h 243590"/>
              <a:gd name="connsiteX4" fmla="*/ 550679 w 1703027"/>
              <a:gd name="connsiteY4" fmla="*/ 3399 h 243590"/>
              <a:gd name="connsiteX5" fmla="*/ 700247 w 1703027"/>
              <a:gd name="connsiteY5" fmla="*/ 227750 h 243590"/>
              <a:gd name="connsiteX6" fmla="*/ 856613 w 1703027"/>
              <a:gd name="connsiteY6" fmla="*/ 3399 h 243590"/>
              <a:gd name="connsiteX7" fmla="*/ 1006180 w 1703027"/>
              <a:gd name="connsiteY7" fmla="*/ 227750 h 243590"/>
              <a:gd name="connsiteX8" fmla="*/ 1159146 w 1703027"/>
              <a:gd name="connsiteY8" fmla="*/ 0 h 243590"/>
              <a:gd name="connsiteX9" fmla="*/ 1312113 w 1703027"/>
              <a:gd name="connsiteY9" fmla="*/ 227750 h 243590"/>
              <a:gd name="connsiteX10" fmla="*/ 1465079 w 1703027"/>
              <a:gd name="connsiteY10" fmla="*/ 0 h 243590"/>
              <a:gd name="connsiteX11" fmla="*/ 1618046 w 1703027"/>
              <a:gd name="connsiteY11" fmla="*/ 227750 h 243590"/>
              <a:gd name="connsiteX12" fmla="*/ 1703027 w 1703027"/>
              <a:gd name="connsiteY12" fmla="*/ 101978 h 243590"/>
              <a:gd name="connsiteX0" fmla="*/ 0 w 1678212"/>
              <a:gd name="connsiteY0" fmla="*/ 115074 h 243318"/>
              <a:gd name="connsiteX1" fmla="*/ 82501 w 1678212"/>
              <a:gd name="connsiteY1" fmla="*/ 240628 h 243318"/>
              <a:gd name="connsiteX2" fmla="*/ 219931 w 1678212"/>
              <a:gd name="connsiteY2" fmla="*/ 3399 h 243318"/>
              <a:gd name="connsiteX3" fmla="*/ 372898 w 1678212"/>
              <a:gd name="connsiteY3" fmla="*/ 224351 h 243318"/>
              <a:gd name="connsiteX4" fmla="*/ 525864 w 1678212"/>
              <a:gd name="connsiteY4" fmla="*/ 3399 h 243318"/>
              <a:gd name="connsiteX5" fmla="*/ 675432 w 1678212"/>
              <a:gd name="connsiteY5" fmla="*/ 227750 h 243318"/>
              <a:gd name="connsiteX6" fmla="*/ 831798 w 1678212"/>
              <a:gd name="connsiteY6" fmla="*/ 3399 h 243318"/>
              <a:gd name="connsiteX7" fmla="*/ 981365 w 1678212"/>
              <a:gd name="connsiteY7" fmla="*/ 227750 h 243318"/>
              <a:gd name="connsiteX8" fmla="*/ 1134331 w 1678212"/>
              <a:gd name="connsiteY8" fmla="*/ 0 h 243318"/>
              <a:gd name="connsiteX9" fmla="*/ 1287298 w 1678212"/>
              <a:gd name="connsiteY9" fmla="*/ 227750 h 243318"/>
              <a:gd name="connsiteX10" fmla="*/ 1440264 w 1678212"/>
              <a:gd name="connsiteY10" fmla="*/ 0 h 243318"/>
              <a:gd name="connsiteX11" fmla="*/ 1593231 w 1678212"/>
              <a:gd name="connsiteY11" fmla="*/ 227750 h 243318"/>
              <a:gd name="connsiteX12" fmla="*/ 1678212 w 1678212"/>
              <a:gd name="connsiteY12" fmla="*/ 101978 h 243318"/>
              <a:gd name="connsiteX0" fmla="*/ 0 w 1680694"/>
              <a:gd name="connsiteY0" fmla="*/ 122873 h 243885"/>
              <a:gd name="connsiteX1" fmla="*/ 84983 w 1680694"/>
              <a:gd name="connsiteY1" fmla="*/ 240628 h 243885"/>
              <a:gd name="connsiteX2" fmla="*/ 222413 w 1680694"/>
              <a:gd name="connsiteY2" fmla="*/ 3399 h 243885"/>
              <a:gd name="connsiteX3" fmla="*/ 375380 w 1680694"/>
              <a:gd name="connsiteY3" fmla="*/ 224351 h 243885"/>
              <a:gd name="connsiteX4" fmla="*/ 528346 w 1680694"/>
              <a:gd name="connsiteY4" fmla="*/ 3399 h 243885"/>
              <a:gd name="connsiteX5" fmla="*/ 677914 w 1680694"/>
              <a:gd name="connsiteY5" fmla="*/ 227750 h 243885"/>
              <a:gd name="connsiteX6" fmla="*/ 834280 w 1680694"/>
              <a:gd name="connsiteY6" fmla="*/ 3399 h 243885"/>
              <a:gd name="connsiteX7" fmla="*/ 983847 w 1680694"/>
              <a:gd name="connsiteY7" fmla="*/ 227750 h 243885"/>
              <a:gd name="connsiteX8" fmla="*/ 1136813 w 1680694"/>
              <a:gd name="connsiteY8" fmla="*/ 0 h 243885"/>
              <a:gd name="connsiteX9" fmla="*/ 1289780 w 1680694"/>
              <a:gd name="connsiteY9" fmla="*/ 227750 h 243885"/>
              <a:gd name="connsiteX10" fmla="*/ 1442746 w 1680694"/>
              <a:gd name="connsiteY10" fmla="*/ 0 h 243885"/>
              <a:gd name="connsiteX11" fmla="*/ 1595713 w 1680694"/>
              <a:gd name="connsiteY11" fmla="*/ 227750 h 243885"/>
              <a:gd name="connsiteX12" fmla="*/ 1680694 w 1680694"/>
              <a:gd name="connsiteY12" fmla="*/ 101978 h 243885"/>
              <a:gd name="connsiteX0" fmla="*/ 0 w 1693102"/>
              <a:gd name="connsiteY0" fmla="*/ 122873 h 243885"/>
              <a:gd name="connsiteX1" fmla="*/ 84983 w 1693102"/>
              <a:gd name="connsiteY1" fmla="*/ 240628 h 243885"/>
              <a:gd name="connsiteX2" fmla="*/ 222413 w 1693102"/>
              <a:gd name="connsiteY2" fmla="*/ 3399 h 243885"/>
              <a:gd name="connsiteX3" fmla="*/ 375380 w 1693102"/>
              <a:gd name="connsiteY3" fmla="*/ 224351 h 243885"/>
              <a:gd name="connsiteX4" fmla="*/ 528346 w 1693102"/>
              <a:gd name="connsiteY4" fmla="*/ 3399 h 243885"/>
              <a:gd name="connsiteX5" fmla="*/ 677914 w 1693102"/>
              <a:gd name="connsiteY5" fmla="*/ 227750 h 243885"/>
              <a:gd name="connsiteX6" fmla="*/ 834280 w 1693102"/>
              <a:gd name="connsiteY6" fmla="*/ 3399 h 243885"/>
              <a:gd name="connsiteX7" fmla="*/ 983847 w 1693102"/>
              <a:gd name="connsiteY7" fmla="*/ 227750 h 243885"/>
              <a:gd name="connsiteX8" fmla="*/ 1136813 w 1693102"/>
              <a:gd name="connsiteY8" fmla="*/ 0 h 243885"/>
              <a:gd name="connsiteX9" fmla="*/ 1289780 w 1693102"/>
              <a:gd name="connsiteY9" fmla="*/ 227750 h 243885"/>
              <a:gd name="connsiteX10" fmla="*/ 1442746 w 1693102"/>
              <a:gd name="connsiteY10" fmla="*/ 0 h 243885"/>
              <a:gd name="connsiteX11" fmla="*/ 1595713 w 1693102"/>
              <a:gd name="connsiteY11" fmla="*/ 227750 h 243885"/>
              <a:gd name="connsiteX12" fmla="*/ 1693102 w 1693102"/>
              <a:gd name="connsiteY12" fmla="*/ 94179 h 243885"/>
              <a:gd name="connsiteX0" fmla="*/ 0 w 1690620"/>
              <a:gd name="connsiteY0" fmla="*/ 122873 h 243885"/>
              <a:gd name="connsiteX1" fmla="*/ 84983 w 1690620"/>
              <a:gd name="connsiteY1" fmla="*/ 240628 h 243885"/>
              <a:gd name="connsiteX2" fmla="*/ 222413 w 1690620"/>
              <a:gd name="connsiteY2" fmla="*/ 3399 h 243885"/>
              <a:gd name="connsiteX3" fmla="*/ 375380 w 1690620"/>
              <a:gd name="connsiteY3" fmla="*/ 224351 h 243885"/>
              <a:gd name="connsiteX4" fmla="*/ 528346 w 1690620"/>
              <a:gd name="connsiteY4" fmla="*/ 3399 h 243885"/>
              <a:gd name="connsiteX5" fmla="*/ 677914 w 1690620"/>
              <a:gd name="connsiteY5" fmla="*/ 227750 h 243885"/>
              <a:gd name="connsiteX6" fmla="*/ 834280 w 1690620"/>
              <a:gd name="connsiteY6" fmla="*/ 3399 h 243885"/>
              <a:gd name="connsiteX7" fmla="*/ 983847 w 1690620"/>
              <a:gd name="connsiteY7" fmla="*/ 227750 h 243885"/>
              <a:gd name="connsiteX8" fmla="*/ 1136813 w 1690620"/>
              <a:gd name="connsiteY8" fmla="*/ 0 h 243885"/>
              <a:gd name="connsiteX9" fmla="*/ 1289780 w 1690620"/>
              <a:gd name="connsiteY9" fmla="*/ 227750 h 243885"/>
              <a:gd name="connsiteX10" fmla="*/ 1442746 w 1690620"/>
              <a:gd name="connsiteY10" fmla="*/ 0 h 243885"/>
              <a:gd name="connsiteX11" fmla="*/ 1595713 w 1690620"/>
              <a:gd name="connsiteY11" fmla="*/ 227750 h 243885"/>
              <a:gd name="connsiteX12" fmla="*/ 1690620 w 1690620"/>
              <a:gd name="connsiteY12" fmla="*/ 82481 h 243885"/>
              <a:gd name="connsiteX0" fmla="*/ 0 w 1699003"/>
              <a:gd name="connsiteY0" fmla="*/ 122873 h 243885"/>
              <a:gd name="connsiteX1" fmla="*/ 84983 w 1699003"/>
              <a:gd name="connsiteY1" fmla="*/ 240628 h 243885"/>
              <a:gd name="connsiteX2" fmla="*/ 222413 w 1699003"/>
              <a:gd name="connsiteY2" fmla="*/ 3399 h 243885"/>
              <a:gd name="connsiteX3" fmla="*/ 375380 w 1699003"/>
              <a:gd name="connsiteY3" fmla="*/ 224351 h 243885"/>
              <a:gd name="connsiteX4" fmla="*/ 528346 w 1699003"/>
              <a:gd name="connsiteY4" fmla="*/ 3399 h 243885"/>
              <a:gd name="connsiteX5" fmla="*/ 677914 w 1699003"/>
              <a:gd name="connsiteY5" fmla="*/ 227750 h 243885"/>
              <a:gd name="connsiteX6" fmla="*/ 834280 w 1699003"/>
              <a:gd name="connsiteY6" fmla="*/ 3399 h 243885"/>
              <a:gd name="connsiteX7" fmla="*/ 983847 w 1699003"/>
              <a:gd name="connsiteY7" fmla="*/ 227750 h 243885"/>
              <a:gd name="connsiteX8" fmla="*/ 1136813 w 1699003"/>
              <a:gd name="connsiteY8" fmla="*/ 0 h 243885"/>
              <a:gd name="connsiteX9" fmla="*/ 1289780 w 1699003"/>
              <a:gd name="connsiteY9" fmla="*/ 227750 h 243885"/>
              <a:gd name="connsiteX10" fmla="*/ 1442746 w 1699003"/>
              <a:gd name="connsiteY10" fmla="*/ 0 h 243885"/>
              <a:gd name="connsiteX11" fmla="*/ 1595713 w 1699003"/>
              <a:gd name="connsiteY11" fmla="*/ 227750 h 243885"/>
              <a:gd name="connsiteX12" fmla="*/ 1690620 w 1699003"/>
              <a:gd name="connsiteY12" fmla="*/ 82481 h 243885"/>
              <a:gd name="connsiteX13" fmla="*/ 1694870 w 1699003"/>
              <a:gd name="connsiteY13" fmla="*/ 85791 h 243885"/>
              <a:gd name="connsiteX0" fmla="*/ 0 w 1764352"/>
              <a:gd name="connsiteY0" fmla="*/ 122873 h 243885"/>
              <a:gd name="connsiteX1" fmla="*/ 84983 w 1764352"/>
              <a:gd name="connsiteY1" fmla="*/ 240628 h 243885"/>
              <a:gd name="connsiteX2" fmla="*/ 222413 w 1764352"/>
              <a:gd name="connsiteY2" fmla="*/ 3399 h 243885"/>
              <a:gd name="connsiteX3" fmla="*/ 375380 w 1764352"/>
              <a:gd name="connsiteY3" fmla="*/ 224351 h 243885"/>
              <a:gd name="connsiteX4" fmla="*/ 528346 w 1764352"/>
              <a:gd name="connsiteY4" fmla="*/ 3399 h 243885"/>
              <a:gd name="connsiteX5" fmla="*/ 677914 w 1764352"/>
              <a:gd name="connsiteY5" fmla="*/ 227750 h 243885"/>
              <a:gd name="connsiteX6" fmla="*/ 834280 w 1764352"/>
              <a:gd name="connsiteY6" fmla="*/ 3399 h 243885"/>
              <a:gd name="connsiteX7" fmla="*/ 983847 w 1764352"/>
              <a:gd name="connsiteY7" fmla="*/ 227750 h 243885"/>
              <a:gd name="connsiteX8" fmla="*/ 1136813 w 1764352"/>
              <a:gd name="connsiteY8" fmla="*/ 0 h 243885"/>
              <a:gd name="connsiteX9" fmla="*/ 1289780 w 1764352"/>
              <a:gd name="connsiteY9" fmla="*/ 227750 h 243885"/>
              <a:gd name="connsiteX10" fmla="*/ 1442746 w 1764352"/>
              <a:gd name="connsiteY10" fmla="*/ 0 h 243885"/>
              <a:gd name="connsiteX11" fmla="*/ 1595713 w 1764352"/>
              <a:gd name="connsiteY11" fmla="*/ 227750 h 243885"/>
              <a:gd name="connsiteX12" fmla="*/ 1690620 w 1764352"/>
              <a:gd name="connsiteY12" fmla="*/ 82481 h 243885"/>
              <a:gd name="connsiteX13" fmla="*/ 1764352 w 1764352"/>
              <a:gd name="connsiteY13" fmla="*/ 66293 h 243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764352" h="243885">
                <a:moveTo>
                  <a:pt x="0" y="122873"/>
                </a:moveTo>
                <a:cubicBezTo>
                  <a:pt x="25494" y="185192"/>
                  <a:pt x="47914" y="260540"/>
                  <a:pt x="84983" y="240628"/>
                </a:cubicBezTo>
                <a:cubicBezTo>
                  <a:pt x="122052" y="220716"/>
                  <a:pt x="174014" y="6112"/>
                  <a:pt x="222413" y="3399"/>
                </a:cubicBezTo>
                <a:cubicBezTo>
                  <a:pt x="270812" y="686"/>
                  <a:pt x="324391" y="224351"/>
                  <a:pt x="375380" y="224351"/>
                </a:cubicBezTo>
                <a:cubicBezTo>
                  <a:pt x="426369" y="224351"/>
                  <a:pt x="477924" y="2833"/>
                  <a:pt x="528346" y="3399"/>
                </a:cubicBezTo>
                <a:cubicBezTo>
                  <a:pt x="578768" y="3965"/>
                  <a:pt x="626925" y="227750"/>
                  <a:pt x="677914" y="227750"/>
                </a:cubicBezTo>
                <a:cubicBezTo>
                  <a:pt x="728903" y="227750"/>
                  <a:pt x="783291" y="3399"/>
                  <a:pt x="834280" y="3399"/>
                </a:cubicBezTo>
                <a:cubicBezTo>
                  <a:pt x="885269" y="3399"/>
                  <a:pt x="933425" y="228316"/>
                  <a:pt x="983847" y="227750"/>
                </a:cubicBezTo>
                <a:cubicBezTo>
                  <a:pt x="1034269" y="227184"/>
                  <a:pt x="1085824" y="0"/>
                  <a:pt x="1136813" y="0"/>
                </a:cubicBezTo>
                <a:cubicBezTo>
                  <a:pt x="1187802" y="0"/>
                  <a:pt x="1238791" y="227750"/>
                  <a:pt x="1289780" y="227750"/>
                </a:cubicBezTo>
                <a:cubicBezTo>
                  <a:pt x="1340769" y="227750"/>
                  <a:pt x="1391757" y="0"/>
                  <a:pt x="1442746" y="0"/>
                </a:cubicBezTo>
                <a:cubicBezTo>
                  <a:pt x="1493735" y="0"/>
                  <a:pt x="1554401" y="214003"/>
                  <a:pt x="1595713" y="227750"/>
                </a:cubicBezTo>
                <a:cubicBezTo>
                  <a:pt x="1637025" y="241497"/>
                  <a:pt x="1662513" y="109391"/>
                  <a:pt x="1690620" y="82481"/>
                </a:cubicBezTo>
                <a:cubicBezTo>
                  <a:pt x="1718727" y="55571"/>
                  <a:pt x="1763467" y="65604"/>
                  <a:pt x="1764352" y="66293"/>
                </a:cubicBezTo>
              </a:path>
            </a:pathLst>
          </a:custGeom>
          <a:ln w="34925">
            <a:solidFill>
              <a:schemeClr val="tx2">
                <a:lumMod val="7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prstClr val="black"/>
              </a:solidFill>
            </a:endParaRPr>
          </a:p>
        </p:txBody>
      </p:sp>
      <p:grpSp>
        <p:nvGrpSpPr>
          <p:cNvPr id="164" name="Group 163"/>
          <p:cNvGrpSpPr/>
          <p:nvPr/>
        </p:nvGrpSpPr>
        <p:grpSpPr>
          <a:xfrm>
            <a:off x="4000994" y="4113342"/>
            <a:ext cx="1786976" cy="148423"/>
            <a:chOff x="5029201" y="5026992"/>
            <a:chExt cx="1871858" cy="154607"/>
          </a:xfrm>
        </p:grpSpPr>
        <p:cxnSp>
          <p:nvCxnSpPr>
            <p:cNvPr id="154" name="Straight Connector 153"/>
            <p:cNvCxnSpPr/>
            <p:nvPr/>
          </p:nvCxnSpPr>
          <p:spPr>
            <a:xfrm rot="10800000" flipH="1">
              <a:off x="5029201" y="5114319"/>
              <a:ext cx="43405" cy="0"/>
            </a:xfrm>
            <a:prstGeom prst="line">
              <a:avLst/>
            </a:prstGeom>
            <a:ln w="69850">
              <a:solidFill>
                <a:schemeClr val="tx2">
                  <a:lumMod val="75000"/>
                </a:schemeClr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6" name="Freeform 155"/>
            <p:cNvSpPr/>
            <p:nvPr/>
          </p:nvSpPr>
          <p:spPr>
            <a:xfrm rot="10800000">
              <a:off x="5144405" y="5026992"/>
              <a:ext cx="1756654" cy="154607"/>
            </a:xfrm>
            <a:custGeom>
              <a:avLst/>
              <a:gdLst>
                <a:gd name="connsiteX0" fmla="*/ 0 w 1764214"/>
                <a:gd name="connsiteY0" fmla="*/ 118974 h 229404"/>
                <a:gd name="connsiteX1" fmla="*/ 91780 w 1764214"/>
                <a:gd name="connsiteY1" fmla="*/ 224351 h 229404"/>
                <a:gd name="connsiteX2" fmla="*/ 244746 w 1764214"/>
                <a:gd name="connsiteY2" fmla="*/ 3399 h 229404"/>
                <a:gd name="connsiteX3" fmla="*/ 397713 w 1764214"/>
                <a:gd name="connsiteY3" fmla="*/ 224351 h 229404"/>
                <a:gd name="connsiteX4" fmla="*/ 550679 w 1764214"/>
                <a:gd name="connsiteY4" fmla="*/ 3399 h 229404"/>
                <a:gd name="connsiteX5" fmla="*/ 700247 w 1764214"/>
                <a:gd name="connsiteY5" fmla="*/ 227750 h 229404"/>
                <a:gd name="connsiteX6" fmla="*/ 856613 w 1764214"/>
                <a:gd name="connsiteY6" fmla="*/ 3399 h 229404"/>
                <a:gd name="connsiteX7" fmla="*/ 1006180 w 1764214"/>
                <a:gd name="connsiteY7" fmla="*/ 227750 h 229404"/>
                <a:gd name="connsiteX8" fmla="*/ 1159146 w 1764214"/>
                <a:gd name="connsiteY8" fmla="*/ 0 h 229404"/>
                <a:gd name="connsiteX9" fmla="*/ 1312113 w 1764214"/>
                <a:gd name="connsiteY9" fmla="*/ 227750 h 229404"/>
                <a:gd name="connsiteX10" fmla="*/ 1465079 w 1764214"/>
                <a:gd name="connsiteY10" fmla="*/ 0 h 229404"/>
                <a:gd name="connsiteX11" fmla="*/ 1618046 w 1764214"/>
                <a:gd name="connsiteY11" fmla="*/ 227750 h 229404"/>
                <a:gd name="connsiteX12" fmla="*/ 1703027 w 1764214"/>
                <a:gd name="connsiteY12" fmla="*/ 101978 h 229404"/>
                <a:gd name="connsiteX13" fmla="*/ 1764214 w 1764214"/>
                <a:gd name="connsiteY13" fmla="*/ 84982 h 229404"/>
                <a:gd name="connsiteX14" fmla="*/ 1764214 w 1764214"/>
                <a:gd name="connsiteY14" fmla="*/ 84982 h 229404"/>
                <a:gd name="connsiteX15" fmla="*/ 1764214 w 1764214"/>
                <a:gd name="connsiteY15" fmla="*/ 84982 h 229404"/>
                <a:gd name="connsiteX0" fmla="*/ 0 w 1764214"/>
                <a:gd name="connsiteY0" fmla="*/ 118974 h 243590"/>
                <a:gd name="connsiteX1" fmla="*/ 107316 w 1764214"/>
                <a:gd name="connsiteY1" fmla="*/ 240628 h 243590"/>
                <a:gd name="connsiteX2" fmla="*/ 244746 w 1764214"/>
                <a:gd name="connsiteY2" fmla="*/ 3399 h 243590"/>
                <a:gd name="connsiteX3" fmla="*/ 397713 w 1764214"/>
                <a:gd name="connsiteY3" fmla="*/ 224351 h 243590"/>
                <a:gd name="connsiteX4" fmla="*/ 550679 w 1764214"/>
                <a:gd name="connsiteY4" fmla="*/ 3399 h 243590"/>
                <a:gd name="connsiteX5" fmla="*/ 700247 w 1764214"/>
                <a:gd name="connsiteY5" fmla="*/ 227750 h 243590"/>
                <a:gd name="connsiteX6" fmla="*/ 856613 w 1764214"/>
                <a:gd name="connsiteY6" fmla="*/ 3399 h 243590"/>
                <a:gd name="connsiteX7" fmla="*/ 1006180 w 1764214"/>
                <a:gd name="connsiteY7" fmla="*/ 227750 h 243590"/>
                <a:gd name="connsiteX8" fmla="*/ 1159146 w 1764214"/>
                <a:gd name="connsiteY8" fmla="*/ 0 h 243590"/>
                <a:gd name="connsiteX9" fmla="*/ 1312113 w 1764214"/>
                <a:gd name="connsiteY9" fmla="*/ 227750 h 243590"/>
                <a:gd name="connsiteX10" fmla="*/ 1465079 w 1764214"/>
                <a:gd name="connsiteY10" fmla="*/ 0 h 243590"/>
                <a:gd name="connsiteX11" fmla="*/ 1618046 w 1764214"/>
                <a:gd name="connsiteY11" fmla="*/ 227750 h 243590"/>
                <a:gd name="connsiteX12" fmla="*/ 1703027 w 1764214"/>
                <a:gd name="connsiteY12" fmla="*/ 101978 h 243590"/>
                <a:gd name="connsiteX13" fmla="*/ 1764214 w 1764214"/>
                <a:gd name="connsiteY13" fmla="*/ 84982 h 243590"/>
                <a:gd name="connsiteX14" fmla="*/ 1764214 w 1764214"/>
                <a:gd name="connsiteY14" fmla="*/ 84982 h 243590"/>
                <a:gd name="connsiteX15" fmla="*/ 1764214 w 1764214"/>
                <a:gd name="connsiteY15" fmla="*/ 84982 h 243590"/>
                <a:gd name="connsiteX0" fmla="*/ 0 w 1764214"/>
                <a:gd name="connsiteY0" fmla="*/ 118974 h 243590"/>
                <a:gd name="connsiteX1" fmla="*/ 107316 w 1764214"/>
                <a:gd name="connsiteY1" fmla="*/ 240628 h 243590"/>
                <a:gd name="connsiteX2" fmla="*/ 244746 w 1764214"/>
                <a:gd name="connsiteY2" fmla="*/ 3399 h 243590"/>
                <a:gd name="connsiteX3" fmla="*/ 397713 w 1764214"/>
                <a:gd name="connsiteY3" fmla="*/ 224351 h 243590"/>
                <a:gd name="connsiteX4" fmla="*/ 550679 w 1764214"/>
                <a:gd name="connsiteY4" fmla="*/ 3399 h 243590"/>
                <a:gd name="connsiteX5" fmla="*/ 700247 w 1764214"/>
                <a:gd name="connsiteY5" fmla="*/ 227750 h 243590"/>
                <a:gd name="connsiteX6" fmla="*/ 856613 w 1764214"/>
                <a:gd name="connsiteY6" fmla="*/ 3399 h 243590"/>
                <a:gd name="connsiteX7" fmla="*/ 1006180 w 1764214"/>
                <a:gd name="connsiteY7" fmla="*/ 227750 h 243590"/>
                <a:gd name="connsiteX8" fmla="*/ 1159146 w 1764214"/>
                <a:gd name="connsiteY8" fmla="*/ 0 h 243590"/>
                <a:gd name="connsiteX9" fmla="*/ 1312113 w 1764214"/>
                <a:gd name="connsiteY9" fmla="*/ 227750 h 243590"/>
                <a:gd name="connsiteX10" fmla="*/ 1465079 w 1764214"/>
                <a:gd name="connsiteY10" fmla="*/ 0 h 243590"/>
                <a:gd name="connsiteX11" fmla="*/ 1618046 w 1764214"/>
                <a:gd name="connsiteY11" fmla="*/ 227750 h 243590"/>
                <a:gd name="connsiteX12" fmla="*/ 1703027 w 1764214"/>
                <a:gd name="connsiteY12" fmla="*/ 101978 h 243590"/>
                <a:gd name="connsiteX13" fmla="*/ 1764214 w 1764214"/>
                <a:gd name="connsiteY13" fmla="*/ 84982 h 243590"/>
                <a:gd name="connsiteX14" fmla="*/ 1764214 w 1764214"/>
                <a:gd name="connsiteY14" fmla="*/ 84982 h 243590"/>
                <a:gd name="connsiteX15" fmla="*/ 1697213 w 1764214"/>
                <a:gd name="connsiteY15" fmla="*/ 112279 h 243590"/>
                <a:gd name="connsiteX0" fmla="*/ 0 w 1764214"/>
                <a:gd name="connsiteY0" fmla="*/ 118974 h 243590"/>
                <a:gd name="connsiteX1" fmla="*/ 107316 w 1764214"/>
                <a:gd name="connsiteY1" fmla="*/ 240628 h 243590"/>
                <a:gd name="connsiteX2" fmla="*/ 244746 w 1764214"/>
                <a:gd name="connsiteY2" fmla="*/ 3399 h 243590"/>
                <a:gd name="connsiteX3" fmla="*/ 397713 w 1764214"/>
                <a:gd name="connsiteY3" fmla="*/ 224351 h 243590"/>
                <a:gd name="connsiteX4" fmla="*/ 550679 w 1764214"/>
                <a:gd name="connsiteY4" fmla="*/ 3399 h 243590"/>
                <a:gd name="connsiteX5" fmla="*/ 700247 w 1764214"/>
                <a:gd name="connsiteY5" fmla="*/ 227750 h 243590"/>
                <a:gd name="connsiteX6" fmla="*/ 856613 w 1764214"/>
                <a:gd name="connsiteY6" fmla="*/ 3399 h 243590"/>
                <a:gd name="connsiteX7" fmla="*/ 1006180 w 1764214"/>
                <a:gd name="connsiteY7" fmla="*/ 227750 h 243590"/>
                <a:gd name="connsiteX8" fmla="*/ 1159146 w 1764214"/>
                <a:gd name="connsiteY8" fmla="*/ 0 h 243590"/>
                <a:gd name="connsiteX9" fmla="*/ 1312113 w 1764214"/>
                <a:gd name="connsiteY9" fmla="*/ 227750 h 243590"/>
                <a:gd name="connsiteX10" fmla="*/ 1465079 w 1764214"/>
                <a:gd name="connsiteY10" fmla="*/ 0 h 243590"/>
                <a:gd name="connsiteX11" fmla="*/ 1618046 w 1764214"/>
                <a:gd name="connsiteY11" fmla="*/ 227750 h 243590"/>
                <a:gd name="connsiteX12" fmla="*/ 1703027 w 1764214"/>
                <a:gd name="connsiteY12" fmla="*/ 101978 h 243590"/>
                <a:gd name="connsiteX13" fmla="*/ 1764214 w 1764214"/>
                <a:gd name="connsiteY13" fmla="*/ 84982 h 243590"/>
                <a:gd name="connsiteX14" fmla="*/ 1764214 w 1764214"/>
                <a:gd name="connsiteY14" fmla="*/ 84982 h 243590"/>
                <a:gd name="connsiteX0" fmla="*/ 0 w 1764214"/>
                <a:gd name="connsiteY0" fmla="*/ 118974 h 243590"/>
                <a:gd name="connsiteX1" fmla="*/ 107316 w 1764214"/>
                <a:gd name="connsiteY1" fmla="*/ 240628 h 243590"/>
                <a:gd name="connsiteX2" fmla="*/ 244746 w 1764214"/>
                <a:gd name="connsiteY2" fmla="*/ 3399 h 243590"/>
                <a:gd name="connsiteX3" fmla="*/ 397713 w 1764214"/>
                <a:gd name="connsiteY3" fmla="*/ 224351 h 243590"/>
                <a:gd name="connsiteX4" fmla="*/ 550679 w 1764214"/>
                <a:gd name="connsiteY4" fmla="*/ 3399 h 243590"/>
                <a:gd name="connsiteX5" fmla="*/ 700247 w 1764214"/>
                <a:gd name="connsiteY5" fmla="*/ 227750 h 243590"/>
                <a:gd name="connsiteX6" fmla="*/ 856613 w 1764214"/>
                <a:gd name="connsiteY6" fmla="*/ 3399 h 243590"/>
                <a:gd name="connsiteX7" fmla="*/ 1006180 w 1764214"/>
                <a:gd name="connsiteY7" fmla="*/ 227750 h 243590"/>
                <a:gd name="connsiteX8" fmla="*/ 1159146 w 1764214"/>
                <a:gd name="connsiteY8" fmla="*/ 0 h 243590"/>
                <a:gd name="connsiteX9" fmla="*/ 1312113 w 1764214"/>
                <a:gd name="connsiteY9" fmla="*/ 227750 h 243590"/>
                <a:gd name="connsiteX10" fmla="*/ 1465079 w 1764214"/>
                <a:gd name="connsiteY10" fmla="*/ 0 h 243590"/>
                <a:gd name="connsiteX11" fmla="*/ 1618046 w 1764214"/>
                <a:gd name="connsiteY11" fmla="*/ 227750 h 243590"/>
                <a:gd name="connsiteX12" fmla="*/ 1703027 w 1764214"/>
                <a:gd name="connsiteY12" fmla="*/ 101978 h 243590"/>
                <a:gd name="connsiteX13" fmla="*/ 1764214 w 1764214"/>
                <a:gd name="connsiteY13" fmla="*/ 84982 h 243590"/>
                <a:gd name="connsiteX0" fmla="*/ 0 w 1761732"/>
                <a:gd name="connsiteY0" fmla="*/ 118974 h 243590"/>
                <a:gd name="connsiteX1" fmla="*/ 107316 w 1761732"/>
                <a:gd name="connsiteY1" fmla="*/ 240628 h 243590"/>
                <a:gd name="connsiteX2" fmla="*/ 244746 w 1761732"/>
                <a:gd name="connsiteY2" fmla="*/ 3399 h 243590"/>
                <a:gd name="connsiteX3" fmla="*/ 397713 w 1761732"/>
                <a:gd name="connsiteY3" fmla="*/ 224351 h 243590"/>
                <a:gd name="connsiteX4" fmla="*/ 550679 w 1761732"/>
                <a:gd name="connsiteY4" fmla="*/ 3399 h 243590"/>
                <a:gd name="connsiteX5" fmla="*/ 700247 w 1761732"/>
                <a:gd name="connsiteY5" fmla="*/ 227750 h 243590"/>
                <a:gd name="connsiteX6" fmla="*/ 856613 w 1761732"/>
                <a:gd name="connsiteY6" fmla="*/ 3399 h 243590"/>
                <a:gd name="connsiteX7" fmla="*/ 1006180 w 1761732"/>
                <a:gd name="connsiteY7" fmla="*/ 227750 h 243590"/>
                <a:gd name="connsiteX8" fmla="*/ 1159146 w 1761732"/>
                <a:gd name="connsiteY8" fmla="*/ 0 h 243590"/>
                <a:gd name="connsiteX9" fmla="*/ 1312113 w 1761732"/>
                <a:gd name="connsiteY9" fmla="*/ 227750 h 243590"/>
                <a:gd name="connsiteX10" fmla="*/ 1465079 w 1761732"/>
                <a:gd name="connsiteY10" fmla="*/ 0 h 243590"/>
                <a:gd name="connsiteX11" fmla="*/ 1618046 w 1761732"/>
                <a:gd name="connsiteY11" fmla="*/ 227750 h 243590"/>
                <a:gd name="connsiteX12" fmla="*/ 1703027 w 1761732"/>
                <a:gd name="connsiteY12" fmla="*/ 101978 h 243590"/>
                <a:gd name="connsiteX13" fmla="*/ 1761732 w 1761732"/>
                <a:gd name="connsiteY13" fmla="*/ 84982 h 243590"/>
                <a:gd name="connsiteX0" fmla="*/ 0 w 1703027"/>
                <a:gd name="connsiteY0" fmla="*/ 118974 h 243590"/>
                <a:gd name="connsiteX1" fmla="*/ 107316 w 1703027"/>
                <a:gd name="connsiteY1" fmla="*/ 240628 h 243590"/>
                <a:gd name="connsiteX2" fmla="*/ 244746 w 1703027"/>
                <a:gd name="connsiteY2" fmla="*/ 3399 h 243590"/>
                <a:gd name="connsiteX3" fmla="*/ 397713 w 1703027"/>
                <a:gd name="connsiteY3" fmla="*/ 224351 h 243590"/>
                <a:gd name="connsiteX4" fmla="*/ 550679 w 1703027"/>
                <a:gd name="connsiteY4" fmla="*/ 3399 h 243590"/>
                <a:gd name="connsiteX5" fmla="*/ 700247 w 1703027"/>
                <a:gd name="connsiteY5" fmla="*/ 227750 h 243590"/>
                <a:gd name="connsiteX6" fmla="*/ 856613 w 1703027"/>
                <a:gd name="connsiteY6" fmla="*/ 3399 h 243590"/>
                <a:gd name="connsiteX7" fmla="*/ 1006180 w 1703027"/>
                <a:gd name="connsiteY7" fmla="*/ 227750 h 243590"/>
                <a:gd name="connsiteX8" fmla="*/ 1159146 w 1703027"/>
                <a:gd name="connsiteY8" fmla="*/ 0 h 243590"/>
                <a:gd name="connsiteX9" fmla="*/ 1312113 w 1703027"/>
                <a:gd name="connsiteY9" fmla="*/ 227750 h 243590"/>
                <a:gd name="connsiteX10" fmla="*/ 1465079 w 1703027"/>
                <a:gd name="connsiteY10" fmla="*/ 0 h 243590"/>
                <a:gd name="connsiteX11" fmla="*/ 1618046 w 1703027"/>
                <a:gd name="connsiteY11" fmla="*/ 227750 h 243590"/>
                <a:gd name="connsiteX12" fmla="*/ 1703027 w 1703027"/>
                <a:gd name="connsiteY12" fmla="*/ 101978 h 243590"/>
                <a:gd name="connsiteX0" fmla="*/ 0 w 1678212"/>
                <a:gd name="connsiteY0" fmla="*/ 115074 h 243318"/>
                <a:gd name="connsiteX1" fmla="*/ 82501 w 1678212"/>
                <a:gd name="connsiteY1" fmla="*/ 240628 h 243318"/>
                <a:gd name="connsiteX2" fmla="*/ 219931 w 1678212"/>
                <a:gd name="connsiteY2" fmla="*/ 3399 h 243318"/>
                <a:gd name="connsiteX3" fmla="*/ 372898 w 1678212"/>
                <a:gd name="connsiteY3" fmla="*/ 224351 h 243318"/>
                <a:gd name="connsiteX4" fmla="*/ 525864 w 1678212"/>
                <a:gd name="connsiteY4" fmla="*/ 3399 h 243318"/>
                <a:gd name="connsiteX5" fmla="*/ 675432 w 1678212"/>
                <a:gd name="connsiteY5" fmla="*/ 227750 h 243318"/>
                <a:gd name="connsiteX6" fmla="*/ 831798 w 1678212"/>
                <a:gd name="connsiteY6" fmla="*/ 3399 h 243318"/>
                <a:gd name="connsiteX7" fmla="*/ 981365 w 1678212"/>
                <a:gd name="connsiteY7" fmla="*/ 227750 h 243318"/>
                <a:gd name="connsiteX8" fmla="*/ 1134331 w 1678212"/>
                <a:gd name="connsiteY8" fmla="*/ 0 h 243318"/>
                <a:gd name="connsiteX9" fmla="*/ 1287298 w 1678212"/>
                <a:gd name="connsiteY9" fmla="*/ 227750 h 243318"/>
                <a:gd name="connsiteX10" fmla="*/ 1440264 w 1678212"/>
                <a:gd name="connsiteY10" fmla="*/ 0 h 243318"/>
                <a:gd name="connsiteX11" fmla="*/ 1593231 w 1678212"/>
                <a:gd name="connsiteY11" fmla="*/ 227750 h 243318"/>
                <a:gd name="connsiteX12" fmla="*/ 1678212 w 1678212"/>
                <a:gd name="connsiteY12" fmla="*/ 101978 h 243318"/>
                <a:gd name="connsiteX0" fmla="*/ 0 w 1680694"/>
                <a:gd name="connsiteY0" fmla="*/ 122873 h 243885"/>
                <a:gd name="connsiteX1" fmla="*/ 84983 w 1680694"/>
                <a:gd name="connsiteY1" fmla="*/ 240628 h 243885"/>
                <a:gd name="connsiteX2" fmla="*/ 222413 w 1680694"/>
                <a:gd name="connsiteY2" fmla="*/ 3399 h 243885"/>
                <a:gd name="connsiteX3" fmla="*/ 375380 w 1680694"/>
                <a:gd name="connsiteY3" fmla="*/ 224351 h 243885"/>
                <a:gd name="connsiteX4" fmla="*/ 528346 w 1680694"/>
                <a:gd name="connsiteY4" fmla="*/ 3399 h 243885"/>
                <a:gd name="connsiteX5" fmla="*/ 677914 w 1680694"/>
                <a:gd name="connsiteY5" fmla="*/ 227750 h 243885"/>
                <a:gd name="connsiteX6" fmla="*/ 834280 w 1680694"/>
                <a:gd name="connsiteY6" fmla="*/ 3399 h 243885"/>
                <a:gd name="connsiteX7" fmla="*/ 983847 w 1680694"/>
                <a:gd name="connsiteY7" fmla="*/ 227750 h 243885"/>
                <a:gd name="connsiteX8" fmla="*/ 1136813 w 1680694"/>
                <a:gd name="connsiteY8" fmla="*/ 0 h 243885"/>
                <a:gd name="connsiteX9" fmla="*/ 1289780 w 1680694"/>
                <a:gd name="connsiteY9" fmla="*/ 227750 h 243885"/>
                <a:gd name="connsiteX10" fmla="*/ 1442746 w 1680694"/>
                <a:gd name="connsiteY10" fmla="*/ 0 h 243885"/>
                <a:gd name="connsiteX11" fmla="*/ 1595713 w 1680694"/>
                <a:gd name="connsiteY11" fmla="*/ 227750 h 243885"/>
                <a:gd name="connsiteX12" fmla="*/ 1680694 w 1680694"/>
                <a:gd name="connsiteY12" fmla="*/ 101978 h 243885"/>
                <a:gd name="connsiteX0" fmla="*/ 0 w 1693102"/>
                <a:gd name="connsiteY0" fmla="*/ 122873 h 243885"/>
                <a:gd name="connsiteX1" fmla="*/ 84983 w 1693102"/>
                <a:gd name="connsiteY1" fmla="*/ 240628 h 243885"/>
                <a:gd name="connsiteX2" fmla="*/ 222413 w 1693102"/>
                <a:gd name="connsiteY2" fmla="*/ 3399 h 243885"/>
                <a:gd name="connsiteX3" fmla="*/ 375380 w 1693102"/>
                <a:gd name="connsiteY3" fmla="*/ 224351 h 243885"/>
                <a:gd name="connsiteX4" fmla="*/ 528346 w 1693102"/>
                <a:gd name="connsiteY4" fmla="*/ 3399 h 243885"/>
                <a:gd name="connsiteX5" fmla="*/ 677914 w 1693102"/>
                <a:gd name="connsiteY5" fmla="*/ 227750 h 243885"/>
                <a:gd name="connsiteX6" fmla="*/ 834280 w 1693102"/>
                <a:gd name="connsiteY6" fmla="*/ 3399 h 243885"/>
                <a:gd name="connsiteX7" fmla="*/ 983847 w 1693102"/>
                <a:gd name="connsiteY7" fmla="*/ 227750 h 243885"/>
                <a:gd name="connsiteX8" fmla="*/ 1136813 w 1693102"/>
                <a:gd name="connsiteY8" fmla="*/ 0 h 243885"/>
                <a:gd name="connsiteX9" fmla="*/ 1289780 w 1693102"/>
                <a:gd name="connsiteY9" fmla="*/ 227750 h 243885"/>
                <a:gd name="connsiteX10" fmla="*/ 1442746 w 1693102"/>
                <a:gd name="connsiteY10" fmla="*/ 0 h 243885"/>
                <a:gd name="connsiteX11" fmla="*/ 1595713 w 1693102"/>
                <a:gd name="connsiteY11" fmla="*/ 227750 h 243885"/>
                <a:gd name="connsiteX12" fmla="*/ 1693102 w 1693102"/>
                <a:gd name="connsiteY12" fmla="*/ 94179 h 243885"/>
                <a:gd name="connsiteX0" fmla="*/ 0 w 1690620"/>
                <a:gd name="connsiteY0" fmla="*/ 122873 h 243885"/>
                <a:gd name="connsiteX1" fmla="*/ 84983 w 1690620"/>
                <a:gd name="connsiteY1" fmla="*/ 240628 h 243885"/>
                <a:gd name="connsiteX2" fmla="*/ 222413 w 1690620"/>
                <a:gd name="connsiteY2" fmla="*/ 3399 h 243885"/>
                <a:gd name="connsiteX3" fmla="*/ 375380 w 1690620"/>
                <a:gd name="connsiteY3" fmla="*/ 224351 h 243885"/>
                <a:gd name="connsiteX4" fmla="*/ 528346 w 1690620"/>
                <a:gd name="connsiteY4" fmla="*/ 3399 h 243885"/>
                <a:gd name="connsiteX5" fmla="*/ 677914 w 1690620"/>
                <a:gd name="connsiteY5" fmla="*/ 227750 h 243885"/>
                <a:gd name="connsiteX6" fmla="*/ 834280 w 1690620"/>
                <a:gd name="connsiteY6" fmla="*/ 3399 h 243885"/>
                <a:gd name="connsiteX7" fmla="*/ 983847 w 1690620"/>
                <a:gd name="connsiteY7" fmla="*/ 227750 h 243885"/>
                <a:gd name="connsiteX8" fmla="*/ 1136813 w 1690620"/>
                <a:gd name="connsiteY8" fmla="*/ 0 h 243885"/>
                <a:gd name="connsiteX9" fmla="*/ 1289780 w 1690620"/>
                <a:gd name="connsiteY9" fmla="*/ 227750 h 243885"/>
                <a:gd name="connsiteX10" fmla="*/ 1442746 w 1690620"/>
                <a:gd name="connsiteY10" fmla="*/ 0 h 243885"/>
                <a:gd name="connsiteX11" fmla="*/ 1595713 w 1690620"/>
                <a:gd name="connsiteY11" fmla="*/ 227750 h 243885"/>
                <a:gd name="connsiteX12" fmla="*/ 1690620 w 1690620"/>
                <a:gd name="connsiteY12" fmla="*/ 82481 h 243885"/>
                <a:gd name="connsiteX0" fmla="*/ 0 w 1699003"/>
                <a:gd name="connsiteY0" fmla="*/ 122873 h 243885"/>
                <a:gd name="connsiteX1" fmla="*/ 84983 w 1699003"/>
                <a:gd name="connsiteY1" fmla="*/ 240628 h 243885"/>
                <a:gd name="connsiteX2" fmla="*/ 222413 w 1699003"/>
                <a:gd name="connsiteY2" fmla="*/ 3399 h 243885"/>
                <a:gd name="connsiteX3" fmla="*/ 375380 w 1699003"/>
                <a:gd name="connsiteY3" fmla="*/ 224351 h 243885"/>
                <a:gd name="connsiteX4" fmla="*/ 528346 w 1699003"/>
                <a:gd name="connsiteY4" fmla="*/ 3399 h 243885"/>
                <a:gd name="connsiteX5" fmla="*/ 677914 w 1699003"/>
                <a:gd name="connsiteY5" fmla="*/ 227750 h 243885"/>
                <a:gd name="connsiteX6" fmla="*/ 834280 w 1699003"/>
                <a:gd name="connsiteY6" fmla="*/ 3399 h 243885"/>
                <a:gd name="connsiteX7" fmla="*/ 983847 w 1699003"/>
                <a:gd name="connsiteY7" fmla="*/ 227750 h 243885"/>
                <a:gd name="connsiteX8" fmla="*/ 1136813 w 1699003"/>
                <a:gd name="connsiteY8" fmla="*/ 0 h 243885"/>
                <a:gd name="connsiteX9" fmla="*/ 1289780 w 1699003"/>
                <a:gd name="connsiteY9" fmla="*/ 227750 h 243885"/>
                <a:gd name="connsiteX10" fmla="*/ 1442746 w 1699003"/>
                <a:gd name="connsiteY10" fmla="*/ 0 h 243885"/>
                <a:gd name="connsiteX11" fmla="*/ 1595713 w 1699003"/>
                <a:gd name="connsiteY11" fmla="*/ 227750 h 243885"/>
                <a:gd name="connsiteX12" fmla="*/ 1690620 w 1699003"/>
                <a:gd name="connsiteY12" fmla="*/ 82481 h 243885"/>
                <a:gd name="connsiteX13" fmla="*/ 1694870 w 1699003"/>
                <a:gd name="connsiteY13" fmla="*/ 85791 h 243885"/>
                <a:gd name="connsiteX0" fmla="*/ 0 w 1764352"/>
                <a:gd name="connsiteY0" fmla="*/ 122873 h 243885"/>
                <a:gd name="connsiteX1" fmla="*/ 84983 w 1764352"/>
                <a:gd name="connsiteY1" fmla="*/ 240628 h 243885"/>
                <a:gd name="connsiteX2" fmla="*/ 222413 w 1764352"/>
                <a:gd name="connsiteY2" fmla="*/ 3399 h 243885"/>
                <a:gd name="connsiteX3" fmla="*/ 375380 w 1764352"/>
                <a:gd name="connsiteY3" fmla="*/ 224351 h 243885"/>
                <a:gd name="connsiteX4" fmla="*/ 528346 w 1764352"/>
                <a:gd name="connsiteY4" fmla="*/ 3399 h 243885"/>
                <a:gd name="connsiteX5" fmla="*/ 677914 w 1764352"/>
                <a:gd name="connsiteY5" fmla="*/ 227750 h 243885"/>
                <a:gd name="connsiteX6" fmla="*/ 834280 w 1764352"/>
                <a:gd name="connsiteY6" fmla="*/ 3399 h 243885"/>
                <a:gd name="connsiteX7" fmla="*/ 983847 w 1764352"/>
                <a:gd name="connsiteY7" fmla="*/ 227750 h 243885"/>
                <a:gd name="connsiteX8" fmla="*/ 1136813 w 1764352"/>
                <a:gd name="connsiteY8" fmla="*/ 0 h 243885"/>
                <a:gd name="connsiteX9" fmla="*/ 1289780 w 1764352"/>
                <a:gd name="connsiteY9" fmla="*/ 227750 h 243885"/>
                <a:gd name="connsiteX10" fmla="*/ 1442746 w 1764352"/>
                <a:gd name="connsiteY10" fmla="*/ 0 h 243885"/>
                <a:gd name="connsiteX11" fmla="*/ 1595713 w 1764352"/>
                <a:gd name="connsiteY11" fmla="*/ 227750 h 243885"/>
                <a:gd name="connsiteX12" fmla="*/ 1690620 w 1764352"/>
                <a:gd name="connsiteY12" fmla="*/ 82481 h 243885"/>
                <a:gd name="connsiteX13" fmla="*/ 1764352 w 1764352"/>
                <a:gd name="connsiteY13" fmla="*/ 66293 h 243885"/>
                <a:gd name="connsiteX0" fmla="*/ 0 w 1679369"/>
                <a:gd name="connsiteY0" fmla="*/ 240628 h 240628"/>
                <a:gd name="connsiteX1" fmla="*/ 137430 w 1679369"/>
                <a:gd name="connsiteY1" fmla="*/ 3399 h 240628"/>
                <a:gd name="connsiteX2" fmla="*/ 290397 w 1679369"/>
                <a:gd name="connsiteY2" fmla="*/ 224351 h 240628"/>
                <a:gd name="connsiteX3" fmla="*/ 443363 w 1679369"/>
                <a:gd name="connsiteY3" fmla="*/ 3399 h 240628"/>
                <a:gd name="connsiteX4" fmla="*/ 592931 w 1679369"/>
                <a:gd name="connsiteY4" fmla="*/ 227750 h 240628"/>
                <a:gd name="connsiteX5" fmla="*/ 749297 w 1679369"/>
                <a:gd name="connsiteY5" fmla="*/ 3399 h 240628"/>
                <a:gd name="connsiteX6" fmla="*/ 898864 w 1679369"/>
                <a:gd name="connsiteY6" fmla="*/ 227750 h 240628"/>
                <a:gd name="connsiteX7" fmla="*/ 1051830 w 1679369"/>
                <a:gd name="connsiteY7" fmla="*/ 0 h 240628"/>
                <a:gd name="connsiteX8" fmla="*/ 1204797 w 1679369"/>
                <a:gd name="connsiteY8" fmla="*/ 227750 h 240628"/>
                <a:gd name="connsiteX9" fmla="*/ 1357763 w 1679369"/>
                <a:gd name="connsiteY9" fmla="*/ 0 h 240628"/>
                <a:gd name="connsiteX10" fmla="*/ 1510730 w 1679369"/>
                <a:gd name="connsiteY10" fmla="*/ 227750 h 240628"/>
                <a:gd name="connsiteX11" fmla="*/ 1605637 w 1679369"/>
                <a:gd name="connsiteY11" fmla="*/ 82481 h 240628"/>
                <a:gd name="connsiteX12" fmla="*/ 1679369 w 1679369"/>
                <a:gd name="connsiteY12" fmla="*/ 66293 h 240628"/>
                <a:gd name="connsiteX0" fmla="*/ 0 w 1541939"/>
                <a:gd name="connsiteY0" fmla="*/ 3399 h 228749"/>
                <a:gd name="connsiteX1" fmla="*/ 152967 w 1541939"/>
                <a:gd name="connsiteY1" fmla="*/ 224351 h 228749"/>
                <a:gd name="connsiteX2" fmla="*/ 305933 w 1541939"/>
                <a:gd name="connsiteY2" fmla="*/ 3399 h 228749"/>
                <a:gd name="connsiteX3" fmla="*/ 455501 w 1541939"/>
                <a:gd name="connsiteY3" fmla="*/ 227750 h 228749"/>
                <a:gd name="connsiteX4" fmla="*/ 611867 w 1541939"/>
                <a:gd name="connsiteY4" fmla="*/ 3399 h 228749"/>
                <a:gd name="connsiteX5" fmla="*/ 761434 w 1541939"/>
                <a:gd name="connsiteY5" fmla="*/ 227750 h 228749"/>
                <a:gd name="connsiteX6" fmla="*/ 914400 w 1541939"/>
                <a:gd name="connsiteY6" fmla="*/ 0 h 228749"/>
                <a:gd name="connsiteX7" fmla="*/ 1067367 w 1541939"/>
                <a:gd name="connsiteY7" fmla="*/ 227750 h 228749"/>
                <a:gd name="connsiteX8" fmla="*/ 1220333 w 1541939"/>
                <a:gd name="connsiteY8" fmla="*/ 0 h 228749"/>
                <a:gd name="connsiteX9" fmla="*/ 1373300 w 1541939"/>
                <a:gd name="connsiteY9" fmla="*/ 227750 h 228749"/>
                <a:gd name="connsiteX10" fmla="*/ 1468207 w 1541939"/>
                <a:gd name="connsiteY10" fmla="*/ 82481 h 228749"/>
                <a:gd name="connsiteX11" fmla="*/ 1541939 w 1541939"/>
                <a:gd name="connsiteY11" fmla="*/ 66293 h 228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41939" h="228749">
                  <a:moveTo>
                    <a:pt x="0" y="3399"/>
                  </a:moveTo>
                  <a:cubicBezTo>
                    <a:pt x="48399" y="686"/>
                    <a:pt x="101978" y="224351"/>
                    <a:pt x="152967" y="224351"/>
                  </a:cubicBezTo>
                  <a:cubicBezTo>
                    <a:pt x="203956" y="224351"/>
                    <a:pt x="255511" y="2833"/>
                    <a:pt x="305933" y="3399"/>
                  </a:cubicBezTo>
                  <a:cubicBezTo>
                    <a:pt x="356355" y="3965"/>
                    <a:pt x="404512" y="227750"/>
                    <a:pt x="455501" y="227750"/>
                  </a:cubicBezTo>
                  <a:cubicBezTo>
                    <a:pt x="506490" y="227750"/>
                    <a:pt x="560878" y="3399"/>
                    <a:pt x="611867" y="3399"/>
                  </a:cubicBezTo>
                  <a:cubicBezTo>
                    <a:pt x="662856" y="3399"/>
                    <a:pt x="711012" y="228316"/>
                    <a:pt x="761434" y="227750"/>
                  </a:cubicBezTo>
                  <a:cubicBezTo>
                    <a:pt x="811856" y="227184"/>
                    <a:pt x="863411" y="0"/>
                    <a:pt x="914400" y="0"/>
                  </a:cubicBezTo>
                  <a:cubicBezTo>
                    <a:pt x="965389" y="0"/>
                    <a:pt x="1016378" y="227750"/>
                    <a:pt x="1067367" y="227750"/>
                  </a:cubicBezTo>
                  <a:cubicBezTo>
                    <a:pt x="1118356" y="227750"/>
                    <a:pt x="1169344" y="0"/>
                    <a:pt x="1220333" y="0"/>
                  </a:cubicBezTo>
                  <a:cubicBezTo>
                    <a:pt x="1271322" y="0"/>
                    <a:pt x="1331988" y="214003"/>
                    <a:pt x="1373300" y="227750"/>
                  </a:cubicBezTo>
                  <a:cubicBezTo>
                    <a:pt x="1414612" y="241497"/>
                    <a:pt x="1440100" y="109391"/>
                    <a:pt x="1468207" y="82481"/>
                  </a:cubicBezTo>
                  <a:cubicBezTo>
                    <a:pt x="1496314" y="55571"/>
                    <a:pt x="1541054" y="65604"/>
                    <a:pt x="1541939" y="66293"/>
                  </a:cubicBezTo>
                </a:path>
              </a:pathLst>
            </a:custGeom>
            <a:ln w="34925">
              <a:solidFill>
                <a:schemeClr val="tx2">
                  <a:lumMod val="7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prstClr val="black"/>
                </a:solidFill>
              </a:endParaRPr>
            </a:p>
          </p:txBody>
        </p:sp>
      </p:grpSp>
      <p:sp>
        <p:nvSpPr>
          <p:cNvPr id="165" name="Right Arrow 164"/>
          <p:cNvSpPr/>
          <p:nvPr/>
        </p:nvSpPr>
        <p:spPr>
          <a:xfrm rot="19795807">
            <a:off x="6019450" y="1542380"/>
            <a:ext cx="436468" cy="2194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6" name="Right Arrow 165"/>
          <p:cNvSpPr/>
          <p:nvPr/>
        </p:nvSpPr>
        <p:spPr>
          <a:xfrm rot="9509418">
            <a:off x="3393507" y="4195440"/>
            <a:ext cx="436468" cy="2194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8" name="TextBox 167"/>
          <p:cNvSpPr txBox="1"/>
          <p:nvPr/>
        </p:nvSpPr>
        <p:spPr>
          <a:xfrm>
            <a:off x="6557727" y="1295400"/>
            <a:ext cx="1218435" cy="6204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Toxic RNA 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Mechanism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69" name="TextBox 168"/>
          <p:cNvSpPr txBox="1"/>
          <p:nvPr/>
        </p:nvSpPr>
        <p:spPr>
          <a:xfrm>
            <a:off x="2055112" y="4191000"/>
            <a:ext cx="13837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Toxic </a:t>
            </a:r>
            <a:r>
              <a:rPr lang="en-US" dirty="0" err="1" smtClean="0">
                <a:solidFill>
                  <a:prstClr val="black"/>
                </a:solidFill>
              </a:rPr>
              <a:t>PolyQ</a:t>
            </a:r>
            <a:r>
              <a:rPr lang="en-US" dirty="0" smtClean="0">
                <a:solidFill>
                  <a:prstClr val="black"/>
                </a:solidFill>
              </a:rPr>
              <a:t>  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Mechanism?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2" name="Rectangle 171"/>
          <p:cNvSpPr/>
          <p:nvPr/>
        </p:nvSpPr>
        <p:spPr>
          <a:xfrm>
            <a:off x="4483056" y="1696276"/>
            <a:ext cx="1079544" cy="3542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"/>
          <a:effectLst>
            <a:innerShdw blurRad="114300">
              <a:schemeClr val="tx2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1F497D"/>
                </a:solidFill>
              </a:rPr>
              <a:t>CUG</a:t>
            </a:r>
            <a:r>
              <a:rPr lang="en-US" sz="2000" baseline="-25000" dirty="0" smtClean="0">
                <a:solidFill>
                  <a:srgbClr val="1F497D"/>
                </a:solidFill>
              </a:rPr>
              <a:t>EXP</a:t>
            </a:r>
            <a:endParaRPr lang="en-US" sz="2000" baseline="-25000" dirty="0">
              <a:solidFill>
                <a:srgbClr val="1F497D"/>
              </a:solidFill>
            </a:endParaRPr>
          </a:p>
        </p:txBody>
      </p:sp>
      <p:sp>
        <p:nvSpPr>
          <p:cNvPr id="173" name="Rectangle 172"/>
          <p:cNvSpPr/>
          <p:nvPr/>
        </p:nvSpPr>
        <p:spPr>
          <a:xfrm>
            <a:off x="4483056" y="4038600"/>
            <a:ext cx="1025727" cy="3542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"/>
          <a:effectLst>
            <a:innerShdw blurRad="114300">
              <a:schemeClr val="tx2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1F497D"/>
                </a:solidFill>
              </a:rPr>
              <a:t>CAG</a:t>
            </a:r>
            <a:r>
              <a:rPr lang="en-US" sz="2000" baseline="-25000" dirty="0" smtClean="0">
                <a:solidFill>
                  <a:srgbClr val="1F497D"/>
                </a:solidFill>
              </a:rPr>
              <a:t>EXP</a:t>
            </a:r>
            <a:endParaRPr lang="en-US" sz="2000" baseline="-25000" dirty="0">
              <a:solidFill>
                <a:srgbClr val="1F497D"/>
              </a:solidFill>
            </a:endParaRPr>
          </a:p>
        </p:txBody>
      </p:sp>
      <p:cxnSp>
        <p:nvCxnSpPr>
          <p:cNvPr id="175" name="Straight Connector 174"/>
          <p:cNvCxnSpPr/>
          <p:nvPr/>
        </p:nvCxnSpPr>
        <p:spPr>
          <a:xfrm>
            <a:off x="5832486" y="3289007"/>
            <a:ext cx="80966" cy="0"/>
          </a:xfrm>
          <a:prstGeom prst="line">
            <a:avLst/>
          </a:prstGeom>
          <a:ln w="25400"/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Connector 175"/>
          <p:cNvCxnSpPr/>
          <p:nvPr/>
        </p:nvCxnSpPr>
        <p:spPr>
          <a:xfrm>
            <a:off x="5697543" y="3289007"/>
            <a:ext cx="80966" cy="0"/>
          </a:xfrm>
          <a:prstGeom prst="line">
            <a:avLst/>
          </a:prstGeom>
          <a:ln w="25400"/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Connector 176"/>
          <p:cNvCxnSpPr/>
          <p:nvPr/>
        </p:nvCxnSpPr>
        <p:spPr>
          <a:xfrm>
            <a:off x="5562600" y="3289007"/>
            <a:ext cx="80966" cy="0"/>
          </a:xfrm>
          <a:prstGeom prst="line">
            <a:avLst/>
          </a:prstGeom>
          <a:ln w="25400"/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9" name="TextBox 178"/>
          <p:cNvSpPr txBox="1"/>
          <p:nvPr/>
        </p:nvSpPr>
        <p:spPr>
          <a:xfrm>
            <a:off x="5791200" y="4191000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5’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426074" y="1981200"/>
            <a:ext cx="24131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</a:rPr>
              <a:t>Daughters </a:t>
            </a:r>
            <a:r>
              <a:rPr lang="en-US" sz="1600" dirty="0">
                <a:solidFill>
                  <a:prstClr val="black"/>
                </a:solidFill>
              </a:rPr>
              <a:t>et al. 2009</a:t>
            </a:r>
          </a:p>
          <a:p>
            <a:r>
              <a:rPr lang="en-US" sz="1600" i="1" dirty="0">
                <a:solidFill>
                  <a:prstClr val="black"/>
                </a:solidFill>
              </a:rPr>
              <a:t>PLoS Genetics</a:t>
            </a:r>
          </a:p>
        </p:txBody>
      </p:sp>
      <p:sp>
        <p:nvSpPr>
          <p:cNvPr id="41" name="Text Box 9"/>
          <p:cNvSpPr txBox="1">
            <a:spLocks noChangeArrowheads="1"/>
          </p:cNvSpPr>
          <p:nvPr/>
        </p:nvSpPr>
        <p:spPr bwMode="auto">
          <a:xfrm>
            <a:off x="1905786" y="4825425"/>
            <a:ext cx="198041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 type="none" w="sm" len="sm"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3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3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3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3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3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3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3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3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32" charset="0"/>
              </a:defRPr>
            </a:lvl9pPr>
          </a:lstStyle>
          <a:p>
            <a:r>
              <a:rPr lang="en-US" sz="1600" dirty="0">
                <a:solidFill>
                  <a:prstClr val="black"/>
                </a:solidFill>
              </a:rPr>
              <a:t>Moseley et al., </a:t>
            </a:r>
            <a:r>
              <a:rPr lang="en-US" sz="1600" dirty="0" smtClean="0">
                <a:solidFill>
                  <a:prstClr val="black"/>
                </a:solidFill>
              </a:rPr>
              <a:t>2006 </a:t>
            </a:r>
          </a:p>
          <a:p>
            <a:r>
              <a:rPr lang="en-US" sz="1600" i="1" dirty="0" smtClean="0">
                <a:solidFill>
                  <a:prstClr val="black"/>
                </a:solidFill>
              </a:rPr>
              <a:t>Nature Genetics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5" name="Cloud 4"/>
          <p:cNvSpPr/>
          <p:nvPr/>
        </p:nvSpPr>
        <p:spPr>
          <a:xfrm>
            <a:off x="8153400" y="1066800"/>
            <a:ext cx="304800" cy="381000"/>
          </a:xfrm>
          <a:prstGeom prst="cloud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Cloud 42"/>
          <p:cNvSpPr/>
          <p:nvPr/>
        </p:nvSpPr>
        <p:spPr>
          <a:xfrm>
            <a:off x="8534400" y="1461608"/>
            <a:ext cx="304800" cy="381000"/>
          </a:xfrm>
          <a:prstGeom prst="cloud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Cloud 43"/>
          <p:cNvSpPr/>
          <p:nvPr/>
        </p:nvSpPr>
        <p:spPr>
          <a:xfrm>
            <a:off x="8458200" y="2042758"/>
            <a:ext cx="304800" cy="381000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Cloud 45"/>
          <p:cNvSpPr/>
          <p:nvPr/>
        </p:nvSpPr>
        <p:spPr>
          <a:xfrm>
            <a:off x="1143000" y="4856381"/>
            <a:ext cx="304800" cy="3810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Cloud 46"/>
          <p:cNvSpPr/>
          <p:nvPr/>
        </p:nvSpPr>
        <p:spPr>
          <a:xfrm>
            <a:off x="685800" y="4038600"/>
            <a:ext cx="304800" cy="381000"/>
          </a:xfrm>
          <a:prstGeom prst="cloud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29"/>
          <p:cNvPicPr>
            <a:picLocks noChangeAspect="1" noChangeArrowheads="1"/>
          </p:cNvPicPr>
          <p:nvPr/>
        </p:nvPicPr>
        <p:blipFill>
          <a:blip r:embed="rId3">
            <a:lum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1" t="15385" r="19582" b="23077"/>
          <a:stretch>
            <a:fillRect/>
          </a:stretch>
        </p:blipFill>
        <p:spPr bwMode="auto">
          <a:xfrm>
            <a:off x="6995948" y="784039"/>
            <a:ext cx="636689" cy="565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31" t="-4005" r="-2338" b="-25077"/>
          <a:stretch/>
        </p:blipFill>
        <p:spPr>
          <a:xfrm>
            <a:off x="1219200" y="3757408"/>
            <a:ext cx="861509" cy="96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59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lick.wav"/>
          </p:stSnd>
        </p:sndAc>
      </p:transition>
    </mc:Choice>
    <mc:Fallback xmlns="">
      <p:transition spd="slow">
        <p:sndAc>
          <p:stSnd>
            <p:snd r:embed="rId5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3" grpId="0" animBg="1"/>
      <p:bldP spid="44" grpId="0" animBg="1"/>
      <p:bldP spid="46" grpId="0" animBg="1"/>
      <p:bldP spid="4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9" r="26174"/>
          <a:stretch/>
        </p:blipFill>
        <p:spPr>
          <a:xfrm rot="5400000">
            <a:off x="2200275" y="-257175"/>
            <a:ext cx="4743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45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lick.wav"/>
          </p:stSnd>
        </p:sndAc>
      </p:transition>
    </mc:Choice>
    <mc:Fallback xmlns="">
      <p:transition spd="slow">
        <p:sndAc>
          <p:stSnd>
            <p:snd r:embed="rId4" name="click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>
            <a:normAutofit/>
          </a:bodyPr>
          <a:lstStyle/>
          <a:p>
            <a:r>
              <a:rPr lang="en-US" i="1" dirty="0" smtClean="0"/>
              <a:t> </a:t>
            </a:r>
            <a:r>
              <a:rPr lang="en-US" i="1" dirty="0" smtClean="0"/>
              <a:t>Target both RNAs</a:t>
            </a:r>
            <a:endParaRPr lang="en-US" i="1" dirty="0"/>
          </a:p>
        </p:txBody>
      </p:sp>
      <p:sp>
        <p:nvSpPr>
          <p:cNvPr id="30" name="Isosceles Triangle 29"/>
          <p:cNvSpPr/>
          <p:nvPr/>
        </p:nvSpPr>
        <p:spPr>
          <a:xfrm>
            <a:off x="4699126" y="3429000"/>
            <a:ext cx="593750" cy="290975"/>
          </a:xfrm>
          <a:prstGeom prst="triangl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29" name="Isosceles Triangle 28"/>
          <p:cNvSpPr/>
          <p:nvPr/>
        </p:nvSpPr>
        <p:spPr>
          <a:xfrm rot="10800000">
            <a:off x="4699126" y="2452224"/>
            <a:ext cx="593750" cy="290975"/>
          </a:xfrm>
          <a:prstGeom prst="triangl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94013" y="2807385"/>
            <a:ext cx="1079544" cy="253022"/>
          </a:xfrm>
          <a:prstGeom prst="rect">
            <a:avLst/>
          </a:prstGeom>
          <a:solidFill>
            <a:schemeClr val="bg2"/>
          </a:solidFill>
          <a:ln w="9525"/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1F497D"/>
                </a:solidFill>
              </a:rPr>
              <a:t>Exon B</a:t>
            </a:r>
            <a:endParaRPr lang="en-US" sz="2000" dirty="0">
              <a:solidFill>
                <a:srgbClr val="1F497D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3673557" y="2917968"/>
            <a:ext cx="350852" cy="0"/>
          </a:xfrm>
          <a:prstGeom prst="line">
            <a:avLst/>
          </a:prstGeom>
          <a:ln w="25400"/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159353" y="2917968"/>
            <a:ext cx="323863" cy="0"/>
          </a:xfrm>
          <a:prstGeom prst="line">
            <a:avLst/>
          </a:prstGeom>
          <a:ln w="25400"/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3997421" y="2842061"/>
            <a:ext cx="53977" cy="151813"/>
          </a:xfrm>
          <a:prstGeom prst="line">
            <a:avLst/>
          </a:prstGeom>
          <a:ln w="25400"/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4105376" y="2842061"/>
            <a:ext cx="53977" cy="151813"/>
          </a:xfrm>
          <a:prstGeom prst="line">
            <a:avLst/>
          </a:prstGeom>
          <a:ln w="25400"/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4483216" y="2807385"/>
            <a:ext cx="1025567" cy="253022"/>
          </a:xfrm>
          <a:prstGeom prst="rect">
            <a:avLst/>
          </a:prstGeom>
          <a:solidFill>
            <a:schemeClr val="bg2"/>
          </a:solidFill>
          <a:ln w="3175"/>
          <a:effectLst>
            <a:innerShdw blurRad="114300">
              <a:schemeClr val="tx2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1F497D"/>
                </a:solidFill>
              </a:rPr>
              <a:t>Exon A</a:t>
            </a:r>
            <a:endParaRPr lang="en-US" sz="2000" dirty="0">
              <a:solidFill>
                <a:srgbClr val="1F497D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081229" y="2892665"/>
            <a:ext cx="512784" cy="0"/>
          </a:xfrm>
          <a:prstGeom prst="line">
            <a:avLst/>
          </a:prstGeom>
          <a:ln w="25400"/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946286" y="2892665"/>
            <a:ext cx="80966" cy="0"/>
          </a:xfrm>
          <a:prstGeom prst="line">
            <a:avLst/>
          </a:prstGeom>
          <a:ln w="25400"/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811343" y="2892665"/>
            <a:ext cx="80966" cy="0"/>
          </a:xfrm>
          <a:prstGeom prst="line">
            <a:avLst/>
          </a:prstGeom>
          <a:ln w="25400"/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676400" y="2892665"/>
            <a:ext cx="80966" cy="0"/>
          </a:xfrm>
          <a:prstGeom prst="line">
            <a:avLst/>
          </a:prstGeom>
          <a:ln w="25400"/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Isosceles Triangle 26"/>
          <p:cNvSpPr/>
          <p:nvPr/>
        </p:nvSpPr>
        <p:spPr>
          <a:xfrm rot="10800000">
            <a:off x="4861057" y="2604037"/>
            <a:ext cx="269886" cy="13916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28" name="Isosceles Triangle 27"/>
          <p:cNvSpPr/>
          <p:nvPr/>
        </p:nvSpPr>
        <p:spPr>
          <a:xfrm>
            <a:off x="4861057" y="3441651"/>
            <a:ext cx="269886" cy="13916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633408" y="3682021"/>
            <a:ext cx="724416" cy="2901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1F497D"/>
                </a:solidFill>
              </a:rPr>
              <a:t>(CAG)n</a:t>
            </a:r>
            <a:endParaRPr lang="en-US" b="1" dirty="0">
              <a:solidFill>
                <a:srgbClr val="1F497D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572000" y="2133600"/>
            <a:ext cx="700821" cy="2901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1F497D"/>
                </a:solidFill>
              </a:rPr>
              <a:t>(CTG)n</a:t>
            </a:r>
            <a:endParaRPr lang="en-US" b="1" dirty="0">
              <a:solidFill>
                <a:srgbClr val="1F497D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213330" y="3136607"/>
            <a:ext cx="1295454" cy="245899"/>
          </a:xfrm>
          <a:prstGeom prst="rect">
            <a:avLst/>
          </a:prstGeom>
          <a:solidFill>
            <a:schemeClr val="bg2"/>
          </a:solidFill>
          <a:ln w="3175"/>
          <a:effectLst>
            <a:innerShdw blurRad="114300">
              <a:schemeClr val="tx2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1F497D"/>
                </a:solidFill>
              </a:rPr>
              <a:t>Exon 1</a:t>
            </a:r>
            <a:endParaRPr lang="en-US" sz="2000" dirty="0">
              <a:solidFill>
                <a:srgbClr val="1F497D"/>
              </a:solidFill>
            </a:endParaRPr>
          </a:p>
        </p:txBody>
      </p:sp>
      <p:cxnSp>
        <p:nvCxnSpPr>
          <p:cNvPr id="132" name="Straight Connector 131"/>
          <p:cNvCxnSpPr/>
          <p:nvPr/>
        </p:nvCxnSpPr>
        <p:spPr>
          <a:xfrm flipH="1">
            <a:off x="5933806" y="1828049"/>
            <a:ext cx="41437" cy="0"/>
          </a:xfrm>
          <a:prstGeom prst="line">
            <a:avLst/>
          </a:prstGeom>
          <a:ln w="69850">
            <a:solidFill>
              <a:schemeClr val="tx2">
                <a:lumMod val="75000"/>
              </a:schemeClr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Freeform 146"/>
          <p:cNvSpPr/>
          <p:nvPr/>
        </p:nvSpPr>
        <p:spPr>
          <a:xfrm>
            <a:off x="2259819" y="1777445"/>
            <a:ext cx="1844096" cy="158364"/>
          </a:xfrm>
          <a:custGeom>
            <a:avLst/>
            <a:gdLst>
              <a:gd name="connsiteX0" fmla="*/ 0 w 1764214"/>
              <a:gd name="connsiteY0" fmla="*/ 118974 h 229404"/>
              <a:gd name="connsiteX1" fmla="*/ 91780 w 1764214"/>
              <a:gd name="connsiteY1" fmla="*/ 224351 h 229404"/>
              <a:gd name="connsiteX2" fmla="*/ 244746 w 1764214"/>
              <a:gd name="connsiteY2" fmla="*/ 3399 h 229404"/>
              <a:gd name="connsiteX3" fmla="*/ 397713 w 1764214"/>
              <a:gd name="connsiteY3" fmla="*/ 224351 h 229404"/>
              <a:gd name="connsiteX4" fmla="*/ 550679 w 1764214"/>
              <a:gd name="connsiteY4" fmla="*/ 3399 h 229404"/>
              <a:gd name="connsiteX5" fmla="*/ 700247 w 1764214"/>
              <a:gd name="connsiteY5" fmla="*/ 227750 h 229404"/>
              <a:gd name="connsiteX6" fmla="*/ 856613 w 1764214"/>
              <a:gd name="connsiteY6" fmla="*/ 3399 h 229404"/>
              <a:gd name="connsiteX7" fmla="*/ 1006180 w 1764214"/>
              <a:gd name="connsiteY7" fmla="*/ 227750 h 229404"/>
              <a:gd name="connsiteX8" fmla="*/ 1159146 w 1764214"/>
              <a:gd name="connsiteY8" fmla="*/ 0 h 229404"/>
              <a:gd name="connsiteX9" fmla="*/ 1312113 w 1764214"/>
              <a:gd name="connsiteY9" fmla="*/ 227750 h 229404"/>
              <a:gd name="connsiteX10" fmla="*/ 1465079 w 1764214"/>
              <a:gd name="connsiteY10" fmla="*/ 0 h 229404"/>
              <a:gd name="connsiteX11" fmla="*/ 1618046 w 1764214"/>
              <a:gd name="connsiteY11" fmla="*/ 227750 h 229404"/>
              <a:gd name="connsiteX12" fmla="*/ 1703027 w 1764214"/>
              <a:gd name="connsiteY12" fmla="*/ 101978 h 229404"/>
              <a:gd name="connsiteX13" fmla="*/ 1764214 w 1764214"/>
              <a:gd name="connsiteY13" fmla="*/ 84982 h 229404"/>
              <a:gd name="connsiteX14" fmla="*/ 1764214 w 1764214"/>
              <a:gd name="connsiteY14" fmla="*/ 84982 h 229404"/>
              <a:gd name="connsiteX15" fmla="*/ 1764214 w 1764214"/>
              <a:gd name="connsiteY15" fmla="*/ 84982 h 229404"/>
              <a:gd name="connsiteX0" fmla="*/ 0 w 1764214"/>
              <a:gd name="connsiteY0" fmla="*/ 118974 h 243590"/>
              <a:gd name="connsiteX1" fmla="*/ 107316 w 1764214"/>
              <a:gd name="connsiteY1" fmla="*/ 240628 h 243590"/>
              <a:gd name="connsiteX2" fmla="*/ 244746 w 1764214"/>
              <a:gd name="connsiteY2" fmla="*/ 3399 h 243590"/>
              <a:gd name="connsiteX3" fmla="*/ 397713 w 1764214"/>
              <a:gd name="connsiteY3" fmla="*/ 224351 h 243590"/>
              <a:gd name="connsiteX4" fmla="*/ 550679 w 1764214"/>
              <a:gd name="connsiteY4" fmla="*/ 3399 h 243590"/>
              <a:gd name="connsiteX5" fmla="*/ 700247 w 1764214"/>
              <a:gd name="connsiteY5" fmla="*/ 227750 h 243590"/>
              <a:gd name="connsiteX6" fmla="*/ 856613 w 1764214"/>
              <a:gd name="connsiteY6" fmla="*/ 3399 h 243590"/>
              <a:gd name="connsiteX7" fmla="*/ 1006180 w 1764214"/>
              <a:gd name="connsiteY7" fmla="*/ 227750 h 243590"/>
              <a:gd name="connsiteX8" fmla="*/ 1159146 w 1764214"/>
              <a:gd name="connsiteY8" fmla="*/ 0 h 243590"/>
              <a:gd name="connsiteX9" fmla="*/ 1312113 w 1764214"/>
              <a:gd name="connsiteY9" fmla="*/ 227750 h 243590"/>
              <a:gd name="connsiteX10" fmla="*/ 1465079 w 1764214"/>
              <a:gd name="connsiteY10" fmla="*/ 0 h 243590"/>
              <a:gd name="connsiteX11" fmla="*/ 1618046 w 1764214"/>
              <a:gd name="connsiteY11" fmla="*/ 227750 h 243590"/>
              <a:gd name="connsiteX12" fmla="*/ 1703027 w 1764214"/>
              <a:gd name="connsiteY12" fmla="*/ 101978 h 243590"/>
              <a:gd name="connsiteX13" fmla="*/ 1764214 w 1764214"/>
              <a:gd name="connsiteY13" fmla="*/ 84982 h 243590"/>
              <a:gd name="connsiteX14" fmla="*/ 1764214 w 1764214"/>
              <a:gd name="connsiteY14" fmla="*/ 84982 h 243590"/>
              <a:gd name="connsiteX15" fmla="*/ 1764214 w 1764214"/>
              <a:gd name="connsiteY15" fmla="*/ 84982 h 243590"/>
              <a:gd name="connsiteX0" fmla="*/ 0 w 1764214"/>
              <a:gd name="connsiteY0" fmla="*/ 118974 h 243590"/>
              <a:gd name="connsiteX1" fmla="*/ 107316 w 1764214"/>
              <a:gd name="connsiteY1" fmla="*/ 240628 h 243590"/>
              <a:gd name="connsiteX2" fmla="*/ 244746 w 1764214"/>
              <a:gd name="connsiteY2" fmla="*/ 3399 h 243590"/>
              <a:gd name="connsiteX3" fmla="*/ 397713 w 1764214"/>
              <a:gd name="connsiteY3" fmla="*/ 224351 h 243590"/>
              <a:gd name="connsiteX4" fmla="*/ 550679 w 1764214"/>
              <a:gd name="connsiteY4" fmla="*/ 3399 h 243590"/>
              <a:gd name="connsiteX5" fmla="*/ 700247 w 1764214"/>
              <a:gd name="connsiteY5" fmla="*/ 227750 h 243590"/>
              <a:gd name="connsiteX6" fmla="*/ 856613 w 1764214"/>
              <a:gd name="connsiteY6" fmla="*/ 3399 h 243590"/>
              <a:gd name="connsiteX7" fmla="*/ 1006180 w 1764214"/>
              <a:gd name="connsiteY7" fmla="*/ 227750 h 243590"/>
              <a:gd name="connsiteX8" fmla="*/ 1159146 w 1764214"/>
              <a:gd name="connsiteY8" fmla="*/ 0 h 243590"/>
              <a:gd name="connsiteX9" fmla="*/ 1312113 w 1764214"/>
              <a:gd name="connsiteY9" fmla="*/ 227750 h 243590"/>
              <a:gd name="connsiteX10" fmla="*/ 1465079 w 1764214"/>
              <a:gd name="connsiteY10" fmla="*/ 0 h 243590"/>
              <a:gd name="connsiteX11" fmla="*/ 1618046 w 1764214"/>
              <a:gd name="connsiteY11" fmla="*/ 227750 h 243590"/>
              <a:gd name="connsiteX12" fmla="*/ 1703027 w 1764214"/>
              <a:gd name="connsiteY12" fmla="*/ 101978 h 243590"/>
              <a:gd name="connsiteX13" fmla="*/ 1764214 w 1764214"/>
              <a:gd name="connsiteY13" fmla="*/ 84982 h 243590"/>
              <a:gd name="connsiteX14" fmla="*/ 1764214 w 1764214"/>
              <a:gd name="connsiteY14" fmla="*/ 84982 h 243590"/>
              <a:gd name="connsiteX15" fmla="*/ 1697213 w 1764214"/>
              <a:gd name="connsiteY15" fmla="*/ 112279 h 243590"/>
              <a:gd name="connsiteX0" fmla="*/ 0 w 1764214"/>
              <a:gd name="connsiteY0" fmla="*/ 118974 h 243590"/>
              <a:gd name="connsiteX1" fmla="*/ 107316 w 1764214"/>
              <a:gd name="connsiteY1" fmla="*/ 240628 h 243590"/>
              <a:gd name="connsiteX2" fmla="*/ 244746 w 1764214"/>
              <a:gd name="connsiteY2" fmla="*/ 3399 h 243590"/>
              <a:gd name="connsiteX3" fmla="*/ 397713 w 1764214"/>
              <a:gd name="connsiteY3" fmla="*/ 224351 h 243590"/>
              <a:gd name="connsiteX4" fmla="*/ 550679 w 1764214"/>
              <a:gd name="connsiteY4" fmla="*/ 3399 h 243590"/>
              <a:gd name="connsiteX5" fmla="*/ 700247 w 1764214"/>
              <a:gd name="connsiteY5" fmla="*/ 227750 h 243590"/>
              <a:gd name="connsiteX6" fmla="*/ 856613 w 1764214"/>
              <a:gd name="connsiteY6" fmla="*/ 3399 h 243590"/>
              <a:gd name="connsiteX7" fmla="*/ 1006180 w 1764214"/>
              <a:gd name="connsiteY7" fmla="*/ 227750 h 243590"/>
              <a:gd name="connsiteX8" fmla="*/ 1159146 w 1764214"/>
              <a:gd name="connsiteY8" fmla="*/ 0 h 243590"/>
              <a:gd name="connsiteX9" fmla="*/ 1312113 w 1764214"/>
              <a:gd name="connsiteY9" fmla="*/ 227750 h 243590"/>
              <a:gd name="connsiteX10" fmla="*/ 1465079 w 1764214"/>
              <a:gd name="connsiteY10" fmla="*/ 0 h 243590"/>
              <a:gd name="connsiteX11" fmla="*/ 1618046 w 1764214"/>
              <a:gd name="connsiteY11" fmla="*/ 227750 h 243590"/>
              <a:gd name="connsiteX12" fmla="*/ 1703027 w 1764214"/>
              <a:gd name="connsiteY12" fmla="*/ 101978 h 243590"/>
              <a:gd name="connsiteX13" fmla="*/ 1764214 w 1764214"/>
              <a:gd name="connsiteY13" fmla="*/ 84982 h 243590"/>
              <a:gd name="connsiteX14" fmla="*/ 1764214 w 1764214"/>
              <a:gd name="connsiteY14" fmla="*/ 84982 h 243590"/>
              <a:gd name="connsiteX0" fmla="*/ 0 w 1764214"/>
              <a:gd name="connsiteY0" fmla="*/ 118974 h 243590"/>
              <a:gd name="connsiteX1" fmla="*/ 107316 w 1764214"/>
              <a:gd name="connsiteY1" fmla="*/ 240628 h 243590"/>
              <a:gd name="connsiteX2" fmla="*/ 244746 w 1764214"/>
              <a:gd name="connsiteY2" fmla="*/ 3399 h 243590"/>
              <a:gd name="connsiteX3" fmla="*/ 397713 w 1764214"/>
              <a:gd name="connsiteY3" fmla="*/ 224351 h 243590"/>
              <a:gd name="connsiteX4" fmla="*/ 550679 w 1764214"/>
              <a:gd name="connsiteY4" fmla="*/ 3399 h 243590"/>
              <a:gd name="connsiteX5" fmla="*/ 700247 w 1764214"/>
              <a:gd name="connsiteY5" fmla="*/ 227750 h 243590"/>
              <a:gd name="connsiteX6" fmla="*/ 856613 w 1764214"/>
              <a:gd name="connsiteY6" fmla="*/ 3399 h 243590"/>
              <a:gd name="connsiteX7" fmla="*/ 1006180 w 1764214"/>
              <a:gd name="connsiteY7" fmla="*/ 227750 h 243590"/>
              <a:gd name="connsiteX8" fmla="*/ 1159146 w 1764214"/>
              <a:gd name="connsiteY8" fmla="*/ 0 h 243590"/>
              <a:gd name="connsiteX9" fmla="*/ 1312113 w 1764214"/>
              <a:gd name="connsiteY9" fmla="*/ 227750 h 243590"/>
              <a:gd name="connsiteX10" fmla="*/ 1465079 w 1764214"/>
              <a:gd name="connsiteY10" fmla="*/ 0 h 243590"/>
              <a:gd name="connsiteX11" fmla="*/ 1618046 w 1764214"/>
              <a:gd name="connsiteY11" fmla="*/ 227750 h 243590"/>
              <a:gd name="connsiteX12" fmla="*/ 1703027 w 1764214"/>
              <a:gd name="connsiteY12" fmla="*/ 101978 h 243590"/>
              <a:gd name="connsiteX13" fmla="*/ 1764214 w 1764214"/>
              <a:gd name="connsiteY13" fmla="*/ 84982 h 243590"/>
              <a:gd name="connsiteX0" fmla="*/ 0 w 1761732"/>
              <a:gd name="connsiteY0" fmla="*/ 118974 h 243590"/>
              <a:gd name="connsiteX1" fmla="*/ 107316 w 1761732"/>
              <a:gd name="connsiteY1" fmla="*/ 240628 h 243590"/>
              <a:gd name="connsiteX2" fmla="*/ 244746 w 1761732"/>
              <a:gd name="connsiteY2" fmla="*/ 3399 h 243590"/>
              <a:gd name="connsiteX3" fmla="*/ 397713 w 1761732"/>
              <a:gd name="connsiteY3" fmla="*/ 224351 h 243590"/>
              <a:gd name="connsiteX4" fmla="*/ 550679 w 1761732"/>
              <a:gd name="connsiteY4" fmla="*/ 3399 h 243590"/>
              <a:gd name="connsiteX5" fmla="*/ 700247 w 1761732"/>
              <a:gd name="connsiteY5" fmla="*/ 227750 h 243590"/>
              <a:gd name="connsiteX6" fmla="*/ 856613 w 1761732"/>
              <a:gd name="connsiteY6" fmla="*/ 3399 h 243590"/>
              <a:gd name="connsiteX7" fmla="*/ 1006180 w 1761732"/>
              <a:gd name="connsiteY7" fmla="*/ 227750 h 243590"/>
              <a:gd name="connsiteX8" fmla="*/ 1159146 w 1761732"/>
              <a:gd name="connsiteY8" fmla="*/ 0 h 243590"/>
              <a:gd name="connsiteX9" fmla="*/ 1312113 w 1761732"/>
              <a:gd name="connsiteY9" fmla="*/ 227750 h 243590"/>
              <a:gd name="connsiteX10" fmla="*/ 1465079 w 1761732"/>
              <a:gd name="connsiteY10" fmla="*/ 0 h 243590"/>
              <a:gd name="connsiteX11" fmla="*/ 1618046 w 1761732"/>
              <a:gd name="connsiteY11" fmla="*/ 227750 h 243590"/>
              <a:gd name="connsiteX12" fmla="*/ 1703027 w 1761732"/>
              <a:gd name="connsiteY12" fmla="*/ 101978 h 243590"/>
              <a:gd name="connsiteX13" fmla="*/ 1761732 w 1761732"/>
              <a:gd name="connsiteY13" fmla="*/ 84982 h 243590"/>
              <a:gd name="connsiteX0" fmla="*/ 0 w 1703027"/>
              <a:gd name="connsiteY0" fmla="*/ 118974 h 243590"/>
              <a:gd name="connsiteX1" fmla="*/ 107316 w 1703027"/>
              <a:gd name="connsiteY1" fmla="*/ 240628 h 243590"/>
              <a:gd name="connsiteX2" fmla="*/ 244746 w 1703027"/>
              <a:gd name="connsiteY2" fmla="*/ 3399 h 243590"/>
              <a:gd name="connsiteX3" fmla="*/ 397713 w 1703027"/>
              <a:gd name="connsiteY3" fmla="*/ 224351 h 243590"/>
              <a:gd name="connsiteX4" fmla="*/ 550679 w 1703027"/>
              <a:gd name="connsiteY4" fmla="*/ 3399 h 243590"/>
              <a:gd name="connsiteX5" fmla="*/ 700247 w 1703027"/>
              <a:gd name="connsiteY5" fmla="*/ 227750 h 243590"/>
              <a:gd name="connsiteX6" fmla="*/ 856613 w 1703027"/>
              <a:gd name="connsiteY6" fmla="*/ 3399 h 243590"/>
              <a:gd name="connsiteX7" fmla="*/ 1006180 w 1703027"/>
              <a:gd name="connsiteY7" fmla="*/ 227750 h 243590"/>
              <a:gd name="connsiteX8" fmla="*/ 1159146 w 1703027"/>
              <a:gd name="connsiteY8" fmla="*/ 0 h 243590"/>
              <a:gd name="connsiteX9" fmla="*/ 1312113 w 1703027"/>
              <a:gd name="connsiteY9" fmla="*/ 227750 h 243590"/>
              <a:gd name="connsiteX10" fmla="*/ 1465079 w 1703027"/>
              <a:gd name="connsiteY10" fmla="*/ 0 h 243590"/>
              <a:gd name="connsiteX11" fmla="*/ 1618046 w 1703027"/>
              <a:gd name="connsiteY11" fmla="*/ 227750 h 243590"/>
              <a:gd name="connsiteX12" fmla="*/ 1703027 w 1703027"/>
              <a:gd name="connsiteY12" fmla="*/ 101978 h 243590"/>
              <a:gd name="connsiteX0" fmla="*/ 0 w 1678212"/>
              <a:gd name="connsiteY0" fmla="*/ 115074 h 243318"/>
              <a:gd name="connsiteX1" fmla="*/ 82501 w 1678212"/>
              <a:gd name="connsiteY1" fmla="*/ 240628 h 243318"/>
              <a:gd name="connsiteX2" fmla="*/ 219931 w 1678212"/>
              <a:gd name="connsiteY2" fmla="*/ 3399 h 243318"/>
              <a:gd name="connsiteX3" fmla="*/ 372898 w 1678212"/>
              <a:gd name="connsiteY3" fmla="*/ 224351 h 243318"/>
              <a:gd name="connsiteX4" fmla="*/ 525864 w 1678212"/>
              <a:gd name="connsiteY4" fmla="*/ 3399 h 243318"/>
              <a:gd name="connsiteX5" fmla="*/ 675432 w 1678212"/>
              <a:gd name="connsiteY5" fmla="*/ 227750 h 243318"/>
              <a:gd name="connsiteX6" fmla="*/ 831798 w 1678212"/>
              <a:gd name="connsiteY6" fmla="*/ 3399 h 243318"/>
              <a:gd name="connsiteX7" fmla="*/ 981365 w 1678212"/>
              <a:gd name="connsiteY7" fmla="*/ 227750 h 243318"/>
              <a:gd name="connsiteX8" fmla="*/ 1134331 w 1678212"/>
              <a:gd name="connsiteY8" fmla="*/ 0 h 243318"/>
              <a:gd name="connsiteX9" fmla="*/ 1287298 w 1678212"/>
              <a:gd name="connsiteY9" fmla="*/ 227750 h 243318"/>
              <a:gd name="connsiteX10" fmla="*/ 1440264 w 1678212"/>
              <a:gd name="connsiteY10" fmla="*/ 0 h 243318"/>
              <a:gd name="connsiteX11" fmla="*/ 1593231 w 1678212"/>
              <a:gd name="connsiteY11" fmla="*/ 227750 h 243318"/>
              <a:gd name="connsiteX12" fmla="*/ 1678212 w 1678212"/>
              <a:gd name="connsiteY12" fmla="*/ 101978 h 243318"/>
              <a:gd name="connsiteX0" fmla="*/ 0 w 1705509"/>
              <a:gd name="connsiteY0" fmla="*/ 115074 h 243318"/>
              <a:gd name="connsiteX1" fmla="*/ 82501 w 1705509"/>
              <a:gd name="connsiteY1" fmla="*/ 240628 h 243318"/>
              <a:gd name="connsiteX2" fmla="*/ 219931 w 1705509"/>
              <a:gd name="connsiteY2" fmla="*/ 3399 h 243318"/>
              <a:gd name="connsiteX3" fmla="*/ 372898 w 1705509"/>
              <a:gd name="connsiteY3" fmla="*/ 224351 h 243318"/>
              <a:gd name="connsiteX4" fmla="*/ 525864 w 1705509"/>
              <a:gd name="connsiteY4" fmla="*/ 3399 h 243318"/>
              <a:gd name="connsiteX5" fmla="*/ 675432 w 1705509"/>
              <a:gd name="connsiteY5" fmla="*/ 227750 h 243318"/>
              <a:gd name="connsiteX6" fmla="*/ 831798 w 1705509"/>
              <a:gd name="connsiteY6" fmla="*/ 3399 h 243318"/>
              <a:gd name="connsiteX7" fmla="*/ 981365 w 1705509"/>
              <a:gd name="connsiteY7" fmla="*/ 227750 h 243318"/>
              <a:gd name="connsiteX8" fmla="*/ 1134331 w 1705509"/>
              <a:gd name="connsiteY8" fmla="*/ 0 h 243318"/>
              <a:gd name="connsiteX9" fmla="*/ 1287298 w 1705509"/>
              <a:gd name="connsiteY9" fmla="*/ 227750 h 243318"/>
              <a:gd name="connsiteX10" fmla="*/ 1440264 w 1705509"/>
              <a:gd name="connsiteY10" fmla="*/ 0 h 243318"/>
              <a:gd name="connsiteX11" fmla="*/ 1593231 w 1705509"/>
              <a:gd name="connsiteY11" fmla="*/ 227750 h 243318"/>
              <a:gd name="connsiteX12" fmla="*/ 1705509 w 1705509"/>
              <a:gd name="connsiteY12" fmla="*/ 86380 h 243318"/>
              <a:gd name="connsiteX0" fmla="*/ 0 w 1703027"/>
              <a:gd name="connsiteY0" fmla="*/ 115074 h 243318"/>
              <a:gd name="connsiteX1" fmla="*/ 82501 w 1703027"/>
              <a:gd name="connsiteY1" fmla="*/ 240628 h 243318"/>
              <a:gd name="connsiteX2" fmla="*/ 219931 w 1703027"/>
              <a:gd name="connsiteY2" fmla="*/ 3399 h 243318"/>
              <a:gd name="connsiteX3" fmla="*/ 372898 w 1703027"/>
              <a:gd name="connsiteY3" fmla="*/ 224351 h 243318"/>
              <a:gd name="connsiteX4" fmla="*/ 525864 w 1703027"/>
              <a:gd name="connsiteY4" fmla="*/ 3399 h 243318"/>
              <a:gd name="connsiteX5" fmla="*/ 675432 w 1703027"/>
              <a:gd name="connsiteY5" fmla="*/ 227750 h 243318"/>
              <a:gd name="connsiteX6" fmla="*/ 831798 w 1703027"/>
              <a:gd name="connsiteY6" fmla="*/ 3399 h 243318"/>
              <a:gd name="connsiteX7" fmla="*/ 981365 w 1703027"/>
              <a:gd name="connsiteY7" fmla="*/ 227750 h 243318"/>
              <a:gd name="connsiteX8" fmla="*/ 1134331 w 1703027"/>
              <a:gd name="connsiteY8" fmla="*/ 0 h 243318"/>
              <a:gd name="connsiteX9" fmla="*/ 1287298 w 1703027"/>
              <a:gd name="connsiteY9" fmla="*/ 227750 h 243318"/>
              <a:gd name="connsiteX10" fmla="*/ 1440264 w 1703027"/>
              <a:gd name="connsiteY10" fmla="*/ 0 h 243318"/>
              <a:gd name="connsiteX11" fmla="*/ 1593231 w 1703027"/>
              <a:gd name="connsiteY11" fmla="*/ 227750 h 243318"/>
              <a:gd name="connsiteX12" fmla="*/ 1703027 w 1703027"/>
              <a:gd name="connsiteY12" fmla="*/ 74681 h 243318"/>
              <a:gd name="connsiteX0" fmla="*/ 0 w 1703027"/>
              <a:gd name="connsiteY0" fmla="*/ 115095 h 244070"/>
              <a:gd name="connsiteX1" fmla="*/ 82501 w 1703027"/>
              <a:gd name="connsiteY1" fmla="*/ 240649 h 244070"/>
              <a:gd name="connsiteX2" fmla="*/ 219931 w 1703027"/>
              <a:gd name="connsiteY2" fmla="*/ 3420 h 244070"/>
              <a:gd name="connsiteX3" fmla="*/ 372898 w 1703027"/>
              <a:gd name="connsiteY3" fmla="*/ 224372 h 244070"/>
              <a:gd name="connsiteX4" fmla="*/ 525864 w 1703027"/>
              <a:gd name="connsiteY4" fmla="*/ 3420 h 244070"/>
              <a:gd name="connsiteX5" fmla="*/ 675432 w 1703027"/>
              <a:gd name="connsiteY5" fmla="*/ 227771 h 244070"/>
              <a:gd name="connsiteX6" fmla="*/ 831798 w 1703027"/>
              <a:gd name="connsiteY6" fmla="*/ 3420 h 244070"/>
              <a:gd name="connsiteX7" fmla="*/ 981365 w 1703027"/>
              <a:gd name="connsiteY7" fmla="*/ 227771 h 244070"/>
              <a:gd name="connsiteX8" fmla="*/ 1134331 w 1703027"/>
              <a:gd name="connsiteY8" fmla="*/ 21 h 244070"/>
              <a:gd name="connsiteX9" fmla="*/ 1287298 w 1703027"/>
              <a:gd name="connsiteY9" fmla="*/ 227771 h 244070"/>
              <a:gd name="connsiteX10" fmla="*/ 1440264 w 1703027"/>
              <a:gd name="connsiteY10" fmla="*/ 21 h 244070"/>
              <a:gd name="connsiteX11" fmla="*/ 1598194 w 1703027"/>
              <a:gd name="connsiteY11" fmla="*/ 243370 h 244070"/>
              <a:gd name="connsiteX12" fmla="*/ 1703027 w 1703027"/>
              <a:gd name="connsiteY12" fmla="*/ 74702 h 244070"/>
              <a:gd name="connsiteX0" fmla="*/ 0 w 1695582"/>
              <a:gd name="connsiteY0" fmla="*/ 115095 h 244070"/>
              <a:gd name="connsiteX1" fmla="*/ 82501 w 1695582"/>
              <a:gd name="connsiteY1" fmla="*/ 240649 h 244070"/>
              <a:gd name="connsiteX2" fmla="*/ 219931 w 1695582"/>
              <a:gd name="connsiteY2" fmla="*/ 3420 h 244070"/>
              <a:gd name="connsiteX3" fmla="*/ 372898 w 1695582"/>
              <a:gd name="connsiteY3" fmla="*/ 224372 h 244070"/>
              <a:gd name="connsiteX4" fmla="*/ 525864 w 1695582"/>
              <a:gd name="connsiteY4" fmla="*/ 3420 h 244070"/>
              <a:gd name="connsiteX5" fmla="*/ 675432 w 1695582"/>
              <a:gd name="connsiteY5" fmla="*/ 227771 h 244070"/>
              <a:gd name="connsiteX6" fmla="*/ 831798 w 1695582"/>
              <a:gd name="connsiteY6" fmla="*/ 3420 h 244070"/>
              <a:gd name="connsiteX7" fmla="*/ 981365 w 1695582"/>
              <a:gd name="connsiteY7" fmla="*/ 227771 h 244070"/>
              <a:gd name="connsiteX8" fmla="*/ 1134331 w 1695582"/>
              <a:gd name="connsiteY8" fmla="*/ 21 h 244070"/>
              <a:gd name="connsiteX9" fmla="*/ 1287298 w 1695582"/>
              <a:gd name="connsiteY9" fmla="*/ 227771 h 244070"/>
              <a:gd name="connsiteX10" fmla="*/ 1440264 w 1695582"/>
              <a:gd name="connsiteY10" fmla="*/ 21 h 244070"/>
              <a:gd name="connsiteX11" fmla="*/ 1598194 w 1695582"/>
              <a:gd name="connsiteY11" fmla="*/ 243370 h 244070"/>
              <a:gd name="connsiteX12" fmla="*/ 1695582 w 1695582"/>
              <a:gd name="connsiteY12" fmla="*/ 74702 h 244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95582" h="244070">
                <a:moveTo>
                  <a:pt x="0" y="115095"/>
                </a:moveTo>
                <a:cubicBezTo>
                  <a:pt x="25494" y="177414"/>
                  <a:pt x="45846" y="259261"/>
                  <a:pt x="82501" y="240649"/>
                </a:cubicBezTo>
                <a:cubicBezTo>
                  <a:pt x="119156" y="222037"/>
                  <a:pt x="171532" y="6133"/>
                  <a:pt x="219931" y="3420"/>
                </a:cubicBezTo>
                <a:cubicBezTo>
                  <a:pt x="268330" y="707"/>
                  <a:pt x="321909" y="224372"/>
                  <a:pt x="372898" y="224372"/>
                </a:cubicBezTo>
                <a:cubicBezTo>
                  <a:pt x="423887" y="224372"/>
                  <a:pt x="475442" y="2854"/>
                  <a:pt x="525864" y="3420"/>
                </a:cubicBezTo>
                <a:cubicBezTo>
                  <a:pt x="576286" y="3986"/>
                  <a:pt x="624443" y="227771"/>
                  <a:pt x="675432" y="227771"/>
                </a:cubicBezTo>
                <a:cubicBezTo>
                  <a:pt x="726421" y="227771"/>
                  <a:pt x="780809" y="3420"/>
                  <a:pt x="831798" y="3420"/>
                </a:cubicBezTo>
                <a:cubicBezTo>
                  <a:pt x="882787" y="3420"/>
                  <a:pt x="930943" y="228337"/>
                  <a:pt x="981365" y="227771"/>
                </a:cubicBezTo>
                <a:cubicBezTo>
                  <a:pt x="1031787" y="227205"/>
                  <a:pt x="1083342" y="21"/>
                  <a:pt x="1134331" y="21"/>
                </a:cubicBezTo>
                <a:cubicBezTo>
                  <a:pt x="1185320" y="21"/>
                  <a:pt x="1236309" y="227771"/>
                  <a:pt x="1287298" y="227771"/>
                </a:cubicBezTo>
                <a:cubicBezTo>
                  <a:pt x="1338287" y="227771"/>
                  <a:pt x="1388448" y="-2579"/>
                  <a:pt x="1440264" y="21"/>
                </a:cubicBezTo>
                <a:cubicBezTo>
                  <a:pt x="1492080" y="2621"/>
                  <a:pt x="1555641" y="230923"/>
                  <a:pt x="1598194" y="243370"/>
                </a:cubicBezTo>
                <a:cubicBezTo>
                  <a:pt x="1640747" y="255817"/>
                  <a:pt x="1671634" y="98497"/>
                  <a:pt x="1695582" y="74702"/>
                </a:cubicBezTo>
              </a:path>
            </a:pathLst>
          </a:custGeom>
          <a:ln w="34925">
            <a:solidFill>
              <a:schemeClr val="tx2">
                <a:lumMod val="7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151" name="Freeform 150"/>
          <p:cNvSpPr/>
          <p:nvPr/>
        </p:nvSpPr>
        <p:spPr>
          <a:xfrm>
            <a:off x="3914646" y="1777445"/>
            <a:ext cx="1918890" cy="158244"/>
          </a:xfrm>
          <a:custGeom>
            <a:avLst/>
            <a:gdLst>
              <a:gd name="connsiteX0" fmla="*/ 0 w 1764214"/>
              <a:gd name="connsiteY0" fmla="*/ 118974 h 229404"/>
              <a:gd name="connsiteX1" fmla="*/ 91780 w 1764214"/>
              <a:gd name="connsiteY1" fmla="*/ 224351 h 229404"/>
              <a:gd name="connsiteX2" fmla="*/ 244746 w 1764214"/>
              <a:gd name="connsiteY2" fmla="*/ 3399 h 229404"/>
              <a:gd name="connsiteX3" fmla="*/ 397713 w 1764214"/>
              <a:gd name="connsiteY3" fmla="*/ 224351 h 229404"/>
              <a:gd name="connsiteX4" fmla="*/ 550679 w 1764214"/>
              <a:gd name="connsiteY4" fmla="*/ 3399 h 229404"/>
              <a:gd name="connsiteX5" fmla="*/ 700247 w 1764214"/>
              <a:gd name="connsiteY5" fmla="*/ 227750 h 229404"/>
              <a:gd name="connsiteX6" fmla="*/ 856613 w 1764214"/>
              <a:gd name="connsiteY6" fmla="*/ 3399 h 229404"/>
              <a:gd name="connsiteX7" fmla="*/ 1006180 w 1764214"/>
              <a:gd name="connsiteY7" fmla="*/ 227750 h 229404"/>
              <a:gd name="connsiteX8" fmla="*/ 1159146 w 1764214"/>
              <a:gd name="connsiteY8" fmla="*/ 0 h 229404"/>
              <a:gd name="connsiteX9" fmla="*/ 1312113 w 1764214"/>
              <a:gd name="connsiteY9" fmla="*/ 227750 h 229404"/>
              <a:gd name="connsiteX10" fmla="*/ 1465079 w 1764214"/>
              <a:gd name="connsiteY10" fmla="*/ 0 h 229404"/>
              <a:gd name="connsiteX11" fmla="*/ 1618046 w 1764214"/>
              <a:gd name="connsiteY11" fmla="*/ 227750 h 229404"/>
              <a:gd name="connsiteX12" fmla="*/ 1703027 w 1764214"/>
              <a:gd name="connsiteY12" fmla="*/ 101978 h 229404"/>
              <a:gd name="connsiteX13" fmla="*/ 1764214 w 1764214"/>
              <a:gd name="connsiteY13" fmla="*/ 84982 h 229404"/>
              <a:gd name="connsiteX14" fmla="*/ 1764214 w 1764214"/>
              <a:gd name="connsiteY14" fmla="*/ 84982 h 229404"/>
              <a:gd name="connsiteX15" fmla="*/ 1764214 w 1764214"/>
              <a:gd name="connsiteY15" fmla="*/ 84982 h 229404"/>
              <a:gd name="connsiteX0" fmla="*/ 0 w 1764214"/>
              <a:gd name="connsiteY0" fmla="*/ 118974 h 243590"/>
              <a:gd name="connsiteX1" fmla="*/ 107316 w 1764214"/>
              <a:gd name="connsiteY1" fmla="*/ 240628 h 243590"/>
              <a:gd name="connsiteX2" fmla="*/ 244746 w 1764214"/>
              <a:gd name="connsiteY2" fmla="*/ 3399 h 243590"/>
              <a:gd name="connsiteX3" fmla="*/ 397713 w 1764214"/>
              <a:gd name="connsiteY3" fmla="*/ 224351 h 243590"/>
              <a:gd name="connsiteX4" fmla="*/ 550679 w 1764214"/>
              <a:gd name="connsiteY4" fmla="*/ 3399 h 243590"/>
              <a:gd name="connsiteX5" fmla="*/ 700247 w 1764214"/>
              <a:gd name="connsiteY5" fmla="*/ 227750 h 243590"/>
              <a:gd name="connsiteX6" fmla="*/ 856613 w 1764214"/>
              <a:gd name="connsiteY6" fmla="*/ 3399 h 243590"/>
              <a:gd name="connsiteX7" fmla="*/ 1006180 w 1764214"/>
              <a:gd name="connsiteY7" fmla="*/ 227750 h 243590"/>
              <a:gd name="connsiteX8" fmla="*/ 1159146 w 1764214"/>
              <a:gd name="connsiteY8" fmla="*/ 0 h 243590"/>
              <a:gd name="connsiteX9" fmla="*/ 1312113 w 1764214"/>
              <a:gd name="connsiteY9" fmla="*/ 227750 h 243590"/>
              <a:gd name="connsiteX10" fmla="*/ 1465079 w 1764214"/>
              <a:gd name="connsiteY10" fmla="*/ 0 h 243590"/>
              <a:gd name="connsiteX11" fmla="*/ 1618046 w 1764214"/>
              <a:gd name="connsiteY11" fmla="*/ 227750 h 243590"/>
              <a:gd name="connsiteX12" fmla="*/ 1703027 w 1764214"/>
              <a:gd name="connsiteY12" fmla="*/ 101978 h 243590"/>
              <a:gd name="connsiteX13" fmla="*/ 1764214 w 1764214"/>
              <a:gd name="connsiteY13" fmla="*/ 84982 h 243590"/>
              <a:gd name="connsiteX14" fmla="*/ 1764214 w 1764214"/>
              <a:gd name="connsiteY14" fmla="*/ 84982 h 243590"/>
              <a:gd name="connsiteX15" fmla="*/ 1764214 w 1764214"/>
              <a:gd name="connsiteY15" fmla="*/ 84982 h 243590"/>
              <a:gd name="connsiteX0" fmla="*/ 0 w 1764214"/>
              <a:gd name="connsiteY0" fmla="*/ 118974 h 243590"/>
              <a:gd name="connsiteX1" fmla="*/ 107316 w 1764214"/>
              <a:gd name="connsiteY1" fmla="*/ 240628 h 243590"/>
              <a:gd name="connsiteX2" fmla="*/ 244746 w 1764214"/>
              <a:gd name="connsiteY2" fmla="*/ 3399 h 243590"/>
              <a:gd name="connsiteX3" fmla="*/ 397713 w 1764214"/>
              <a:gd name="connsiteY3" fmla="*/ 224351 h 243590"/>
              <a:gd name="connsiteX4" fmla="*/ 550679 w 1764214"/>
              <a:gd name="connsiteY4" fmla="*/ 3399 h 243590"/>
              <a:gd name="connsiteX5" fmla="*/ 700247 w 1764214"/>
              <a:gd name="connsiteY5" fmla="*/ 227750 h 243590"/>
              <a:gd name="connsiteX6" fmla="*/ 856613 w 1764214"/>
              <a:gd name="connsiteY6" fmla="*/ 3399 h 243590"/>
              <a:gd name="connsiteX7" fmla="*/ 1006180 w 1764214"/>
              <a:gd name="connsiteY7" fmla="*/ 227750 h 243590"/>
              <a:gd name="connsiteX8" fmla="*/ 1159146 w 1764214"/>
              <a:gd name="connsiteY8" fmla="*/ 0 h 243590"/>
              <a:gd name="connsiteX9" fmla="*/ 1312113 w 1764214"/>
              <a:gd name="connsiteY9" fmla="*/ 227750 h 243590"/>
              <a:gd name="connsiteX10" fmla="*/ 1465079 w 1764214"/>
              <a:gd name="connsiteY10" fmla="*/ 0 h 243590"/>
              <a:gd name="connsiteX11" fmla="*/ 1618046 w 1764214"/>
              <a:gd name="connsiteY11" fmla="*/ 227750 h 243590"/>
              <a:gd name="connsiteX12" fmla="*/ 1703027 w 1764214"/>
              <a:gd name="connsiteY12" fmla="*/ 101978 h 243590"/>
              <a:gd name="connsiteX13" fmla="*/ 1764214 w 1764214"/>
              <a:gd name="connsiteY13" fmla="*/ 84982 h 243590"/>
              <a:gd name="connsiteX14" fmla="*/ 1764214 w 1764214"/>
              <a:gd name="connsiteY14" fmla="*/ 84982 h 243590"/>
              <a:gd name="connsiteX15" fmla="*/ 1697213 w 1764214"/>
              <a:gd name="connsiteY15" fmla="*/ 112279 h 243590"/>
              <a:gd name="connsiteX0" fmla="*/ 0 w 1764214"/>
              <a:gd name="connsiteY0" fmla="*/ 118974 h 243590"/>
              <a:gd name="connsiteX1" fmla="*/ 107316 w 1764214"/>
              <a:gd name="connsiteY1" fmla="*/ 240628 h 243590"/>
              <a:gd name="connsiteX2" fmla="*/ 244746 w 1764214"/>
              <a:gd name="connsiteY2" fmla="*/ 3399 h 243590"/>
              <a:gd name="connsiteX3" fmla="*/ 397713 w 1764214"/>
              <a:gd name="connsiteY3" fmla="*/ 224351 h 243590"/>
              <a:gd name="connsiteX4" fmla="*/ 550679 w 1764214"/>
              <a:gd name="connsiteY4" fmla="*/ 3399 h 243590"/>
              <a:gd name="connsiteX5" fmla="*/ 700247 w 1764214"/>
              <a:gd name="connsiteY5" fmla="*/ 227750 h 243590"/>
              <a:gd name="connsiteX6" fmla="*/ 856613 w 1764214"/>
              <a:gd name="connsiteY6" fmla="*/ 3399 h 243590"/>
              <a:gd name="connsiteX7" fmla="*/ 1006180 w 1764214"/>
              <a:gd name="connsiteY7" fmla="*/ 227750 h 243590"/>
              <a:gd name="connsiteX8" fmla="*/ 1159146 w 1764214"/>
              <a:gd name="connsiteY8" fmla="*/ 0 h 243590"/>
              <a:gd name="connsiteX9" fmla="*/ 1312113 w 1764214"/>
              <a:gd name="connsiteY9" fmla="*/ 227750 h 243590"/>
              <a:gd name="connsiteX10" fmla="*/ 1465079 w 1764214"/>
              <a:gd name="connsiteY10" fmla="*/ 0 h 243590"/>
              <a:gd name="connsiteX11" fmla="*/ 1618046 w 1764214"/>
              <a:gd name="connsiteY11" fmla="*/ 227750 h 243590"/>
              <a:gd name="connsiteX12" fmla="*/ 1703027 w 1764214"/>
              <a:gd name="connsiteY12" fmla="*/ 101978 h 243590"/>
              <a:gd name="connsiteX13" fmla="*/ 1764214 w 1764214"/>
              <a:gd name="connsiteY13" fmla="*/ 84982 h 243590"/>
              <a:gd name="connsiteX14" fmla="*/ 1764214 w 1764214"/>
              <a:gd name="connsiteY14" fmla="*/ 84982 h 243590"/>
              <a:gd name="connsiteX0" fmla="*/ 0 w 1764214"/>
              <a:gd name="connsiteY0" fmla="*/ 118974 h 243590"/>
              <a:gd name="connsiteX1" fmla="*/ 107316 w 1764214"/>
              <a:gd name="connsiteY1" fmla="*/ 240628 h 243590"/>
              <a:gd name="connsiteX2" fmla="*/ 244746 w 1764214"/>
              <a:gd name="connsiteY2" fmla="*/ 3399 h 243590"/>
              <a:gd name="connsiteX3" fmla="*/ 397713 w 1764214"/>
              <a:gd name="connsiteY3" fmla="*/ 224351 h 243590"/>
              <a:gd name="connsiteX4" fmla="*/ 550679 w 1764214"/>
              <a:gd name="connsiteY4" fmla="*/ 3399 h 243590"/>
              <a:gd name="connsiteX5" fmla="*/ 700247 w 1764214"/>
              <a:gd name="connsiteY5" fmla="*/ 227750 h 243590"/>
              <a:gd name="connsiteX6" fmla="*/ 856613 w 1764214"/>
              <a:gd name="connsiteY6" fmla="*/ 3399 h 243590"/>
              <a:gd name="connsiteX7" fmla="*/ 1006180 w 1764214"/>
              <a:gd name="connsiteY7" fmla="*/ 227750 h 243590"/>
              <a:gd name="connsiteX8" fmla="*/ 1159146 w 1764214"/>
              <a:gd name="connsiteY8" fmla="*/ 0 h 243590"/>
              <a:gd name="connsiteX9" fmla="*/ 1312113 w 1764214"/>
              <a:gd name="connsiteY9" fmla="*/ 227750 h 243590"/>
              <a:gd name="connsiteX10" fmla="*/ 1465079 w 1764214"/>
              <a:gd name="connsiteY10" fmla="*/ 0 h 243590"/>
              <a:gd name="connsiteX11" fmla="*/ 1618046 w 1764214"/>
              <a:gd name="connsiteY11" fmla="*/ 227750 h 243590"/>
              <a:gd name="connsiteX12" fmla="*/ 1703027 w 1764214"/>
              <a:gd name="connsiteY12" fmla="*/ 101978 h 243590"/>
              <a:gd name="connsiteX13" fmla="*/ 1764214 w 1764214"/>
              <a:gd name="connsiteY13" fmla="*/ 84982 h 243590"/>
              <a:gd name="connsiteX0" fmla="*/ 0 w 1761732"/>
              <a:gd name="connsiteY0" fmla="*/ 118974 h 243590"/>
              <a:gd name="connsiteX1" fmla="*/ 107316 w 1761732"/>
              <a:gd name="connsiteY1" fmla="*/ 240628 h 243590"/>
              <a:gd name="connsiteX2" fmla="*/ 244746 w 1761732"/>
              <a:gd name="connsiteY2" fmla="*/ 3399 h 243590"/>
              <a:gd name="connsiteX3" fmla="*/ 397713 w 1761732"/>
              <a:gd name="connsiteY3" fmla="*/ 224351 h 243590"/>
              <a:gd name="connsiteX4" fmla="*/ 550679 w 1761732"/>
              <a:gd name="connsiteY4" fmla="*/ 3399 h 243590"/>
              <a:gd name="connsiteX5" fmla="*/ 700247 w 1761732"/>
              <a:gd name="connsiteY5" fmla="*/ 227750 h 243590"/>
              <a:gd name="connsiteX6" fmla="*/ 856613 w 1761732"/>
              <a:gd name="connsiteY6" fmla="*/ 3399 h 243590"/>
              <a:gd name="connsiteX7" fmla="*/ 1006180 w 1761732"/>
              <a:gd name="connsiteY7" fmla="*/ 227750 h 243590"/>
              <a:gd name="connsiteX8" fmla="*/ 1159146 w 1761732"/>
              <a:gd name="connsiteY8" fmla="*/ 0 h 243590"/>
              <a:gd name="connsiteX9" fmla="*/ 1312113 w 1761732"/>
              <a:gd name="connsiteY9" fmla="*/ 227750 h 243590"/>
              <a:gd name="connsiteX10" fmla="*/ 1465079 w 1761732"/>
              <a:gd name="connsiteY10" fmla="*/ 0 h 243590"/>
              <a:gd name="connsiteX11" fmla="*/ 1618046 w 1761732"/>
              <a:gd name="connsiteY11" fmla="*/ 227750 h 243590"/>
              <a:gd name="connsiteX12" fmla="*/ 1703027 w 1761732"/>
              <a:gd name="connsiteY12" fmla="*/ 101978 h 243590"/>
              <a:gd name="connsiteX13" fmla="*/ 1761732 w 1761732"/>
              <a:gd name="connsiteY13" fmla="*/ 84982 h 243590"/>
              <a:gd name="connsiteX0" fmla="*/ 0 w 1703027"/>
              <a:gd name="connsiteY0" fmla="*/ 118974 h 243590"/>
              <a:gd name="connsiteX1" fmla="*/ 107316 w 1703027"/>
              <a:gd name="connsiteY1" fmla="*/ 240628 h 243590"/>
              <a:gd name="connsiteX2" fmla="*/ 244746 w 1703027"/>
              <a:gd name="connsiteY2" fmla="*/ 3399 h 243590"/>
              <a:gd name="connsiteX3" fmla="*/ 397713 w 1703027"/>
              <a:gd name="connsiteY3" fmla="*/ 224351 h 243590"/>
              <a:gd name="connsiteX4" fmla="*/ 550679 w 1703027"/>
              <a:gd name="connsiteY4" fmla="*/ 3399 h 243590"/>
              <a:gd name="connsiteX5" fmla="*/ 700247 w 1703027"/>
              <a:gd name="connsiteY5" fmla="*/ 227750 h 243590"/>
              <a:gd name="connsiteX6" fmla="*/ 856613 w 1703027"/>
              <a:gd name="connsiteY6" fmla="*/ 3399 h 243590"/>
              <a:gd name="connsiteX7" fmla="*/ 1006180 w 1703027"/>
              <a:gd name="connsiteY7" fmla="*/ 227750 h 243590"/>
              <a:gd name="connsiteX8" fmla="*/ 1159146 w 1703027"/>
              <a:gd name="connsiteY8" fmla="*/ 0 h 243590"/>
              <a:gd name="connsiteX9" fmla="*/ 1312113 w 1703027"/>
              <a:gd name="connsiteY9" fmla="*/ 227750 h 243590"/>
              <a:gd name="connsiteX10" fmla="*/ 1465079 w 1703027"/>
              <a:gd name="connsiteY10" fmla="*/ 0 h 243590"/>
              <a:gd name="connsiteX11" fmla="*/ 1618046 w 1703027"/>
              <a:gd name="connsiteY11" fmla="*/ 227750 h 243590"/>
              <a:gd name="connsiteX12" fmla="*/ 1703027 w 1703027"/>
              <a:gd name="connsiteY12" fmla="*/ 101978 h 243590"/>
              <a:gd name="connsiteX0" fmla="*/ 0 w 1678212"/>
              <a:gd name="connsiteY0" fmla="*/ 115074 h 243318"/>
              <a:gd name="connsiteX1" fmla="*/ 82501 w 1678212"/>
              <a:gd name="connsiteY1" fmla="*/ 240628 h 243318"/>
              <a:gd name="connsiteX2" fmla="*/ 219931 w 1678212"/>
              <a:gd name="connsiteY2" fmla="*/ 3399 h 243318"/>
              <a:gd name="connsiteX3" fmla="*/ 372898 w 1678212"/>
              <a:gd name="connsiteY3" fmla="*/ 224351 h 243318"/>
              <a:gd name="connsiteX4" fmla="*/ 525864 w 1678212"/>
              <a:gd name="connsiteY4" fmla="*/ 3399 h 243318"/>
              <a:gd name="connsiteX5" fmla="*/ 675432 w 1678212"/>
              <a:gd name="connsiteY5" fmla="*/ 227750 h 243318"/>
              <a:gd name="connsiteX6" fmla="*/ 831798 w 1678212"/>
              <a:gd name="connsiteY6" fmla="*/ 3399 h 243318"/>
              <a:gd name="connsiteX7" fmla="*/ 981365 w 1678212"/>
              <a:gd name="connsiteY7" fmla="*/ 227750 h 243318"/>
              <a:gd name="connsiteX8" fmla="*/ 1134331 w 1678212"/>
              <a:gd name="connsiteY8" fmla="*/ 0 h 243318"/>
              <a:gd name="connsiteX9" fmla="*/ 1287298 w 1678212"/>
              <a:gd name="connsiteY9" fmla="*/ 227750 h 243318"/>
              <a:gd name="connsiteX10" fmla="*/ 1440264 w 1678212"/>
              <a:gd name="connsiteY10" fmla="*/ 0 h 243318"/>
              <a:gd name="connsiteX11" fmla="*/ 1593231 w 1678212"/>
              <a:gd name="connsiteY11" fmla="*/ 227750 h 243318"/>
              <a:gd name="connsiteX12" fmla="*/ 1678212 w 1678212"/>
              <a:gd name="connsiteY12" fmla="*/ 101978 h 243318"/>
              <a:gd name="connsiteX0" fmla="*/ 0 w 1680694"/>
              <a:gd name="connsiteY0" fmla="*/ 122873 h 243885"/>
              <a:gd name="connsiteX1" fmla="*/ 84983 w 1680694"/>
              <a:gd name="connsiteY1" fmla="*/ 240628 h 243885"/>
              <a:gd name="connsiteX2" fmla="*/ 222413 w 1680694"/>
              <a:gd name="connsiteY2" fmla="*/ 3399 h 243885"/>
              <a:gd name="connsiteX3" fmla="*/ 375380 w 1680694"/>
              <a:gd name="connsiteY3" fmla="*/ 224351 h 243885"/>
              <a:gd name="connsiteX4" fmla="*/ 528346 w 1680694"/>
              <a:gd name="connsiteY4" fmla="*/ 3399 h 243885"/>
              <a:gd name="connsiteX5" fmla="*/ 677914 w 1680694"/>
              <a:gd name="connsiteY5" fmla="*/ 227750 h 243885"/>
              <a:gd name="connsiteX6" fmla="*/ 834280 w 1680694"/>
              <a:gd name="connsiteY6" fmla="*/ 3399 h 243885"/>
              <a:gd name="connsiteX7" fmla="*/ 983847 w 1680694"/>
              <a:gd name="connsiteY7" fmla="*/ 227750 h 243885"/>
              <a:gd name="connsiteX8" fmla="*/ 1136813 w 1680694"/>
              <a:gd name="connsiteY8" fmla="*/ 0 h 243885"/>
              <a:gd name="connsiteX9" fmla="*/ 1289780 w 1680694"/>
              <a:gd name="connsiteY9" fmla="*/ 227750 h 243885"/>
              <a:gd name="connsiteX10" fmla="*/ 1442746 w 1680694"/>
              <a:gd name="connsiteY10" fmla="*/ 0 h 243885"/>
              <a:gd name="connsiteX11" fmla="*/ 1595713 w 1680694"/>
              <a:gd name="connsiteY11" fmla="*/ 227750 h 243885"/>
              <a:gd name="connsiteX12" fmla="*/ 1680694 w 1680694"/>
              <a:gd name="connsiteY12" fmla="*/ 101978 h 243885"/>
              <a:gd name="connsiteX0" fmla="*/ 0 w 1693102"/>
              <a:gd name="connsiteY0" fmla="*/ 122873 h 243885"/>
              <a:gd name="connsiteX1" fmla="*/ 84983 w 1693102"/>
              <a:gd name="connsiteY1" fmla="*/ 240628 h 243885"/>
              <a:gd name="connsiteX2" fmla="*/ 222413 w 1693102"/>
              <a:gd name="connsiteY2" fmla="*/ 3399 h 243885"/>
              <a:gd name="connsiteX3" fmla="*/ 375380 w 1693102"/>
              <a:gd name="connsiteY3" fmla="*/ 224351 h 243885"/>
              <a:gd name="connsiteX4" fmla="*/ 528346 w 1693102"/>
              <a:gd name="connsiteY4" fmla="*/ 3399 h 243885"/>
              <a:gd name="connsiteX5" fmla="*/ 677914 w 1693102"/>
              <a:gd name="connsiteY5" fmla="*/ 227750 h 243885"/>
              <a:gd name="connsiteX6" fmla="*/ 834280 w 1693102"/>
              <a:gd name="connsiteY6" fmla="*/ 3399 h 243885"/>
              <a:gd name="connsiteX7" fmla="*/ 983847 w 1693102"/>
              <a:gd name="connsiteY7" fmla="*/ 227750 h 243885"/>
              <a:gd name="connsiteX8" fmla="*/ 1136813 w 1693102"/>
              <a:gd name="connsiteY8" fmla="*/ 0 h 243885"/>
              <a:gd name="connsiteX9" fmla="*/ 1289780 w 1693102"/>
              <a:gd name="connsiteY9" fmla="*/ 227750 h 243885"/>
              <a:gd name="connsiteX10" fmla="*/ 1442746 w 1693102"/>
              <a:gd name="connsiteY10" fmla="*/ 0 h 243885"/>
              <a:gd name="connsiteX11" fmla="*/ 1595713 w 1693102"/>
              <a:gd name="connsiteY11" fmla="*/ 227750 h 243885"/>
              <a:gd name="connsiteX12" fmla="*/ 1693102 w 1693102"/>
              <a:gd name="connsiteY12" fmla="*/ 94179 h 243885"/>
              <a:gd name="connsiteX0" fmla="*/ 0 w 1690620"/>
              <a:gd name="connsiteY0" fmla="*/ 122873 h 243885"/>
              <a:gd name="connsiteX1" fmla="*/ 84983 w 1690620"/>
              <a:gd name="connsiteY1" fmla="*/ 240628 h 243885"/>
              <a:gd name="connsiteX2" fmla="*/ 222413 w 1690620"/>
              <a:gd name="connsiteY2" fmla="*/ 3399 h 243885"/>
              <a:gd name="connsiteX3" fmla="*/ 375380 w 1690620"/>
              <a:gd name="connsiteY3" fmla="*/ 224351 h 243885"/>
              <a:gd name="connsiteX4" fmla="*/ 528346 w 1690620"/>
              <a:gd name="connsiteY4" fmla="*/ 3399 h 243885"/>
              <a:gd name="connsiteX5" fmla="*/ 677914 w 1690620"/>
              <a:gd name="connsiteY5" fmla="*/ 227750 h 243885"/>
              <a:gd name="connsiteX6" fmla="*/ 834280 w 1690620"/>
              <a:gd name="connsiteY6" fmla="*/ 3399 h 243885"/>
              <a:gd name="connsiteX7" fmla="*/ 983847 w 1690620"/>
              <a:gd name="connsiteY7" fmla="*/ 227750 h 243885"/>
              <a:gd name="connsiteX8" fmla="*/ 1136813 w 1690620"/>
              <a:gd name="connsiteY8" fmla="*/ 0 h 243885"/>
              <a:gd name="connsiteX9" fmla="*/ 1289780 w 1690620"/>
              <a:gd name="connsiteY9" fmla="*/ 227750 h 243885"/>
              <a:gd name="connsiteX10" fmla="*/ 1442746 w 1690620"/>
              <a:gd name="connsiteY10" fmla="*/ 0 h 243885"/>
              <a:gd name="connsiteX11" fmla="*/ 1595713 w 1690620"/>
              <a:gd name="connsiteY11" fmla="*/ 227750 h 243885"/>
              <a:gd name="connsiteX12" fmla="*/ 1690620 w 1690620"/>
              <a:gd name="connsiteY12" fmla="*/ 82481 h 243885"/>
              <a:gd name="connsiteX0" fmla="*/ 0 w 1699003"/>
              <a:gd name="connsiteY0" fmla="*/ 122873 h 243885"/>
              <a:gd name="connsiteX1" fmla="*/ 84983 w 1699003"/>
              <a:gd name="connsiteY1" fmla="*/ 240628 h 243885"/>
              <a:gd name="connsiteX2" fmla="*/ 222413 w 1699003"/>
              <a:gd name="connsiteY2" fmla="*/ 3399 h 243885"/>
              <a:gd name="connsiteX3" fmla="*/ 375380 w 1699003"/>
              <a:gd name="connsiteY3" fmla="*/ 224351 h 243885"/>
              <a:gd name="connsiteX4" fmla="*/ 528346 w 1699003"/>
              <a:gd name="connsiteY4" fmla="*/ 3399 h 243885"/>
              <a:gd name="connsiteX5" fmla="*/ 677914 w 1699003"/>
              <a:gd name="connsiteY5" fmla="*/ 227750 h 243885"/>
              <a:gd name="connsiteX6" fmla="*/ 834280 w 1699003"/>
              <a:gd name="connsiteY6" fmla="*/ 3399 h 243885"/>
              <a:gd name="connsiteX7" fmla="*/ 983847 w 1699003"/>
              <a:gd name="connsiteY7" fmla="*/ 227750 h 243885"/>
              <a:gd name="connsiteX8" fmla="*/ 1136813 w 1699003"/>
              <a:gd name="connsiteY8" fmla="*/ 0 h 243885"/>
              <a:gd name="connsiteX9" fmla="*/ 1289780 w 1699003"/>
              <a:gd name="connsiteY9" fmla="*/ 227750 h 243885"/>
              <a:gd name="connsiteX10" fmla="*/ 1442746 w 1699003"/>
              <a:gd name="connsiteY10" fmla="*/ 0 h 243885"/>
              <a:gd name="connsiteX11" fmla="*/ 1595713 w 1699003"/>
              <a:gd name="connsiteY11" fmla="*/ 227750 h 243885"/>
              <a:gd name="connsiteX12" fmla="*/ 1690620 w 1699003"/>
              <a:gd name="connsiteY12" fmla="*/ 82481 h 243885"/>
              <a:gd name="connsiteX13" fmla="*/ 1694870 w 1699003"/>
              <a:gd name="connsiteY13" fmla="*/ 85791 h 243885"/>
              <a:gd name="connsiteX0" fmla="*/ 0 w 1764352"/>
              <a:gd name="connsiteY0" fmla="*/ 122873 h 243885"/>
              <a:gd name="connsiteX1" fmla="*/ 84983 w 1764352"/>
              <a:gd name="connsiteY1" fmla="*/ 240628 h 243885"/>
              <a:gd name="connsiteX2" fmla="*/ 222413 w 1764352"/>
              <a:gd name="connsiteY2" fmla="*/ 3399 h 243885"/>
              <a:gd name="connsiteX3" fmla="*/ 375380 w 1764352"/>
              <a:gd name="connsiteY3" fmla="*/ 224351 h 243885"/>
              <a:gd name="connsiteX4" fmla="*/ 528346 w 1764352"/>
              <a:gd name="connsiteY4" fmla="*/ 3399 h 243885"/>
              <a:gd name="connsiteX5" fmla="*/ 677914 w 1764352"/>
              <a:gd name="connsiteY5" fmla="*/ 227750 h 243885"/>
              <a:gd name="connsiteX6" fmla="*/ 834280 w 1764352"/>
              <a:gd name="connsiteY6" fmla="*/ 3399 h 243885"/>
              <a:gd name="connsiteX7" fmla="*/ 983847 w 1764352"/>
              <a:gd name="connsiteY7" fmla="*/ 227750 h 243885"/>
              <a:gd name="connsiteX8" fmla="*/ 1136813 w 1764352"/>
              <a:gd name="connsiteY8" fmla="*/ 0 h 243885"/>
              <a:gd name="connsiteX9" fmla="*/ 1289780 w 1764352"/>
              <a:gd name="connsiteY9" fmla="*/ 227750 h 243885"/>
              <a:gd name="connsiteX10" fmla="*/ 1442746 w 1764352"/>
              <a:gd name="connsiteY10" fmla="*/ 0 h 243885"/>
              <a:gd name="connsiteX11" fmla="*/ 1595713 w 1764352"/>
              <a:gd name="connsiteY11" fmla="*/ 227750 h 243885"/>
              <a:gd name="connsiteX12" fmla="*/ 1690620 w 1764352"/>
              <a:gd name="connsiteY12" fmla="*/ 82481 h 243885"/>
              <a:gd name="connsiteX13" fmla="*/ 1764352 w 1764352"/>
              <a:gd name="connsiteY13" fmla="*/ 66293 h 243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764352" h="243885">
                <a:moveTo>
                  <a:pt x="0" y="122873"/>
                </a:moveTo>
                <a:cubicBezTo>
                  <a:pt x="25494" y="185192"/>
                  <a:pt x="47914" y="260540"/>
                  <a:pt x="84983" y="240628"/>
                </a:cubicBezTo>
                <a:cubicBezTo>
                  <a:pt x="122052" y="220716"/>
                  <a:pt x="174014" y="6112"/>
                  <a:pt x="222413" y="3399"/>
                </a:cubicBezTo>
                <a:cubicBezTo>
                  <a:pt x="270812" y="686"/>
                  <a:pt x="324391" y="224351"/>
                  <a:pt x="375380" y="224351"/>
                </a:cubicBezTo>
                <a:cubicBezTo>
                  <a:pt x="426369" y="224351"/>
                  <a:pt x="477924" y="2833"/>
                  <a:pt x="528346" y="3399"/>
                </a:cubicBezTo>
                <a:cubicBezTo>
                  <a:pt x="578768" y="3965"/>
                  <a:pt x="626925" y="227750"/>
                  <a:pt x="677914" y="227750"/>
                </a:cubicBezTo>
                <a:cubicBezTo>
                  <a:pt x="728903" y="227750"/>
                  <a:pt x="783291" y="3399"/>
                  <a:pt x="834280" y="3399"/>
                </a:cubicBezTo>
                <a:cubicBezTo>
                  <a:pt x="885269" y="3399"/>
                  <a:pt x="933425" y="228316"/>
                  <a:pt x="983847" y="227750"/>
                </a:cubicBezTo>
                <a:cubicBezTo>
                  <a:pt x="1034269" y="227184"/>
                  <a:pt x="1085824" y="0"/>
                  <a:pt x="1136813" y="0"/>
                </a:cubicBezTo>
                <a:cubicBezTo>
                  <a:pt x="1187802" y="0"/>
                  <a:pt x="1238791" y="227750"/>
                  <a:pt x="1289780" y="227750"/>
                </a:cubicBezTo>
                <a:cubicBezTo>
                  <a:pt x="1340769" y="227750"/>
                  <a:pt x="1391757" y="0"/>
                  <a:pt x="1442746" y="0"/>
                </a:cubicBezTo>
                <a:cubicBezTo>
                  <a:pt x="1493735" y="0"/>
                  <a:pt x="1554401" y="214003"/>
                  <a:pt x="1595713" y="227750"/>
                </a:cubicBezTo>
                <a:cubicBezTo>
                  <a:pt x="1637025" y="241497"/>
                  <a:pt x="1662513" y="109391"/>
                  <a:pt x="1690620" y="82481"/>
                </a:cubicBezTo>
                <a:cubicBezTo>
                  <a:pt x="1718727" y="55571"/>
                  <a:pt x="1763467" y="65604"/>
                  <a:pt x="1764352" y="66293"/>
                </a:cubicBezTo>
              </a:path>
            </a:pathLst>
          </a:custGeom>
          <a:ln w="34925">
            <a:solidFill>
              <a:schemeClr val="tx2">
                <a:lumMod val="7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prstClr val="black"/>
              </a:solidFill>
            </a:endParaRPr>
          </a:p>
        </p:txBody>
      </p:sp>
      <p:grpSp>
        <p:nvGrpSpPr>
          <p:cNvPr id="164" name="Group 163"/>
          <p:cNvGrpSpPr/>
          <p:nvPr/>
        </p:nvGrpSpPr>
        <p:grpSpPr>
          <a:xfrm>
            <a:off x="4000994" y="4113342"/>
            <a:ext cx="1786976" cy="148423"/>
            <a:chOff x="5029201" y="5026992"/>
            <a:chExt cx="1871858" cy="154607"/>
          </a:xfrm>
        </p:grpSpPr>
        <p:cxnSp>
          <p:nvCxnSpPr>
            <p:cNvPr id="154" name="Straight Connector 153"/>
            <p:cNvCxnSpPr/>
            <p:nvPr/>
          </p:nvCxnSpPr>
          <p:spPr>
            <a:xfrm rot="10800000" flipH="1">
              <a:off x="5029201" y="5114319"/>
              <a:ext cx="43405" cy="0"/>
            </a:xfrm>
            <a:prstGeom prst="line">
              <a:avLst/>
            </a:prstGeom>
            <a:ln w="69850">
              <a:solidFill>
                <a:schemeClr val="tx2">
                  <a:lumMod val="75000"/>
                </a:schemeClr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6" name="Freeform 155"/>
            <p:cNvSpPr/>
            <p:nvPr/>
          </p:nvSpPr>
          <p:spPr>
            <a:xfrm rot="10800000">
              <a:off x="5144405" y="5026992"/>
              <a:ext cx="1756654" cy="154607"/>
            </a:xfrm>
            <a:custGeom>
              <a:avLst/>
              <a:gdLst>
                <a:gd name="connsiteX0" fmla="*/ 0 w 1764214"/>
                <a:gd name="connsiteY0" fmla="*/ 118974 h 229404"/>
                <a:gd name="connsiteX1" fmla="*/ 91780 w 1764214"/>
                <a:gd name="connsiteY1" fmla="*/ 224351 h 229404"/>
                <a:gd name="connsiteX2" fmla="*/ 244746 w 1764214"/>
                <a:gd name="connsiteY2" fmla="*/ 3399 h 229404"/>
                <a:gd name="connsiteX3" fmla="*/ 397713 w 1764214"/>
                <a:gd name="connsiteY3" fmla="*/ 224351 h 229404"/>
                <a:gd name="connsiteX4" fmla="*/ 550679 w 1764214"/>
                <a:gd name="connsiteY4" fmla="*/ 3399 h 229404"/>
                <a:gd name="connsiteX5" fmla="*/ 700247 w 1764214"/>
                <a:gd name="connsiteY5" fmla="*/ 227750 h 229404"/>
                <a:gd name="connsiteX6" fmla="*/ 856613 w 1764214"/>
                <a:gd name="connsiteY6" fmla="*/ 3399 h 229404"/>
                <a:gd name="connsiteX7" fmla="*/ 1006180 w 1764214"/>
                <a:gd name="connsiteY7" fmla="*/ 227750 h 229404"/>
                <a:gd name="connsiteX8" fmla="*/ 1159146 w 1764214"/>
                <a:gd name="connsiteY8" fmla="*/ 0 h 229404"/>
                <a:gd name="connsiteX9" fmla="*/ 1312113 w 1764214"/>
                <a:gd name="connsiteY9" fmla="*/ 227750 h 229404"/>
                <a:gd name="connsiteX10" fmla="*/ 1465079 w 1764214"/>
                <a:gd name="connsiteY10" fmla="*/ 0 h 229404"/>
                <a:gd name="connsiteX11" fmla="*/ 1618046 w 1764214"/>
                <a:gd name="connsiteY11" fmla="*/ 227750 h 229404"/>
                <a:gd name="connsiteX12" fmla="*/ 1703027 w 1764214"/>
                <a:gd name="connsiteY12" fmla="*/ 101978 h 229404"/>
                <a:gd name="connsiteX13" fmla="*/ 1764214 w 1764214"/>
                <a:gd name="connsiteY13" fmla="*/ 84982 h 229404"/>
                <a:gd name="connsiteX14" fmla="*/ 1764214 w 1764214"/>
                <a:gd name="connsiteY14" fmla="*/ 84982 h 229404"/>
                <a:gd name="connsiteX15" fmla="*/ 1764214 w 1764214"/>
                <a:gd name="connsiteY15" fmla="*/ 84982 h 229404"/>
                <a:gd name="connsiteX0" fmla="*/ 0 w 1764214"/>
                <a:gd name="connsiteY0" fmla="*/ 118974 h 243590"/>
                <a:gd name="connsiteX1" fmla="*/ 107316 w 1764214"/>
                <a:gd name="connsiteY1" fmla="*/ 240628 h 243590"/>
                <a:gd name="connsiteX2" fmla="*/ 244746 w 1764214"/>
                <a:gd name="connsiteY2" fmla="*/ 3399 h 243590"/>
                <a:gd name="connsiteX3" fmla="*/ 397713 w 1764214"/>
                <a:gd name="connsiteY3" fmla="*/ 224351 h 243590"/>
                <a:gd name="connsiteX4" fmla="*/ 550679 w 1764214"/>
                <a:gd name="connsiteY4" fmla="*/ 3399 h 243590"/>
                <a:gd name="connsiteX5" fmla="*/ 700247 w 1764214"/>
                <a:gd name="connsiteY5" fmla="*/ 227750 h 243590"/>
                <a:gd name="connsiteX6" fmla="*/ 856613 w 1764214"/>
                <a:gd name="connsiteY6" fmla="*/ 3399 h 243590"/>
                <a:gd name="connsiteX7" fmla="*/ 1006180 w 1764214"/>
                <a:gd name="connsiteY7" fmla="*/ 227750 h 243590"/>
                <a:gd name="connsiteX8" fmla="*/ 1159146 w 1764214"/>
                <a:gd name="connsiteY8" fmla="*/ 0 h 243590"/>
                <a:gd name="connsiteX9" fmla="*/ 1312113 w 1764214"/>
                <a:gd name="connsiteY9" fmla="*/ 227750 h 243590"/>
                <a:gd name="connsiteX10" fmla="*/ 1465079 w 1764214"/>
                <a:gd name="connsiteY10" fmla="*/ 0 h 243590"/>
                <a:gd name="connsiteX11" fmla="*/ 1618046 w 1764214"/>
                <a:gd name="connsiteY11" fmla="*/ 227750 h 243590"/>
                <a:gd name="connsiteX12" fmla="*/ 1703027 w 1764214"/>
                <a:gd name="connsiteY12" fmla="*/ 101978 h 243590"/>
                <a:gd name="connsiteX13" fmla="*/ 1764214 w 1764214"/>
                <a:gd name="connsiteY13" fmla="*/ 84982 h 243590"/>
                <a:gd name="connsiteX14" fmla="*/ 1764214 w 1764214"/>
                <a:gd name="connsiteY14" fmla="*/ 84982 h 243590"/>
                <a:gd name="connsiteX15" fmla="*/ 1764214 w 1764214"/>
                <a:gd name="connsiteY15" fmla="*/ 84982 h 243590"/>
                <a:gd name="connsiteX0" fmla="*/ 0 w 1764214"/>
                <a:gd name="connsiteY0" fmla="*/ 118974 h 243590"/>
                <a:gd name="connsiteX1" fmla="*/ 107316 w 1764214"/>
                <a:gd name="connsiteY1" fmla="*/ 240628 h 243590"/>
                <a:gd name="connsiteX2" fmla="*/ 244746 w 1764214"/>
                <a:gd name="connsiteY2" fmla="*/ 3399 h 243590"/>
                <a:gd name="connsiteX3" fmla="*/ 397713 w 1764214"/>
                <a:gd name="connsiteY3" fmla="*/ 224351 h 243590"/>
                <a:gd name="connsiteX4" fmla="*/ 550679 w 1764214"/>
                <a:gd name="connsiteY4" fmla="*/ 3399 h 243590"/>
                <a:gd name="connsiteX5" fmla="*/ 700247 w 1764214"/>
                <a:gd name="connsiteY5" fmla="*/ 227750 h 243590"/>
                <a:gd name="connsiteX6" fmla="*/ 856613 w 1764214"/>
                <a:gd name="connsiteY6" fmla="*/ 3399 h 243590"/>
                <a:gd name="connsiteX7" fmla="*/ 1006180 w 1764214"/>
                <a:gd name="connsiteY7" fmla="*/ 227750 h 243590"/>
                <a:gd name="connsiteX8" fmla="*/ 1159146 w 1764214"/>
                <a:gd name="connsiteY8" fmla="*/ 0 h 243590"/>
                <a:gd name="connsiteX9" fmla="*/ 1312113 w 1764214"/>
                <a:gd name="connsiteY9" fmla="*/ 227750 h 243590"/>
                <a:gd name="connsiteX10" fmla="*/ 1465079 w 1764214"/>
                <a:gd name="connsiteY10" fmla="*/ 0 h 243590"/>
                <a:gd name="connsiteX11" fmla="*/ 1618046 w 1764214"/>
                <a:gd name="connsiteY11" fmla="*/ 227750 h 243590"/>
                <a:gd name="connsiteX12" fmla="*/ 1703027 w 1764214"/>
                <a:gd name="connsiteY12" fmla="*/ 101978 h 243590"/>
                <a:gd name="connsiteX13" fmla="*/ 1764214 w 1764214"/>
                <a:gd name="connsiteY13" fmla="*/ 84982 h 243590"/>
                <a:gd name="connsiteX14" fmla="*/ 1764214 w 1764214"/>
                <a:gd name="connsiteY14" fmla="*/ 84982 h 243590"/>
                <a:gd name="connsiteX15" fmla="*/ 1697213 w 1764214"/>
                <a:gd name="connsiteY15" fmla="*/ 112279 h 243590"/>
                <a:gd name="connsiteX0" fmla="*/ 0 w 1764214"/>
                <a:gd name="connsiteY0" fmla="*/ 118974 h 243590"/>
                <a:gd name="connsiteX1" fmla="*/ 107316 w 1764214"/>
                <a:gd name="connsiteY1" fmla="*/ 240628 h 243590"/>
                <a:gd name="connsiteX2" fmla="*/ 244746 w 1764214"/>
                <a:gd name="connsiteY2" fmla="*/ 3399 h 243590"/>
                <a:gd name="connsiteX3" fmla="*/ 397713 w 1764214"/>
                <a:gd name="connsiteY3" fmla="*/ 224351 h 243590"/>
                <a:gd name="connsiteX4" fmla="*/ 550679 w 1764214"/>
                <a:gd name="connsiteY4" fmla="*/ 3399 h 243590"/>
                <a:gd name="connsiteX5" fmla="*/ 700247 w 1764214"/>
                <a:gd name="connsiteY5" fmla="*/ 227750 h 243590"/>
                <a:gd name="connsiteX6" fmla="*/ 856613 w 1764214"/>
                <a:gd name="connsiteY6" fmla="*/ 3399 h 243590"/>
                <a:gd name="connsiteX7" fmla="*/ 1006180 w 1764214"/>
                <a:gd name="connsiteY7" fmla="*/ 227750 h 243590"/>
                <a:gd name="connsiteX8" fmla="*/ 1159146 w 1764214"/>
                <a:gd name="connsiteY8" fmla="*/ 0 h 243590"/>
                <a:gd name="connsiteX9" fmla="*/ 1312113 w 1764214"/>
                <a:gd name="connsiteY9" fmla="*/ 227750 h 243590"/>
                <a:gd name="connsiteX10" fmla="*/ 1465079 w 1764214"/>
                <a:gd name="connsiteY10" fmla="*/ 0 h 243590"/>
                <a:gd name="connsiteX11" fmla="*/ 1618046 w 1764214"/>
                <a:gd name="connsiteY11" fmla="*/ 227750 h 243590"/>
                <a:gd name="connsiteX12" fmla="*/ 1703027 w 1764214"/>
                <a:gd name="connsiteY12" fmla="*/ 101978 h 243590"/>
                <a:gd name="connsiteX13" fmla="*/ 1764214 w 1764214"/>
                <a:gd name="connsiteY13" fmla="*/ 84982 h 243590"/>
                <a:gd name="connsiteX14" fmla="*/ 1764214 w 1764214"/>
                <a:gd name="connsiteY14" fmla="*/ 84982 h 243590"/>
                <a:gd name="connsiteX0" fmla="*/ 0 w 1764214"/>
                <a:gd name="connsiteY0" fmla="*/ 118974 h 243590"/>
                <a:gd name="connsiteX1" fmla="*/ 107316 w 1764214"/>
                <a:gd name="connsiteY1" fmla="*/ 240628 h 243590"/>
                <a:gd name="connsiteX2" fmla="*/ 244746 w 1764214"/>
                <a:gd name="connsiteY2" fmla="*/ 3399 h 243590"/>
                <a:gd name="connsiteX3" fmla="*/ 397713 w 1764214"/>
                <a:gd name="connsiteY3" fmla="*/ 224351 h 243590"/>
                <a:gd name="connsiteX4" fmla="*/ 550679 w 1764214"/>
                <a:gd name="connsiteY4" fmla="*/ 3399 h 243590"/>
                <a:gd name="connsiteX5" fmla="*/ 700247 w 1764214"/>
                <a:gd name="connsiteY5" fmla="*/ 227750 h 243590"/>
                <a:gd name="connsiteX6" fmla="*/ 856613 w 1764214"/>
                <a:gd name="connsiteY6" fmla="*/ 3399 h 243590"/>
                <a:gd name="connsiteX7" fmla="*/ 1006180 w 1764214"/>
                <a:gd name="connsiteY7" fmla="*/ 227750 h 243590"/>
                <a:gd name="connsiteX8" fmla="*/ 1159146 w 1764214"/>
                <a:gd name="connsiteY8" fmla="*/ 0 h 243590"/>
                <a:gd name="connsiteX9" fmla="*/ 1312113 w 1764214"/>
                <a:gd name="connsiteY9" fmla="*/ 227750 h 243590"/>
                <a:gd name="connsiteX10" fmla="*/ 1465079 w 1764214"/>
                <a:gd name="connsiteY10" fmla="*/ 0 h 243590"/>
                <a:gd name="connsiteX11" fmla="*/ 1618046 w 1764214"/>
                <a:gd name="connsiteY11" fmla="*/ 227750 h 243590"/>
                <a:gd name="connsiteX12" fmla="*/ 1703027 w 1764214"/>
                <a:gd name="connsiteY12" fmla="*/ 101978 h 243590"/>
                <a:gd name="connsiteX13" fmla="*/ 1764214 w 1764214"/>
                <a:gd name="connsiteY13" fmla="*/ 84982 h 243590"/>
                <a:gd name="connsiteX0" fmla="*/ 0 w 1761732"/>
                <a:gd name="connsiteY0" fmla="*/ 118974 h 243590"/>
                <a:gd name="connsiteX1" fmla="*/ 107316 w 1761732"/>
                <a:gd name="connsiteY1" fmla="*/ 240628 h 243590"/>
                <a:gd name="connsiteX2" fmla="*/ 244746 w 1761732"/>
                <a:gd name="connsiteY2" fmla="*/ 3399 h 243590"/>
                <a:gd name="connsiteX3" fmla="*/ 397713 w 1761732"/>
                <a:gd name="connsiteY3" fmla="*/ 224351 h 243590"/>
                <a:gd name="connsiteX4" fmla="*/ 550679 w 1761732"/>
                <a:gd name="connsiteY4" fmla="*/ 3399 h 243590"/>
                <a:gd name="connsiteX5" fmla="*/ 700247 w 1761732"/>
                <a:gd name="connsiteY5" fmla="*/ 227750 h 243590"/>
                <a:gd name="connsiteX6" fmla="*/ 856613 w 1761732"/>
                <a:gd name="connsiteY6" fmla="*/ 3399 h 243590"/>
                <a:gd name="connsiteX7" fmla="*/ 1006180 w 1761732"/>
                <a:gd name="connsiteY7" fmla="*/ 227750 h 243590"/>
                <a:gd name="connsiteX8" fmla="*/ 1159146 w 1761732"/>
                <a:gd name="connsiteY8" fmla="*/ 0 h 243590"/>
                <a:gd name="connsiteX9" fmla="*/ 1312113 w 1761732"/>
                <a:gd name="connsiteY9" fmla="*/ 227750 h 243590"/>
                <a:gd name="connsiteX10" fmla="*/ 1465079 w 1761732"/>
                <a:gd name="connsiteY10" fmla="*/ 0 h 243590"/>
                <a:gd name="connsiteX11" fmla="*/ 1618046 w 1761732"/>
                <a:gd name="connsiteY11" fmla="*/ 227750 h 243590"/>
                <a:gd name="connsiteX12" fmla="*/ 1703027 w 1761732"/>
                <a:gd name="connsiteY12" fmla="*/ 101978 h 243590"/>
                <a:gd name="connsiteX13" fmla="*/ 1761732 w 1761732"/>
                <a:gd name="connsiteY13" fmla="*/ 84982 h 243590"/>
                <a:gd name="connsiteX0" fmla="*/ 0 w 1703027"/>
                <a:gd name="connsiteY0" fmla="*/ 118974 h 243590"/>
                <a:gd name="connsiteX1" fmla="*/ 107316 w 1703027"/>
                <a:gd name="connsiteY1" fmla="*/ 240628 h 243590"/>
                <a:gd name="connsiteX2" fmla="*/ 244746 w 1703027"/>
                <a:gd name="connsiteY2" fmla="*/ 3399 h 243590"/>
                <a:gd name="connsiteX3" fmla="*/ 397713 w 1703027"/>
                <a:gd name="connsiteY3" fmla="*/ 224351 h 243590"/>
                <a:gd name="connsiteX4" fmla="*/ 550679 w 1703027"/>
                <a:gd name="connsiteY4" fmla="*/ 3399 h 243590"/>
                <a:gd name="connsiteX5" fmla="*/ 700247 w 1703027"/>
                <a:gd name="connsiteY5" fmla="*/ 227750 h 243590"/>
                <a:gd name="connsiteX6" fmla="*/ 856613 w 1703027"/>
                <a:gd name="connsiteY6" fmla="*/ 3399 h 243590"/>
                <a:gd name="connsiteX7" fmla="*/ 1006180 w 1703027"/>
                <a:gd name="connsiteY7" fmla="*/ 227750 h 243590"/>
                <a:gd name="connsiteX8" fmla="*/ 1159146 w 1703027"/>
                <a:gd name="connsiteY8" fmla="*/ 0 h 243590"/>
                <a:gd name="connsiteX9" fmla="*/ 1312113 w 1703027"/>
                <a:gd name="connsiteY9" fmla="*/ 227750 h 243590"/>
                <a:gd name="connsiteX10" fmla="*/ 1465079 w 1703027"/>
                <a:gd name="connsiteY10" fmla="*/ 0 h 243590"/>
                <a:gd name="connsiteX11" fmla="*/ 1618046 w 1703027"/>
                <a:gd name="connsiteY11" fmla="*/ 227750 h 243590"/>
                <a:gd name="connsiteX12" fmla="*/ 1703027 w 1703027"/>
                <a:gd name="connsiteY12" fmla="*/ 101978 h 243590"/>
                <a:gd name="connsiteX0" fmla="*/ 0 w 1678212"/>
                <a:gd name="connsiteY0" fmla="*/ 115074 h 243318"/>
                <a:gd name="connsiteX1" fmla="*/ 82501 w 1678212"/>
                <a:gd name="connsiteY1" fmla="*/ 240628 h 243318"/>
                <a:gd name="connsiteX2" fmla="*/ 219931 w 1678212"/>
                <a:gd name="connsiteY2" fmla="*/ 3399 h 243318"/>
                <a:gd name="connsiteX3" fmla="*/ 372898 w 1678212"/>
                <a:gd name="connsiteY3" fmla="*/ 224351 h 243318"/>
                <a:gd name="connsiteX4" fmla="*/ 525864 w 1678212"/>
                <a:gd name="connsiteY4" fmla="*/ 3399 h 243318"/>
                <a:gd name="connsiteX5" fmla="*/ 675432 w 1678212"/>
                <a:gd name="connsiteY5" fmla="*/ 227750 h 243318"/>
                <a:gd name="connsiteX6" fmla="*/ 831798 w 1678212"/>
                <a:gd name="connsiteY6" fmla="*/ 3399 h 243318"/>
                <a:gd name="connsiteX7" fmla="*/ 981365 w 1678212"/>
                <a:gd name="connsiteY7" fmla="*/ 227750 h 243318"/>
                <a:gd name="connsiteX8" fmla="*/ 1134331 w 1678212"/>
                <a:gd name="connsiteY8" fmla="*/ 0 h 243318"/>
                <a:gd name="connsiteX9" fmla="*/ 1287298 w 1678212"/>
                <a:gd name="connsiteY9" fmla="*/ 227750 h 243318"/>
                <a:gd name="connsiteX10" fmla="*/ 1440264 w 1678212"/>
                <a:gd name="connsiteY10" fmla="*/ 0 h 243318"/>
                <a:gd name="connsiteX11" fmla="*/ 1593231 w 1678212"/>
                <a:gd name="connsiteY11" fmla="*/ 227750 h 243318"/>
                <a:gd name="connsiteX12" fmla="*/ 1678212 w 1678212"/>
                <a:gd name="connsiteY12" fmla="*/ 101978 h 243318"/>
                <a:gd name="connsiteX0" fmla="*/ 0 w 1680694"/>
                <a:gd name="connsiteY0" fmla="*/ 122873 h 243885"/>
                <a:gd name="connsiteX1" fmla="*/ 84983 w 1680694"/>
                <a:gd name="connsiteY1" fmla="*/ 240628 h 243885"/>
                <a:gd name="connsiteX2" fmla="*/ 222413 w 1680694"/>
                <a:gd name="connsiteY2" fmla="*/ 3399 h 243885"/>
                <a:gd name="connsiteX3" fmla="*/ 375380 w 1680694"/>
                <a:gd name="connsiteY3" fmla="*/ 224351 h 243885"/>
                <a:gd name="connsiteX4" fmla="*/ 528346 w 1680694"/>
                <a:gd name="connsiteY4" fmla="*/ 3399 h 243885"/>
                <a:gd name="connsiteX5" fmla="*/ 677914 w 1680694"/>
                <a:gd name="connsiteY5" fmla="*/ 227750 h 243885"/>
                <a:gd name="connsiteX6" fmla="*/ 834280 w 1680694"/>
                <a:gd name="connsiteY6" fmla="*/ 3399 h 243885"/>
                <a:gd name="connsiteX7" fmla="*/ 983847 w 1680694"/>
                <a:gd name="connsiteY7" fmla="*/ 227750 h 243885"/>
                <a:gd name="connsiteX8" fmla="*/ 1136813 w 1680694"/>
                <a:gd name="connsiteY8" fmla="*/ 0 h 243885"/>
                <a:gd name="connsiteX9" fmla="*/ 1289780 w 1680694"/>
                <a:gd name="connsiteY9" fmla="*/ 227750 h 243885"/>
                <a:gd name="connsiteX10" fmla="*/ 1442746 w 1680694"/>
                <a:gd name="connsiteY10" fmla="*/ 0 h 243885"/>
                <a:gd name="connsiteX11" fmla="*/ 1595713 w 1680694"/>
                <a:gd name="connsiteY11" fmla="*/ 227750 h 243885"/>
                <a:gd name="connsiteX12" fmla="*/ 1680694 w 1680694"/>
                <a:gd name="connsiteY12" fmla="*/ 101978 h 243885"/>
                <a:gd name="connsiteX0" fmla="*/ 0 w 1693102"/>
                <a:gd name="connsiteY0" fmla="*/ 122873 h 243885"/>
                <a:gd name="connsiteX1" fmla="*/ 84983 w 1693102"/>
                <a:gd name="connsiteY1" fmla="*/ 240628 h 243885"/>
                <a:gd name="connsiteX2" fmla="*/ 222413 w 1693102"/>
                <a:gd name="connsiteY2" fmla="*/ 3399 h 243885"/>
                <a:gd name="connsiteX3" fmla="*/ 375380 w 1693102"/>
                <a:gd name="connsiteY3" fmla="*/ 224351 h 243885"/>
                <a:gd name="connsiteX4" fmla="*/ 528346 w 1693102"/>
                <a:gd name="connsiteY4" fmla="*/ 3399 h 243885"/>
                <a:gd name="connsiteX5" fmla="*/ 677914 w 1693102"/>
                <a:gd name="connsiteY5" fmla="*/ 227750 h 243885"/>
                <a:gd name="connsiteX6" fmla="*/ 834280 w 1693102"/>
                <a:gd name="connsiteY6" fmla="*/ 3399 h 243885"/>
                <a:gd name="connsiteX7" fmla="*/ 983847 w 1693102"/>
                <a:gd name="connsiteY7" fmla="*/ 227750 h 243885"/>
                <a:gd name="connsiteX8" fmla="*/ 1136813 w 1693102"/>
                <a:gd name="connsiteY8" fmla="*/ 0 h 243885"/>
                <a:gd name="connsiteX9" fmla="*/ 1289780 w 1693102"/>
                <a:gd name="connsiteY9" fmla="*/ 227750 h 243885"/>
                <a:gd name="connsiteX10" fmla="*/ 1442746 w 1693102"/>
                <a:gd name="connsiteY10" fmla="*/ 0 h 243885"/>
                <a:gd name="connsiteX11" fmla="*/ 1595713 w 1693102"/>
                <a:gd name="connsiteY11" fmla="*/ 227750 h 243885"/>
                <a:gd name="connsiteX12" fmla="*/ 1693102 w 1693102"/>
                <a:gd name="connsiteY12" fmla="*/ 94179 h 243885"/>
                <a:gd name="connsiteX0" fmla="*/ 0 w 1690620"/>
                <a:gd name="connsiteY0" fmla="*/ 122873 h 243885"/>
                <a:gd name="connsiteX1" fmla="*/ 84983 w 1690620"/>
                <a:gd name="connsiteY1" fmla="*/ 240628 h 243885"/>
                <a:gd name="connsiteX2" fmla="*/ 222413 w 1690620"/>
                <a:gd name="connsiteY2" fmla="*/ 3399 h 243885"/>
                <a:gd name="connsiteX3" fmla="*/ 375380 w 1690620"/>
                <a:gd name="connsiteY3" fmla="*/ 224351 h 243885"/>
                <a:gd name="connsiteX4" fmla="*/ 528346 w 1690620"/>
                <a:gd name="connsiteY4" fmla="*/ 3399 h 243885"/>
                <a:gd name="connsiteX5" fmla="*/ 677914 w 1690620"/>
                <a:gd name="connsiteY5" fmla="*/ 227750 h 243885"/>
                <a:gd name="connsiteX6" fmla="*/ 834280 w 1690620"/>
                <a:gd name="connsiteY6" fmla="*/ 3399 h 243885"/>
                <a:gd name="connsiteX7" fmla="*/ 983847 w 1690620"/>
                <a:gd name="connsiteY7" fmla="*/ 227750 h 243885"/>
                <a:gd name="connsiteX8" fmla="*/ 1136813 w 1690620"/>
                <a:gd name="connsiteY8" fmla="*/ 0 h 243885"/>
                <a:gd name="connsiteX9" fmla="*/ 1289780 w 1690620"/>
                <a:gd name="connsiteY9" fmla="*/ 227750 h 243885"/>
                <a:gd name="connsiteX10" fmla="*/ 1442746 w 1690620"/>
                <a:gd name="connsiteY10" fmla="*/ 0 h 243885"/>
                <a:gd name="connsiteX11" fmla="*/ 1595713 w 1690620"/>
                <a:gd name="connsiteY11" fmla="*/ 227750 h 243885"/>
                <a:gd name="connsiteX12" fmla="*/ 1690620 w 1690620"/>
                <a:gd name="connsiteY12" fmla="*/ 82481 h 243885"/>
                <a:gd name="connsiteX0" fmla="*/ 0 w 1699003"/>
                <a:gd name="connsiteY0" fmla="*/ 122873 h 243885"/>
                <a:gd name="connsiteX1" fmla="*/ 84983 w 1699003"/>
                <a:gd name="connsiteY1" fmla="*/ 240628 h 243885"/>
                <a:gd name="connsiteX2" fmla="*/ 222413 w 1699003"/>
                <a:gd name="connsiteY2" fmla="*/ 3399 h 243885"/>
                <a:gd name="connsiteX3" fmla="*/ 375380 w 1699003"/>
                <a:gd name="connsiteY3" fmla="*/ 224351 h 243885"/>
                <a:gd name="connsiteX4" fmla="*/ 528346 w 1699003"/>
                <a:gd name="connsiteY4" fmla="*/ 3399 h 243885"/>
                <a:gd name="connsiteX5" fmla="*/ 677914 w 1699003"/>
                <a:gd name="connsiteY5" fmla="*/ 227750 h 243885"/>
                <a:gd name="connsiteX6" fmla="*/ 834280 w 1699003"/>
                <a:gd name="connsiteY6" fmla="*/ 3399 h 243885"/>
                <a:gd name="connsiteX7" fmla="*/ 983847 w 1699003"/>
                <a:gd name="connsiteY7" fmla="*/ 227750 h 243885"/>
                <a:gd name="connsiteX8" fmla="*/ 1136813 w 1699003"/>
                <a:gd name="connsiteY8" fmla="*/ 0 h 243885"/>
                <a:gd name="connsiteX9" fmla="*/ 1289780 w 1699003"/>
                <a:gd name="connsiteY9" fmla="*/ 227750 h 243885"/>
                <a:gd name="connsiteX10" fmla="*/ 1442746 w 1699003"/>
                <a:gd name="connsiteY10" fmla="*/ 0 h 243885"/>
                <a:gd name="connsiteX11" fmla="*/ 1595713 w 1699003"/>
                <a:gd name="connsiteY11" fmla="*/ 227750 h 243885"/>
                <a:gd name="connsiteX12" fmla="*/ 1690620 w 1699003"/>
                <a:gd name="connsiteY12" fmla="*/ 82481 h 243885"/>
                <a:gd name="connsiteX13" fmla="*/ 1694870 w 1699003"/>
                <a:gd name="connsiteY13" fmla="*/ 85791 h 243885"/>
                <a:gd name="connsiteX0" fmla="*/ 0 w 1764352"/>
                <a:gd name="connsiteY0" fmla="*/ 122873 h 243885"/>
                <a:gd name="connsiteX1" fmla="*/ 84983 w 1764352"/>
                <a:gd name="connsiteY1" fmla="*/ 240628 h 243885"/>
                <a:gd name="connsiteX2" fmla="*/ 222413 w 1764352"/>
                <a:gd name="connsiteY2" fmla="*/ 3399 h 243885"/>
                <a:gd name="connsiteX3" fmla="*/ 375380 w 1764352"/>
                <a:gd name="connsiteY3" fmla="*/ 224351 h 243885"/>
                <a:gd name="connsiteX4" fmla="*/ 528346 w 1764352"/>
                <a:gd name="connsiteY4" fmla="*/ 3399 h 243885"/>
                <a:gd name="connsiteX5" fmla="*/ 677914 w 1764352"/>
                <a:gd name="connsiteY5" fmla="*/ 227750 h 243885"/>
                <a:gd name="connsiteX6" fmla="*/ 834280 w 1764352"/>
                <a:gd name="connsiteY6" fmla="*/ 3399 h 243885"/>
                <a:gd name="connsiteX7" fmla="*/ 983847 w 1764352"/>
                <a:gd name="connsiteY7" fmla="*/ 227750 h 243885"/>
                <a:gd name="connsiteX8" fmla="*/ 1136813 w 1764352"/>
                <a:gd name="connsiteY8" fmla="*/ 0 h 243885"/>
                <a:gd name="connsiteX9" fmla="*/ 1289780 w 1764352"/>
                <a:gd name="connsiteY9" fmla="*/ 227750 h 243885"/>
                <a:gd name="connsiteX10" fmla="*/ 1442746 w 1764352"/>
                <a:gd name="connsiteY10" fmla="*/ 0 h 243885"/>
                <a:gd name="connsiteX11" fmla="*/ 1595713 w 1764352"/>
                <a:gd name="connsiteY11" fmla="*/ 227750 h 243885"/>
                <a:gd name="connsiteX12" fmla="*/ 1690620 w 1764352"/>
                <a:gd name="connsiteY12" fmla="*/ 82481 h 243885"/>
                <a:gd name="connsiteX13" fmla="*/ 1764352 w 1764352"/>
                <a:gd name="connsiteY13" fmla="*/ 66293 h 243885"/>
                <a:gd name="connsiteX0" fmla="*/ 0 w 1679369"/>
                <a:gd name="connsiteY0" fmla="*/ 240628 h 240628"/>
                <a:gd name="connsiteX1" fmla="*/ 137430 w 1679369"/>
                <a:gd name="connsiteY1" fmla="*/ 3399 h 240628"/>
                <a:gd name="connsiteX2" fmla="*/ 290397 w 1679369"/>
                <a:gd name="connsiteY2" fmla="*/ 224351 h 240628"/>
                <a:gd name="connsiteX3" fmla="*/ 443363 w 1679369"/>
                <a:gd name="connsiteY3" fmla="*/ 3399 h 240628"/>
                <a:gd name="connsiteX4" fmla="*/ 592931 w 1679369"/>
                <a:gd name="connsiteY4" fmla="*/ 227750 h 240628"/>
                <a:gd name="connsiteX5" fmla="*/ 749297 w 1679369"/>
                <a:gd name="connsiteY5" fmla="*/ 3399 h 240628"/>
                <a:gd name="connsiteX6" fmla="*/ 898864 w 1679369"/>
                <a:gd name="connsiteY6" fmla="*/ 227750 h 240628"/>
                <a:gd name="connsiteX7" fmla="*/ 1051830 w 1679369"/>
                <a:gd name="connsiteY7" fmla="*/ 0 h 240628"/>
                <a:gd name="connsiteX8" fmla="*/ 1204797 w 1679369"/>
                <a:gd name="connsiteY8" fmla="*/ 227750 h 240628"/>
                <a:gd name="connsiteX9" fmla="*/ 1357763 w 1679369"/>
                <a:gd name="connsiteY9" fmla="*/ 0 h 240628"/>
                <a:gd name="connsiteX10" fmla="*/ 1510730 w 1679369"/>
                <a:gd name="connsiteY10" fmla="*/ 227750 h 240628"/>
                <a:gd name="connsiteX11" fmla="*/ 1605637 w 1679369"/>
                <a:gd name="connsiteY11" fmla="*/ 82481 h 240628"/>
                <a:gd name="connsiteX12" fmla="*/ 1679369 w 1679369"/>
                <a:gd name="connsiteY12" fmla="*/ 66293 h 240628"/>
                <a:gd name="connsiteX0" fmla="*/ 0 w 1541939"/>
                <a:gd name="connsiteY0" fmla="*/ 3399 h 228749"/>
                <a:gd name="connsiteX1" fmla="*/ 152967 w 1541939"/>
                <a:gd name="connsiteY1" fmla="*/ 224351 h 228749"/>
                <a:gd name="connsiteX2" fmla="*/ 305933 w 1541939"/>
                <a:gd name="connsiteY2" fmla="*/ 3399 h 228749"/>
                <a:gd name="connsiteX3" fmla="*/ 455501 w 1541939"/>
                <a:gd name="connsiteY3" fmla="*/ 227750 h 228749"/>
                <a:gd name="connsiteX4" fmla="*/ 611867 w 1541939"/>
                <a:gd name="connsiteY4" fmla="*/ 3399 h 228749"/>
                <a:gd name="connsiteX5" fmla="*/ 761434 w 1541939"/>
                <a:gd name="connsiteY5" fmla="*/ 227750 h 228749"/>
                <a:gd name="connsiteX6" fmla="*/ 914400 w 1541939"/>
                <a:gd name="connsiteY6" fmla="*/ 0 h 228749"/>
                <a:gd name="connsiteX7" fmla="*/ 1067367 w 1541939"/>
                <a:gd name="connsiteY7" fmla="*/ 227750 h 228749"/>
                <a:gd name="connsiteX8" fmla="*/ 1220333 w 1541939"/>
                <a:gd name="connsiteY8" fmla="*/ 0 h 228749"/>
                <a:gd name="connsiteX9" fmla="*/ 1373300 w 1541939"/>
                <a:gd name="connsiteY9" fmla="*/ 227750 h 228749"/>
                <a:gd name="connsiteX10" fmla="*/ 1468207 w 1541939"/>
                <a:gd name="connsiteY10" fmla="*/ 82481 h 228749"/>
                <a:gd name="connsiteX11" fmla="*/ 1541939 w 1541939"/>
                <a:gd name="connsiteY11" fmla="*/ 66293 h 228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41939" h="228749">
                  <a:moveTo>
                    <a:pt x="0" y="3399"/>
                  </a:moveTo>
                  <a:cubicBezTo>
                    <a:pt x="48399" y="686"/>
                    <a:pt x="101978" y="224351"/>
                    <a:pt x="152967" y="224351"/>
                  </a:cubicBezTo>
                  <a:cubicBezTo>
                    <a:pt x="203956" y="224351"/>
                    <a:pt x="255511" y="2833"/>
                    <a:pt x="305933" y="3399"/>
                  </a:cubicBezTo>
                  <a:cubicBezTo>
                    <a:pt x="356355" y="3965"/>
                    <a:pt x="404512" y="227750"/>
                    <a:pt x="455501" y="227750"/>
                  </a:cubicBezTo>
                  <a:cubicBezTo>
                    <a:pt x="506490" y="227750"/>
                    <a:pt x="560878" y="3399"/>
                    <a:pt x="611867" y="3399"/>
                  </a:cubicBezTo>
                  <a:cubicBezTo>
                    <a:pt x="662856" y="3399"/>
                    <a:pt x="711012" y="228316"/>
                    <a:pt x="761434" y="227750"/>
                  </a:cubicBezTo>
                  <a:cubicBezTo>
                    <a:pt x="811856" y="227184"/>
                    <a:pt x="863411" y="0"/>
                    <a:pt x="914400" y="0"/>
                  </a:cubicBezTo>
                  <a:cubicBezTo>
                    <a:pt x="965389" y="0"/>
                    <a:pt x="1016378" y="227750"/>
                    <a:pt x="1067367" y="227750"/>
                  </a:cubicBezTo>
                  <a:cubicBezTo>
                    <a:pt x="1118356" y="227750"/>
                    <a:pt x="1169344" y="0"/>
                    <a:pt x="1220333" y="0"/>
                  </a:cubicBezTo>
                  <a:cubicBezTo>
                    <a:pt x="1271322" y="0"/>
                    <a:pt x="1331988" y="214003"/>
                    <a:pt x="1373300" y="227750"/>
                  </a:cubicBezTo>
                  <a:cubicBezTo>
                    <a:pt x="1414612" y="241497"/>
                    <a:pt x="1440100" y="109391"/>
                    <a:pt x="1468207" y="82481"/>
                  </a:cubicBezTo>
                  <a:cubicBezTo>
                    <a:pt x="1496314" y="55571"/>
                    <a:pt x="1541054" y="65604"/>
                    <a:pt x="1541939" y="66293"/>
                  </a:cubicBezTo>
                </a:path>
              </a:pathLst>
            </a:custGeom>
            <a:ln w="34925">
              <a:solidFill>
                <a:schemeClr val="tx2">
                  <a:lumMod val="7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prstClr val="black"/>
                </a:solidFill>
              </a:endParaRPr>
            </a:p>
          </p:txBody>
        </p:sp>
      </p:grpSp>
      <p:sp>
        <p:nvSpPr>
          <p:cNvPr id="165" name="Right Arrow 164"/>
          <p:cNvSpPr/>
          <p:nvPr/>
        </p:nvSpPr>
        <p:spPr>
          <a:xfrm rot="19795807">
            <a:off x="6019450" y="1542380"/>
            <a:ext cx="436468" cy="2194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6" name="Right Arrow 165"/>
          <p:cNvSpPr/>
          <p:nvPr/>
        </p:nvSpPr>
        <p:spPr>
          <a:xfrm rot="9509418">
            <a:off x="3393507" y="4195440"/>
            <a:ext cx="436468" cy="2194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8" name="TextBox 167"/>
          <p:cNvSpPr txBox="1"/>
          <p:nvPr/>
        </p:nvSpPr>
        <p:spPr>
          <a:xfrm>
            <a:off x="6557727" y="1295400"/>
            <a:ext cx="13147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Toxic </a:t>
            </a:r>
            <a:endParaRPr lang="en-US" dirty="0" smtClean="0">
              <a:solidFill>
                <a:prstClr val="black"/>
              </a:solidFill>
            </a:endParaRPr>
          </a:p>
          <a:p>
            <a:r>
              <a:rPr lang="en-US" dirty="0" smtClean="0">
                <a:solidFill>
                  <a:prstClr val="black"/>
                </a:solidFill>
              </a:rPr>
              <a:t>RNA &amp; </a:t>
            </a:r>
            <a:r>
              <a:rPr lang="en-US" dirty="0" smtClean="0">
                <a:solidFill>
                  <a:prstClr val="black"/>
                </a:solidFill>
              </a:rPr>
              <a:t>RAN 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Proteins</a:t>
            </a:r>
            <a:endParaRPr lang="en-US" dirty="0" smtClean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69" name="TextBox 168"/>
          <p:cNvSpPr txBox="1"/>
          <p:nvPr/>
        </p:nvSpPr>
        <p:spPr>
          <a:xfrm>
            <a:off x="2055112" y="4191000"/>
            <a:ext cx="15393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Toxic </a:t>
            </a:r>
            <a:r>
              <a:rPr lang="en-US" dirty="0" err="1" smtClean="0">
                <a:solidFill>
                  <a:prstClr val="black"/>
                </a:solidFill>
              </a:rPr>
              <a:t>PolyQ</a:t>
            </a:r>
            <a:r>
              <a:rPr lang="en-US" dirty="0" smtClean="0">
                <a:solidFill>
                  <a:prstClr val="black"/>
                </a:solidFill>
              </a:rPr>
              <a:t>  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&amp; RAN protein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2" name="Rectangle 171"/>
          <p:cNvSpPr/>
          <p:nvPr/>
        </p:nvSpPr>
        <p:spPr>
          <a:xfrm>
            <a:off x="4483056" y="1696276"/>
            <a:ext cx="1079544" cy="3542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"/>
          <a:effectLst>
            <a:innerShdw blurRad="114300">
              <a:schemeClr val="tx2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1F497D"/>
                </a:solidFill>
              </a:rPr>
              <a:t>CUG</a:t>
            </a:r>
            <a:r>
              <a:rPr lang="en-US" sz="2000" baseline="-25000" dirty="0" smtClean="0">
                <a:solidFill>
                  <a:srgbClr val="1F497D"/>
                </a:solidFill>
              </a:rPr>
              <a:t>EXP</a:t>
            </a:r>
            <a:endParaRPr lang="en-US" sz="2000" baseline="-25000" dirty="0">
              <a:solidFill>
                <a:srgbClr val="1F497D"/>
              </a:solidFill>
            </a:endParaRPr>
          </a:p>
        </p:txBody>
      </p:sp>
      <p:sp>
        <p:nvSpPr>
          <p:cNvPr id="173" name="Rectangle 172"/>
          <p:cNvSpPr/>
          <p:nvPr/>
        </p:nvSpPr>
        <p:spPr>
          <a:xfrm>
            <a:off x="4483056" y="4038600"/>
            <a:ext cx="1025727" cy="3542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"/>
          <a:effectLst>
            <a:innerShdw blurRad="114300">
              <a:schemeClr val="tx2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1F497D"/>
                </a:solidFill>
              </a:rPr>
              <a:t>CAG</a:t>
            </a:r>
            <a:r>
              <a:rPr lang="en-US" sz="2000" baseline="-25000" dirty="0" smtClean="0">
                <a:solidFill>
                  <a:srgbClr val="1F497D"/>
                </a:solidFill>
              </a:rPr>
              <a:t>EXP</a:t>
            </a:r>
            <a:endParaRPr lang="en-US" sz="2000" baseline="-25000" dirty="0">
              <a:solidFill>
                <a:srgbClr val="1F497D"/>
              </a:solidFill>
            </a:endParaRPr>
          </a:p>
        </p:txBody>
      </p:sp>
      <p:cxnSp>
        <p:nvCxnSpPr>
          <p:cNvPr id="175" name="Straight Connector 174"/>
          <p:cNvCxnSpPr/>
          <p:nvPr/>
        </p:nvCxnSpPr>
        <p:spPr>
          <a:xfrm>
            <a:off x="5832486" y="3289007"/>
            <a:ext cx="80966" cy="0"/>
          </a:xfrm>
          <a:prstGeom prst="line">
            <a:avLst/>
          </a:prstGeom>
          <a:ln w="25400"/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Connector 175"/>
          <p:cNvCxnSpPr/>
          <p:nvPr/>
        </p:nvCxnSpPr>
        <p:spPr>
          <a:xfrm>
            <a:off x="5697543" y="3289007"/>
            <a:ext cx="80966" cy="0"/>
          </a:xfrm>
          <a:prstGeom prst="line">
            <a:avLst/>
          </a:prstGeom>
          <a:ln w="25400"/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Connector 176"/>
          <p:cNvCxnSpPr/>
          <p:nvPr/>
        </p:nvCxnSpPr>
        <p:spPr>
          <a:xfrm>
            <a:off x="5562600" y="3289007"/>
            <a:ext cx="80966" cy="0"/>
          </a:xfrm>
          <a:prstGeom prst="line">
            <a:avLst/>
          </a:prstGeom>
          <a:ln w="25400"/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9" name="TextBox 178"/>
          <p:cNvSpPr txBox="1"/>
          <p:nvPr/>
        </p:nvSpPr>
        <p:spPr>
          <a:xfrm>
            <a:off x="5791200" y="4191000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5’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Cloud 4"/>
          <p:cNvSpPr/>
          <p:nvPr/>
        </p:nvSpPr>
        <p:spPr>
          <a:xfrm>
            <a:off x="8153400" y="1066800"/>
            <a:ext cx="304800" cy="381000"/>
          </a:xfrm>
          <a:prstGeom prst="cloud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Cloud 42"/>
          <p:cNvSpPr/>
          <p:nvPr/>
        </p:nvSpPr>
        <p:spPr>
          <a:xfrm>
            <a:off x="8534400" y="1461608"/>
            <a:ext cx="304800" cy="381000"/>
          </a:xfrm>
          <a:prstGeom prst="cloud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Cloud 43"/>
          <p:cNvSpPr/>
          <p:nvPr/>
        </p:nvSpPr>
        <p:spPr>
          <a:xfrm>
            <a:off x="8077200" y="1905000"/>
            <a:ext cx="304800" cy="381000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Cloud 44"/>
          <p:cNvSpPr/>
          <p:nvPr/>
        </p:nvSpPr>
        <p:spPr>
          <a:xfrm>
            <a:off x="1524000" y="4215715"/>
            <a:ext cx="304800" cy="381000"/>
          </a:xfrm>
          <a:prstGeom prst="cloud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Cloud 45"/>
          <p:cNvSpPr/>
          <p:nvPr/>
        </p:nvSpPr>
        <p:spPr>
          <a:xfrm>
            <a:off x="1412083" y="4856381"/>
            <a:ext cx="304800" cy="3810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Cloud 46"/>
          <p:cNvSpPr/>
          <p:nvPr/>
        </p:nvSpPr>
        <p:spPr>
          <a:xfrm>
            <a:off x="990600" y="4324218"/>
            <a:ext cx="304800" cy="381000"/>
          </a:xfrm>
          <a:prstGeom prst="cloud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33" t="19196" r="36843" b="12894"/>
          <a:stretch/>
        </p:blipFill>
        <p:spPr>
          <a:xfrm rot="5400000">
            <a:off x="6828455" y="4235734"/>
            <a:ext cx="888495" cy="2070037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33" t="19196" r="36843" b="12894"/>
          <a:stretch/>
        </p:blipFill>
        <p:spPr>
          <a:xfrm rot="5400000">
            <a:off x="942770" y="500494"/>
            <a:ext cx="806787" cy="18796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95"/>
          <a:stretch/>
        </p:blipFill>
        <p:spPr>
          <a:xfrm rot="9767740" flipV="1">
            <a:off x="5634456" y="4438435"/>
            <a:ext cx="869802" cy="78448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95"/>
          <a:stretch/>
        </p:blipFill>
        <p:spPr>
          <a:xfrm rot="316363" flipV="1">
            <a:off x="2431566" y="829597"/>
            <a:ext cx="869802" cy="78448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223464" y="4153389"/>
            <a:ext cx="682038" cy="964423"/>
            <a:chOff x="7776162" y="3200400"/>
            <a:chExt cx="682038" cy="964423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7776162" y="3259556"/>
              <a:ext cx="682038" cy="863508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H="1">
              <a:off x="7776162" y="3200400"/>
              <a:ext cx="605838" cy="964423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/>
          <p:cNvGrpSpPr/>
          <p:nvPr/>
        </p:nvGrpSpPr>
        <p:grpSpPr>
          <a:xfrm>
            <a:off x="4688616" y="3886200"/>
            <a:ext cx="682038" cy="964423"/>
            <a:chOff x="7776162" y="3200400"/>
            <a:chExt cx="682038" cy="964423"/>
          </a:xfrm>
        </p:grpSpPr>
        <p:cxnSp>
          <p:nvCxnSpPr>
            <p:cNvPr id="56" name="Straight Connector 55"/>
            <p:cNvCxnSpPr/>
            <p:nvPr/>
          </p:nvCxnSpPr>
          <p:spPr>
            <a:xfrm>
              <a:off x="7776162" y="3259556"/>
              <a:ext cx="682038" cy="863508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flipH="1">
              <a:off x="7776162" y="3200400"/>
              <a:ext cx="605838" cy="964423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/>
          <p:cNvGrpSpPr/>
          <p:nvPr/>
        </p:nvGrpSpPr>
        <p:grpSpPr>
          <a:xfrm>
            <a:off x="4675786" y="1360396"/>
            <a:ext cx="682038" cy="964423"/>
            <a:chOff x="7776162" y="3200400"/>
            <a:chExt cx="682038" cy="964423"/>
          </a:xfrm>
        </p:grpSpPr>
        <p:cxnSp>
          <p:nvCxnSpPr>
            <p:cNvPr id="59" name="Straight Connector 58"/>
            <p:cNvCxnSpPr/>
            <p:nvPr/>
          </p:nvCxnSpPr>
          <p:spPr>
            <a:xfrm>
              <a:off x="7776162" y="3259556"/>
              <a:ext cx="682038" cy="863508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flipH="1">
              <a:off x="7776162" y="3200400"/>
              <a:ext cx="605838" cy="964423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/>
          <p:cNvGrpSpPr/>
          <p:nvPr/>
        </p:nvGrpSpPr>
        <p:grpSpPr>
          <a:xfrm>
            <a:off x="8153400" y="987689"/>
            <a:ext cx="682038" cy="964423"/>
            <a:chOff x="7776162" y="3200400"/>
            <a:chExt cx="682038" cy="964423"/>
          </a:xfrm>
        </p:grpSpPr>
        <p:cxnSp>
          <p:nvCxnSpPr>
            <p:cNvPr id="62" name="Straight Connector 61"/>
            <p:cNvCxnSpPr/>
            <p:nvPr/>
          </p:nvCxnSpPr>
          <p:spPr>
            <a:xfrm>
              <a:off x="7776162" y="3259556"/>
              <a:ext cx="682038" cy="863508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flipH="1">
              <a:off x="7776162" y="3200400"/>
              <a:ext cx="605838" cy="964423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8419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lick.wav"/>
          </p:stSnd>
        </p:sndAc>
      </p:transition>
    </mc:Choice>
    <mc:Fallback xmlns="">
      <p:transition spd="slow">
        <p:sndAc>
          <p:stSnd>
            <p:snd r:embed="rId6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197650" y="5334000"/>
            <a:ext cx="638781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90000"/>
              </a:lnSpc>
            </a:pPr>
            <a:r>
              <a:rPr lang="en-US" sz="2000" dirty="0">
                <a:latin typeface="+mj-lt"/>
              </a:rPr>
              <a:t>F</a:t>
            </a:r>
            <a:r>
              <a:rPr lang="en-US" sz="2000" dirty="0" smtClean="0">
                <a:latin typeface="+mj-lt"/>
              </a:rPr>
              <a:t>ramework for understanding disease mutations </a:t>
            </a:r>
            <a:r>
              <a:rPr lang="en-US" sz="2000" dirty="0" smtClean="0">
                <a:latin typeface="+mj-lt"/>
              </a:rPr>
              <a:t>has changed </a:t>
            </a:r>
            <a:endParaRPr lang="en-US" sz="2000" dirty="0" smtClean="0">
              <a:latin typeface="+mj-lt"/>
            </a:endParaRPr>
          </a:p>
          <a:p>
            <a:pPr lvl="1">
              <a:lnSpc>
                <a:spcPct val="90000"/>
              </a:lnSpc>
            </a:pPr>
            <a:r>
              <a:rPr lang="en-US" sz="2000" dirty="0" smtClean="0">
                <a:latin typeface="+mj-lt"/>
              </a:rPr>
              <a:t>	Bidirectional expression is common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>
                <a:latin typeface="+mj-lt"/>
              </a:rPr>
              <a:t>	Repeats express unexpected </a:t>
            </a:r>
            <a:r>
              <a:rPr lang="en-US" sz="2000" dirty="0" smtClean="0">
                <a:latin typeface="+mj-lt"/>
              </a:rPr>
              <a:t>proteins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latin typeface="+mj-lt"/>
              </a:rPr>
              <a:t>	</a:t>
            </a:r>
            <a:r>
              <a:rPr lang="en-US" sz="2000" dirty="0" smtClean="0">
                <a:latin typeface="+mj-lt"/>
              </a:rPr>
              <a:t>Impact on strategies to treat these diseases</a:t>
            </a:r>
            <a:endParaRPr lang="en-US" sz="2000" dirty="0" smtClean="0">
              <a:latin typeface="+mj-lt"/>
            </a:endParaRPr>
          </a:p>
          <a:p>
            <a:pPr lvl="1">
              <a:lnSpc>
                <a:spcPct val="90000"/>
              </a:lnSpc>
            </a:pPr>
            <a:r>
              <a:rPr lang="en-US" sz="2000" dirty="0" smtClean="0">
                <a:latin typeface="+mj-lt"/>
              </a:rPr>
              <a:t>	</a:t>
            </a:r>
            <a:endParaRPr lang="en-US" sz="2000" dirty="0">
              <a:latin typeface="+mj-lt"/>
            </a:endParaRPr>
          </a:p>
        </p:txBody>
      </p:sp>
      <p:pic>
        <p:nvPicPr>
          <p:cNvPr id="8" name="Picture 7" descr="Untitled-9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9" b="33517"/>
          <a:stretch/>
        </p:blipFill>
        <p:spPr>
          <a:xfrm>
            <a:off x="730250" y="1230245"/>
            <a:ext cx="7771085" cy="2140007"/>
          </a:xfrm>
          <a:prstGeom prst="rect">
            <a:avLst/>
          </a:prstGeom>
        </p:spPr>
      </p:pic>
      <p:pic>
        <p:nvPicPr>
          <p:cNvPr id="9" name="Picture 8" descr="Untitled-9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9" t="66642" b="-397"/>
          <a:stretch/>
        </p:blipFill>
        <p:spPr>
          <a:xfrm>
            <a:off x="730250" y="3379611"/>
            <a:ext cx="7771085" cy="1086556"/>
          </a:xfrm>
          <a:prstGeom prst="rect">
            <a:avLst/>
          </a:prstGeom>
        </p:spPr>
      </p:pic>
      <p:cxnSp>
        <p:nvCxnSpPr>
          <p:cNvPr id="11" name="Straight Arrow Connector 20"/>
          <p:cNvCxnSpPr>
            <a:cxnSpLocks noChangeShapeType="1"/>
          </p:cNvCxnSpPr>
          <p:nvPr/>
        </p:nvCxnSpPr>
        <p:spPr bwMode="auto">
          <a:xfrm flipH="1">
            <a:off x="7555483" y="4295819"/>
            <a:ext cx="1588" cy="338458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Rectangle 2"/>
          <p:cNvSpPr/>
          <p:nvPr/>
        </p:nvSpPr>
        <p:spPr>
          <a:xfrm>
            <a:off x="7004303" y="4634277"/>
            <a:ext cx="1102360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M</a:t>
            </a:r>
            <a:r>
              <a:rPr lang="en-US" dirty="0" err="1" smtClean="0"/>
              <a:t>polyGln</a:t>
            </a:r>
            <a:endParaRPr lang="en-US" dirty="0"/>
          </a:p>
        </p:txBody>
      </p:sp>
      <p:cxnSp>
        <p:nvCxnSpPr>
          <p:cNvPr id="12" name="Straight Arrow Connector 21"/>
          <p:cNvCxnSpPr>
            <a:cxnSpLocks noChangeShapeType="1"/>
            <a:endCxn id="14" idx="0"/>
          </p:cNvCxnSpPr>
          <p:nvPr/>
        </p:nvCxnSpPr>
        <p:spPr bwMode="auto">
          <a:xfrm>
            <a:off x="6642670" y="4498973"/>
            <a:ext cx="0" cy="625325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TextBox 24"/>
          <p:cNvSpPr txBox="1">
            <a:spLocks noChangeArrowheads="1"/>
          </p:cNvSpPr>
          <p:nvPr/>
        </p:nvSpPr>
        <p:spPr bwMode="auto">
          <a:xfrm>
            <a:off x="7150895" y="5097255"/>
            <a:ext cx="88223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800" dirty="0" err="1" smtClean="0">
                <a:latin typeface="+mj-lt"/>
              </a:rPr>
              <a:t>polyAla</a:t>
            </a:r>
            <a:endParaRPr lang="en-US" sz="1800" dirty="0" smtClean="0">
              <a:latin typeface="+mj-lt"/>
            </a:endParaRPr>
          </a:p>
          <a:p>
            <a:endParaRPr lang="en-US" sz="1800" dirty="0">
              <a:latin typeface="+mj-lt"/>
            </a:endParaRPr>
          </a:p>
        </p:txBody>
      </p:sp>
      <p:sp>
        <p:nvSpPr>
          <p:cNvPr id="14" name="TextBox 25"/>
          <p:cNvSpPr txBox="1">
            <a:spLocks noChangeArrowheads="1"/>
          </p:cNvSpPr>
          <p:nvPr/>
        </p:nvSpPr>
        <p:spPr bwMode="auto">
          <a:xfrm>
            <a:off x="6190168" y="5124298"/>
            <a:ext cx="90500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800" dirty="0">
                <a:latin typeface="+mj-lt"/>
              </a:rPr>
              <a:t>polyGln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339469" y="5558920"/>
            <a:ext cx="1509131" cy="33855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RAN Translation</a:t>
            </a:r>
            <a:endParaRPr lang="en-US" sz="1600" dirty="0"/>
          </a:p>
        </p:txBody>
      </p:sp>
      <p:cxnSp>
        <p:nvCxnSpPr>
          <p:cNvPr id="19" name="Straight Arrow Connector 21"/>
          <p:cNvCxnSpPr>
            <a:cxnSpLocks noChangeShapeType="1"/>
          </p:cNvCxnSpPr>
          <p:nvPr/>
        </p:nvCxnSpPr>
        <p:spPr bwMode="auto">
          <a:xfrm>
            <a:off x="4800600" y="3718075"/>
            <a:ext cx="0" cy="625325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" name="TextBox 25"/>
          <p:cNvSpPr txBox="1">
            <a:spLocks noChangeArrowheads="1"/>
          </p:cNvSpPr>
          <p:nvPr/>
        </p:nvSpPr>
        <p:spPr bwMode="auto">
          <a:xfrm>
            <a:off x="4114800" y="4343400"/>
            <a:ext cx="195566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600" dirty="0" smtClean="0">
                <a:latin typeface="+mj-lt"/>
              </a:rPr>
              <a:t>GP/GR/GA/PA/PR/GP</a:t>
            </a:r>
            <a:endParaRPr lang="en-US" sz="1600" dirty="0">
              <a:latin typeface="+mj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324805" y="4724400"/>
            <a:ext cx="1509131" cy="33855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RAN Translation</a:t>
            </a:r>
            <a:endParaRPr lang="en-US" sz="1600" dirty="0"/>
          </a:p>
        </p:txBody>
      </p:sp>
      <p:cxnSp>
        <p:nvCxnSpPr>
          <p:cNvPr id="22" name="Straight Arrow Connector 21"/>
          <p:cNvCxnSpPr>
            <a:cxnSpLocks noChangeShapeType="1"/>
          </p:cNvCxnSpPr>
          <p:nvPr/>
        </p:nvCxnSpPr>
        <p:spPr bwMode="auto">
          <a:xfrm>
            <a:off x="1981200" y="4022875"/>
            <a:ext cx="0" cy="505191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" name="TextBox 25"/>
          <p:cNvSpPr txBox="1">
            <a:spLocks noChangeArrowheads="1"/>
          </p:cNvSpPr>
          <p:nvPr/>
        </p:nvSpPr>
        <p:spPr bwMode="auto">
          <a:xfrm>
            <a:off x="1524000" y="4419600"/>
            <a:ext cx="88838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800" dirty="0" err="1" smtClean="0">
                <a:latin typeface="+mj-lt"/>
              </a:rPr>
              <a:t>polyGly</a:t>
            </a:r>
            <a:endParaRPr lang="en-US" sz="1800" dirty="0">
              <a:latin typeface="+mj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53069" y="4814104"/>
            <a:ext cx="1509131" cy="33855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RAN Translation</a:t>
            </a:r>
            <a:endParaRPr lang="en-US" sz="1600" dirty="0"/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0" y="0"/>
            <a:ext cx="93282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i="1" dirty="0" smtClean="0"/>
              <a:t>New view of expansion disorders</a:t>
            </a:r>
            <a:endParaRPr lang="en-US" sz="3200" i="1" dirty="0"/>
          </a:p>
        </p:txBody>
      </p:sp>
    </p:spTree>
    <p:extLst>
      <p:ext uri="{BB962C8B-B14F-4D97-AF65-F5344CB8AC3E}">
        <p14:creationId xmlns:p14="http://schemas.microsoft.com/office/powerpoint/2010/main" val="575773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lick.wav"/>
          </p:stSnd>
        </p:sndAc>
      </p:transition>
    </mc:Choice>
    <mc:Fallback xmlns="">
      <p:transition spd="slow">
        <p:sndAc>
          <p:stSnd>
            <p:snd r:embed="rId5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  <p:bldP spid="13" grpId="0"/>
      <p:bldP spid="14" grpId="0"/>
      <p:bldP spid="21" grpId="0" animBg="1"/>
      <p:bldP spid="20" grpId="0"/>
      <p:bldP spid="24" grpId="0" animBg="1"/>
      <p:bldP spid="23" grpId="0"/>
      <p:bldP spid="2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215982" y="1237525"/>
            <a:ext cx="8229600" cy="4525963"/>
          </a:xfrm>
        </p:spPr>
        <p:txBody>
          <a:bodyPr>
            <a:noAutofit/>
          </a:bodyPr>
          <a:lstStyle/>
          <a:p>
            <a:endParaRPr lang="en-US" sz="2400" dirty="0" smtClean="0"/>
          </a:p>
          <a:p>
            <a:pPr marL="0" indent="0" algn="ctr">
              <a:buNone/>
            </a:pPr>
            <a:r>
              <a:rPr lang="en-US" sz="6600" dirty="0" smtClean="0"/>
              <a:t>THANK YOU!!!!!!</a:t>
            </a:r>
            <a:endParaRPr lang="en-US" sz="6600" dirty="0"/>
          </a:p>
          <a:p>
            <a:endParaRPr lang="en-US" sz="2400" dirty="0" smtClean="0"/>
          </a:p>
          <a:p>
            <a:r>
              <a:rPr lang="en-US" sz="2400" dirty="0" smtClean="0"/>
              <a:t>NAF funding critically important for understanding the causes of ataxia and developing treatments</a:t>
            </a:r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/>
              <a:t>Therapeutic efforts to target RNA and protein pathways are underway. </a:t>
            </a:r>
          </a:p>
          <a:p>
            <a:endParaRPr lang="en-US" sz="2400" dirty="0" smtClean="0"/>
          </a:p>
          <a:p>
            <a:r>
              <a:rPr lang="en-US" sz="2400" dirty="0" smtClean="0"/>
              <a:t>Lessons from one disease </a:t>
            </a:r>
            <a:r>
              <a:rPr lang="en-US" sz="2400" dirty="0" smtClean="0"/>
              <a:t>connect </a:t>
            </a:r>
            <a:r>
              <a:rPr lang="en-US" sz="2400" dirty="0" smtClean="0"/>
              <a:t>to other </a:t>
            </a:r>
            <a:r>
              <a:rPr lang="en-US" sz="2400" dirty="0" smtClean="0"/>
              <a:t>diseases </a:t>
            </a:r>
            <a:endParaRPr lang="en-US" sz="2400" dirty="0" smtClean="0"/>
          </a:p>
          <a:p>
            <a:endParaRPr lang="en-US" sz="2400" dirty="0" smtClean="0"/>
          </a:p>
          <a:p>
            <a:endParaRPr lang="en-US" sz="1200" dirty="0" smtClean="0"/>
          </a:p>
          <a:p>
            <a:endParaRPr lang="en-US" sz="1200" dirty="0" smtClean="0"/>
          </a:p>
          <a:p>
            <a:endParaRPr lang="en-US" sz="12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r>
              <a:rPr lang="en-US" i="1" dirty="0" smtClean="0"/>
              <a:t>Conclusions</a:t>
            </a:r>
            <a:endParaRPr lang="en-US" i="1" dirty="0"/>
          </a:p>
        </p:txBody>
      </p:sp>
      <p:pic>
        <p:nvPicPr>
          <p:cNvPr id="4" name="Picture 29"/>
          <p:cNvPicPr>
            <a:picLocks noChangeAspect="1" noChangeArrowheads="1"/>
          </p:cNvPicPr>
          <p:nvPr/>
        </p:nvPicPr>
        <p:blipFill>
          <a:blip r:embed="rId3">
            <a:lum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1" t="15385" r="19582" b="23077"/>
          <a:stretch>
            <a:fillRect/>
          </a:stretch>
        </p:blipFill>
        <p:spPr bwMode="auto">
          <a:xfrm>
            <a:off x="304799" y="1504031"/>
            <a:ext cx="1057275" cy="939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29" r="47696" b="76798"/>
          <a:stretch/>
        </p:blipFill>
        <p:spPr>
          <a:xfrm>
            <a:off x="304800" y="381000"/>
            <a:ext cx="1057275" cy="8953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4712" y="1973580"/>
            <a:ext cx="1494692" cy="77724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534255" y="1828800"/>
            <a:ext cx="1570892" cy="1066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95"/>
          <a:stretch/>
        </p:blipFill>
        <p:spPr>
          <a:xfrm rot="4959651" flipV="1">
            <a:off x="8010681" y="622604"/>
            <a:ext cx="869802" cy="78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10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lick.wav"/>
          </p:stSnd>
        </p:sndAc>
      </p:transition>
    </mc:Choice>
    <mc:Fallback xmlns="">
      <p:transition spd="slow">
        <p:sndAc>
          <p:stSnd>
            <p:snd r:embed="rId7" name="click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74663" y="-76200"/>
            <a:ext cx="7772400" cy="990600"/>
          </a:xfrm>
        </p:spPr>
        <p:txBody>
          <a:bodyPr/>
          <a:lstStyle/>
          <a:p>
            <a:pPr eaLnBrk="1" hangingPunct="1"/>
            <a:r>
              <a:rPr lang="en-US" i="1" smtClean="0"/>
              <a:t>Acknowledgements</a:t>
            </a:r>
            <a:endParaRPr lang="en-US" i="1" smtClean="0">
              <a:solidFill>
                <a:srgbClr val="FF0000"/>
              </a:solidFill>
            </a:endParaRPr>
          </a:p>
        </p:txBody>
      </p:sp>
      <p:sp>
        <p:nvSpPr>
          <p:cNvPr id="64516" name="Text Box 5"/>
          <p:cNvSpPr txBox="1">
            <a:spLocks noChangeArrowheads="1"/>
          </p:cNvSpPr>
          <p:nvPr/>
        </p:nvSpPr>
        <p:spPr bwMode="auto">
          <a:xfrm>
            <a:off x="76200" y="914400"/>
            <a:ext cx="3444875" cy="3749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4572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b="1" dirty="0"/>
              <a:t>University of Florida</a:t>
            </a:r>
          </a:p>
          <a:p>
            <a:pPr eaLnBrk="1" hangingPunct="1"/>
            <a:r>
              <a:rPr lang="en-US" b="1" dirty="0"/>
              <a:t>   </a:t>
            </a:r>
            <a:r>
              <a:rPr lang="en-US" b="1" dirty="0" err="1"/>
              <a:t>Ranum</a:t>
            </a:r>
            <a:r>
              <a:rPr lang="en-US" b="1" dirty="0"/>
              <a:t> Lab</a:t>
            </a:r>
          </a:p>
          <a:p>
            <a:pPr lvl="1" eaLnBrk="1" hangingPunct="1">
              <a:lnSpc>
                <a:spcPts val="2200"/>
              </a:lnSpc>
              <a:buFontTx/>
              <a:buChar char="•"/>
            </a:pPr>
            <a:r>
              <a:rPr lang="en-US" b="1" dirty="0">
                <a:solidFill>
                  <a:srgbClr val="FF0000"/>
                </a:solidFill>
              </a:rPr>
              <a:t>Tao </a:t>
            </a:r>
            <a:r>
              <a:rPr lang="en-US" b="1" dirty="0" err="1">
                <a:solidFill>
                  <a:srgbClr val="FF0000"/>
                </a:solidFill>
              </a:rPr>
              <a:t>Zu</a:t>
            </a:r>
            <a:endParaRPr lang="en-US" b="1" dirty="0">
              <a:solidFill>
                <a:srgbClr val="FF0000"/>
              </a:solidFill>
            </a:endParaRPr>
          </a:p>
          <a:p>
            <a:pPr lvl="1" eaLnBrk="1" hangingPunct="1">
              <a:lnSpc>
                <a:spcPts val="2200"/>
              </a:lnSpc>
              <a:buFontTx/>
              <a:buChar char="•"/>
            </a:pPr>
            <a:r>
              <a:rPr lang="en-US" b="1" dirty="0" err="1">
                <a:solidFill>
                  <a:srgbClr val="FF0000"/>
                </a:solidFill>
              </a:rPr>
              <a:t>Yuanjing</a:t>
            </a:r>
            <a:r>
              <a:rPr lang="en-US" b="1" dirty="0">
                <a:solidFill>
                  <a:srgbClr val="FF0000"/>
                </a:solidFill>
              </a:rPr>
              <a:t> Liu</a:t>
            </a:r>
          </a:p>
          <a:p>
            <a:pPr lvl="1" eaLnBrk="1" hangingPunct="1">
              <a:lnSpc>
                <a:spcPts val="2200"/>
              </a:lnSpc>
              <a:buFontTx/>
              <a:buChar char="•"/>
            </a:pPr>
            <a:r>
              <a:rPr lang="en-US" dirty="0">
                <a:solidFill>
                  <a:srgbClr val="FF0000"/>
                </a:solidFill>
              </a:rPr>
              <a:t>John Cleary</a:t>
            </a:r>
          </a:p>
          <a:p>
            <a:pPr lvl="1" eaLnBrk="1" hangingPunct="1">
              <a:lnSpc>
                <a:spcPts val="2200"/>
              </a:lnSpc>
              <a:buFontTx/>
              <a:buChar char="•"/>
            </a:pPr>
            <a:r>
              <a:rPr lang="en-US" dirty="0">
                <a:solidFill>
                  <a:srgbClr val="FF0000"/>
                </a:solidFill>
              </a:rPr>
              <a:t>Monica </a:t>
            </a:r>
            <a:r>
              <a:rPr lang="en-US" dirty="0" err="1">
                <a:solidFill>
                  <a:srgbClr val="FF0000"/>
                </a:solidFill>
              </a:rPr>
              <a:t>Bañez</a:t>
            </a:r>
            <a:r>
              <a:rPr lang="en-US" dirty="0">
                <a:solidFill>
                  <a:srgbClr val="FF0000"/>
                </a:solidFill>
              </a:rPr>
              <a:t> Coronel</a:t>
            </a:r>
          </a:p>
          <a:p>
            <a:pPr lvl="1" eaLnBrk="1" hangingPunct="1">
              <a:lnSpc>
                <a:spcPts val="2200"/>
              </a:lnSpc>
              <a:buFontTx/>
              <a:buChar char="•"/>
            </a:pPr>
            <a:r>
              <a:rPr lang="en-US" dirty="0">
                <a:solidFill>
                  <a:srgbClr val="FF0000"/>
                </a:solidFill>
              </a:rPr>
              <a:t>Tammy </a:t>
            </a:r>
            <a:r>
              <a:rPr lang="en-US" dirty="0" smtClean="0">
                <a:solidFill>
                  <a:srgbClr val="FF0000"/>
                </a:solidFill>
              </a:rPr>
              <a:t>Reid</a:t>
            </a:r>
          </a:p>
          <a:p>
            <a:pPr lvl="1" eaLnBrk="1" hangingPunct="1">
              <a:lnSpc>
                <a:spcPts val="2200"/>
              </a:lnSpc>
              <a:buFontTx/>
              <a:buChar char="•"/>
            </a:pPr>
            <a:r>
              <a:rPr lang="en-US" dirty="0" err="1"/>
              <a:t>Fatma</a:t>
            </a:r>
            <a:r>
              <a:rPr lang="en-US" dirty="0"/>
              <a:t> </a:t>
            </a:r>
            <a:r>
              <a:rPr lang="en-US" dirty="0" err="1"/>
              <a:t>Ayhan</a:t>
            </a:r>
            <a:endParaRPr lang="en-US" dirty="0"/>
          </a:p>
          <a:p>
            <a:pPr lvl="1" eaLnBrk="1" hangingPunct="1">
              <a:lnSpc>
                <a:spcPts val="2200"/>
              </a:lnSpc>
              <a:buFontTx/>
              <a:buChar char="•"/>
            </a:pPr>
            <a:r>
              <a:rPr lang="en-US" dirty="0"/>
              <a:t>David Deal</a:t>
            </a:r>
          </a:p>
          <a:p>
            <a:pPr lvl="1" eaLnBrk="1" hangingPunct="1">
              <a:lnSpc>
                <a:spcPts val="2200"/>
              </a:lnSpc>
              <a:buFontTx/>
              <a:buChar char="•"/>
            </a:pPr>
            <a:r>
              <a:rPr lang="en-US" dirty="0" err="1"/>
              <a:t>Amrutha</a:t>
            </a:r>
            <a:r>
              <a:rPr lang="en-US" dirty="0"/>
              <a:t> </a:t>
            </a:r>
            <a:r>
              <a:rPr lang="en-US" dirty="0" err="1" smtClean="0"/>
              <a:t>Pattamatta</a:t>
            </a:r>
            <a:endParaRPr lang="en-US" dirty="0" smtClean="0"/>
          </a:p>
          <a:p>
            <a:pPr lvl="1" eaLnBrk="1" hangingPunct="1">
              <a:lnSpc>
                <a:spcPts val="2200"/>
              </a:lnSpc>
              <a:buFontTx/>
              <a:buChar char="•"/>
            </a:pPr>
            <a:r>
              <a:rPr lang="en-US" dirty="0"/>
              <a:t>Barbara Perez</a:t>
            </a:r>
          </a:p>
          <a:p>
            <a:pPr lvl="1" eaLnBrk="1" hangingPunct="1">
              <a:lnSpc>
                <a:spcPts val="2200"/>
              </a:lnSpc>
              <a:buFontTx/>
              <a:buChar char="•"/>
            </a:pPr>
            <a:r>
              <a:rPr lang="en-US" dirty="0" smtClean="0"/>
              <a:t>Alex </a:t>
            </a:r>
            <a:r>
              <a:rPr lang="en-US" dirty="0" err="1"/>
              <a:t>Tarabochia</a:t>
            </a:r>
            <a:endParaRPr lang="en-US" dirty="0"/>
          </a:p>
          <a:p>
            <a:pPr lvl="1" eaLnBrk="1" hangingPunct="1">
              <a:lnSpc>
                <a:spcPts val="2200"/>
              </a:lnSpc>
              <a:buFontTx/>
              <a:buChar char="•"/>
            </a:pPr>
            <a:r>
              <a:rPr lang="en-US" dirty="0" err="1" smtClean="0"/>
              <a:t>Solaleh</a:t>
            </a:r>
            <a:r>
              <a:rPr lang="en-US" dirty="0" smtClean="0"/>
              <a:t> </a:t>
            </a:r>
            <a:r>
              <a:rPr lang="en-US" dirty="0" err="1" smtClean="0"/>
              <a:t>Tusi</a:t>
            </a:r>
            <a:endParaRPr lang="en-US" dirty="0" smtClean="0"/>
          </a:p>
        </p:txBody>
      </p:sp>
      <p:sp>
        <p:nvSpPr>
          <p:cNvPr id="40966" name="Rectangle 6"/>
          <p:cNvSpPr>
            <a:spLocks noChangeArrowheads="1"/>
          </p:cNvSpPr>
          <p:nvPr/>
        </p:nvSpPr>
        <p:spPr bwMode="auto">
          <a:xfrm>
            <a:off x="3153102" y="961698"/>
            <a:ext cx="3319463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FFFFFF"/>
              </a:buClr>
              <a:buSzPct val="100000"/>
              <a:defRPr/>
            </a:pPr>
            <a:r>
              <a:rPr lang="en-US" b="1" dirty="0">
                <a:latin typeface="+mn-lt"/>
                <a:cs typeface="+mn-cs"/>
              </a:rPr>
              <a:t>University of Minnesota </a:t>
            </a:r>
          </a:p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FFFFFF"/>
              </a:buClr>
              <a:buSzPct val="100000"/>
              <a:buFontTx/>
              <a:buChar char="•"/>
              <a:defRPr/>
            </a:pPr>
            <a:r>
              <a:rPr lang="en-US" dirty="0">
                <a:latin typeface="+mn-lt"/>
                <a:cs typeface="+mn-cs"/>
              </a:rPr>
              <a:t>Tim </a:t>
            </a:r>
            <a:r>
              <a:rPr lang="en-US" dirty="0" err="1">
                <a:latin typeface="+mn-lt"/>
                <a:cs typeface="+mn-cs"/>
              </a:rPr>
              <a:t>Ebner</a:t>
            </a:r>
            <a:endParaRPr lang="en-US" dirty="0">
              <a:latin typeface="+mn-lt"/>
              <a:cs typeface="+mn-cs"/>
            </a:endParaRPr>
          </a:p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FFFFFF"/>
              </a:buClr>
              <a:buSzPct val="100000"/>
              <a:buFontTx/>
              <a:buChar char="•"/>
              <a:defRPr/>
            </a:pPr>
            <a:r>
              <a:rPr lang="en-US" dirty="0">
                <a:latin typeface="+mn-lt"/>
                <a:cs typeface="+mn-cs"/>
              </a:rPr>
              <a:t>Brent Clark</a:t>
            </a:r>
          </a:p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FFFFFF"/>
              </a:buClr>
              <a:buSzPct val="100000"/>
              <a:buFontTx/>
              <a:buChar char="•"/>
              <a:defRPr/>
            </a:pPr>
            <a:r>
              <a:rPr lang="en-US" dirty="0" smtClean="0">
                <a:latin typeface="+mn-lt"/>
                <a:cs typeface="+mn-cs"/>
              </a:rPr>
              <a:t>Mathew Stone</a:t>
            </a:r>
          </a:p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FFFFFF"/>
              </a:buClr>
              <a:buSzPct val="100000"/>
              <a:buFontTx/>
              <a:buChar char="•"/>
              <a:defRPr/>
            </a:pPr>
            <a:r>
              <a:rPr lang="en-US" dirty="0" smtClean="0">
                <a:latin typeface="+mn-lt"/>
                <a:cs typeface="+mn-cs"/>
              </a:rPr>
              <a:t>Todd </a:t>
            </a:r>
            <a:r>
              <a:rPr lang="en-US" dirty="0" err="1" smtClean="0">
                <a:latin typeface="+mn-lt"/>
                <a:cs typeface="+mn-cs"/>
              </a:rPr>
              <a:t>Markowski</a:t>
            </a:r>
            <a:endParaRPr lang="en-US" dirty="0" smtClean="0">
              <a:latin typeface="+mn-lt"/>
              <a:cs typeface="+mn-cs"/>
            </a:endParaRPr>
          </a:p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FFFFFF"/>
              </a:buClr>
              <a:buSzPct val="100000"/>
              <a:buFontTx/>
              <a:buChar char="•"/>
              <a:defRPr/>
            </a:pPr>
            <a:r>
              <a:rPr lang="en-US" dirty="0" smtClean="0">
                <a:latin typeface="+mn-lt"/>
                <a:cs typeface="+mn-cs"/>
              </a:rPr>
              <a:t>Stephen </a:t>
            </a:r>
            <a:r>
              <a:rPr lang="en-US" dirty="0" err="1" smtClean="0">
                <a:latin typeface="+mn-lt"/>
                <a:cs typeface="+mn-cs"/>
              </a:rPr>
              <a:t>Schmechel</a:t>
            </a:r>
            <a:endParaRPr lang="en-US" dirty="0" smtClean="0">
              <a:latin typeface="+mn-lt"/>
              <a:cs typeface="+mn-cs"/>
            </a:endParaRPr>
          </a:p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FFFFFF"/>
              </a:buClr>
              <a:buSzPct val="100000"/>
              <a:buFontTx/>
              <a:buChar char="•"/>
              <a:defRPr/>
            </a:pPr>
            <a:r>
              <a:rPr lang="en-US" dirty="0" err="1" smtClean="0">
                <a:latin typeface="+mn-lt"/>
                <a:cs typeface="+mn-cs"/>
              </a:rPr>
              <a:t>Nik</a:t>
            </a:r>
            <a:r>
              <a:rPr lang="en-US" dirty="0" smtClean="0">
                <a:latin typeface="+mn-lt"/>
                <a:cs typeface="+mn-cs"/>
              </a:rPr>
              <a:t> </a:t>
            </a:r>
            <a:r>
              <a:rPr lang="en-US" dirty="0" err="1" smtClean="0">
                <a:latin typeface="+mn-lt"/>
                <a:cs typeface="+mn-cs"/>
              </a:rPr>
              <a:t>Somia</a:t>
            </a:r>
            <a:endParaRPr lang="en-US" dirty="0" smtClean="0">
              <a:latin typeface="+mn-lt"/>
              <a:cs typeface="+mn-cs"/>
            </a:endParaRPr>
          </a:p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FFFFFF"/>
              </a:buClr>
              <a:buSzPct val="100000"/>
              <a:buFontTx/>
              <a:buChar char="•"/>
              <a:defRPr/>
            </a:pPr>
            <a:r>
              <a:rPr lang="en-US" dirty="0" smtClean="0">
                <a:latin typeface="+mn-lt"/>
                <a:cs typeface="+mn-cs"/>
              </a:rPr>
              <a:t>Walter Low</a:t>
            </a:r>
          </a:p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FFFFFF"/>
              </a:buClr>
              <a:buSzPct val="100000"/>
              <a:buFontTx/>
              <a:buChar char="•"/>
              <a:defRPr/>
            </a:pPr>
            <a:r>
              <a:rPr lang="en-US" dirty="0" smtClean="0">
                <a:latin typeface="+mn-lt"/>
                <a:cs typeface="+mn-cs"/>
              </a:rPr>
              <a:t>Peter </a:t>
            </a:r>
            <a:r>
              <a:rPr lang="en-US" dirty="0" err="1" smtClean="0">
                <a:latin typeface="+mn-lt"/>
                <a:cs typeface="+mn-cs"/>
              </a:rPr>
              <a:t>Bitterman</a:t>
            </a:r>
            <a:endParaRPr lang="en-US" dirty="0" smtClean="0">
              <a:latin typeface="+mn-lt"/>
              <a:cs typeface="+mn-cs"/>
            </a:endParaRPr>
          </a:p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FFFFFF"/>
              </a:buClr>
              <a:buSzPct val="100000"/>
              <a:buFontTx/>
              <a:buChar char="•"/>
              <a:defRPr/>
            </a:pPr>
            <a:r>
              <a:rPr lang="en-US" dirty="0" smtClean="0">
                <a:latin typeface="+mn-lt"/>
                <a:cs typeface="+mn-cs"/>
              </a:rPr>
              <a:t>Mark Peterson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rgbClr val="FFFFFF"/>
              </a:buClr>
              <a:buSzPct val="100000"/>
              <a:buFontTx/>
              <a:buChar char="•"/>
              <a:defRPr/>
            </a:pPr>
            <a:endParaRPr lang="en-US" sz="1100" b="1" dirty="0"/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rgbClr val="FFFFFF"/>
              </a:buClr>
              <a:buSzPct val="100000"/>
              <a:defRPr/>
            </a:pPr>
            <a:r>
              <a:rPr lang="en-US" b="1" dirty="0"/>
              <a:t>INSERM France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rgbClr val="FFFFFF"/>
              </a:buClr>
              <a:buSzPct val="100000"/>
              <a:defRPr/>
            </a:pPr>
            <a:r>
              <a:rPr lang="en-US" b="1" dirty="0" smtClean="0"/>
              <a:t>	</a:t>
            </a:r>
            <a:r>
              <a:rPr lang="en-US" dirty="0" smtClean="0"/>
              <a:t>Genevieve </a:t>
            </a:r>
            <a:r>
              <a:rPr lang="en-US" dirty="0" err="1"/>
              <a:t>Gourdon</a:t>
            </a:r>
            <a:endParaRPr lang="en-US" dirty="0"/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rgbClr val="FFFFFF"/>
              </a:buClr>
              <a:buSzPct val="100000"/>
              <a:defRPr/>
            </a:pPr>
            <a:r>
              <a:rPr lang="en-US" dirty="0" smtClean="0"/>
              <a:t>	Mario </a:t>
            </a:r>
            <a:r>
              <a:rPr lang="en-US" dirty="0"/>
              <a:t>Gomes-Pereira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rgbClr val="FFFFFF"/>
              </a:buClr>
              <a:buSzPct val="100000"/>
              <a:defRPr/>
            </a:pPr>
            <a:r>
              <a:rPr lang="en-US" dirty="0" smtClean="0"/>
              <a:t>	</a:t>
            </a:r>
            <a:r>
              <a:rPr lang="en-US" dirty="0" err="1" smtClean="0"/>
              <a:t>Aline</a:t>
            </a:r>
            <a:r>
              <a:rPr lang="en-US" dirty="0" smtClean="0"/>
              <a:t> </a:t>
            </a:r>
            <a:r>
              <a:rPr lang="en-US" dirty="0" err="1"/>
              <a:t>Huguet</a:t>
            </a:r>
            <a:endParaRPr lang="en-US" dirty="0"/>
          </a:p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FFFFFF"/>
              </a:buClr>
              <a:buSzPct val="100000"/>
              <a:buFontTx/>
              <a:buChar char="•"/>
              <a:defRPr/>
            </a:pPr>
            <a:endParaRPr lang="en-US" sz="1600" dirty="0">
              <a:solidFill>
                <a:srgbClr val="FFFFFF"/>
              </a:solidFill>
              <a:latin typeface="+mn-lt"/>
              <a:cs typeface="+mn-cs"/>
            </a:endParaRPr>
          </a:p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FFFFFF"/>
              </a:buClr>
              <a:buSzPct val="100000"/>
              <a:buFontTx/>
              <a:buChar char="•"/>
              <a:defRPr/>
            </a:pPr>
            <a:endParaRPr lang="en-US" dirty="0">
              <a:solidFill>
                <a:srgbClr val="FFFFFF"/>
              </a:solidFill>
              <a:latin typeface="+mn-lt"/>
              <a:cs typeface="+mn-cs"/>
            </a:endParaRPr>
          </a:p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FFFFFF"/>
              </a:buClr>
              <a:buSzPct val="100000"/>
              <a:defRPr/>
            </a:pPr>
            <a:endParaRPr lang="en-US" altLang="ja-JP" dirty="0">
              <a:solidFill>
                <a:srgbClr val="FFFFFF"/>
              </a:solidFill>
              <a:latin typeface="+mn-lt"/>
              <a:cs typeface="+mn-cs"/>
            </a:endParaRPr>
          </a:p>
          <a:p>
            <a:pPr marL="742950" lvl="1" indent="-28575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FFFFFF"/>
              </a:buClr>
              <a:buSzPct val="100000"/>
              <a:buFontTx/>
              <a:buChar char="•"/>
              <a:defRPr/>
            </a:pPr>
            <a:endParaRPr lang="en-US" sz="1600" dirty="0">
              <a:solidFill>
                <a:srgbClr val="FFFFFF"/>
              </a:solidFill>
              <a:latin typeface="+mn-lt"/>
              <a:cs typeface="+mn-cs"/>
            </a:endParaRPr>
          </a:p>
          <a:p>
            <a:pPr marL="742950" lvl="1" indent="-28575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FFFFFF"/>
              </a:buClr>
              <a:buSzPct val="100000"/>
              <a:buFontTx/>
              <a:buChar char="•"/>
              <a:defRPr/>
            </a:pPr>
            <a:endParaRPr lang="en-US" sz="1600" dirty="0">
              <a:solidFill>
                <a:srgbClr val="FFFFFF"/>
              </a:solidFill>
              <a:latin typeface="+mn-lt"/>
              <a:cs typeface="+mn-cs"/>
            </a:endParaRPr>
          </a:p>
          <a:p>
            <a:pPr marL="742950" lvl="1" indent="-28575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FFFFFF"/>
              </a:buClr>
              <a:buSzPct val="100000"/>
              <a:buFontTx/>
              <a:buChar char="•"/>
              <a:defRPr/>
            </a:pPr>
            <a:endParaRPr lang="en-US" sz="1600" dirty="0">
              <a:solidFill>
                <a:srgbClr val="FFFFFF"/>
              </a:solidFill>
              <a:latin typeface="+mn-lt"/>
              <a:cs typeface="+mn-cs"/>
            </a:endParaRPr>
          </a:p>
        </p:txBody>
      </p:sp>
      <p:pic>
        <p:nvPicPr>
          <p:cNvPr id="64518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92" r="50000"/>
          <a:stretch>
            <a:fillRect/>
          </a:stretch>
        </p:blipFill>
        <p:spPr bwMode="auto">
          <a:xfrm>
            <a:off x="3886200" y="6301515"/>
            <a:ext cx="1235869" cy="480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9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531" y="5220672"/>
            <a:ext cx="1066800" cy="106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1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15" r="50000"/>
          <a:stretch>
            <a:fillRect/>
          </a:stretch>
        </p:blipFill>
        <p:spPr bwMode="auto">
          <a:xfrm>
            <a:off x="-21265" y="6258817"/>
            <a:ext cx="1981200" cy="52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4" name="Picture 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940" y="5334000"/>
            <a:ext cx="2058060" cy="65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5994400" y="685800"/>
            <a:ext cx="3624263" cy="50292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18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800" b="1" dirty="0" smtClean="0"/>
              <a:t>University of Florida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dirty="0" smtClean="0">
                <a:solidFill>
                  <a:srgbClr val="FF0000"/>
                </a:solidFill>
              </a:rPr>
              <a:t>Maurice Swanson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dirty="0" smtClean="0"/>
              <a:t>Tetsuo </a:t>
            </a:r>
            <a:r>
              <a:rPr lang="en-US" sz="2000" dirty="0" err="1" smtClean="0"/>
              <a:t>Ashizawa</a:t>
            </a:r>
            <a:endParaRPr lang="en-US" sz="2000" dirty="0" smtClean="0"/>
          </a:p>
          <a:p>
            <a:pPr eaLnBrk="1" hangingPunct="1">
              <a:lnSpc>
                <a:spcPct val="80000"/>
              </a:lnSpc>
            </a:pPr>
            <a:r>
              <a:rPr lang="en-US" sz="2000" dirty="0" smtClean="0"/>
              <a:t>S.H. </a:t>
            </a:r>
            <a:r>
              <a:rPr lang="en-US" sz="2000" dirty="0" err="1" smtClean="0"/>
              <a:t>Subramony</a:t>
            </a:r>
            <a:endParaRPr lang="en-US" sz="2000" dirty="0" smtClean="0"/>
          </a:p>
          <a:p>
            <a:pPr eaLnBrk="1" hangingPunct="1">
              <a:lnSpc>
                <a:spcPct val="80000"/>
              </a:lnSpc>
            </a:pPr>
            <a:r>
              <a:rPr lang="en-US" sz="2000" dirty="0" smtClean="0"/>
              <a:t>Anthony </a:t>
            </a:r>
            <a:r>
              <a:rPr lang="en-US" sz="2000" dirty="0" err="1" smtClean="0"/>
              <a:t>Yachnis</a:t>
            </a:r>
            <a:endParaRPr lang="en-US" sz="2000" dirty="0" smtClean="0">
              <a:solidFill>
                <a:srgbClr val="C00000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ja-JP" sz="1800" b="1" dirty="0" smtClean="0"/>
          </a:p>
          <a:p>
            <a:pPr>
              <a:lnSpc>
                <a:spcPct val="80000"/>
              </a:lnSpc>
              <a:buNone/>
            </a:pPr>
            <a:r>
              <a:rPr lang="en-US" altLang="ja-JP" sz="1800" b="1" dirty="0"/>
              <a:t>Johns Hopkins</a:t>
            </a:r>
          </a:p>
          <a:p>
            <a:pPr>
              <a:lnSpc>
                <a:spcPct val="80000"/>
              </a:lnSpc>
            </a:pPr>
            <a:r>
              <a:rPr lang="en-US" altLang="ja-JP" sz="1800" dirty="0">
                <a:solidFill>
                  <a:srgbClr val="FF0000"/>
                </a:solidFill>
              </a:rPr>
              <a:t>Jeffrey Rothstein</a:t>
            </a:r>
          </a:p>
          <a:p>
            <a:pPr>
              <a:lnSpc>
                <a:spcPct val="80000"/>
              </a:lnSpc>
            </a:pPr>
            <a:r>
              <a:rPr lang="en-US" altLang="ja-JP" sz="1800" dirty="0">
                <a:solidFill>
                  <a:srgbClr val="FF0000"/>
                </a:solidFill>
              </a:rPr>
              <a:t>Juan </a:t>
            </a:r>
            <a:r>
              <a:rPr lang="en-US" altLang="ja-JP" sz="1800" dirty="0" err="1">
                <a:solidFill>
                  <a:srgbClr val="FF0000"/>
                </a:solidFill>
              </a:rPr>
              <a:t>Troncoso</a:t>
            </a:r>
            <a:endParaRPr lang="en-US" altLang="ja-JP" sz="1800" dirty="0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</a:pPr>
            <a:r>
              <a:rPr lang="en-US" altLang="ja-JP" sz="1800" dirty="0"/>
              <a:t>Lyle Ostrow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ja-JP" sz="1800" b="1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ja-JP" sz="1800" b="1" dirty="0" smtClean="0"/>
              <a:t>Washington University</a:t>
            </a:r>
          </a:p>
          <a:p>
            <a:pPr>
              <a:lnSpc>
                <a:spcPct val="80000"/>
              </a:lnSpc>
            </a:pPr>
            <a:r>
              <a:rPr lang="en-US" altLang="ja-JP" sz="1800" dirty="0" smtClean="0"/>
              <a:t>Tim Miller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ja-JP" sz="1800" b="1" dirty="0" smtClean="0"/>
          </a:p>
          <a:p>
            <a:pPr eaLnBrk="1" hangingPunct="1">
              <a:lnSpc>
                <a:spcPct val="80000"/>
              </a:lnSpc>
            </a:pPr>
            <a:endParaRPr lang="en-US" altLang="ja-JP" sz="1800" dirty="0" smtClean="0">
              <a:solidFill>
                <a:srgbClr val="FF0000"/>
              </a:solidFill>
            </a:endParaRPr>
          </a:p>
          <a:p>
            <a:pPr lvl="1" eaLnBrk="1" hangingPunct="1">
              <a:lnSpc>
                <a:spcPct val="80000"/>
              </a:lnSpc>
            </a:pPr>
            <a:endParaRPr lang="en-US" altLang="ja-JP" sz="1600" u="sng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1800" dirty="0" smtClean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6144006"/>
            <a:ext cx="1166697" cy="637794"/>
          </a:xfrm>
          <a:prstGeom prst="rect">
            <a:avLst/>
          </a:prstGeom>
        </p:spPr>
      </p:pic>
      <p:pic>
        <p:nvPicPr>
          <p:cNvPr id="64523" name="Picture 2" descr="logo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0" r="18777"/>
          <a:stretch>
            <a:fillRect/>
          </a:stretch>
        </p:blipFill>
        <p:spPr bwMode="auto">
          <a:xfrm>
            <a:off x="2057400" y="6257501"/>
            <a:ext cx="1528077" cy="476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6210300"/>
            <a:ext cx="1143000" cy="571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5145882"/>
            <a:ext cx="1447800" cy="9501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77" y="5099977"/>
            <a:ext cx="996023" cy="9960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490" y="5263901"/>
            <a:ext cx="1355405" cy="755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179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6" t="31874" r="7292" b="8438"/>
          <a:stretch/>
        </p:blipFill>
        <p:spPr>
          <a:xfrm>
            <a:off x="204911" y="1981200"/>
            <a:ext cx="8862889" cy="413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821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362656" y="0"/>
            <a:ext cx="8341077" cy="1143000"/>
          </a:xfrm>
        </p:spPr>
        <p:txBody>
          <a:bodyPr/>
          <a:lstStyle/>
          <a:p>
            <a:pPr algn="ctr"/>
            <a:r>
              <a:rPr lang="en-US" sz="3600" i="1" dirty="0" smtClean="0">
                <a:solidFill>
                  <a:srgbClr val="FFFF00"/>
                </a:solidFill>
              </a:rPr>
              <a:t>Discoveries of how genes work in SCA8</a:t>
            </a:r>
          </a:p>
        </p:txBody>
      </p:sp>
      <p:pic>
        <p:nvPicPr>
          <p:cNvPr id="1650691" name="Picture 3" descr="elephant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74" r="5128"/>
          <a:stretch>
            <a:fillRect/>
          </a:stretch>
        </p:blipFill>
        <p:spPr>
          <a:xfrm>
            <a:off x="6858000" y="1878016"/>
            <a:ext cx="2133600" cy="4294187"/>
          </a:xfrm>
          <a:noFill/>
        </p:spPr>
      </p:pic>
      <p:pic>
        <p:nvPicPr>
          <p:cNvPr id="1650692" name="Picture 4" descr="mice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29" r="23816" b="9709"/>
          <a:stretch>
            <a:fillRect/>
          </a:stretch>
        </p:blipFill>
        <p:spPr>
          <a:xfrm>
            <a:off x="362656" y="4495800"/>
            <a:ext cx="3447344" cy="1676400"/>
          </a:xfrm>
          <a:noFill/>
        </p:spPr>
      </p:pic>
      <p:pic>
        <p:nvPicPr>
          <p:cNvPr id="1650693" name="Picture 5" descr="elephan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4" r="46153"/>
          <a:stretch>
            <a:fillRect/>
          </a:stretch>
        </p:blipFill>
        <p:spPr bwMode="auto">
          <a:xfrm>
            <a:off x="3733800" y="1905000"/>
            <a:ext cx="32004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50694" name="Rectangle 6"/>
          <p:cNvSpPr>
            <a:spLocks noChangeArrowheads="1"/>
          </p:cNvSpPr>
          <p:nvPr/>
        </p:nvSpPr>
        <p:spPr bwMode="auto">
          <a:xfrm>
            <a:off x="3352800" y="5943600"/>
            <a:ext cx="5867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smtClean="0">
                <a:solidFill>
                  <a:srgbClr val="FFFFFF"/>
                </a:solidFill>
              </a:rPr>
              <a:t>Ed Young: Seven Blind Mice</a:t>
            </a:r>
          </a:p>
        </p:txBody>
      </p:sp>
      <p:sp>
        <p:nvSpPr>
          <p:cNvPr id="1650695" name="Rectangle 7"/>
          <p:cNvSpPr>
            <a:spLocks noChangeArrowheads="1"/>
          </p:cNvSpPr>
          <p:nvPr/>
        </p:nvSpPr>
        <p:spPr bwMode="auto">
          <a:xfrm>
            <a:off x="228600" y="2438401"/>
            <a:ext cx="3578224" cy="387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400" smtClean="0">
                <a:solidFill>
                  <a:srgbClr val="FFFFFF"/>
                </a:solidFill>
              </a:rPr>
              <a:t>Story about an Elephant:</a:t>
            </a:r>
          </a:p>
        </p:txBody>
      </p:sp>
    </p:spTree>
    <p:extLst>
      <p:ext uri="{BB962C8B-B14F-4D97-AF65-F5344CB8AC3E}">
        <p14:creationId xmlns:p14="http://schemas.microsoft.com/office/powerpoint/2010/main" val="2720976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0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50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0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50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0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650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0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650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0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650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0694" grpId="0"/>
      <p:bldP spid="165069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2" descr="CUG repeats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73150"/>
            <a:ext cx="7145867" cy="487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Text Box 3"/>
          <p:cNvSpPr txBox="1">
            <a:spLocks noChangeArrowheads="1"/>
          </p:cNvSpPr>
          <p:nvPr/>
        </p:nvSpPr>
        <p:spPr bwMode="auto">
          <a:xfrm>
            <a:off x="7239000" y="1219200"/>
            <a:ext cx="1878271" cy="4001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 type="none" w="sm" len="sm"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b="1" dirty="0">
                <a:solidFill>
                  <a:prstClr val="black"/>
                </a:solidFill>
              </a:rPr>
              <a:t>Protein Loss</a:t>
            </a:r>
          </a:p>
          <a:p>
            <a:endParaRPr lang="en-US" b="1" dirty="0">
              <a:solidFill>
                <a:prstClr val="black"/>
              </a:solidFill>
            </a:endParaRPr>
          </a:p>
          <a:p>
            <a:endParaRPr lang="en-US" b="1" dirty="0">
              <a:solidFill>
                <a:prstClr val="black"/>
              </a:solidFill>
            </a:endParaRPr>
          </a:p>
          <a:p>
            <a:endParaRPr lang="en-US" b="1" dirty="0">
              <a:solidFill>
                <a:prstClr val="black"/>
              </a:solidFill>
            </a:endParaRPr>
          </a:p>
          <a:p>
            <a:endParaRPr lang="en-US" b="1" dirty="0">
              <a:solidFill>
                <a:prstClr val="black"/>
              </a:solidFill>
            </a:endParaRPr>
          </a:p>
          <a:p>
            <a:r>
              <a:rPr lang="en-US" b="1" dirty="0">
                <a:solidFill>
                  <a:prstClr val="black"/>
                </a:solidFill>
              </a:rPr>
              <a:t>Protein Gain</a:t>
            </a:r>
          </a:p>
          <a:p>
            <a:endParaRPr lang="en-US" b="1" dirty="0">
              <a:solidFill>
                <a:prstClr val="black"/>
              </a:solidFill>
            </a:endParaRPr>
          </a:p>
          <a:p>
            <a:endParaRPr lang="en-US" b="1" dirty="0">
              <a:solidFill>
                <a:prstClr val="black"/>
              </a:solidFill>
            </a:endParaRPr>
          </a:p>
          <a:p>
            <a:endParaRPr lang="en-US" b="1" dirty="0">
              <a:solidFill>
                <a:prstClr val="black"/>
              </a:solidFill>
            </a:endParaRPr>
          </a:p>
          <a:p>
            <a:endParaRPr lang="en-US" sz="1400" b="1" dirty="0">
              <a:solidFill>
                <a:prstClr val="black"/>
              </a:solidFill>
            </a:endParaRPr>
          </a:p>
          <a:p>
            <a:r>
              <a:rPr lang="en-US" b="1" dirty="0" smtClean="0">
                <a:solidFill>
                  <a:prstClr val="black"/>
                </a:solidFill>
              </a:rPr>
              <a:t>RNA </a:t>
            </a:r>
            <a:r>
              <a:rPr lang="en-US" b="1" dirty="0">
                <a:solidFill>
                  <a:prstClr val="black"/>
                </a:solidFill>
              </a:rPr>
              <a:t>Gain</a:t>
            </a:r>
          </a:p>
        </p:txBody>
      </p:sp>
      <p:sp>
        <p:nvSpPr>
          <p:cNvPr id="3077" name="Text Box 4"/>
          <p:cNvSpPr txBox="1">
            <a:spLocks noChangeArrowheads="1"/>
          </p:cNvSpPr>
          <p:nvPr/>
        </p:nvSpPr>
        <p:spPr bwMode="auto">
          <a:xfrm>
            <a:off x="762000" y="76200"/>
            <a:ext cx="716273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 type="none" w="sm" len="sm"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4000" i="1" dirty="0" smtClean="0">
                <a:solidFill>
                  <a:prstClr val="black"/>
                </a:solidFill>
                <a:latin typeface="Calibri"/>
              </a:rPr>
              <a:t>Microsatellite Expansion </a:t>
            </a:r>
            <a:r>
              <a:rPr lang="en-US" sz="4000" i="1" dirty="0">
                <a:solidFill>
                  <a:prstClr val="black"/>
                </a:solidFill>
                <a:latin typeface="Calibri"/>
              </a:rPr>
              <a:t>Diseases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6200" y="957590"/>
            <a:ext cx="165891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1F497D">
                    <a:lumMod val="75000"/>
                  </a:srgbClr>
                </a:solidFill>
              </a:rPr>
              <a:t>Fragile X </a:t>
            </a:r>
          </a:p>
          <a:p>
            <a:r>
              <a:rPr lang="en-US" sz="2800" dirty="0" smtClean="0">
                <a:solidFill>
                  <a:srgbClr val="1F497D">
                    <a:lumMod val="75000"/>
                  </a:srgbClr>
                </a:solidFill>
              </a:rPr>
              <a:t>Syndrome</a:t>
            </a:r>
            <a:endParaRPr lang="en-US" sz="2800" dirty="0">
              <a:solidFill>
                <a:srgbClr val="1F497D">
                  <a:lumMod val="75000"/>
                </a:srgb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2855893"/>
            <a:ext cx="191482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1F497D">
                    <a:lumMod val="75000"/>
                  </a:srgbClr>
                </a:solidFill>
              </a:rPr>
              <a:t>Huntington </a:t>
            </a:r>
          </a:p>
          <a:p>
            <a:r>
              <a:rPr lang="en-US" sz="2800" dirty="0" smtClean="0">
                <a:solidFill>
                  <a:srgbClr val="1F497D">
                    <a:lumMod val="75000"/>
                  </a:srgbClr>
                </a:solidFill>
              </a:rPr>
              <a:t>Disease</a:t>
            </a:r>
            <a:endParaRPr lang="en-US" sz="2800" dirty="0">
              <a:solidFill>
                <a:srgbClr val="1F497D">
                  <a:lumMod val="75000"/>
                </a:srgb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" y="4532293"/>
            <a:ext cx="166366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1F497D">
                    <a:lumMod val="75000"/>
                  </a:srgbClr>
                </a:solidFill>
              </a:rPr>
              <a:t>Myotonic</a:t>
            </a:r>
          </a:p>
          <a:p>
            <a:r>
              <a:rPr lang="en-US" sz="2800" dirty="0" smtClean="0">
                <a:solidFill>
                  <a:srgbClr val="1F497D">
                    <a:lumMod val="75000"/>
                  </a:srgbClr>
                </a:solidFill>
              </a:rPr>
              <a:t>Dystrophy</a:t>
            </a:r>
          </a:p>
        </p:txBody>
      </p:sp>
      <p:sp>
        <p:nvSpPr>
          <p:cNvPr id="3" name="TextBox 2"/>
          <p:cNvSpPr txBox="1"/>
          <p:nvPr/>
        </p:nvSpPr>
        <p:spPr>
          <a:xfrm rot="17020258">
            <a:off x="1913281" y="2851879"/>
            <a:ext cx="561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ATG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7020258">
            <a:off x="1913281" y="2856739"/>
            <a:ext cx="561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ATG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191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lick.wav"/>
          </p:stSnd>
        </p:sndAc>
      </p:transition>
    </mc:Choice>
    <mc:Fallback xmlns="">
      <p:transition spd="slow">
        <p:sndAc>
          <p:stSnd>
            <p:snd r:embed="rId5" name="click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 Box 5"/>
          <p:cNvSpPr txBox="1">
            <a:spLocks noChangeArrowheads="1"/>
          </p:cNvSpPr>
          <p:nvPr/>
        </p:nvSpPr>
        <p:spPr bwMode="auto">
          <a:xfrm>
            <a:off x="5455355" y="4330700"/>
            <a:ext cx="774571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sz="1800">
                <a:solidFill>
                  <a:prstClr val="black"/>
                </a:solidFill>
              </a:rPr>
              <a:t>HDL2</a:t>
            </a:r>
          </a:p>
        </p:txBody>
      </p:sp>
      <p:sp>
        <p:nvSpPr>
          <p:cNvPr id="10244" name="Text Box 6"/>
          <p:cNvSpPr txBox="1">
            <a:spLocks noChangeArrowheads="1"/>
          </p:cNvSpPr>
          <p:nvPr/>
        </p:nvSpPr>
        <p:spPr bwMode="auto">
          <a:xfrm>
            <a:off x="3285067" y="4565650"/>
            <a:ext cx="748923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sz="1800">
                <a:solidFill>
                  <a:prstClr val="black"/>
                </a:solidFill>
              </a:rPr>
              <a:t>SCA7</a:t>
            </a:r>
          </a:p>
        </p:txBody>
      </p:sp>
      <p:sp>
        <p:nvSpPr>
          <p:cNvPr id="10246" name="Rectangle 8"/>
          <p:cNvSpPr>
            <a:spLocks noChangeArrowheads="1"/>
          </p:cNvSpPr>
          <p:nvPr/>
        </p:nvSpPr>
        <p:spPr bwMode="auto">
          <a:xfrm>
            <a:off x="5562600" y="5599113"/>
            <a:ext cx="2743200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vl="1">
              <a:lnSpc>
                <a:spcPct val="80000"/>
              </a:lnSpc>
              <a:spcBef>
                <a:spcPct val="20000"/>
              </a:spcBef>
            </a:pPr>
            <a:r>
              <a:rPr lang="en-US" sz="1400" b="1">
                <a:solidFill>
                  <a:prstClr val="black"/>
                </a:solidFill>
              </a:rPr>
              <a:t>(Fillipova/Tapscott)</a:t>
            </a:r>
          </a:p>
          <a:p>
            <a:pPr lvl="1">
              <a:lnSpc>
                <a:spcPct val="80000"/>
              </a:lnSpc>
              <a:spcBef>
                <a:spcPct val="20000"/>
              </a:spcBef>
            </a:pPr>
            <a:r>
              <a:rPr lang="en-US" sz="1400" b="1">
                <a:solidFill>
                  <a:prstClr val="black"/>
                </a:solidFill>
              </a:rPr>
              <a:t>Mol Cell. 2005 20(3):483-9</a:t>
            </a:r>
          </a:p>
        </p:txBody>
      </p:sp>
      <p:sp>
        <p:nvSpPr>
          <p:cNvPr id="10247" name="Rectangle 9"/>
          <p:cNvSpPr>
            <a:spLocks noChangeArrowheads="1"/>
          </p:cNvSpPr>
          <p:nvPr/>
        </p:nvSpPr>
        <p:spPr bwMode="auto">
          <a:xfrm>
            <a:off x="4504267" y="4648200"/>
            <a:ext cx="2184400" cy="86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vl="1">
              <a:lnSpc>
                <a:spcPct val="80000"/>
              </a:lnSpc>
              <a:spcBef>
                <a:spcPct val="20000"/>
              </a:spcBef>
            </a:pPr>
            <a:r>
              <a:rPr lang="en-US" sz="1400" b="1">
                <a:solidFill>
                  <a:prstClr val="black"/>
                </a:solidFill>
              </a:rPr>
              <a:t>(Margolis) </a:t>
            </a:r>
          </a:p>
          <a:p>
            <a:pPr lvl="1">
              <a:lnSpc>
                <a:spcPct val="80000"/>
              </a:lnSpc>
              <a:spcBef>
                <a:spcPct val="20000"/>
              </a:spcBef>
            </a:pPr>
            <a:r>
              <a:rPr lang="en-US" sz="1400" b="1">
                <a:solidFill>
                  <a:prstClr val="black"/>
                </a:solidFill>
              </a:rPr>
              <a:t>Neurosci. Meeting 2006</a:t>
            </a:r>
          </a:p>
          <a:p>
            <a:pPr lvl="1">
              <a:lnSpc>
                <a:spcPct val="80000"/>
              </a:lnSpc>
              <a:spcBef>
                <a:spcPct val="20000"/>
              </a:spcBef>
            </a:pPr>
            <a:r>
              <a:rPr lang="en-US" sz="1400" b="1">
                <a:solidFill>
                  <a:prstClr val="black"/>
                </a:solidFill>
              </a:rPr>
              <a:t>(Yang) WBC 2007</a:t>
            </a:r>
          </a:p>
        </p:txBody>
      </p:sp>
      <p:sp>
        <p:nvSpPr>
          <p:cNvPr id="10248" name="Rectangle 10"/>
          <p:cNvSpPr>
            <a:spLocks noChangeArrowheads="1"/>
          </p:cNvSpPr>
          <p:nvPr/>
        </p:nvSpPr>
        <p:spPr bwMode="auto">
          <a:xfrm>
            <a:off x="2556934" y="4841876"/>
            <a:ext cx="1744133" cy="652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vl="1">
              <a:lnSpc>
                <a:spcPct val="80000"/>
              </a:lnSpc>
              <a:spcBef>
                <a:spcPct val="20000"/>
              </a:spcBef>
            </a:pPr>
            <a:r>
              <a:rPr lang="en-US" sz="1400" b="1">
                <a:solidFill>
                  <a:prstClr val="black"/>
                </a:solidFill>
              </a:rPr>
              <a:t>(La Spada) </a:t>
            </a:r>
          </a:p>
          <a:p>
            <a:pPr lvl="1">
              <a:lnSpc>
                <a:spcPct val="80000"/>
              </a:lnSpc>
              <a:spcBef>
                <a:spcPct val="20000"/>
              </a:spcBef>
            </a:pPr>
            <a:r>
              <a:rPr lang="en-US" sz="1400" b="1">
                <a:solidFill>
                  <a:prstClr val="black"/>
                </a:solidFill>
              </a:rPr>
              <a:t>ASHG Meeting 2008 </a:t>
            </a:r>
          </a:p>
        </p:txBody>
      </p:sp>
      <p:sp>
        <p:nvSpPr>
          <p:cNvPr id="10249" name="Line 11"/>
          <p:cNvSpPr>
            <a:spLocks noChangeShapeType="1"/>
          </p:cNvSpPr>
          <p:nvPr/>
        </p:nvSpPr>
        <p:spPr bwMode="auto">
          <a:xfrm flipV="1">
            <a:off x="6858000" y="4953000"/>
            <a:ext cx="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250" name="Rectangle 12"/>
          <p:cNvSpPr>
            <a:spLocks noChangeArrowheads="1"/>
          </p:cNvSpPr>
          <p:nvPr/>
        </p:nvSpPr>
        <p:spPr bwMode="auto">
          <a:xfrm>
            <a:off x="6197600" y="4876801"/>
            <a:ext cx="2743200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vl="1">
              <a:lnSpc>
                <a:spcPct val="80000"/>
              </a:lnSpc>
              <a:spcBef>
                <a:spcPct val="20000"/>
              </a:spcBef>
            </a:pPr>
            <a:r>
              <a:rPr lang="en-US" sz="1400" b="1">
                <a:solidFill>
                  <a:prstClr val="black"/>
                </a:solidFill>
              </a:rPr>
              <a:t>(Moseley/Ranum)</a:t>
            </a:r>
          </a:p>
          <a:p>
            <a:pPr lvl="1">
              <a:lnSpc>
                <a:spcPct val="80000"/>
              </a:lnSpc>
              <a:spcBef>
                <a:spcPct val="20000"/>
              </a:spcBef>
            </a:pPr>
            <a:r>
              <a:rPr lang="en-US" sz="1400" b="1">
                <a:solidFill>
                  <a:prstClr val="black"/>
                </a:solidFill>
              </a:rPr>
              <a:t>Nature Genetics 2006</a:t>
            </a:r>
          </a:p>
        </p:txBody>
      </p:sp>
      <p:sp>
        <p:nvSpPr>
          <p:cNvPr id="10251" name="Text Box 13"/>
          <p:cNvSpPr txBox="1">
            <a:spLocks noChangeArrowheads="1"/>
          </p:cNvSpPr>
          <p:nvPr/>
        </p:nvSpPr>
        <p:spPr bwMode="auto">
          <a:xfrm>
            <a:off x="2223911" y="4216400"/>
            <a:ext cx="1281120" cy="744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sz="1800">
                <a:solidFill>
                  <a:prstClr val="black"/>
                </a:solidFill>
              </a:rPr>
              <a:t>FMR1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sz="1400">
                <a:solidFill>
                  <a:prstClr val="black"/>
                </a:solidFill>
              </a:rPr>
              <a:t>HMolGenet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sz="1400">
                <a:solidFill>
                  <a:prstClr val="black"/>
                </a:solidFill>
              </a:rPr>
              <a:t>Fillipova, 2007</a:t>
            </a:r>
          </a:p>
        </p:txBody>
      </p:sp>
      <p:sp>
        <p:nvSpPr>
          <p:cNvPr id="10252" name="AutoShape 14"/>
          <p:cNvSpPr>
            <a:spLocks noChangeArrowheads="1"/>
          </p:cNvSpPr>
          <p:nvPr/>
        </p:nvSpPr>
        <p:spPr bwMode="auto">
          <a:xfrm>
            <a:off x="2675467" y="4065588"/>
            <a:ext cx="389467" cy="150812"/>
          </a:xfrm>
          <a:prstGeom prst="triangle">
            <a:avLst>
              <a:gd name="adj" fmla="val 50000"/>
            </a:avLst>
          </a:prstGeom>
          <a:solidFill>
            <a:srgbClr val="FF6600"/>
          </a:solidFill>
          <a:ln w="19050">
            <a:solidFill>
              <a:srgbClr val="FF6600"/>
            </a:solidFill>
            <a:miter lim="800000"/>
            <a:headEnd type="none" w="sm" len="sm"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253" name="AutoShape 15"/>
          <p:cNvSpPr>
            <a:spLocks noChangeArrowheads="1"/>
          </p:cNvSpPr>
          <p:nvPr/>
        </p:nvSpPr>
        <p:spPr bwMode="auto">
          <a:xfrm>
            <a:off x="3352800" y="4038601"/>
            <a:ext cx="389467" cy="150813"/>
          </a:xfrm>
          <a:prstGeom prst="triangle">
            <a:avLst>
              <a:gd name="adj" fmla="val 50000"/>
            </a:avLst>
          </a:prstGeom>
          <a:solidFill>
            <a:srgbClr val="990033"/>
          </a:solidFill>
          <a:ln w="19050">
            <a:solidFill>
              <a:srgbClr val="990033"/>
            </a:solidFill>
            <a:miter lim="800000"/>
            <a:headEnd type="none" w="sm" len="sm"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254" name="AutoShape 16"/>
          <p:cNvSpPr>
            <a:spLocks noChangeArrowheads="1"/>
          </p:cNvSpPr>
          <p:nvPr/>
        </p:nvSpPr>
        <p:spPr bwMode="auto">
          <a:xfrm>
            <a:off x="5537200" y="4114801"/>
            <a:ext cx="389467" cy="150813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19050">
            <a:solidFill>
              <a:srgbClr val="00FF00"/>
            </a:solidFill>
            <a:miter lim="800000"/>
            <a:headEnd type="none" w="sm" len="sm"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255" name="Line 17"/>
          <p:cNvSpPr>
            <a:spLocks noChangeShapeType="1"/>
          </p:cNvSpPr>
          <p:nvPr/>
        </p:nvSpPr>
        <p:spPr bwMode="auto">
          <a:xfrm flipV="1">
            <a:off x="3556000" y="4265614"/>
            <a:ext cx="0" cy="3000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256" name="Rectangle 18"/>
          <p:cNvSpPr>
            <a:spLocks noChangeArrowheads="1"/>
          </p:cNvSpPr>
          <p:nvPr/>
        </p:nvSpPr>
        <p:spPr bwMode="auto">
          <a:xfrm>
            <a:off x="1388533" y="4114801"/>
            <a:ext cx="5621867" cy="1484313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  <a:miter lim="800000"/>
            <a:headEnd type="none" w="sm" len="sm"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257" name="Rectangle 19"/>
          <p:cNvSpPr>
            <a:spLocks noChangeArrowheads="1"/>
          </p:cNvSpPr>
          <p:nvPr/>
        </p:nvSpPr>
        <p:spPr bwMode="auto">
          <a:xfrm>
            <a:off x="6536267" y="3886200"/>
            <a:ext cx="677333" cy="152400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  <a:miter lim="800000"/>
            <a:headEnd type="none" w="sm" len="sm"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258" name="Rectangle 20"/>
          <p:cNvSpPr>
            <a:spLocks noChangeArrowheads="1"/>
          </p:cNvSpPr>
          <p:nvPr/>
        </p:nvSpPr>
        <p:spPr bwMode="auto">
          <a:xfrm>
            <a:off x="5926667" y="5410200"/>
            <a:ext cx="2379133" cy="91440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  <a:miter lim="800000"/>
            <a:headEnd type="none" w="sm" len="sm"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259" name="Rectangle 21"/>
          <p:cNvSpPr>
            <a:spLocks noChangeArrowheads="1"/>
          </p:cNvSpPr>
          <p:nvPr/>
        </p:nvSpPr>
        <p:spPr bwMode="auto">
          <a:xfrm>
            <a:off x="76200" y="3886201"/>
            <a:ext cx="8864600" cy="2187575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  <a:miter lim="800000"/>
            <a:headEnd type="none" w="sm" len="sm"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" y="1752600"/>
            <a:ext cx="8997696" cy="2401824"/>
          </a:xfrm>
          <a:prstGeom prst="rect">
            <a:avLst/>
          </a:prstGeom>
        </p:spPr>
      </p:pic>
      <p:sp>
        <p:nvSpPr>
          <p:cNvPr id="22" name="Title 1"/>
          <p:cNvSpPr txBox="1">
            <a:spLocks/>
          </p:cNvSpPr>
          <p:nvPr/>
        </p:nvSpPr>
        <p:spPr>
          <a:xfrm>
            <a:off x="0" y="427038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prstClr val="black"/>
                </a:solidFill>
              </a:rPr>
              <a:t>Protein coding and non-coding expansion disorders ~2005</a:t>
            </a:r>
            <a:endParaRPr lang="en-US" sz="4000" dirty="0">
              <a:solidFill>
                <a:prstClr val="black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462" y="4296449"/>
            <a:ext cx="491066" cy="58035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734" y="4296449"/>
            <a:ext cx="491066" cy="580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873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NAF Grant Recipients in 2014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114800" y="1295400"/>
            <a:ext cx="4800600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 </a:t>
            </a:r>
            <a:endParaRPr lang="en-US" sz="1400" dirty="0"/>
          </a:p>
          <a:p>
            <a:r>
              <a:rPr lang="en-US" sz="1400" b="1" dirty="0" smtClean="0"/>
              <a:t>Al-</a:t>
            </a:r>
            <a:r>
              <a:rPr lang="en-US" sz="1400" b="1" dirty="0" err="1" smtClean="0"/>
              <a:t>Ramahi</a:t>
            </a:r>
            <a:r>
              <a:rPr lang="en-US" sz="1400" b="1" dirty="0"/>
              <a:t>, Ismael, Ph.D. </a:t>
            </a:r>
          </a:p>
          <a:p>
            <a:r>
              <a:rPr lang="en-US" sz="1400" dirty="0"/>
              <a:t>Baylor College of Medicine, Houston, TX</a:t>
            </a:r>
          </a:p>
          <a:p>
            <a:r>
              <a:rPr lang="en-US" sz="1400" dirty="0"/>
              <a:t>Identification of </a:t>
            </a:r>
            <a:r>
              <a:rPr lang="en-US" sz="1400" dirty="0" err="1"/>
              <a:t>druggable</a:t>
            </a:r>
            <a:r>
              <a:rPr lang="en-US" sz="1400" dirty="0"/>
              <a:t> targets that modulate the levels of SCA-causing </a:t>
            </a:r>
            <a:r>
              <a:rPr lang="en-US" sz="1400" dirty="0" smtClean="0"/>
              <a:t>proteins </a:t>
            </a:r>
            <a:r>
              <a:rPr lang="en-US" sz="1400" dirty="0"/>
              <a:t>in vivo </a:t>
            </a:r>
          </a:p>
          <a:p>
            <a:r>
              <a:rPr lang="en-US" sz="1400" dirty="0"/>
              <a:t> </a:t>
            </a:r>
          </a:p>
          <a:p>
            <a:r>
              <a:rPr lang="en-US" sz="1400" b="1" dirty="0"/>
              <a:t>Davidson, Beverly, Ph.D. </a:t>
            </a:r>
            <a:r>
              <a:rPr lang="en-US" sz="1400" b="1" i="1" dirty="0"/>
              <a:t>(in Partnership with the Bob Allison Ataxia Research Center)</a:t>
            </a:r>
            <a:endParaRPr lang="en-US" sz="1400" b="1" dirty="0"/>
          </a:p>
          <a:p>
            <a:r>
              <a:rPr lang="en-US" sz="1400" dirty="0"/>
              <a:t>Children’s Hospital of Philadelphia, PA</a:t>
            </a:r>
          </a:p>
          <a:p>
            <a:r>
              <a:rPr lang="en-US" sz="1400" dirty="0"/>
              <a:t>Translating </a:t>
            </a:r>
            <a:r>
              <a:rPr lang="en-US" sz="1400" dirty="0" err="1"/>
              <a:t>RNAi</a:t>
            </a:r>
            <a:r>
              <a:rPr lang="en-US" sz="1400" dirty="0"/>
              <a:t> therapy for Spinocerebellar Ataxia 1 (SCA1) to the clinic</a:t>
            </a:r>
          </a:p>
          <a:p>
            <a:r>
              <a:rPr lang="en-US" sz="1400" dirty="0"/>
              <a:t> </a:t>
            </a:r>
          </a:p>
          <a:p>
            <a:r>
              <a:rPr lang="en-US" sz="1400" b="1" dirty="0" err="1"/>
              <a:t>Ranum</a:t>
            </a:r>
            <a:r>
              <a:rPr lang="en-US" sz="1400" b="1" dirty="0"/>
              <a:t>, Laura, Ph.D.</a:t>
            </a:r>
          </a:p>
          <a:p>
            <a:r>
              <a:rPr lang="en-US" sz="1400" dirty="0"/>
              <a:t>University of Florida, Gainesville, FL</a:t>
            </a:r>
          </a:p>
          <a:p>
            <a:r>
              <a:rPr lang="en-US" sz="1400" dirty="0"/>
              <a:t>ASO targeting of bidirectional transcripts and RAN translation in SCA8</a:t>
            </a:r>
          </a:p>
          <a:p>
            <a:r>
              <a:rPr lang="en-US" sz="1400" dirty="0"/>
              <a:t> </a:t>
            </a:r>
            <a:endParaRPr lang="en-US" sz="1400" b="1" dirty="0"/>
          </a:p>
          <a:p>
            <a:r>
              <a:rPr lang="en-US" sz="1400" b="1" dirty="0"/>
              <a:t>Schmidt, Thorsten, Ph.D.</a:t>
            </a:r>
          </a:p>
          <a:p>
            <a:r>
              <a:rPr lang="en-US" sz="1400" dirty="0"/>
              <a:t>University of Tubingen, Tubingen, Germany</a:t>
            </a:r>
          </a:p>
          <a:p>
            <a:r>
              <a:rPr lang="en-US" sz="1400" dirty="0"/>
              <a:t>Targeting the intracellular localization of ataxin-3 as novel treatment strategy for Spinocerebellar Ataxia Type 3 (SCA3)</a:t>
            </a:r>
          </a:p>
          <a:p>
            <a:r>
              <a:rPr lang="en-US" sz="3200" dirty="0"/>
              <a:t> </a:t>
            </a:r>
          </a:p>
          <a:p>
            <a:r>
              <a:rPr lang="en-US" sz="3200" dirty="0"/>
              <a:t> </a:t>
            </a:r>
          </a:p>
          <a:p>
            <a:r>
              <a:rPr lang="en-US" sz="3200" dirty="0"/>
              <a:t> </a:t>
            </a:r>
          </a:p>
        </p:txBody>
      </p:sp>
      <p:sp>
        <p:nvSpPr>
          <p:cNvPr id="3" name="Rectangle 2"/>
          <p:cNvSpPr/>
          <p:nvPr/>
        </p:nvSpPr>
        <p:spPr>
          <a:xfrm>
            <a:off x="504825" y="1752600"/>
            <a:ext cx="34226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b="1" dirty="0">
                <a:solidFill>
                  <a:srgbClr val="C00000"/>
                </a:solidFill>
              </a:rPr>
              <a:t>PIONEER SCA TRANSLATIONAL </a:t>
            </a:r>
            <a:endParaRPr lang="en-US" b="1" dirty="0" smtClean="0">
              <a:solidFill>
                <a:srgbClr val="C00000"/>
              </a:solidFill>
            </a:endParaRPr>
          </a:p>
          <a:p>
            <a:pPr lvl="0" algn="ctr"/>
            <a:r>
              <a:rPr lang="en-US" b="1" dirty="0" smtClean="0">
                <a:solidFill>
                  <a:srgbClr val="C00000"/>
                </a:solidFill>
              </a:rPr>
              <a:t>RESEARCH </a:t>
            </a:r>
            <a:r>
              <a:rPr lang="en-US" b="1" dirty="0">
                <a:solidFill>
                  <a:srgbClr val="C00000"/>
                </a:solidFill>
              </a:rPr>
              <a:t>AWARDS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71338" y="2677716"/>
            <a:ext cx="2633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Moving towards therapies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571198" y="3429000"/>
            <a:ext cx="1324402" cy="2507069"/>
            <a:chOff x="1418798" y="3578751"/>
            <a:chExt cx="1324402" cy="2507069"/>
          </a:xfrm>
        </p:grpSpPr>
        <p:sp>
          <p:nvSpPr>
            <p:cNvPr id="6" name="TextBox 5"/>
            <p:cNvSpPr txBox="1"/>
            <p:nvPr/>
          </p:nvSpPr>
          <p:spPr>
            <a:xfrm>
              <a:off x="1553366" y="3578751"/>
              <a:ext cx="9428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latin typeface="Arial" pitchFamily="34" charset="0"/>
                  <a:cs typeface="Arial" pitchFamily="34" charset="0"/>
                </a:rPr>
                <a:t>DNA</a:t>
              </a:r>
              <a:endParaRPr lang="en-US" sz="28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52383" y="4582180"/>
              <a:ext cx="9428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latin typeface="Arial" pitchFamily="34" charset="0"/>
                  <a:cs typeface="Arial" pitchFamily="34" charset="0"/>
                </a:rPr>
                <a:t>RNA</a:t>
              </a:r>
              <a:endParaRPr lang="en-US" sz="28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418798" y="5562600"/>
              <a:ext cx="13244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latin typeface="Arial" pitchFamily="34" charset="0"/>
                  <a:cs typeface="Arial" pitchFamily="34" charset="0"/>
                </a:rPr>
                <a:t>Protein</a:t>
              </a:r>
              <a:endParaRPr lang="en-US" sz="28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Down Arrow 10"/>
            <p:cNvSpPr/>
            <p:nvPr/>
          </p:nvSpPr>
          <p:spPr>
            <a:xfrm>
              <a:off x="1971675" y="5105400"/>
              <a:ext cx="114300" cy="419100"/>
            </a:xfrm>
            <a:prstGeom prst="downArrow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12" name="Down Arrow 11"/>
            <p:cNvSpPr/>
            <p:nvPr/>
          </p:nvSpPr>
          <p:spPr>
            <a:xfrm>
              <a:off x="1967660" y="4063216"/>
              <a:ext cx="114300" cy="419100"/>
            </a:xfrm>
            <a:prstGeom prst="downArrow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95"/>
          <a:stretch/>
        </p:blipFill>
        <p:spPr>
          <a:xfrm rot="5400000" flipV="1">
            <a:off x="2754259" y="3897259"/>
            <a:ext cx="869802" cy="7844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95"/>
          <a:stretch/>
        </p:blipFill>
        <p:spPr>
          <a:xfrm rot="21412052" flipV="1">
            <a:off x="782785" y="3972755"/>
            <a:ext cx="869802" cy="7844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95"/>
          <a:stretch/>
        </p:blipFill>
        <p:spPr>
          <a:xfrm rot="21334274" flipV="1">
            <a:off x="625207" y="4909212"/>
            <a:ext cx="869802" cy="78448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95"/>
          <a:stretch/>
        </p:blipFill>
        <p:spPr>
          <a:xfrm rot="5400000" flipV="1">
            <a:off x="2792359" y="4883474"/>
            <a:ext cx="869802" cy="78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80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819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143000"/>
          </a:xfr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r>
              <a:rPr lang="en-US" dirty="0"/>
              <a:t>DNA </a:t>
            </a:r>
            <a:r>
              <a:rPr lang="en-US" dirty="0">
                <a:sym typeface="Symbol" pitchFamily="18" charset="2"/>
              </a:rPr>
              <a:t></a:t>
            </a:r>
            <a:r>
              <a:rPr lang="en-US" dirty="0"/>
              <a:t> RNA  </a:t>
            </a:r>
            <a:r>
              <a:rPr lang="en-US" dirty="0" err="1"/>
              <a:t>CODONS</a:t>
            </a:r>
            <a:r>
              <a:rPr lang="en-US" dirty="0" err="1">
                <a:sym typeface="Symbol" pitchFamily="18" charset="2"/>
              </a:rPr>
              <a:t>Protein</a:t>
            </a:r>
            <a:endParaRPr lang="en-US" dirty="0">
              <a:sym typeface="Symbol" pitchFamily="18" charset="2"/>
            </a:endParaRPr>
          </a:p>
        </p:txBody>
      </p:sp>
      <p:sp>
        <p:nvSpPr>
          <p:cNvPr id="67482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951038"/>
            <a:ext cx="8839200" cy="2222500"/>
          </a:xfr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normAutofit/>
          </a:bodyPr>
          <a:lstStyle/>
          <a:p>
            <a:pPr>
              <a:spcBef>
                <a:spcPct val="50000"/>
              </a:spcBef>
              <a:buFont typeface="Monotype Sorts" pitchFamily="2" charset="2"/>
              <a:buNone/>
            </a:pPr>
            <a:r>
              <a:rPr lang="en-US" dirty="0"/>
              <a:t>Genomic DNA        	 </a:t>
            </a:r>
            <a:r>
              <a:rPr lang="en-US" dirty="0" smtClean="0"/>
              <a:t>        THYBIGRYD(RYD)</a:t>
            </a:r>
            <a:r>
              <a:rPr lang="en-US" sz="1800" dirty="0" smtClean="0"/>
              <a:t>60</a:t>
            </a:r>
            <a:r>
              <a:rPr lang="en-US" dirty="0" smtClean="0"/>
              <a:t>DOGRANOUT</a:t>
            </a:r>
            <a:endParaRPr lang="en-US" dirty="0"/>
          </a:p>
          <a:p>
            <a:pPr>
              <a:spcBef>
                <a:spcPct val="50000"/>
              </a:spcBef>
              <a:buFont typeface="Monotype Sorts" pitchFamily="2" charset="2"/>
              <a:buNone/>
            </a:pPr>
            <a:r>
              <a:rPr lang="en-US" dirty="0"/>
              <a:t>Messenger RNA        </a:t>
            </a:r>
            <a:r>
              <a:rPr lang="en-US" dirty="0" smtClean="0"/>
              <a:t>      THEBIGRED(RED)</a:t>
            </a:r>
            <a:r>
              <a:rPr lang="en-US" sz="2000" dirty="0" smtClean="0"/>
              <a:t>60</a:t>
            </a:r>
            <a:r>
              <a:rPr lang="en-US" dirty="0" smtClean="0"/>
              <a:t>DOGRANOUT</a:t>
            </a:r>
            <a:endParaRPr lang="en-US" dirty="0"/>
          </a:p>
          <a:p>
            <a:pPr>
              <a:spcBef>
                <a:spcPct val="50000"/>
              </a:spcBef>
              <a:buFont typeface="Monotype Sorts" pitchFamily="2" charset="2"/>
              <a:buNone/>
            </a:pPr>
            <a:r>
              <a:rPr lang="en-US" dirty="0"/>
              <a:t>Translated Message       </a:t>
            </a:r>
            <a:r>
              <a:rPr lang="en-US" dirty="0" smtClean="0"/>
              <a:t> THE </a:t>
            </a:r>
            <a:r>
              <a:rPr lang="en-US" dirty="0"/>
              <a:t>BIG </a:t>
            </a:r>
            <a:r>
              <a:rPr lang="en-US" dirty="0" smtClean="0"/>
              <a:t>RED (RED)</a:t>
            </a:r>
            <a:r>
              <a:rPr lang="en-US" sz="2000" dirty="0" smtClean="0"/>
              <a:t>60</a:t>
            </a:r>
            <a:r>
              <a:rPr lang="en-US" dirty="0" smtClean="0"/>
              <a:t> DOG </a:t>
            </a:r>
            <a:r>
              <a:rPr lang="en-US" dirty="0"/>
              <a:t>RAN </a:t>
            </a:r>
            <a:r>
              <a:rPr lang="en-US" dirty="0" smtClean="0"/>
              <a:t>OUT</a:t>
            </a:r>
          </a:p>
          <a:p>
            <a:pPr>
              <a:spcBef>
                <a:spcPct val="50000"/>
              </a:spcBef>
              <a:buFont typeface="Monotype Sorts" pitchFamily="2" charset="2"/>
              <a:buNone/>
            </a:pPr>
            <a:endParaRPr lang="en-US" dirty="0"/>
          </a:p>
          <a:p>
            <a:pPr>
              <a:spcBef>
                <a:spcPct val="50000"/>
              </a:spcBef>
              <a:buFont typeface="Monotype Sorts" pitchFamily="2" charset="2"/>
              <a:buNone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4876800"/>
            <a:ext cx="733333" cy="866667"/>
          </a:xfrm>
          <a:prstGeom prst="rect">
            <a:avLst/>
          </a:prstGeom>
        </p:spPr>
      </p:pic>
      <p:sp>
        <p:nvSpPr>
          <p:cNvPr id="8" name="Down Arrow 7"/>
          <p:cNvSpPr/>
          <p:nvPr/>
        </p:nvSpPr>
        <p:spPr>
          <a:xfrm rot="10800000">
            <a:off x="4038601" y="3962400"/>
            <a:ext cx="266699" cy="762000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65651" y="6324600"/>
            <a:ext cx="7163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The code is read three letters at a time and the ATG sets the reading frame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069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lick.wav"/>
          </p:stSnd>
        </p:sndAc>
      </p:transition>
    </mc:Choice>
    <mc:Fallback xmlns="">
      <p:transition spd="slow">
        <p:sndAc>
          <p:stSnd>
            <p:snd r:embed="rId5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8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8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8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4820" grpId="0" build="p" bldLvl="3"/>
      <p:bldP spid="8" grpId="0" animBg="1"/>
      <p:bldP spid="9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9" r="26174"/>
          <a:stretch/>
        </p:blipFill>
        <p:spPr>
          <a:xfrm rot="5400000">
            <a:off x="2200275" y="-257175"/>
            <a:ext cx="4743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106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lick.wav"/>
          </p:stSnd>
        </p:sndAc>
      </p:transition>
    </mc:Choice>
    <mc:Fallback xmlns="">
      <p:transition spd="slow">
        <p:sndAc>
          <p:stSnd>
            <p:snd r:embed="rId4" name="click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87" r="20594"/>
          <a:stretch/>
        </p:blipFill>
        <p:spPr>
          <a:xfrm rot="5400000">
            <a:off x="2152650" y="190504"/>
            <a:ext cx="48386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43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lick.wav"/>
          </p:stSnd>
        </p:sndAc>
      </p:transition>
    </mc:Choice>
    <mc:Fallback xmlns="">
      <p:transition spd="slow">
        <p:sndAc>
          <p:stSnd>
            <p:snd r:embed="rId4" name="click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5" r="30039"/>
          <a:stretch/>
        </p:blipFill>
        <p:spPr>
          <a:xfrm rot="5400000">
            <a:off x="2324100" y="-476250"/>
            <a:ext cx="4495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728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lick.wav"/>
          </p:stSnd>
        </p:sndAc>
      </p:transition>
    </mc:Choice>
    <mc:Fallback xmlns="">
      <p:transition spd="slow">
        <p:sndAc>
          <p:stSnd>
            <p:snd r:embed="rId4" name="click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81000" y="1600200"/>
            <a:ext cx="7772400" cy="762000"/>
          </a:xfrm>
        </p:spPr>
        <p:txBody>
          <a:bodyPr/>
          <a:lstStyle/>
          <a:p>
            <a:r>
              <a:rPr lang="en-US" dirty="0" smtClean="0"/>
              <a:t>Genetics </a:t>
            </a:r>
            <a:r>
              <a:rPr lang="en-US" dirty="0" smtClean="0"/>
              <a:t>101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92396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6024034" y="63119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pPr algn="r"/>
            <a:r>
              <a:rPr lang="en-US" sz="1600" b="1">
                <a:solidFill>
                  <a:srgbClr val="00FFFF"/>
                </a:solidFill>
              </a:rPr>
              <a:t>ASCO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title"/>
          </p:nvPr>
        </p:nvSpPr>
        <p:spPr>
          <a:xfrm>
            <a:off x="1371600" y="457200"/>
            <a:ext cx="7772400" cy="1143000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r>
              <a:rPr lang="en-US" smtClean="0"/>
              <a:t>The DNA Double Helix</a:t>
            </a:r>
          </a:p>
        </p:txBody>
      </p:sp>
      <p:sp>
        <p:nvSpPr>
          <p:cNvPr id="10244" name="Freeform 4"/>
          <p:cNvSpPr>
            <a:spLocks/>
          </p:cNvSpPr>
          <p:nvPr/>
        </p:nvSpPr>
        <p:spPr bwMode="auto">
          <a:xfrm>
            <a:off x="1857022" y="2911475"/>
            <a:ext cx="1621367" cy="2116138"/>
          </a:xfrm>
          <a:custGeom>
            <a:avLst/>
            <a:gdLst>
              <a:gd name="T0" fmla="*/ 4763 w 1149"/>
              <a:gd name="T1" fmla="*/ 2109788 h 1333"/>
              <a:gd name="T2" fmla="*/ 42863 w 1149"/>
              <a:gd name="T3" fmla="*/ 2074863 h 1333"/>
              <a:gd name="T4" fmla="*/ 115888 w 1149"/>
              <a:gd name="T5" fmla="*/ 2001838 h 1333"/>
              <a:gd name="T6" fmla="*/ 222250 w 1149"/>
              <a:gd name="T7" fmla="*/ 1884363 h 1333"/>
              <a:gd name="T8" fmla="*/ 358775 w 1149"/>
              <a:gd name="T9" fmla="*/ 1720850 h 1333"/>
              <a:gd name="T10" fmla="*/ 522288 w 1149"/>
              <a:gd name="T11" fmla="*/ 1504950 h 1333"/>
              <a:gd name="T12" fmla="*/ 711200 w 1149"/>
              <a:gd name="T13" fmla="*/ 1231900 h 1333"/>
              <a:gd name="T14" fmla="*/ 922338 w 1149"/>
              <a:gd name="T15" fmla="*/ 898525 h 1333"/>
              <a:gd name="T16" fmla="*/ 1038225 w 1149"/>
              <a:gd name="T17" fmla="*/ 701675 h 1333"/>
              <a:gd name="T18" fmla="*/ 1068388 w 1149"/>
              <a:gd name="T19" fmla="*/ 644525 h 1333"/>
              <a:gd name="T20" fmla="*/ 1123950 w 1149"/>
              <a:gd name="T21" fmla="*/ 544513 h 1333"/>
              <a:gd name="T22" fmla="*/ 1198563 w 1149"/>
              <a:gd name="T23" fmla="*/ 420688 h 1333"/>
              <a:gd name="T24" fmla="*/ 1284288 w 1149"/>
              <a:gd name="T25" fmla="*/ 288925 h 1333"/>
              <a:gd name="T26" fmla="*/ 1376363 w 1149"/>
              <a:gd name="T27" fmla="*/ 165100 h 1333"/>
              <a:gd name="T28" fmla="*/ 1468438 w 1149"/>
              <a:gd name="T29" fmla="*/ 66675 h 1333"/>
              <a:gd name="T30" fmla="*/ 1552575 w 1149"/>
              <a:gd name="T31" fmla="*/ 9525 h 1333"/>
              <a:gd name="T32" fmla="*/ 1822450 w 1149"/>
              <a:gd name="T33" fmla="*/ 1588 h 1333"/>
              <a:gd name="T34" fmla="*/ 1816100 w 1149"/>
              <a:gd name="T35" fmla="*/ 0 h 1333"/>
              <a:gd name="T36" fmla="*/ 1797050 w 1149"/>
              <a:gd name="T37" fmla="*/ 1588 h 1333"/>
              <a:gd name="T38" fmla="*/ 1765300 w 1149"/>
              <a:gd name="T39" fmla="*/ 11113 h 1333"/>
              <a:gd name="T40" fmla="*/ 1719263 w 1149"/>
              <a:gd name="T41" fmla="*/ 39688 h 1333"/>
              <a:gd name="T42" fmla="*/ 1658938 w 1149"/>
              <a:gd name="T43" fmla="*/ 92075 h 1333"/>
              <a:gd name="T44" fmla="*/ 1584325 w 1149"/>
              <a:gd name="T45" fmla="*/ 176213 h 1333"/>
              <a:gd name="T46" fmla="*/ 1493838 w 1149"/>
              <a:gd name="T47" fmla="*/ 300038 h 1333"/>
              <a:gd name="T48" fmla="*/ 1389063 w 1149"/>
              <a:gd name="T49" fmla="*/ 469900 h 1333"/>
              <a:gd name="T50" fmla="*/ 633413 w 1149"/>
              <a:gd name="T51" fmla="*/ 1704975 h 1333"/>
              <a:gd name="T52" fmla="*/ 608013 w 1149"/>
              <a:gd name="T53" fmla="*/ 1739900 h 1333"/>
              <a:gd name="T54" fmla="*/ 560388 w 1149"/>
              <a:gd name="T55" fmla="*/ 1797050 h 1333"/>
              <a:gd name="T56" fmla="*/ 492125 w 1149"/>
              <a:gd name="T57" fmla="*/ 1868488 h 1333"/>
              <a:gd name="T58" fmla="*/ 406400 w 1149"/>
              <a:gd name="T59" fmla="*/ 1946275 h 1333"/>
              <a:gd name="T60" fmla="*/ 304800 w 1149"/>
              <a:gd name="T61" fmla="*/ 2019300 h 1333"/>
              <a:gd name="T62" fmla="*/ 190500 w 1149"/>
              <a:gd name="T63" fmla="*/ 2076450 h 1333"/>
              <a:gd name="T64" fmla="*/ 65088 w 1149"/>
              <a:gd name="T65" fmla="*/ 2109788 h 1333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1149" h="1333">
                <a:moveTo>
                  <a:pt x="0" y="1332"/>
                </a:moveTo>
                <a:lnTo>
                  <a:pt x="3" y="1329"/>
                </a:lnTo>
                <a:lnTo>
                  <a:pt x="12" y="1321"/>
                </a:lnTo>
                <a:lnTo>
                  <a:pt x="27" y="1307"/>
                </a:lnTo>
                <a:lnTo>
                  <a:pt x="47" y="1288"/>
                </a:lnTo>
                <a:lnTo>
                  <a:pt x="73" y="1261"/>
                </a:lnTo>
                <a:lnTo>
                  <a:pt x="104" y="1228"/>
                </a:lnTo>
                <a:lnTo>
                  <a:pt x="140" y="1187"/>
                </a:lnTo>
                <a:lnTo>
                  <a:pt x="181" y="1140"/>
                </a:lnTo>
                <a:lnTo>
                  <a:pt x="226" y="1084"/>
                </a:lnTo>
                <a:lnTo>
                  <a:pt x="276" y="1020"/>
                </a:lnTo>
                <a:lnTo>
                  <a:pt x="329" y="948"/>
                </a:lnTo>
                <a:lnTo>
                  <a:pt x="387" y="867"/>
                </a:lnTo>
                <a:lnTo>
                  <a:pt x="448" y="776"/>
                </a:lnTo>
                <a:lnTo>
                  <a:pt x="513" y="676"/>
                </a:lnTo>
                <a:lnTo>
                  <a:pt x="581" y="566"/>
                </a:lnTo>
                <a:lnTo>
                  <a:pt x="652" y="447"/>
                </a:lnTo>
                <a:lnTo>
                  <a:pt x="654" y="442"/>
                </a:lnTo>
                <a:lnTo>
                  <a:pt x="662" y="428"/>
                </a:lnTo>
                <a:lnTo>
                  <a:pt x="673" y="406"/>
                </a:lnTo>
                <a:lnTo>
                  <a:pt x="689" y="377"/>
                </a:lnTo>
                <a:lnTo>
                  <a:pt x="708" y="343"/>
                </a:lnTo>
                <a:lnTo>
                  <a:pt x="731" y="306"/>
                </a:lnTo>
                <a:lnTo>
                  <a:pt x="755" y="265"/>
                </a:lnTo>
                <a:lnTo>
                  <a:pt x="781" y="224"/>
                </a:lnTo>
                <a:lnTo>
                  <a:pt x="809" y="182"/>
                </a:lnTo>
                <a:lnTo>
                  <a:pt x="838" y="142"/>
                </a:lnTo>
                <a:lnTo>
                  <a:pt x="867" y="104"/>
                </a:lnTo>
                <a:lnTo>
                  <a:pt x="896" y="71"/>
                </a:lnTo>
                <a:lnTo>
                  <a:pt x="925" y="42"/>
                </a:lnTo>
                <a:lnTo>
                  <a:pt x="952" y="20"/>
                </a:lnTo>
                <a:lnTo>
                  <a:pt x="978" y="6"/>
                </a:lnTo>
                <a:lnTo>
                  <a:pt x="1002" y="1"/>
                </a:lnTo>
                <a:lnTo>
                  <a:pt x="1148" y="1"/>
                </a:lnTo>
                <a:lnTo>
                  <a:pt x="1147" y="1"/>
                </a:lnTo>
                <a:lnTo>
                  <a:pt x="1144" y="0"/>
                </a:lnTo>
                <a:lnTo>
                  <a:pt x="1139" y="0"/>
                </a:lnTo>
                <a:lnTo>
                  <a:pt x="1132" y="1"/>
                </a:lnTo>
                <a:lnTo>
                  <a:pt x="1123" y="3"/>
                </a:lnTo>
                <a:lnTo>
                  <a:pt x="1112" y="7"/>
                </a:lnTo>
                <a:lnTo>
                  <a:pt x="1098" y="15"/>
                </a:lnTo>
                <a:lnTo>
                  <a:pt x="1083" y="25"/>
                </a:lnTo>
                <a:lnTo>
                  <a:pt x="1065" y="39"/>
                </a:lnTo>
                <a:lnTo>
                  <a:pt x="1045" y="58"/>
                </a:lnTo>
                <a:lnTo>
                  <a:pt x="1023" y="82"/>
                </a:lnTo>
                <a:lnTo>
                  <a:pt x="998" y="111"/>
                </a:lnTo>
                <a:lnTo>
                  <a:pt x="971" y="147"/>
                </a:lnTo>
                <a:lnTo>
                  <a:pt x="941" y="189"/>
                </a:lnTo>
                <a:lnTo>
                  <a:pt x="910" y="239"/>
                </a:lnTo>
                <a:lnTo>
                  <a:pt x="875" y="296"/>
                </a:lnTo>
                <a:lnTo>
                  <a:pt x="401" y="1072"/>
                </a:lnTo>
                <a:lnTo>
                  <a:pt x="399" y="1074"/>
                </a:lnTo>
                <a:lnTo>
                  <a:pt x="393" y="1083"/>
                </a:lnTo>
                <a:lnTo>
                  <a:pt x="383" y="1096"/>
                </a:lnTo>
                <a:lnTo>
                  <a:pt x="370" y="1112"/>
                </a:lnTo>
                <a:lnTo>
                  <a:pt x="353" y="1132"/>
                </a:lnTo>
                <a:lnTo>
                  <a:pt x="333" y="1154"/>
                </a:lnTo>
                <a:lnTo>
                  <a:pt x="310" y="1177"/>
                </a:lnTo>
                <a:lnTo>
                  <a:pt x="284" y="1202"/>
                </a:lnTo>
                <a:lnTo>
                  <a:pt x="256" y="1226"/>
                </a:lnTo>
                <a:lnTo>
                  <a:pt x="225" y="1250"/>
                </a:lnTo>
                <a:lnTo>
                  <a:pt x="192" y="1272"/>
                </a:lnTo>
                <a:lnTo>
                  <a:pt x="157" y="1291"/>
                </a:lnTo>
                <a:lnTo>
                  <a:pt x="120" y="1308"/>
                </a:lnTo>
                <a:lnTo>
                  <a:pt x="81" y="1321"/>
                </a:lnTo>
                <a:lnTo>
                  <a:pt x="41" y="1329"/>
                </a:lnTo>
                <a:lnTo>
                  <a:pt x="0" y="1332"/>
                </a:lnTo>
              </a:path>
            </a:pathLst>
          </a:custGeom>
          <a:solidFill>
            <a:srgbClr val="537EB9"/>
          </a:solidFill>
          <a:ln w="12700" cap="rnd" cmpd="sng">
            <a:solidFill>
              <a:srgbClr val="09185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5" name="Freeform 5"/>
          <p:cNvSpPr>
            <a:spLocks/>
          </p:cNvSpPr>
          <p:nvPr/>
        </p:nvSpPr>
        <p:spPr bwMode="auto">
          <a:xfrm>
            <a:off x="4906434" y="2852738"/>
            <a:ext cx="1858433" cy="2171700"/>
          </a:xfrm>
          <a:custGeom>
            <a:avLst/>
            <a:gdLst>
              <a:gd name="T0" fmla="*/ 95250 w 1317"/>
              <a:gd name="T1" fmla="*/ 2170113 h 1368"/>
              <a:gd name="T2" fmla="*/ 127000 w 1317"/>
              <a:gd name="T3" fmla="*/ 2170113 h 1368"/>
              <a:gd name="T4" fmla="*/ 185737 w 1317"/>
              <a:gd name="T5" fmla="*/ 2163763 h 1368"/>
              <a:gd name="T6" fmla="*/ 265112 w 1317"/>
              <a:gd name="T7" fmla="*/ 2147888 h 1368"/>
              <a:gd name="T8" fmla="*/ 357187 w 1317"/>
              <a:gd name="T9" fmla="*/ 2116138 h 1368"/>
              <a:gd name="T10" fmla="*/ 457200 w 1317"/>
              <a:gd name="T11" fmla="*/ 2063750 h 1368"/>
              <a:gd name="T12" fmla="*/ 560387 w 1317"/>
              <a:gd name="T13" fmla="*/ 1984375 h 1368"/>
              <a:gd name="T14" fmla="*/ 657225 w 1317"/>
              <a:gd name="T15" fmla="*/ 1874838 h 1368"/>
              <a:gd name="T16" fmla="*/ 1612900 w 1317"/>
              <a:gd name="T17" fmla="*/ 322263 h 1368"/>
              <a:gd name="T18" fmla="*/ 1624012 w 1317"/>
              <a:gd name="T19" fmla="*/ 309563 h 1368"/>
              <a:gd name="T20" fmla="*/ 1657350 w 1317"/>
              <a:gd name="T21" fmla="*/ 277813 h 1368"/>
              <a:gd name="T22" fmla="*/ 1708150 w 1317"/>
              <a:gd name="T23" fmla="*/ 234950 h 1368"/>
              <a:gd name="T24" fmla="*/ 1771650 w 1317"/>
              <a:gd name="T25" fmla="*/ 182563 h 1368"/>
              <a:gd name="T26" fmla="*/ 1844675 w 1317"/>
              <a:gd name="T27" fmla="*/ 131763 h 1368"/>
              <a:gd name="T28" fmla="*/ 1925637 w 1317"/>
              <a:gd name="T29" fmla="*/ 88900 h 1368"/>
              <a:gd name="T30" fmla="*/ 2008187 w 1317"/>
              <a:gd name="T31" fmla="*/ 57150 h 1368"/>
              <a:gd name="T32" fmla="*/ 2089150 w 1317"/>
              <a:gd name="T33" fmla="*/ 46038 h 1368"/>
              <a:gd name="T34" fmla="*/ 1836737 w 1317"/>
              <a:gd name="T35" fmla="*/ 0 h 1368"/>
              <a:gd name="T36" fmla="*/ 1811337 w 1317"/>
              <a:gd name="T37" fmla="*/ 3175 h 1368"/>
              <a:gd name="T38" fmla="*/ 1766887 w 1317"/>
              <a:gd name="T39" fmla="*/ 14288 h 1368"/>
              <a:gd name="T40" fmla="*/ 1706562 w 1317"/>
              <a:gd name="T41" fmla="*/ 33338 h 1368"/>
              <a:gd name="T42" fmla="*/ 1635125 w 1317"/>
              <a:gd name="T43" fmla="*/ 68263 h 1368"/>
              <a:gd name="T44" fmla="*/ 1558925 w 1317"/>
              <a:gd name="T45" fmla="*/ 117475 h 1368"/>
              <a:gd name="T46" fmla="*/ 1481137 w 1317"/>
              <a:gd name="T47" fmla="*/ 188913 h 1368"/>
              <a:gd name="T48" fmla="*/ 1406525 w 1317"/>
              <a:gd name="T49" fmla="*/ 282575 h 1368"/>
              <a:gd name="T50" fmla="*/ 498475 w 1317"/>
              <a:gd name="T51" fmla="*/ 1736725 h 1368"/>
              <a:gd name="T52" fmla="*/ 488950 w 1317"/>
              <a:gd name="T53" fmla="*/ 1752600 h 1368"/>
              <a:gd name="T54" fmla="*/ 458787 w 1317"/>
              <a:gd name="T55" fmla="*/ 1795463 h 1368"/>
              <a:gd name="T56" fmla="*/ 412750 w 1317"/>
              <a:gd name="T57" fmla="*/ 1857375 h 1368"/>
              <a:gd name="T58" fmla="*/ 350837 w 1317"/>
              <a:gd name="T59" fmla="*/ 1930400 h 1368"/>
              <a:gd name="T60" fmla="*/ 277812 w 1317"/>
              <a:gd name="T61" fmla="*/ 2003425 h 1368"/>
              <a:gd name="T62" fmla="*/ 192087 w 1317"/>
              <a:gd name="T63" fmla="*/ 2070100 h 1368"/>
              <a:gd name="T64" fmla="*/ 100012 w 1317"/>
              <a:gd name="T65" fmla="*/ 2120900 h 1368"/>
              <a:gd name="T66" fmla="*/ 0 w 1317"/>
              <a:gd name="T67" fmla="*/ 2149475 h 1368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317" h="1368">
                <a:moveTo>
                  <a:pt x="57" y="1367"/>
                </a:moveTo>
                <a:lnTo>
                  <a:pt x="60" y="1367"/>
                </a:lnTo>
                <a:lnTo>
                  <a:pt x="67" y="1367"/>
                </a:lnTo>
                <a:lnTo>
                  <a:pt x="80" y="1367"/>
                </a:lnTo>
                <a:lnTo>
                  <a:pt x="97" y="1366"/>
                </a:lnTo>
                <a:lnTo>
                  <a:pt x="117" y="1363"/>
                </a:lnTo>
                <a:lnTo>
                  <a:pt x="140" y="1360"/>
                </a:lnTo>
                <a:lnTo>
                  <a:pt x="167" y="1353"/>
                </a:lnTo>
                <a:lnTo>
                  <a:pt x="195" y="1345"/>
                </a:lnTo>
                <a:lnTo>
                  <a:pt x="225" y="1333"/>
                </a:lnTo>
                <a:lnTo>
                  <a:pt x="256" y="1319"/>
                </a:lnTo>
                <a:lnTo>
                  <a:pt x="288" y="1300"/>
                </a:lnTo>
                <a:lnTo>
                  <a:pt x="320" y="1278"/>
                </a:lnTo>
                <a:lnTo>
                  <a:pt x="353" y="1250"/>
                </a:lnTo>
                <a:lnTo>
                  <a:pt x="384" y="1218"/>
                </a:lnTo>
                <a:lnTo>
                  <a:pt x="414" y="1181"/>
                </a:lnTo>
                <a:lnTo>
                  <a:pt x="442" y="1138"/>
                </a:lnTo>
                <a:lnTo>
                  <a:pt x="1016" y="203"/>
                </a:lnTo>
                <a:lnTo>
                  <a:pt x="1018" y="200"/>
                </a:lnTo>
                <a:lnTo>
                  <a:pt x="1023" y="195"/>
                </a:lnTo>
                <a:lnTo>
                  <a:pt x="1032" y="186"/>
                </a:lnTo>
                <a:lnTo>
                  <a:pt x="1044" y="175"/>
                </a:lnTo>
                <a:lnTo>
                  <a:pt x="1058" y="162"/>
                </a:lnTo>
                <a:lnTo>
                  <a:pt x="1076" y="148"/>
                </a:lnTo>
                <a:lnTo>
                  <a:pt x="1095" y="132"/>
                </a:lnTo>
                <a:lnTo>
                  <a:pt x="1116" y="115"/>
                </a:lnTo>
                <a:lnTo>
                  <a:pt x="1138" y="99"/>
                </a:lnTo>
                <a:lnTo>
                  <a:pt x="1162" y="83"/>
                </a:lnTo>
                <a:lnTo>
                  <a:pt x="1187" y="69"/>
                </a:lnTo>
                <a:lnTo>
                  <a:pt x="1213" y="56"/>
                </a:lnTo>
                <a:lnTo>
                  <a:pt x="1238" y="45"/>
                </a:lnTo>
                <a:lnTo>
                  <a:pt x="1265" y="36"/>
                </a:lnTo>
                <a:lnTo>
                  <a:pt x="1290" y="31"/>
                </a:lnTo>
                <a:lnTo>
                  <a:pt x="1316" y="29"/>
                </a:lnTo>
                <a:lnTo>
                  <a:pt x="1159" y="0"/>
                </a:lnTo>
                <a:lnTo>
                  <a:pt x="1157" y="0"/>
                </a:lnTo>
                <a:lnTo>
                  <a:pt x="1151" y="1"/>
                </a:lnTo>
                <a:lnTo>
                  <a:pt x="1141" y="2"/>
                </a:lnTo>
                <a:lnTo>
                  <a:pt x="1129" y="5"/>
                </a:lnTo>
                <a:lnTo>
                  <a:pt x="1113" y="9"/>
                </a:lnTo>
                <a:lnTo>
                  <a:pt x="1095" y="14"/>
                </a:lnTo>
                <a:lnTo>
                  <a:pt x="1075" y="21"/>
                </a:lnTo>
                <a:lnTo>
                  <a:pt x="1053" y="31"/>
                </a:lnTo>
                <a:lnTo>
                  <a:pt x="1030" y="43"/>
                </a:lnTo>
                <a:lnTo>
                  <a:pt x="1006" y="57"/>
                </a:lnTo>
                <a:lnTo>
                  <a:pt x="982" y="74"/>
                </a:lnTo>
                <a:lnTo>
                  <a:pt x="957" y="95"/>
                </a:lnTo>
                <a:lnTo>
                  <a:pt x="933" y="119"/>
                </a:lnTo>
                <a:lnTo>
                  <a:pt x="909" y="146"/>
                </a:lnTo>
                <a:lnTo>
                  <a:pt x="886" y="178"/>
                </a:lnTo>
                <a:lnTo>
                  <a:pt x="865" y="213"/>
                </a:lnTo>
                <a:lnTo>
                  <a:pt x="314" y="1094"/>
                </a:lnTo>
                <a:lnTo>
                  <a:pt x="312" y="1096"/>
                </a:lnTo>
                <a:lnTo>
                  <a:pt x="308" y="1104"/>
                </a:lnTo>
                <a:lnTo>
                  <a:pt x="300" y="1116"/>
                </a:lnTo>
                <a:lnTo>
                  <a:pt x="289" y="1131"/>
                </a:lnTo>
                <a:lnTo>
                  <a:pt x="276" y="1150"/>
                </a:lnTo>
                <a:lnTo>
                  <a:pt x="260" y="1170"/>
                </a:lnTo>
                <a:lnTo>
                  <a:pt x="242" y="1192"/>
                </a:lnTo>
                <a:lnTo>
                  <a:pt x="221" y="1216"/>
                </a:lnTo>
                <a:lnTo>
                  <a:pt x="199" y="1239"/>
                </a:lnTo>
                <a:lnTo>
                  <a:pt x="175" y="1262"/>
                </a:lnTo>
                <a:lnTo>
                  <a:pt x="149" y="1284"/>
                </a:lnTo>
                <a:lnTo>
                  <a:pt x="121" y="1304"/>
                </a:lnTo>
                <a:lnTo>
                  <a:pt x="93" y="1321"/>
                </a:lnTo>
                <a:lnTo>
                  <a:pt x="63" y="1336"/>
                </a:lnTo>
                <a:lnTo>
                  <a:pt x="32" y="1347"/>
                </a:lnTo>
                <a:lnTo>
                  <a:pt x="0" y="1354"/>
                </a:lnTo>
                <a:lnTo>
                  <a:pt x="57" y="1367"/>
                </a:lnTo>
              </a:path>
            </a:pathLst>
          </a:custGeom>
          <a:solidFill>
            <a:srgbClr val="537EB9"/>
          </a:solidFill>
          <a:ln w="12700" cap="rnd" cmpd="sng">
            <a:solidFill>
              <a:srgbClr val="09185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6" name="Freeform 6"/>
          <p:cNvSpPr>
            <a:spLocks/>
          </p:cNvSpPr>
          <p:nvPr/>
        </p:nvSpPr>
        <p:spPr bwMode="auto">
          <a:xfrm>
            <a:off x="1344789" y="2909889"/>
            <a:ext cx="1117600" cy="1368425"/>
          </a:xfrm>
          <a:custGeom>
            <a:avLst/>
            <a:gdLst>
              <a:gd name="T0" fmla="*/ 177576 w 793"/>
              <a:gd name="T1" fmla="*/ 1366838 h 862"/>
              <a:gd name="T2" fmla="*/ 756283 w 793"/>
              <a:gd name="T3" fmla="*/ 396875 h 862"/>
              <a:gd name="T4" fmla="*/ 800677 w 793"/>
              <a:gd name="T5" fmla="*/ 334963 h 862"/>
              <a:gd name="T6" fmla="*/ 846656 w 793"/>
              <a:gd name="T7" fmla="*/ 279400 h 862"/>
              <a:gd name="T8" fmla="*/ 891050 w 793"/>
              <a:gd name="T9" fmla="*/ 231775 h 862"/>
              <a:gd name="T10" fmla="*/ 935444 w 793"/>
              <a:gd name="T11" fmla="*/ 188913 h 862"/>
              <a:gd name="T12" fmla="*/ 978252 w 793"/>
              <a:gd name="T13" fmla="*/ 150813 h 862"/>
              <a:gd name="T14" fmla="*/ 1019475 w 793"/>
              <a:gd name="T15" fmla="*/ 119063 h 862"/>
              <a:gd name="T16" fmla="*/ 1057527 w 793"/>
              <a:gd name="T17" fmla="*/ 92075 h 862"/>
              <a:gd name="T18" fmla="*/ 1095579 w 793"/>
              <a:gd name="T19" fmla="*/ 69850 h 862"/>
              <a:gd name="T20" fmla="*/ 1128875 w 793"/>
              <a:gd name="T21" fmla="*/ 50800 h 862"/>
              <a:gd name="T22" fmla="*/ 1160585 w 793"/>
              <a:gd name="T23" fmla="*/ 36513 h 862"/>
              <a:gd name="T24" fmla="*/ 1187538 w 793"/>
              <a:gd name="T25" fmla="*/ 23813 h 862"/>
              <a:gd name="T26" fmla="*/ 1211321 w 793"/>
              <a:gd name="T27" fmla="*/ 15875 h 862"/>
              <a:gd name="T28" fmla="*/ 1230347 w 793"/>
              <a:gd name="T29" fmla="*/ 9525 h 862"/>
              <a:gd name="T30" fmla="*/ 1243031 w 793"/>
              <a:gd name="T31" fmla="*/ 6350 h 862"/>
              <a:gd name="T32" fmla="*/ 1252544 w 793"/>
              <a:gd name="T33" fmla="*/ 3175 h 862"/>
              <a:gd name="T34" fmla="*/ 1255715 w 793"/>
              <a:gd name="T35" fmla="*/ 3175 h 862"/>
              <a:gd name="T36" fmla="*/ 954470 w 793"/>
              <a:gd name="T37" fmla="*/ 0 h 862"/>
              <a:gd name="T38" fmla="*/ 881537 w 793"/>
              <a:gd name="T39" fmla="*/ 28575 h 862"/>
              <a:gd name="T40" fmla="*/ 805433 w 793"/>
              <a:gd name="T41" fmla="*/ 79375 h 862"/>
              <a:gd name="T42" fmla="*/ 727744 w 793"/>
              <a:gd name="T43" fmla="*/ 149225 h 862"/>
              <a:gd name="T44" fmla="*/ 646883 w 793"/>
              <a:gd name="T45" fmla="*/ 233363 h 862"/>
              <a:gd name="T46" fmla="*/ 566023 w 793"/>
              <a:gd name="T47" fmla="*/ 330200 h 862"/>
              <a:gd name="T48" fmla="*/ 486748 w 793"/>
              <a:gd name="T49" fmla="*/ 434975 h 862"/>
              <a:gd name="T50" fmla="*/ 410644 w 793"/>
              <a:gd name="T51" fmla="*/ 546100 h 862"/>
              <a:gd name="T52" fmla="*/ 336126 w 793"/>
              <a:gd name="T53" fmla="*/ 660400 h 862"/>
              <a:gd name="T54" fmla="*/ 266364 w 793"/>
              <a:gd name="T55" fmla="*/ 771525 h 862"/>
              <a:gd name="T56" fmla="*/ 202944 w 793"/>
              <a:gd name="T57" fmla="*/ 879475 h 862"/>
              <a:gd name="T58" fmla="*/ 145866 w 793"/>
              <a:gd name="T59" fmla="*/ 981075 h 862"/>
              <a:gd name="T60" fmla="*/ 96715 w 793"/>
              <a:gd name="T61" fmla="*/ 1069975 h 862"/>
              <a:gd name="T62" fmla="*/ 55492 w 793"/>
              <a:gd name="T63" fmla="*/ 1144588 h 862"/>
              <a:gd name="T64" fmla="*/ 25368 w 793"/>
              <a:gd name="T65" fmla="*/ 1203325 h 862"/>
              <a:gd name="T66" fmla="*/ 6342 w 793"/>
              <a:gd name="T67" fmla="*/ 1239838 h 862"/>
              <a:gd name="T68" fmla="*/ 0 w 793"/>
              <a:gd name="T69" fmla="*/ 1252538 h 862"/>
              <a:gd name="T70" fmla="*/ 177576 w 793"/>
              <a:gd name="T71" fmla="*/ 1366838 h 86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793" h="862">
                <a:moveTo>
                  <a:pt x="112" y="861"/>
                </a:moveTo>
                <a:lnTo>
                  <a:pt x="477" y="250"/>
                </a:lnTo>
                <a:lnTo>
                  <a:pt x="505" y="211"/>
                </a:lnTo>
                <a:lnTo>
                  <a:pt x="534" y="176"/>
                </a:lnTo>
                <a:lnTo>
                  <a:pt x="562" y="146"/>
                </a:lnTo>
                <a:lnTo>
                  <a:pt x="590" y="119"/>
                </a:lnTo>
                <a:lnTo>
                  <a:pt x="617" y="95"/>
                </a:lnTo>
                <a:lnTo>
                  <a:pt x="643" y="75"/>
                </a:lnTo>
                <a:lnTo>
                  <a:pt x="667" y="58"/>
                </a:lnTo>
                <a:lnTo>
                  <a:pt x="691" y="44"/>
                </a:lnTo>
                <a:lnTo>
                  <a:pt x="712" y="32"/>
                </a:lnTo>
                <a:lnTo>
                  <a:pt x="732" y="23"/>
                </a:lnTo>
                <a:lnTo>
                  <a:pt x="749" y="15"/>
                </a:lnTo>
                <a:lnTo>
                  <a:pt x="764" y="10"/>
                </a:lnTo>
                <a:lnTo>
                  <a:pt x="776" y="6"/>
                </a:lnTo>
                <a:lnTo>
                  <a:pt x="784" y="4"/>
                </a:lnTo>
                <a:lnTo>
                  <a:pt x="790" y="2"/>
                </a:lnTo>
                <a:lnTo>
                  <a:pt x="792" y="2"/>
                </a:lnTo>
                <a:lnTo>
                  <a:pt x="602" y="0"/>
                </a:lnTo>
                <a:lnTo>
                  <a:pt x="556" y="18"/>
                </a:lnTo>
                <a:lnTo>
                  <a:pt x="508" y="50"/>
                </a:lnTo>
                <a:lnTo>
                  <a:pt x="459" y="94"/>
                </a:lnTo>
                <a:lnTo>
                  <a:pt x="408" y="147"/>
                </a:lnTo>
                <a:lnTo>
                  <a:pt x="357" y="208"/>
                </a:lnTo>
                <a:lnTo>
                  <a:pt x="307" y="274"/>
                </a:lnTo>
                <a:lnTo>
                  <a:pt x="259" y="344"/>
                </a:lnTo>
                <a:lnTo>
                  <a:pt x="212" y="416"/>
                </a:lnTo>
                <a:lnTo>
                  <a:pt x="168" y="486"/>
                </a:lnTo>
                <a:lnTo>
                  <a:pt x="128" y="554"/>
                </a:lnTo>
                <a:lnTo>
                  <a:pt x="92" y="618"/>
                </a:lnTo>
                <a:lnTo>
                  <a:pt x="61" y="674"/>
                </a:lnTo>
                <a:lnTo>
                  <a:pt x="35" y="721"/>
                </a:lnTo>
                <a:lnTo>
                  <a:pt x="16" y="758"/>
                </a:lnTo>
                <a:lnTo>
                  <a:pt x="4" y="781"/>
                </a:lnTo>
                <a:lnTo>
                  <a:pt x="0" y="789"/>
                </a:lnTo>
                <a:lnTo>
                  <a:pt x="112" y="861"/>
                </a:lnTo>
              </a:path>
            </a:pathLst>
          </a:custGeom>
          <a:solidFill>
            <a:srgbClr val="537EB9"/>
          </a:solidFill>
          <a:ln w="12700" cap="rnd" cmpd="sng">
            <a:solidFill>
              <a:srgbClr val="09185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7" name="Freeform 7"/>
          <p:cNvSpPr>
            <a:spLocks/>
          </p:cNvSpPr>
          <p:nvPr/>
        </p:nvSpPr>
        <p:spPr bwMode="auto">
          <a:xfrm>
            <a:off x="3852333" y="2876551"/>
            <a:ext cx="1761067" cy="2151063"/>
          </a:xfrm>
          <a:custGeom>
            <a:avLst/>
            <a:gdLst>
              <a:gd name="T0" fmla="*/ 4759 w 1249"/>
              <a:gd name="T1" fmla="*/ 2128838 h 1355"/>
              <a:gd name="T2" fmla="*/ 44414 w 1249"/>
              <a:gd name="T3" fmla="*/ 2136775 h 1355"/>
              <a:gd name="T4" fmla="*/ 114208 w 1249"/>
              <a:gd name="T5" fmla="*/ 2146300 h 1355"/>
              <a:gd name="T6" fmla="*/ 207796 w 1249"/>
              <a:gd name="T7" fmla="*/ 2149475 h 1355"/>
              <a:gd name="T8" fmla="*/ 315660 w 1249"/>
              <a:gd name="T9" fmla="*/ 2139950 h 1355"/>
              <a:gd name="T10" fmla="*/ 429868 w 1249"/>
              <a:gd name="T11" fmla="*/ 2108200 h 1355"/>
              <a:gd name="T12" fmla="*/ 544077 w 1249"/>
              <a:gd name="T13" fmla="*/ 2047875 h 1355"/>
              <a:gd name="T14" fmla="*/ 648768 w 1249"/>
              <a:gd name="T15" fmla="*/ 1954213 h 1355"/>
              <a:gd name="T16" fmla="*/ 1640161 w 1249"/>
              <a:gd name="T17" fmla="*/ 407988 h 1355"/>
              <a:gd name="T18" fmla="*/ 1649678 w 1249"/>
              <a:gd name="T19" fmla="*/ 392113 h 1355"/>
              <a:gd name="T20" fmla="*/ 1675058 w 1249"/>
              <a:gd name="T21" fmla="*/ 347663 h 1355"/>
              <a:gd name="T22" fmla="*/ 1714714 w 1249"/>
              <a:gd name="T23" fmla="*/ 284163 h 1355"/>
              <a:gd name="T24" fmla="*/ 1762300 w 1249"/>
              <a:gd name="T25" fmla="*/ 212725 h 1355"/>
              <a:gd name="T26" fmla="*/ 1816232 w 1249"/>
              <a:gd name="T27" fmla="*/ 139700 h 1355"/>
              <a:gd name="T28" fmla="*/ 1873336 w 1249"/>
              <a:gd name="T29" fmla="*/ 76200 h 1355"/>
              <a:gd name="T30" fmla="*/ 1928854 w 1249"/>
              <a:gd name="T31" fmla="*/ 28575 h 1355"/>
              <a:gd name="T32" fmla="*/ 1979614 w 1249"/>
              <a:gd name="T33" fmla="*/ 7938 h 1355"/>
              <a:gd name="T34" fmla="*/ 1965338 w 1249"/>
              <a:gd name="T35" fmla="*/ 3175 h 1355"/>
              <a:gd name="T36" fmla="*/ 1924096 w 1249"/>
              <a:gd name="T37" fmla="*/ 0 h 1355"/>
              <a:gd name="T38" fmla="*/ 1860647 w 1249"/>
              <a:gd name="T39" fmla="*/ 6350 h 1355"/>
              <a:gd name="T40" fmla="*/ 1776576 w 1249"/>
              <a:gd name="T41" fmla="*/ 34925 h 1355"/>
              <a:gd name="T42" fmla="*/ 1675058 w 1249"/>
              <a:gd name="T43" fmla="*/ 93663 h 1355"/>
              <a:gd name="T44" fmla="*/ 1559263 w 1249"/>
              <a:gd name="T45" fmla="*/ 195263 h 1355"/>
              <a:gd name="T46" fmla="*/ 1432365 w 1249"/>
              <a:gd name="T47" fmla="*/ 349250 h 1355"/>
              <a:gd name="T48" fmla="*/ 1295949 w 1249"/>
              <a:gd name="T49" fmla="*/ 566738 h 1355"/>
              <a:gd name="T50" fmla="*/ 645595 w 1249"/>
              <a:gd name="T51" fmla="*/ 1612900 h 1355"/>
              <a:gd name="T52" fmla="*/ 618629 w 1249"/>
              <a:gd name="T53" fmla="*/ 1663700 h 1355"/>
              <a:gd name="T54" fmla="*/ 569456 w 1249"/>
              <a:gd name="T55" fmla="*/ 1749425 h 1355"/>
              <a:gd name="T56" fmla="*/ 499662 w 1249"/>
              <a:gd name="T57" fmla="*/ 1852613 h 1355"/>
              <a:gd name="T58" fmla="*/ 410833 w 1249"/>
              <a:gd name="T59" fmla="*/ 1960563 h 1355"/>
              <a:gd name="T60" fmla="*/ 307728 w 1249"/>
              <a:gd name="T61" fmla="*/ 2054225 h 1355"/>
              <a:gd name="T62" fmla="*/ 191934 w 1249"/>
              <a:gd name="T63" fmla="*/ 2119313 h 1355"/>
              <a:gd name="T64" fmla="*/ 65035 w 1249"/>
              <a:gd name="T65" fmla="*/ 2138363 h 135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1249" h="1355">
                <a:moveTo>
                  <a:pt x="0" y="1340"/>
                </a:moveTo>
                <a:lnTo>
                  <a:pt x="3" y="1341"/>
                </a:lnTo>
                <a:lnTo>
                  <a:pt x="13" y="1343"/>
                </a:lnTo>
                <a:lnTo>
                  <a:pt x="28" y="1346"/>
                </a:lnTo>
                <a:lnTo>
                  <a:pt x="48" y="1349"/>
                </a:lnTo>
                <a:lnTo>
                  <a:pt x="72" y="1352"/>
                </a:lnTo>
                <a:lnTo>
                  <a:pt x="100" y="1354"/>
                </a:lnTo>
                <a:lnTo>
                  <a:pt x="131" y="1354"/>
                </a:lnTo>
                <a:lnTo>
                  <a:pt x="164" y="1352"/>
                </a:lnTo>
                <a:lnTo>
                  <a:pt x="199" y="1348"/>
                </a:lnTo>
                <a:lnTo>
                  <a:pt x="235" y="1339"/>
                </a:lnTo>
                <a:lnTo>
                  <a:pt x="271" y="1328"/>
                </a:lnTo>
                <a:lnTo>
                  <a:pt x="308" y="1312"/>
                </a:lnTo>
                <a:lnTo>
                  <a:pt x="343" y="1290"/>
                </a:lnTo>
                <a:lnTo>
                  <a:pt x="377" y="1263"/>
                </a:lnTo>
                <a:lnTo>
                  <a:pt x="409" y="1231"/>
                </a:lnTo>
                <a:lnTo>
                  <a:pt x="439" y="1191"/>
                </a:lnTo>
                <a:lnTo>
                  <a:pt x="1034" y="257"/>
                </a:lnTo>
                <a:lnTo>
                  <a:pt x="1036" y="254"/>
                </a:lnTo>
                <a:lnTo>
                  <a:pt x="1040" y="247"/>
                </a:lnTo>
                <a:lnTo>
                  <a:pt x="1047" y="235"/>
                </a:lnTo>
                <a:lnTo>
                  <a:pt x="1056" y="219"/>
                </a:lnTo>
                <a:lnTo>
                  <a:pt x="1068" y="200"/>
                </a:lnTo>
                <a:lnTo>
                  <a:pt x="1081" y="179"/>
                </a:lnTo>
                <a:lnTo>
                  <a:pt x="1095" y="157"/>
                </a:lnTo>
                <a:lnTo>
                  <a:pt x="1111" y="134"/>
                </a:lnTo>
                <a:lnTo>
                  <a:pt x="1128" y="111"/>
                </a:lnTo>
                <a:lnTo>
                  <a:pt x="1145" y="88"/>
                </a:lnTo>
                <a:lnTo>
                  <a:pt x="1163" y="67"/>
                </a:lnTo>
                <a:lnTo>
                  <a:pt x="1181" y="48"/>
                </a:lnTo>
                <a:lnTo>
                  <a:pt x="1198" y="31"/>
                </a:lnTo>
                <a:lnTo>
                  <a:pt x="1216" y="18"/>
                </a:lnTo>
                <a:lnTo>
                  <a:pt x="1232" y="9"/>
                </a:lnTo>
                <a:lnTo>
                  <a:pt x="1248" y="5"/>
                </a:lnTo>
                <a:lnTo>
                  <a:pt x="1245" y="4"/>
                </a:lnTo>
                <a:lnTo>
                  <a:pt x="1239" y="2"/>
                </a:lnTo>
                <a:lnTo>
                  <a:pt x="1228" y="1"/>
                </a:lnTo>
                <a:lnTo>
                  <a:pt x="1213" y="0"/>
                </a:lnTo>
                <a:lnTo>
                  <a:pt x="1195" y="1"/>
                </a:lnTo>
                <a:lnTo>
                  <a:pt x="1173" y="4"/>
                </a:lnTo>
                <a:lnTo>
                  <a:pt x="1148" y="11"/>
                </a:lnTo>
                <a:lnTo>
                  <a:pt x="1120" y="22"/>
                </a:lnTo>
                <a:lnTo>
                  <a:pt x="1089" y="37"/>
                </a:lnTo>
                <a:lnTo>
                  <a:pt x="1056" y="59"/>
                </a:lnTo>
                <a:lnTo>
                  <a:pt x="1021" y="87"/>
                </a:lnTo>
                <a:lnTo>
                  <a:pt x="983" y="123"/>
                </a:lnTo>
                <a:lnTo>
                  <a:pt x="944" y="166"/>
                </a:lnTo>
                <a:lnTo>
                  <a:pt x="903" y="220"/>
                </a:lnTo>
                <a:lnTo>
                  <a:pt x="861" y="282"/>
                </a:lnTo>
                <a:lnTo>
                  <a:pt x="817" y="357"/>
                </a:lnTo>
                <a:lnTo>
                  <a:pt x="409" y="1012"/>
                </a:lnTo>
                <a:lnTo>
                  <a:pt x="407" y="1016"/>
                </a:lnTo>
                <a:lnTo>
                  <a:pt x="400" y="1029"/>
                </a:lnTo>
                <a:lnTo>
                  <a:pt x="390" y="1048"/>
                </a:lnTo>
                <a:lnTo>
                  <a:pt x="376" y="1073"/>
                </a:lnTo>
                <a:lnTo>
                  <a:pt x="359" y="1102"/>
                </a:lnTo>
                <a:lnTo>
                  <a:pt x="338" y="1134"/>
                </a:lnTo>
                <a:lnTo>
                  <a:pt x="315" y="1167"/>
                </a:lnTo>
                <a:lnTo>
                  <a:pt x="288" y="1202"/>
                </a:lnTo>
                <a:lnTo>
                  <a:pt x="259" y="1235"/>
                </a:lnTo>
                <a:lnTo>
                  <a:pt x="227" y="1266"/>
                </a:lnTo>
                <a:lnTo>
                  <a:pt x="194" y="1294"/>
                </a:lnTo>
                <a:lnTo>
                  <a:pt x="158" y="1317"/>
                </a:lnTo>
                <a:lnTo>
                  <a:pt x="121" y="1335"/>
                </a:lnTo>
                <a:lnTo>
                  <a:pt x="81" y="1345"/>
                </a:lnTo>
                <a:lnTo>
                  <a:pt x="41" y="1347"/>
                </a:lnTo>
                <a:lnTo>
                  <a:pt x="0" y="1340"/>
                </a:lnTo>
              </a:path>
            </a:pathLst>
          </a:custGeom>
          <a:solidFill>
            <a:srgbClr val="537EB9"/>
          </a:solidFill>
          <a:ln w="12700" cap="rnd" cmpd="sng">
            <a:solidFill>
              <a:srgbClr val="09185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8" name="Freeform 8"/>
          <p:cNvSpPr>
            <a:spLocks/>
          </p:cNvSpPr>
          <p:nvPr/>
        </p:nvSpPr>
        <p:spPr bwMode="auto">
          <a:xfrm>
            <a:off x="7089422" y="4473575"/>
            <a:ext cx="626533" cy="534988"/>
          </a:xfrm>
          <a:custGeom>
            <a:avLst/>
            <a:gdLst>
              <a:gd name="T0" fmla="*/ 558800 w 444"/>
              <a:gd name="T1" fmla="*/ 0 h 337"/>
              <a:gd name="T2" fmla="*/ 555625 w 444"/>
              <a:gd name="T3" fmla="*/ 4763 h 337"/>
              <a:gd name="T4" fmla="*/ 546100 w 444"/>
              <a:gd name="T5" fmla="*/ 20638 h 337"/>
              <a:gd name="T6" fmla="*/ 530225 w 444"/>
              <a:gd name="T7" fmla="*/ 44450 h 337"/>
              <a:gd name="T8" fmla="*/ 509588 w 444"/>
              <a:gd name="T9" fmla="*/ 74613 h 337"/>
              <a:gd name="T10" fmla="*/ 484188 w 444"/>
              <a:gd name="T11" fmla="*/ 111125 h 337"/>
              <a:gd name="T12" fmla="*/ 454025 w 444"/>
              <a:gd name="T13" fmla="*/ 152400 h 337"/>
              <a:gd name="T14" fmla="*/ 420688 w 444"/>
              <a:gd name="T15" fmla="*/ 196850 h 337"/>
              <a:gd name="T16" fmla="*/ 382588 w 444"/>
              <a:gd name="T17" fmla="*/ 242888 h 337"/>
              <a:gd name="T18" fmla="*/ 341313 w 444"/>
              <a:gd name="T19" fmla="*/ 288925 h 337"/>
              <a:gd name="T20" fmla="*/ 296863 w 444"/>
              <a:gd name="T21" fmla="*/ 334963 h 337"/>
              <a:gd name="T22" fmla="*/ 250825 w 444"/>
              <a:gd name="T23" fmla="*/ 377825 h 337"/>
              <a:gd name="T24" fmla="*/ 203200 w 444"/>
              <a:gd name="T25" fmla="*/ 417513 h 337"/>
              <a:gd name="T26" fmla="*/ 152400 w 444"/>
              <a:gd name="T27" fmla="*/ 452438 h 337"/>
              <a:gd name="T28" fmla="*/ 101600 w 444"/>
              <a:gd name="T29" fmla="*/ 481013 h 337"/>
              <a:gd name="T30" fmla="*/ 50800 w 444"/>
              <a:gd name="T31" fmla="*/ 500063 h 337"/>
              <a:gd name="T32" fmla="*/ 0 w 444"/>
              <a:gd name="T33" fmla="*/ 512763 h 337"/>
              <a:gd name="T34" fmla="*/ 90488 w 444"/>
              <a:gd name="T35" fmla="*/ 533400 h 337"/>
              <a:gd name="T36" fmla="*/ 95250 w 444"/>
              <a:gd name="T37" fmla="*/ 533400 h 337"/>
              <a:gd name="T38" fmla="*/ 107950 w 444"/>
              <a:gd name="T39" fmla="*/ 533400 h 337"/>
              <a:gd name="T40" fmla="*/ 127000 w 444"/>
              <a:gd name="T41" fmla="*/ 533400 h 337"/>
              <a:gd name="T42" fmla="*/ 153988 w 444"/>
              <a:gd name="T43" fmla="*/ 531813 h 337"/>
              <a:gd name="T44" fmla="*/ 185738 w 444"/>
              <a:gd name="T45" fmla="*/ 527050 h 337"/>
              <a:gd name="T46" fmla="*/ 222250 w 444"/>
              <a:gd name="T47" fmla="*/ 520700 h 337"/>
              <a:gd name="T48" fmla="*/ 265113 w 444"/>
              <a:gd name="T49" fmla="*/ 511175 h 337"/>
              <a:gd name="T50" fmla="*/ 309563 w 444"/>
              <a:gd name="T51" fmla="*/ 498475 h 337"/>
              <a:gd name="T52" fmla="*/ 357188 w 444"/>
              <a:gd name="T53" fmla="*/ 479425 h 337"/>
              <a:gd name="T54" fmla="*/ 407988 w 444"/>
              <a:gd name="T55" fmla="*/ 457200 h 337"/>
              <a:gd name="T56" fmla="*/ 457200 w 444"/>
              <a:gd name="T57" fmla="*/ 427038 h 337"/>
              <a:gd name="T58" fmla="*/ 509588 w 444"/>
              <a:gd name="T59" fmla="*/ 392113 h 337"/>
              <a:gd name="T60" fmla="*/ 560388 w 444"/>
              <a:gd name="T61" fmla="*/ 347663 h 337"/>
              <a:gd name="T62" fmla="*/ 609600 w 444"/>
              <a:gd name="T63" fmla="*/ 296863 h 337"/>
              <a:gd name="T64" fmla="*/ 657225 w 444"/>
              <a:gd name="T65" fmla="*/ 238125 h 337"/>
              <a:gd name="T66" fmla="*/ 703263 w 444"/>
              <a:gd name="T67" fmla="*/ 169863 h 337"/>
              <a:gd name="T68" fmla="*/ 558800 w 444"/>
              <a:gd name="T69" fmla="*/ 0 h 337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444" h="337">
                <a:moveTo>
                  <a:pt x="352" y="0"/>
                </a:moveTo>
                <a:lnTo>
                  <a:pt x="350" y="3"/>
                </a:lnTo>
                <a:lnTo>
                  <a:pt x="344" y="13"/>
                </a:lnTo>
                <a:lnTo>
                  <a:pt x="334" y="28"/>
                </a:lnTo>
                <a:lnTo>
                  <a:pt x="321" y="47"/>
                </a:lnTo>
                <a:lnTo>
                  <a:pt x="305" y="70"/>
                </a:lnTo>
                <a:lnTo>
                  <a:pt x="286" y="96"/>
                </a:lnTo>
                <a:lnTo>
                  <a:pt x="265" y="124"/>
                </a:lnTo>
                <a:lnTo>
                  <a:pt x="241" y="153"/>
                </a:lnTo>
                <a:lnTo>
                  <a:pt x="215" y="182"/>
                </a:lnTo>
                <a:lnTo>
                  <a:pt x="187" y="211"/>
                </a:lnTo>
                <a:lnTo>
                  <a:pt x="158" y="238"/>
                </a:lnTo>
                <a:lnTo>
                  <a:pt x="128" y="263"/>
                </a:lnTo>
                <a:lnTo>
                  <a:pt x="96" y="285"/>
                </a:lnTo>
                <a:lnTo>
                  <a:pt x="64" y="303"/>
                </a:lnTo>
                <a:lnTo>
                  <a:pt x="32" y="315"/>
                </a:lnTo>
                <a:lnTo>
                  <a:pt x="0" y="323"/>
                </a:lnTo>
                <a:lnTo>
                  <a:pt x="57" y="336"/>
                </a:lnTo>
                <a:lnTo>
                  <a:pt x="60" y="336"/>
                </a:lnTo>
                <a:lnTo>
                  <a:pt x="68" y="336"/>
                </a:lnTo>
                <a:lnTo>
                  <a:pt x="80" y="336"/>
                </a:lnTo>
                <a:lnTo>
                  <a:pt x="97" y="335"/>
                </a:lnTo>
                <a:lnTo>
                  <a:pt x="117" y="332"/>
                </a:lnTo>
                <a:lnTo>
                  <a:pt x="140" y="328"/>
                </a:lnTo>
                <a:lnTo>
                  <a:pt x="167" y="322"/>
                </a:lnTo>
                <a:lnTo>
                  <a:pt x="195" y="314"/>
                </a:lnTo>
                <a:lnTo>
                  <a:pt x="225" y="302"/>
                </a:lnTo>
                <a:lnTo>
                  <a:pt x="257" y="288"/>
                </a:lnTo>
                <a:lnTo>
                  <a:pt x="288" y="269"/>
                </a:lnTo>
                <a:lnTo>
                  <a:pt x="321" y="247"/>
                </a:lnTo>
                <a:lnTo>
                  <a:pt x="353" y="219"/>
                </a:lnTo>
                <a:lnTo>
                  <a:pt x="384" y="187"/>
                </a:lnTo>
                <a:lnTo>
                  <a:pt x="414" y="150"/>
                </a:lnTo>
                <a:lnTo>
                  <a:pt x="443" y="107"/>
                </a:lnTo>
                <a:lnTo>
                  <a:pt x="352" y="0"/>
                </a:lnTo>
              </a:path>
            </a:pathLst>
          </a:custGeom>
          <a:solidFill>
            <a:srgbClr val="537EB9"/>
          </a:solidFill>
          <a:ln w="12700" cap="rnd" cmpd="sng">
            <a:solidFill>
              <a:srgbClr val="09185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9" name="Freeform 9"/>
          <p:cNvSpPr>
            <a:spLocks/>
          </p:cNvSpPr>
          <p:nvPr/>
        </p:nvSpPr>
        <p:spPr bwMode="auto">
          <a:xfrm>
            <a:off x="1569155" y="3727450"/>
            <a:ext cx="182034" cy="1271588"/>
          </a:xfrm>
          <a:custGeom>
            <a:avLst/>
            <a:gdLst>
              <a:gd name="T0" fmla="*/ 201637 w 130"/>
              <a:gd name="T1" fmla="*/ 90488 h 801"/>
              <a:gd name="T2" fmla="*/ 198487 w 130"/>
              <a:gd name="T3" fmla="*/ 71438 h 801"/>
              <a:gd name="T4" fmla="*/ 190610 w 130"/>
              <a:gd name="T5" fmla="*/ 53975 h 801"/>
              <a:gd name="T6" fmla="*/ 179583 w 130"/>
              <a:gd name="T7" fmla="*/ 38100 h 801"/>
              <a:gd name="T8" fmla="*/ 165406 w 130"/>
              <a:gd name="T9" fmla="*/ 23813 h 801"/>
              <a:gd name="T10" fmla="*/ 149653 w 130"/>
              <a:gd name="T11" fmla="*/ 12700 h 801"/>
              <a:gd name="T12" fmla="*/ 130749 w 130"/>
              <a:gd name="T13" fmla="*/ 4763 h 801"/>
              <a:gd name="T14" fmla="*/ 111846 w 130"/>
              <a:gd name="T15" fmla="*/ 0 h 801"/>
              <a:gd name="T16" fmla="*/ 91367 w 130"/>
              <a:gd name="T17" fmla="*/ 0 h 801"/>
              <a:gd name="T18" fmla="*/ 70888 w 130"/>
              <a:gd name="T19" fmla="*/ 4763 h 801"/>
              <a:gd name="T20" fmla="*/ 51985 w 130"/>
              <a:gd name="T21" fmla="*/ 12700 h 801"/>
              <a:gd name="T22" fmla="*/ 36232 w 130"/>
              <a:gd name="T23" fmla="*/ 23813 h 801"/>
              <a:gd name="T24" fmla="*/ 23629 w 130"/>
              <a:gd name="T25" fmla="*/ 38100 h 801"/>
              <a:gd name="T26" fmla="*/ 12602 w 130"/>
              <a:gd name="T27" fmla="*/ 53975 h 801"/>
              <a:gd name="T28" fmla="*/ 4726 w 130"/>
              <a:gd name="T29" fmla="*/ 71438 h 801"/>
              <a:gd name="T30" fmla="*/ 0 w 130"/>
              <a:gd name="T31" fmla="*/ 90488 h 801"/>
              <a:gd name="T32" fmla="*/ 0 w 130"/>
              <a:gd name="T33" fmla="*/ 1168400 h 801"/>
              <a:gd name="T34" fmla="*/ 1575 w 130"/>
              <a:gd name="T35" fmla="*/ 1187450 h 801"/>
              <a:gd name="T36" fmla="*/ 7876 w 130"/>
              <a:gd name="T37" fmla="*/ 1208088 h 801"/>
              <a:gd name="T38" fmla="*/ 17328 w 130"/>
              <a:gd name="T39" fmla="*/ 1223963 h 801"/>
              <a:gd name="T40" fmla="*/ 29931 w 130"/>
              <a:gd name="T41" fmla="*/ 1239838 h 801"/>
              <a:gd name="T42" fmla="*/ 44108 w 130"/>
              <a:gd name="T43" fmla="*/ 1252538 h 801"/>
              <a:gd name="T44" fmla="*/ 61436 w 130"/>
              <a:gd name="T45" fmla="*/ 1262063 h 801"/>
              <a:gd name="T46" fmla="*/ 80340 w 130"/>
              <a:gd name="T47" fmla="*/ 1266825 h 801"/>
              <a:gd name="T48" fmla="*/ 100819 w 130"/>
              <a:gd name="T49" fmla="*/ 1270000 h 801"/>
              <a:gd name="T50" fmla="*/ 121298 w 130"/>
              <a:gd name="T51" fmla="*/ 1266825 h 801"/>
              <a:gd name="T52" fmla="*/ 140201 w 130"/>
              <a:gd name="T53" fmla="*/ 1262063 h 801"/>
              <a:gd name="T54" fmla="*/ 157529 w 130"/>
              <a:gd name="T55" fmla="*/ 1252538 h 801"/>
              <a:gd name="T56" fmla="*/ 173282 w 130"/>
              <a:gd name="T57" fmla="*/ 1239838 h 801"/>
              <a:gd name="T58" fmla="*/ 185884 w 130"/>
              <a:gd name="T59" fmla="*/ 1223963 h 801"/>
              <a:gd name="T60" fmla="*/ 193761 w 130"/>
              <a:gd name="T61" fmla="*/ 1208088 h 801"/>
              <a:gd name="T62" fmla="*/ 200062 w 130"/>
              <a:gd name="T63" fmla="*/ 1187450 h 801"/>
              <a:gd name="T64" fmla="*/ 203213 w 130"/>
              <a:gd name="T65" fmla="*/ 1168400 h 801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130" h="801">
                <a:moveTo>
                  <a:pt x="129" y="64"/>
                </a:moveTo>
                <a:lnTo>
                  <a:pt x="128" y="57"/>
                </a:lnTo>
                <a:lnTo>
                  <a:pt x="127" y="51"/>
                </a:lnTo>
                <a:lnTo>
                  <a:pt x="126" y="45"/>
                </a:lnTo>
                <a:lnTo>
                  <a:pt x="123" y="39"/>
                </a:lnTo>
                <a:lnTo>
                  <a:pt x="121" y="34"/>
                </a:lnTo>
                <a:lnTo>
                  <a:pt x="118" y="28"/>
                </a:lnTo>
                <a:lnTo>
                  <a:pt x="114" y="24"/>
                </a:lnTo>
                <a:lnTo>
                  <a:pt x="110" y="19"/>
                </a:lnTo>
                <a:lnTo>
                  <a:pt x="105" y="15"/>
                </a:lnTo>
                <a:lnTo>
                  <a:pt x="100" y="11"/>
                </a:lnTo>
                <a:lnTo>
                  <a:pt x="95" y="8"/>
                </a:lnTo>
                <a:lnTo>
                  <a:pt x="89" y="5"/>
                </a:lnTo>
                <a:lnTo>
                  <a:pt x="83" y="3"/>
                </a:lnTo>
                <a:lnTo>
                  <a:pt x="77" y="1"/>
                </a:lnTo>
                <a:lnTo>
                  <a:pt x="71" y="0"/>
                </a:lnTo>
                <a:lnTo>
                  <a:pt x="64" y="0"/>
                </a:lnTo>
                <a:lnTo>
                  <a:pt x="58" y="0"/>
                </a:lnTo>
                <a:lnTo>
                  <a:pt x="51" y="1"/>
                </a:lnTo>
                <a:lnTo>
                  <a:pt x="45" y="3"/>
                </a:lnTo>
                <a:lnTo>
                  <a:pt x="39" y="5"/>
                </a:lnTo>
                <a:lnTo>
                  <a:pt x="33" y="8"/>
                </a:lnTo>
                <a:lnTo>
                  <a:pt x="28" y="11"/>
                </a:lnTo>
                <a:lnTo>
                  <a:pt x="23" y="15"/>
                </a:lnTo>
                <a:lnTo>
                  <a:pt x="19" y="19"/>
                </a:lnTo>
                <a:lnTo>
                  <a:pt x="15" y="24"/>
                </a:lnTo>
                <a:lnTo>
                  <a:pt x="11" y="28"/>
                </a:lnTo>
                <a:lnTo>
                  <a:pt x="8" y="34"/>
                </a:lnTo>
                <a:lnTo>
                  <a:pt x="5" y="39"/>
                </a:lnTo>
                <a:lnTo>
                  <a:pt x="3" y="45"/>
                </a:lnTo>
                <a:lnTo>
                  <a:pt x="1" y="51"/>
                </a:lnTo>
                <a:lnTo>
                  <a:pt x="0" y="57"/>
                </a:lnTo>
                <a:lnTo>
                  <a:pt x="0" y="64"/>
                </a:lnTo>
                <a:lnTo>
                  <a:pt x="0" y="736"/>
                </a:lnTo>
                <a:lnTo>
                  <a:pt x="0" y="742"/>
                </a:lnTo>
                <a:lnTo>
                  <a:pt x="1" y="748"/>
                </a:lnTo>
                <a:lnTo>
                  <a:pt x="3" y="755"/>
                </a:lnTo>
                <a:lnTo>
                  <a:pt x="5" y="761"/>
                </a:lnTo>
                <a:lnTo>
                  <a:pt x="8" y="766"/>
                </a:lnTo>
                <a:lnTo>
                  <a:pt x="11" y="771"/>
                </a:lnTo>
                <a:lnTo>
                  <a:pt x="15" y="777"/>
                </a:lnTo>
                <a:lnTo>
                  <a:pt x="19" y="781"/>
                </a:lnTo>
                <a:lnTo>
                  <a:pt x="23" y="785"/>
                </a:lnTo>
                <a:lnTo>
                  <a:pt x="28" y="789"/>
                </a:lnTo>
                <a:lnTo>
                  <a:pt x="33" y="792"/>
                </a:lnTo>
                <a:lnTo>
                  <a:pt x="39" y="795"/>
                </a:lnTo>
                <a:lnTo>
                  <a:pt x="45" y="797"/>
                </a:lnTo>
                <a:lnTo>
                  <a:pt x="51" y="798"/>
                </a:lnTo>
                <a:lnTo>
                  <a:pt x="58" y="799"/>
                </a:lnTo>
                <a:lnTo>
                  <a:pt x="64" y="800"/>
                </a:lnTo>
                <a:lnTo>
                  <a:pt x="71" y="799"/>
                </a:lnTo>
                <a:lnTo>
                  <a:pt x="77" y="798"/>
                </a:lnTo>
                <a:lnTo>
                  <a:pt x="83" y="797"/>
                </a:lnTo>
                <a:lnTo>
                  <a:pt x="89" y="795"/>
                </a:lnTo>
                <a:lnTo>
                  <a:pt x="95" y="792"/>
                </a:lnTo>
                <a:lnTo>
                  <a:pt x="100" y="789"/>
                </a:lnTo>
                <a:lnTo>
                  <a:pt x="105" y="785"/>
                </a:lnTo>
                <a:lnTo>
                  <a:pt x="110" y="781"/>
                </a:lnTo>
                <a:lnTo>
                  <a:pt x="114" y="777"/>
                </a:lnTo>
                <a:lnTo>
                  <a:pt x="118" y="771"/>
                </a:lnTo>
                <a:lnTo>
                  <a:pt x="121" y="766"/>
                </a:lnTo>
                <a:lnTo>
                  <a:pt x="123" y="761"/>
                </a:lnTo>
                <a:lnTo>
                  <a:pt x="126" y="755"/>
                </a:lnTo>
                <a:lnTo>
                  <a:pt x="127" y="748"/>
                </a:lnTo>
                <a:lnTo>
                  <a:pt x="128" y="742"/>
                </a:lnTo>
                <a:lnTo>
                  <a:pt x="129" y="736"/>
                </a:lnTo>
                <a:lnTo>
                  <a:pt x="129" y="64"/>
                </a:lnTo>
              </a:path>
            </a:pathLst>
          </a:custGeom>
          <a:solidFill>
            <a:srgbClr val="D43977"/>
          </a:solidFill>
          <a:ln w="25400" cap="rnd" cmpd="sng">
            <a:solidFill>
              <a:srgbClr val="09185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0" name="Freeform 10"/>
          <p:cNvSpPr>
            <a:spLocks/>
          </p:cNvSpPr>
          <p:nvPr/>
        </p:nvSpPr>
        <p:spPr bwMode="auto">
          <a:xfrm>
            <a:off x="1569155" y="4410076"/>
            <a:ext cx="182034" cy="588963"/>
          </a:xfrm>
          <a:custGeom>
            <a:avLst/>
            <a:gdLst>
              <a:gd name="T0" fmla="*/ 203200 w 129"/>
              <a:gd name="T1" fmla="*/ 92075 h 371"/>
              <a:gd name="T2" fmla="*/ 198438 w 129"/>
              <a:gd name="T3" fmla="*/ 71438 h 371"/>
              <a:gd name="T4" fmla="*/ 190500 w 129"/>
              <a:gd name="T5" fmla="*/ 53975 h 371"/>
              <a:gd name="T6" fmla="*/ 179388 w 129"/>
              <a:gd name="T7" fmla="*/ 38100 h 371"/>
              <a:gd name="T8" fmla="*/ 166688 w 129"/>
              <a:gd name="T9" fmla="*/ 23813 h 371"/>
              <a:gd name="T10" fmla="*/ 149225 w 129"/>
              <a:gd name="T11" fmla="*/ 12700 h 371"/>
              <a:gd name="T12" fmla="*/ 131763 w 129"/>
              <a:gd name="T13" fmla="*/ 4763 h 371"/>
              <a:gd name="T14" fmla="*/ 111125 w 129"/>
              <a:gd name="T15" fmla="*/ 0 h 371"/>
              <a:gd name="T16" fmla="*/ 90488 w 129"/>
              <a:gd name="T17" fmla="*/ 0 h 371"/>
              <a:gd name="T18" fmla="*/ 71438 w 129"/>
              <a:gd name="T19" fmla="*/ 4763 h 371"/>
              <a:gd name="T20" fmla="*/ 52388 w 129"/>
              <a:gd name="T21" fmla="*/ 12700 h 371"/>
              <a:gd name="T22" fmla="*/ 36513 w 129"/>
              <a:gd name="T23" fmla="*/ 23813 h 371"/>
              <a:gd name="T24" fmla="*/ 22225 w 129"/>
              <a:gd name="T25" fmla="*/ 38100 h 371"/>
              <a:gd name="T26" fmla="*/ 11113 w 129"/>
              <a:gd name="T27" fmla="*/ 53975 h 371"/>
              <a:gd name="T28" fmla="*/ 4763 w 129"/>
              <a:gd name="T29" fmla="*/ 71438 h 371"/>
              <a:gd name="T30" fmla="*/ 0 w 129"/>
              <a:gd name="T31" fmla="*/ 92075 h 371"/>
              <a:gd name="T32" fmla="*/ 0 w 129"/>
              <a:gd name="T33" fmla="*/ 485775 h 371"/>
              <a:gd name="T34" fmla="*/ 1588 w 129"/>
              <a:gd name="T35" fmla="*/ 504825 h 371"/>
              <a:gd name="T36" fmla="*/ 7938 w 129"/>
              <a:gd name="T37" fmla="*/ 525463 h 371"/>
              <a:gd name="T38" fmla="*/ 17463 w 129"/>
              <a:gd name="T39" fmla="*/ 541338 h 371"/>
              <a:gd name="T40" fmla="*/ 30163 w 129"/>
              <a:gd name="T41" fmla="*/ 557213 h 371"/>
              <a:gd name="T42" fmla="*/ 44450 w 129"/>
              <a:gd name="T43" fmla="*/ 569913 h 371"/>
              <a:gd name="T44" fmla="*/ 61913 w 129"/>
              <a:gd name="T45" fmla="*/ 579438 h 371"/>
              <a:gd name="T46" fmla="*/ 80963 w 129"/>
              <a:gd name="T47" fmla="*/ 584200 h 371"/>
              <a:gd name="T48" fmla="*/ 101600 w 129"/>
              <a:gd name="T49" fmla="*/ 587375 h 371"/>
              <a:gd name="T50" fmla="*/ 122238 w 129"/>
              <a:gd name="T51" fmla="*/ 584200 h 371"/>
              <a:gd name="T52" fmla="*/ 141288 w 129"/>
              <a:gd name="T53" fmla="*/ 579438 h 371"/>
              <a:gd name="T54" fmla="*/ 158750 w 129"/>
              <a:gd name="T55" fmla="*/ 569913 h 371"/>
              <a:gd name="T56" fmla="*/ 173038 w 129"/>
              <a:gd name="T57" fmla="*/ 557213 h 371"/>
              <a:gd name="T58" fmla="*/ 185738 w 129"/>
              <a:gd name="T59" fmla="*/ 541338 h 371"/>
              <a:gd name="T60" fmla="*/ 195263 w 129"/>
              <a:gd name="T61" fmla="*/ 525463 h 371"/>
              <a:gd name="T62" fmla="*/ 201613 w 129"/>
              <a:gd name="T63" fmla="*/ 504825 h 371"/>
              <a:gd name="T64" fmla="*/ 203200 w 129"/>
              <a:gd name="T65" fmla="*/ 485775 h 371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129" h="371">
                <a:moveTo>
                  <a:pt x="128" y="64"/>
                </a:moveTo>
                <a:lnTo>
                  <a:pt x="128" y="58"/>
                </a:lnTo>
                <a:lnTo>
                  <a:pt x="127" y="51"/>
                </a:lnTo>
                <a:lnTo>
                  <a:pt x="125" y="45"/>
                </a:lnTo>
                <a:lnTo>
                  <a:pt x="123" y="39"/>
                </a:lnTo>
                <a:lnTo>
                  <a:pt x="120" y="34"/>
                </a:lnTo>
                <a:lnTo>
                  <a:pt x="117" y="29"/>
                </a:lnTo>
                <a:lnTo>
                  <a:pt x="113" y="24"/>
                </a:lnTo>
                <a:lnTo>
                  <a:pt x="109" y="19"/>
                </a:lnTo>
                <a:lnTo>
                  <a:pt x="105" y="15"/>
                </a:lnTo>
                <a:lnTo>
                  <a:pt x="100" y="11"/>
                </a:lnTo>
                <a:lnTo>
                  <a:pt x="94" y="8"/>
                </a:lnTo>
                <a:lnTo>
                  <a:pt x="89" y="5"/>
                </a:lnTo>
                <a:lnTo>
                  <a:pt x="83" y="3"/>
                </a:lnTo>
                <a:lnTo>
                  <a:pt x="77" y="1"/>
                </a:lnTo>
                <a:lnTo>
                  <a:pt x="70" y="0"/>
                </a:lnTo>
                <a:lnTo>
                  <a:pt x="64" y="0"/>
                </a:lnTo>
                <a:lnTo>
                  <a:pt x="57" y="0"/>
                </a:lnTo>
                <a:lnTo>
                  <a:pt x="51" y="1"/>
                </a:lnTo>
                <a:lnTo>
                  <a:pt x="45" y="3"/>
                </a:lnTo>
                <a:lnTo>
                  <a:pt x="39" y="5"/>
                </a:lnTo>
                <a:lnTo>
                  <a:pt x="33" y="8"/>
                </a:lnTo>
                <a:lnTo>
                  <a:pt x="28" y="11"/>
                </a:lnTo>
                <a:lnTo>
                  <a:pt x="23" y="15"/>
                </a:lnTo>
                <a:lnTo>
                  <a:pt x="19" y="19"/>
                </a:lnTo>
                <a:lnTo>
                  <a:pt x="14" y="24"/>
                </a:lnTo>
                <a:lnTo>
                  <a:pt x="11" y="29"/>
                </a:lnTo>
                <a:lnTo>
                  <a:pt x="7" y="34"/>
                </a:lnTo>
                <a:lnTo>
                  <a:pt x="5" y="39"/>
                </a:lnTo>
                <a:lnTo>
                  <a:pt x="3" y="45"/>
                </a:lnTo>
                <a:lnTo>
                  <a:pt x="1" y="51"/>
                </a:lnTo>
                <a:lnTo>
                  <a:pt x="0" y="58"/>
                </a:lnTo>
                <a:lnTo>
                  <a:pt x="0" y="64"/>
                </a:lnTo>
                <a:lnTo>
                  <a:pt x="0" y="306"/>
                </a:lnTo>
                <a:lnTo>
                  <a:pt x="0" y="312"/>
                </a:lnTo>
                <a:lnTo>
                  <a:pt x="1" y="318"/>
                </a:lnTo>
                <a:lnTo>
                  <a:pt x="3" y="324"/>
                </a:lnTo>
                <a:lnTo>
                  <a:pt x="5" y="331"/>
                </a:lnTo>
                <a:lnTo>
                  <a:pt x="7" y="336"/>
                </a:lnTo>
                <a:lnTo>
                  <a:pt x="11" y="341"/>
                </a:lnTo>
                <a:lnTo>
                  <a:pt x="14" y="346"/>
                </a:lnTo>
                <a:lnTo>
                  <a:pt x="19" y="351"/>
                </a:lnTo>
                <a:lnTo>
                  <a:pt x="23" y="355"/>
                </a:lnTo>
                <a:lnTo>
                  <a:pt x="28" y="359"/>
                </a:lnTo>
                <a:lnTo>
                  <a:pt x="33" y="362"/>
                </a:lnTo>
                <a:lnTo>
                  <a:pt x="39" y="365"/>
                </a:lnTo>
                <a:lnTo>
                  <a:pt x="45" y="367"/>
                </a:lnTo>
                <a:lnTo>
                  <a:pt x="51" y="368"/>
                </a:lnTo>
                <a:lnTo>
                  <a:pt x="57" y="369"/>
                </a:lnTo>
                <a:lnTo>
                  <a:pt x="64" y="370"/>
                </a:lnTo>
                <a:lnTo>
                  <a:pt x="70" y="369"/>
                </a:lnTo>
                <a:lnTo>
                  <a:pt x="77" y="368"/>
                </a:lnTo>
                <a:lnTo>
                  <a:pt x="83" y="367"/>
                </a:lnTo>
                <a:lnTo>
                  <a:pt x="89" y="365"/>
                </a:lnTo>
                <a:lnTo>
                  <a:pt x="94" y="362"/>
                </a:lnTo>
                <a:lnTo>
                  <a:pt x="100" y="359"/>
                </a:lnTo>
                <a:lnTo>
                  <a:pt x="105" y="355"/>
                </a:lnTo>
                <a:lnTo>
                  <a:pt x="109" y="351"/>
                </a:lnTo>
                <a:lnTo>
                  <a:pt x="113" y="346"/>
                </a:lnTo>
                <a:lnTo>
                  <a:pt x="117" y="341"/>
                </a:lnTo>
                <a:lnTo>
                  <a:pt x="120" y="336"/>
                </a:lnTo>
                <a:lnTo>
                  <a:pt x="123" y="331"/>
                </a:lnTo>
                <a:lnTo>
                  <a:pt x="125" y="324"/>
                </a:lnTo>
                <a:lnTo>
                  <a:pt x="127" y="318"/>
                </a:lnTo>
                <a:lnTo>
                  <a:pt x="128" y="312"/>
                </a:lnTo>
                <a:lnTo>
                  <a:pt x="128" y="306"/>
                </a:lnTo>
                <a:lnTo>
                  <a:pt x="128" y="64"/>
                </a:lnTo>
              </a:path>
            </a:pathLst>
          </a:custGeom>
          <a:solidFill>
            <a:srgbClr val="FC7B3F"/>
          </a:solidFill>
          <a:ln w="25400" cap="rnd" cmpd="sng">
            <a:solidFill>
              <a:srgbClr val="09185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1" name="Freeform 11"/>
          <p:cNvSpPr>
            <a:spLocks/>
          </p:cNvSpPr>
          <p:nvPr/>
        </p:nvSpPr>
        <p:spPr bwMode="auto">
          <a:xfrm>
            <a:off x="1358901" y="4613275"/>
            <a:ext cx="499533" cy="419100"/>
          </a:xfrm>
          <a:custGeom>
            <a:avLst/>
            <a:gdLst>
              <a:gd name="T0" fmla="*/ 154424 w 353"/>
              <a:gd name="T1" fmla="*/ 42863 h 264"/>
              <a:gd name="T2" fmla="*/ 206960 w 353"/>
              <a:gd name="T3" fmla="*/ 107950 h 264"/>
              <a:gd name="T4" fmla="*/ 238800 w 353"/>
              <a:gd name="T5" fmla="*/ 147638 h 264"/>
              <a:gd name="T6" fmla="*/ 257904 w 353"/>
              <a:gd name="T7" fmla="*/ 169863 h 264"/>
              <a:gd name="T8" fmla="*/ 269048 w 353"/>
              <a:gd name="T9" fmla="*/ 184150 h 264"/>
              <a:gd name="T10" fmla="*/ 278600 w 353"/>
              <a:gd name="T11" fmla="*/ 195263 h 264"/>
              <a:gd name="T12" fmla="*/ 292927 w 353"/>
              <a:gd name="T13" fmla="*/ 211138 h 264"/>
              <a:gd name="T14" fmla="*/ 316807 w 353"/>
              <a:gd name="T15" fmla="*/ 241300 h 264"/>
              <a:gd name="T16" fmla="*/ 353423 w 353"/>
              <a:gd name="T17" fmla="*/ 285750 h 264"/>
              <a:gd name="T18" fmla="*/ 393223 w 353"/>
              <a:gd name="T19" fmla="*/ 325438 h 264"/>
              <a:gd name="T20" fmla="*/ 433023 w 353"/>
              <a:gd name="T21" fmla="*/ 357188 h 264"/>
              <a:gd name="T22" fmla="*/ 469639 w 353"/>
              <a:gd name="T23" fmla="*/ 379413 h 264"/>
              <a:gd name="T24" fmla="*/ 501479 w 353"/>
              <a:gd name="T25" fmla="*/ 395288 h 264"/>
              <a:gd name="T26" fmla="*/ 528543 w 353"/>
              <a:gd name="T27" fmla="*/ 404813 h 264"/>
              <a:gd name="T28" fmla="*/ 549239 w 353"/>
              <a:gd name="T29" fmla="*/ 409575 h 264"/>
              <a:gd name="T30" fmla="*/ 558791 w 353"/>
              <a:gd name="T31" fmla="*/ 412750 h 264"/>
              <a:gd name="T32" fmla="*/ 557199 w 353"/>
              <a:gd name="T33" fmla="*/ 412750 h 264"/>
              <a:gd name="T34" fmla="*/ 541279 w 353"/>
              <a:gd name="T35" fmla="*/ 414338 h 264"/>
              <a:gd name="T36" fmla="*/ 511031 w 353"/>
              <a:gd name="T37" fmla="*/ 415925 h 264"/>
              <a:gd name="T38" fmla="*/ 471231 w 353"/>
              <a:gd name="T39" fmla="*/ 417513 h 264"/>
              <a:gd name="T40" fmla="*/ 426655 w 353"/>
              <a:gd name="T41" fmla="*/ 417513 h 264"/>
              <a:gd name="T42" fmla="*/ 382079 w 353"/>
              <a:gd name="T43" fmla="*/ 414338 h 264"/>
              <a:gd name="T44" fmla="*/ 340687 w 353"/>
              <a:gd name="T45" fmla="*/ 409575 h 264"/>
              <a:gd name="T46" fmla="*/ 304071 w 353"/>
              <a:gd name="T47" fmla="*/ 400050 h 264"/>
              <a:gd name="T48" fmla="*/ 264272 w 353"/>
              <a:gd name="T49" fmla="*/ 374650 h 264"/>
              <a:gd name="T50" fmla="*/ 210144 w 353"/>
              <a:gd name="T51" fmla="*/ 334963 h 264"/>
              <a:gd name="T52" fmla="*/ 159200 w 353"/>
              <a:gd name="T53" fmla="*/ 292100 h 264"/>
              <a:gd name="T54" fmla="*/ 113032 w 353"/>
              <a:gd name="T55" fmla="*/ 249238 h 264"/>
              <a:gd name="T56" fmla="*/ 71640 w 353"/>
              <a:gd name="T57" fmla="*/ 209550 h 264"/>
              <a:gd name="T58" fmla="*/ 38208 w 353"/>
              <a:gd name="T59" fmla="*/ 174625 h 264"/>
              <a:gd name="T60" fmla="*/ 14328 w 353"/>
              <a:gd name="T61" fmla="*/ 149225 h 264"/>
              <a:gd name="T62" fmla="*/ 1592 w 353"/>
              <a:gd name="T63" fmla="*/ 134938 h 264"/>
              <a:gd name="T64" fmla="*/ 120992 w 353"/>
              <a:gd name="T65" fmla="*/ 0 h 26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353" h="264">
                <a:moveTo>
                  <a:pt x="76" y="0"/>
                </a:moveTo>
                <a:lnTo>
                  <a:pt x="97" y="27"/>
                </a:lnTo>
                <a:lnTo>
                  <a:pt x="115" y="50"/>
                </a:lnTo>
                <a:lnTo>
                  <a:pt x="130" y="68"/>
                </a:lnTo>
                <a:lnTo>
                  <a:pt x="141" y="82"/>
                </a:lnTo>
                <a:lnTo>
                  <a:pt x="150" y="93"/>
                </a:lnTo>
                <a:lnTo>
                  <a:pt x="156" y="101"/>
                </a:lnTo>
                <a:lnTo>
                  <a:pt x="162" y="107"/>
                </a:lnTo>
                <a:lnTo>
                  <a:pt x="165" y="112"/>
                </a:lnTo>
                <a:lnTo>
                  <a:pt x="169" y="116"/>
                </a:lnTo>
                <a:lnTo>
                  <a:pt x="172" y="119"/>
                </a:lnTo>
                <a:lnTo>
                  <a:pt x="175" y="123"/>
                </a:lnTo>
                <a:lnTo>
                  <a:pt x="179" y="127"/>
                </a:lnTo>
                <a:lnTo>
                  <a:pt x="184" y="133"/>
                </a:lnTo>
                <a:lnTo>
                  <a:pt x="190" y="141"/>
                </a:lnTo>
                <a:lnTo>
                  <a:pt x="199" y="152"/>
                </a:lnTo>
                <a:lnTo>
                  <a:pt x="210" y="166"/>
                </a:lnTo>
                <a:lnTo>
                  <a:pt x="222" y="180"/>
                </a:lnTo>
                <a:lnTo>
                  <a:pt x="235" y="193"/>
                </a:lnTo>
                <a:lnTo>
                  <a:pt x="247" y="205"/>
                </a:lnTo>
                <a:lnTo>
                  <a:pt x="260" y="215"/>
                </a:lnTo>
                <a:lnTo>
                  <a:pt x="272" y="225"/>
                </a:lnTo>
                <a:lnTo>
                  <a:pt x="284" y="232"/>
                </a:lnTo>
                <a:lnTo>
                  <a:pt x="295" y="239"/>
                </a:lnTo>
                <a:lnTo>
                  <a:pt x="306" y="244"/>
                </a:lnTo>
                <a:lnTo>
                  <a:pt x="315" y="249"/>
                </a:lnTo>
                <a:lnTo>
                  <a:pt x="324" y="252"/>
                </a:lnTo>
                <a:lnTo>
                  <a:pt x="332" y="255"/>
                </a:lnTo>
                <a:lnTo>
                  <a:pt x="339" y="257"/>
                </a:lnTo>
                <a:lnTo>
                  <a:pt x="345" y="258"/>
                </a:lnTo>
                <a:lnTo>
                  <a:pt x="348" y="259"/>
                </a:lnTo>
                <a:lnTo>
                  <a:pt x="351" y="260"/>
                </a:lnTo>
                <a:lnTo>
                  <a:pt x="352" y="260"/>
                </a:lnTo>
                <a:lnTo>
                  <a:pt x="350" y="260"/>
                </a:lnTo>
                <a:lnTo>
                  <a:pt x="346" y="260"/>
                </a:lnTo>
                <a:lnTo>
                  <a:pt x="340" y="261"/>
                </a:lnTo>
                <a:lnTo>
                  <a:pt x="331" y="261"/>
                </a:lnTo>
                <a:lnTo>
                  <a:pt x="321" y="262"/>
                </a:lnTo>
                <a:lnTo>
                  <a:pt x="309" y="262"/>
                </a:lnTo>
                <a:lnTo>
                  <a:pt x="296" y="263"/>
                </a:lnTo>
                <a:lnTo>
                  <a:pt x="283" y="263"/>
                </a:lnTo>
                <a:lnTo>
                  <a:pt x="268" y="263"/>
                </a:lnTo>
                <a:lnTo>
                  <a:pt x="254" y="262"/>
                </a:lnTo>
                <a:lnTo>
                  <a:pt x="240" y="261"/>
                </a:lnTo>
                <a:lnTo>
                  <a:pt x="226" y="260"/>
                </a:lnTo>
                <a:lnTo>
                  <a:pt x="214" y="258"/>
                </a:lnTo>
                <a:lnTo>
                  <a:pt x="202" y="255"/>
                </a:lnTo>
                <a:lnTo>
                  <a:pt x="191" y="252"/>
                </a:lnTo>
                <a:lnTo>
                  <a:pt x="183" y="247"/>
                </a:lnTo>
                <a:lnTo>
                  <a:pt x="166" y="236"/>
                </a:lnTo>
                <a:lnTo>
                  <a:pt x="149" y="224"/>
                </a:lnTo>
                <a:lnTo>
                  <a:pt x="132" y="211"/>
                </a:lnTo>
                <a:lnTo>
                  <a:pt x="116" y="198"/>
                </a:lnTo>
                <a:lnTo>
                  <a:pt x="100" y="184"/>
                </a:lnTo>
                <a:lnTo>
                  <a:pt x="85" y="171"/>
                </a:lnTo>
                <a:lnTo>
                  <a:pt x="71" y="157"/>
                </a:lnTo>
                <a:lnTo>
                  <a:pt x="57" y="144"/>
                </a:lnTo>
                <a:lnTo>
                  <a:pt x="45" y="132"/>
                </a:lnTo>
                <a:lnTo>
                  <a:pt x="34" y="120"/>
                </a:lnTo>
                <a:lnTo>
                  <a:pt x="24" y="110"/>
                </a:lnTo>
                <a:lnTo>
                  <a:pt x="15" y="101"/>
                </a:lnTo>
                <a:lnTo>
                  <a:pt x="9" y="94"/>
                </a:lnTo>
                <a:lnTo>
                  <a:pt x="4" y="88"/>
                </a:lnTo>
                <a:lnTo>
                  <a:pt x="1" y="85"/>
                </a:lnTo>
                <a:lnTo>
                  <a:pt x="0" y="84"/>
                </a:lnTo>
                <a:lnTo>
                  <a:pt x="76" y="0"/>
                </a:lnTo>
              </a:path>
            </a:pathLst>
          </a:custGeom>
          <a:solidFill>
            <a:srgbClr val="CAD4E7"/>
          </a:solidFill>
          <a:ln w="12700" cap="rnd" cmpd="sng">
            <a:solidFill>
              <a:srgbClr val="09185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2" name="Freeform 12"/>
          <p:cNvSpPr>
            <a:spLocks/>
          </p:cNvSpPr>
          <p:nvPr/>
        </p:nvSpPr>
        <p:spPr bwMode="auto">
          <a:xfrm>
            <a:off x="1849967" y="3265489"/>
            <a:ext cx="173566" cy="1724025"/>
          </a:xfrm>
          <a:custGeom>
            <a:avLst/>
            <a:gdLst>
              <a:gd name="T0" fmla="*/ 192087 w 123"/>
              <a:gd name="T1" fmla="*/ 87313 h 1086"/>
              <a:gd name="T2" fmla="*/ 188912 w 123"/>
              <a:gd name="T3" fmla="*/ 68263 h 1086"/>
              <a:gd name="T4" fmla="*/ 180975 w 123"/>
              <a:gd name="T5" fmla="*/ 50800 h 1086"/>
              <a:gd name="T6" fmla="*/ 171450 w 123"/>
              <a:gd name="T7" fmla="*/ 34925 h 1086"/>
              <a:gd name="T8" fmla="*/ 157162 w 123"/>
              <a:gd name="T9" fmla="*/ 22225 h 1086"/>
              <a:gd name="T10" fmla="*/ 142875 w 123"/>
              <a:gd name="T11" fmla="*/ 11113 h 1086"/>
              <a:gd name="T12" fmla="*/ 125412 w 123"/>
              <a:gd name="T13" fmla="*/ 3175 h 1086"/>
              <a:gd name="T14" fmla="*/ 106362 w 123"/>
              <a:gd name="T15" fmla="*/ 0 h 1086"/>
              <a:gd name="T16" fmla="*/ 85725 w 123"/>
              <a:gd name="T17" fmla="*/ 0 h 1086"/>
              <a:gd name="T18" fmla="*/ 68262 w 123"/>
              <a:gd name="T19" fmla="*/ 3175 h 1086"/>
              <a:gd name="T20" fmla="*/ 50800 w 123"/>
              <a:gd name="T21" fmla="*/ 11113 h 1086"/>
              <a:gd name="T22" fmla="*/ 34925 w 123"/>
              <a:gd name="T23" fmla="*/ 22225 h 1086"/>
              <a:gd name="T24" fmla="*/ 22225 w 123"/>
              <a:gd name="T25" fmla="*/ 34925 h 1086"/>
              <a:gd name="T26" fmla="*/ 11112 w 123"/>
              <a:gd name="T27" fmla="*/ 50800 h 1086"/>
              <a:gd name="T28" fmla="*/ 3175 w 123"/>
              <a:gd name="T29" fmla="*/ 68263 h 1086"/>
              <a:gd name="T30" fmla="*/ 0 w 123"/>
              <a:gd name="T31" fmla="*/ 87313 h 1086"/>
              <a:gd name="T32" fmla="*/ 0 w 123"/>
              <a:gd name="T33" fmla="*/ 1625600 h 1086"/>
              <a:gd name="T34" fmla="*/ 1587 w 123"/>
              <a:gd name="T35" fmla="*/ 1644650 h 1086"/>
              <a:gd name="T36" fmla="*/ 7937 w 123"/>
              <a:gd name="T37" fmla="*/ 1662113 h 1086"/>
              <a:gd name="T38" fmla="*/ 15875 w 123"/>
              <a:gd name="T39" fmla="*/ 1679575 h 1086"/>
              <a:gd name="T40" fmla="*/ 28575 w 123"/>
              <a:gd name="T41" fmla="*/ 1693863 h 1086"/>
              <a:gd name="T42" fmla="*/ 42862 w 123"/>
              <a:gd name="T43" fmla="*/ 1704975 h 1086"/>
              <a:gd name="T44" fmla="*/ 58737 w 123"/>
              <a:gd name="T45" fmla="*/ 1714500 h 1086"/>
              <a:gd name="T46" fmla="*/ 77787 w 123"/>
              <a:gd name="T47" fmla="*/ 1720850 h 1086"/>
              <a:gd name="T48" fmla="*/ 96837 w 123"/>
              <a:gd name="T49" fmla="*/ 1722438 h 1086"/>
              <a:gd name="T50" fmla="*/ 115887 w 123"/>
              <a:gd name="T51" fmla="*/ 1720850 h 1086"/>
              <a:gd name="T52" fmla="*/ 134937 w 123"/>
              <a:gd name="T53" fmla="*/ 1714500 h 1086"/>
              <a:gd name="T54" fmla="*/ 150812 w 123"/>
              <a:gd name="T55" fmla="*/ 1704975 h 1086"/>
              <a:gd name="T56" fmla="*/ 165100 w 123"/>
              <a:gd name="T57" fmla="*/ 1693863 h 1086"/>
              <a:gd name="T58" fmla="*/ 176212 w 123"/>
              <a:gd name="T59" fmla="*/ 1679575 h 1086"/>
              <a:gd name="T60" fmla="*/ 185737 w 123"/>
              <a:gd name="T61" fmla="*/ 1662113 h 1086"/>
              <a:gd name="T62" fmla="*/ 190500 w 123"/>
              <a:gd name="T63" fmla="*/ 1644650 h 1086"/>
              <a:gd name="T64" fmla="*/ 193675 w 123"/>
              <a:gd name="T65" fmla="*/ 1625600 h 108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123" h="1086">
                <a:moveTo>
                  <a:pt x="122" y="61"/>
                </a:moveTo>
                <a:lnTo>
                  <a:pt x="121" y="55"/>
                </a:lnTo>
                <a:lnTo>
                  <a:pt x="120" y="49"/>
                </a:lnTo>
                <a:lnTo>
                  <a:pt x="119" y="43"/>
                </a:lnTo>
                <a:lnTo>
                  <a:pt x="117" y="37"/>
                </a:lnTo>
                <a:lnTo>
                  <a:pt x="114" y="32"/>
                </a:lnTo>
                <a:lnTo>
                  <a:pt x="111" y="27"/>
                </a:lnTo>
                <a:lnTo>
                  <a:pt x="108" y="22"/>
                </a:lnTo>
                <a:lnTo>
                  <a:pt x="104" y="18"/>
                </a:lnTo>
                <a:lnTo>
                  <a:pt x="99" y="14"/>
                </a:lnTo>
                <a:lnTo>
                  <a:pt x="95" y="10"/>
                </a:lnTo>
                <a:lnTo>
                  <a:pt x="90" y="7"/>
                </a:lnTo>
                <a:lnTo>
                  <a:pt x="85" y="5"/>
                </a:lnTo>
                <a:lnTo>
                  <a:pt x="79" y="2"/>
                </a:lnTo>
                <a:lnTo>
                  <a:pt x="73" y="1"/>
                </a:lnTo>
                <a:lnTo>
                  <a:pt x="67" y="0"/>
                </a:lnTo>
                <a:lnTo>
                  <a:pt x="61" y="0"/>
                </a:lnTo>
                <a:lnTo>
                  <a:pt x="54" y="0"/>
                </a:lnTo>
                <a:lnTo>
                  <a:pt x="49" y="1"/>
                </a:lnTo>
                <a:lnTo>
                  <a:pt x="43" y="2"/>
                </a:lnTo>
                <a:lnTo>
                  <a:pt x="37" y="5"/>
                </a:lnTo>
                <a:lnTo>
                  <a:pt x="32" y="7"/>
                </a:lnTo>
                <a:lnTo>
                  <a:pt x="27" y="10"/>
                </a:lnTo>
                <a:lnTo>
                  <a:pt x="22" y="14"/>
                </a:lnTo>
                <a:lnTo>
                  <a:pt x="18" y="18"/>
                </a:lnTo>
                <a:lnTo>
                  <a:pt x="14" y="22"/>
                </a:lnTo>
                <a:lnTo>
                  <a:pt x="10" y="27"/>
                </a:lnTo>
                <a:lnTo>
                  <a:pt x="7" y="32"/>
                </a:lnTo>
                <a:lnTo>
                  <a:pt x="5" y="37"/>
                </a:lnTo>
                <a:lnTo>
                  <a:pt x="2" y="43"/>
                </a:lnTo>
                <a:lnTo>
                  <a:pt x="1" y="49"/>
                </a:lnTo>
                <a:lnTo>
                  <a:pt x="0" y="55"/>
                </a:lnTo>
                <a:lnTo>
                  <a:pt x="0" y="61"/>
                </a:lnTo>
                <a:lnTo>
                  <a:pt x="0" y="1024"/>
                </a:lnTo>
                <a:lnTo>
                  <a:pt x="0" y="1030"/>
                </a:lnTo>
                <a:lnTo>
                  <a:pt x="1" y="1036"/>
                </a:lnTo>
                <a:lnTo>
                  <a:pt x="2" y="1042"/>
                </a:lnTo>
                <a:lnTo>
                  <a:pt x="5" y="1047"/>
                </a:lnTo>
                <a:lnTo>
                  <a:pt x="7" y="1053"/>
                </a:lnTo>
                <a:lnTo>
                  <a:pt x="10" y="1058"/>
                </a:lnTo>
                <a:lnTo>
                  <a:pt x="14" y="1063"/>
                </a:lnTo>
                <a:lnTo>
                  <a:pt x="18" y="1067"/>
                </a:lnTo>
                <a:lnTo>
                  <a:pt x="22" y="1071"/>
                </a:lnTo>
                <a:lnTo>
                  <a:pt x="27" y="1074"/>
                </a:lnTo>
                <a:lnTo>
                  <a:pt x="32" y="1078"/>
                </a:lnTo>
                <a:lnTo>
                  <a:pt x="37" y="1080"/>
                </a:lnTo>
                <a:lnTo>
                  <a:pt x="43" y="1082"/>
                </a:lnTo>
                <a:lnTo>
                  <a:pt x="49" y="1084"/>
                </a:lnTo>
                <a:lnTo>
                  <a:pt x="54" y="1084"/>
                </a:lnTo>
                <a:lnTo>
                  <a:pt x="61" y="1085"/>
                </a:lnTo>
                <a:lnTo>
                  <a:pt x="67" y="1084"/>
                </a:lnTo>
                <a:lnTo>
                  <a:pt x="73" y="1084"/>
                </a:lnTo>
                <a:lnTo>
                  <a:pt x="79" y="1082"/>
                </a:lnTo>
                <a:lnTo>
                  <a:pt x="85" y="1080"/>
                </a:lnTo>
                <a:lnTo>
                  <a:pt x="90" y="1078"/>
                </a:lnTo>
                <a:lnTo>
                  <a:pt x="95" y="1074"/>
                </a:lnTo>
                <a:lnTo>
                  <a:pt x="99" y="1071"/>
                </a:lnTo>
                <a:lnTo>
                  <a:pt x="104" y="1067"/>
                </a:lnTo>
                <a:lnTo>
                  <a:pt x="108" y="1063"/>
                </a:lnTo>
                <a:lnTo>
                  <a:pt x="111" y="1058"/>
                </a:lnTo>
                <a:lnTo>
                  <a:pt x="114" y="1053"/>
                </a:lnTo>
                <a:lnTo>
                  <a:pt x="117" y="1047"/>
                </a:lnTo>
                <a:lnTo>
                  <a:pt x="119" y="1042"/>
                </a:lnTo>
                <a:lnTo>
                  <a:pt x="120" y="1036"/>
                </a:lnTo>
                <a:lnTo>
                  <a:pt x="121" y="1030"/>
                </a:lnTo>
                <a:lnTo>
                  <a:pt x="122" y="1024"/>
                </a:lnTo>
                <a:lnTo>
                  <a:pt x="122" y="61"/>
                </a:lnTo>
              </a:path>
            </a:pathLst>
          </a:custGeom>
          <a:solidFill>
            <a:srgbClr val="FC7B3F"/>
          </a:solidFill>
          <a:ln w="12700" cap="rnd" cmpd="sng">
            <a:solidFill>
              <a:srgbClr val="09185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3" name="Freeform 13"/>
          <p:cNvSpPr>
            <a:spLocks/>
          </p:cNvSpPr>
          <p:nvPr/>
        </p:nvSpPr>
        <p:spPr bwMode="auto">
          <a:xfrm>
            <a:off x="1849967" y="3883025"/>
            <a:ext cx="173566" cy="1106488"/>
          </a:xfrm>
          <a:custGeom>
            <a:avLst/>
            <a:gdLst>
              <a:gd name="T0" fmla="*/ 193675 w 123"/>
              <a:gd name="T1" fmla="*/ 85725 h 697"/>
              <a:gd name="T2" fmla="*/ 188912 w 123"/>
              <a:gd name="T3" fmla="*/ 66675 h 697"/>
              <a:gd name="T4" fmla="*/ 182562 w 123"/>
              <a:gd name="T5" fmla="*/ 50800 h 697"/>
              <a:gd name="T6" fmla="*/ 171450 w 123"/>
              <a:gd name="T7" fmla="*/ 34925 h 697"/>
              <a:gd name="T8" fmla="*/ 158750 w 123"/>
              <a:gd name="T9" fmla="*/ 20638 h 697"/>
              <a:gd name="T10" fmla="*/ 142875 w 123"/>
              <a:gd name="T11" fmla="*/ 11113 h 697"/>
              <a:gd name="T12" fmla="*/ 125412 w 123"/>
              <a:gd name="T13" fmla="*/ 3175 h 697"/>
              <a:gd name="T14" fmla="*/ 106362 w 123"/>
              <a:gd name="T15" fmla="*/ 0 h 697"/>
              <a:gd name="T16" fmla="*/ 85725 w 123"/>
              <a:gd name="T17" fmla="*/ 0 h 697"/>
              <a:gd name="T18" fmla="*/ 68262 w 123"/>
              <a:gd name="T19" fmla="*/ 3175 h 697"/>
              <a:gd name="T20" fmla="*/ 50800 w 123"/>
              <a:gd name="T21" fmla="*/ 11113 h 697"/>
              <a:gd name="T22" fmla="*/ 34925 w 123"/>
              <a:gd name="T23" fmla="*/ 20638 h 697"/>
              <a:gd name="T24" fmla="*/ 22225 w 123"/>
              <a:gd name="T25" fmla="*/ 34925 h 697"/>
              <a:gd name="T26" fmla="*/ 11112 w 123"/>
              <a:gd name="T27" fmla="*/ 50800 h 697"/>
              <a:gd name="T28" fmla="*/ 3175 w 123"/>
              <a:gd name="T29" fmla="*/ 66675 h 697"/>
              <a:gd name="T30" fmla="*/ 0 w 123"/>
              <a:gd name="T31" fmla="*/ 85725 h 697"/>
              <a:gd name="T32" fmla="*/ 0 w 123"/>
              <a:gd name="T33" fmla="*/ 1008063 h 697"/>
              <a:gd name="T34" fmla="*/ 1587 w 123"/>
              <a:gd name="T35" fmla="*/ 1027113 h 697"/>
              <a:gd name="T36" fmla="*/ 7937 w 123"/>
              <a:gd name="T37" fmla="*/ 1044575 h 697"/>
              <a:gd name="T38" fmla="*/ 15875 w 123"/>
              <a:gd name="T39" fmla="*/ 1062038 h 697"/>
              <a:gd name="T40" fmla="*/ 28575 w 123"/>
              <a:gd name="T41" fmla="*/ 1076325 h 697"/>
              <a:gd name="T42" fmla="*/ 42862 w 123"/>
              <a:gd name="T43" fmla="*/ 1087438 h 697"/>
              <a:gd name="T44" fmla="*/ 58737 w 123"/>
              <a:gd name="T45" fmla="*/ 1096963 h 697"/>
              <a:gd name="T46" fmla="*/ 77787 w 123"/>
              <a:gd name="T47" fmla="*/ 1101725 h 697"/>
              <a:gd name="T48" fmla="*/ 96837 w 123"/>
              <a:gd name="T49" fmla="*/ 1104900 h 697"/>
              <a:gd name="T50" fmla="*/ 115887 w 123"/>
              <a:gd name="T51" fmla="*/ 1101725 h 697"/>
              <a:gd name="T52" fmla="*/ 134937 w 123"/>
              <a:gd name="T53" fmla="*/ 1096963 h 697"/>
              <a:gd name="T54" fmla="*/ 150812 w 123"/>
              <a:gd name="T55" fmla="*/ 1087438 h 697"/>
              <a:gd name="T56" fmla="*/ 165100 w 123"/>
              <a:gd name="T57" fmla="*/ 1076325 h 697"/>
              <a:gd name="T58" fmla="*/ 176212 w 123"/>
              <a:gd name="T59" fmla="*/ 1062038 h 697"/>
              <a:gd name="T60" fmla="*/ 185737 w 123"/>
              <a:gd name="T61" fmla="*/ 1044575 h 697"/>
              <a:gd name="T62" fmla="*/ 192087 w 123"/>
              <a:gd name="T63" fmla="*/ 1027113 h 697"/>
              <a:gd name="T64" fmla="*/ 193675 w 123"/>
              <a:gd name="T65" fmla="*/ 1008063 h 69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123" h="697">
                <a:moveTo>
                  <a:pt x="122" y="61"/>
                </a:moveTo>
                <a:lnTo>
                  <a:pt x="122" y="54"/>
                </a:lnTo>
                <a:lnTo>
                  <a:pt x="121" y="48"/>
                </a:lnTo>
                <a:lnTo>
                  <a:pt x="119" y="42"/>
                </a:lnTo>
                <a:lnTo>
                  <a:pt x="117" y="37"/>
                </a:lnTo>
                <a:lnTo>
                  <a:pt x="115" y="32"/>
                </a:lnTo>
                <a:lnTo>
                  <a:pt x="111" y="27"/>
                </a:lnTo>
                <a:lnTo>
                  <a:pt x="108" y="22"/>
                </a:lnTo>
                <a:lnTo>
                  <a:pt x="104" y="18"/>
                </a:lnTo>
                <a:lnTo>
                  <a:pt x="100" y="13"/>
                </a:lnTo>
                <a:lnTo>
                  <a:pt x="95" y="10"/>
                </a:lnTo>
                <a:lnTo>
                  <a:pt x="90" y="7"/>
                </a:lnTo>
                <a:lnTo>
                  <a:pt x="85" y="5"/>
                </a:lnTo>
                <a:lnTo>
                  <a:pt x="79" y="2"/>
                </a:lnTo>
                <a:lnTo>
                  <a:pt x="73" y="1"/>
                </a:lnTo>
                <a:lnTo>
                  <a:pt x="67" y="0"/>
                </a:lnTo>
                <a:lnTo>
                  <a:pt x="61" y="0"/>
                </a:lnTo>
                <a:lnTo>
                  <a:pt x="54" y="0"/>
                </a:lnTo>
                <a:lnTo>
                  <a:pt x="49" y="1"/>
                </a:lnTo>
                <a:lnTo>
                  <a:pt x="43" y="2"/>
                </a:lnTo>
                <a:lnTo>
                  <a:pt x="37" y="5"/>
                </a:lnTo>
                <a:lnTo>
                  <a:pt x="32" y="7"/>
                </a:lnTo>
                <a:lnTo>
                  <a:pt x="27" y="10"/>
                </a:lnTo>
                <a:lnTo>
                  <a:pt x="22" y="13"/>
                </a:lnTo>
                <a:lnTo>
                  <a:pt x="18" y="18"/>
                </a:lnTo>
                <a:lnTo>
                  <a:pt x="14" y="22"/>
                </a:lnTo>
                <a:lnTo>
                  <a:pt x="10" y="27"/>
                </a:lnTo>
                <a:lnTo>
                  <a:pt x="7" y="32"/>
                </a:lnTo>
                <a:lnTo>
                  <a:pt x="5" y="37"/>
                </a:lnTo>
                <a:lnTo>
                  <a:pt x="2" y="42"/>
                </a:lnTo>
                <a:lnTo>
                  <a:pt x="1" y="48"/>
                </a:lnTo>
                <a:lnTo>
                  <a:pt x="0" y="54"/>
                </a:lnTo>
                <a:lnTo>
                  <a:pt x="0" y="61"/>
                </a:lnTo>
                <a:lnTo>
                  <a:pt x="0" y="635"/>
                </a:lnTo>
                <a:lnTo>
                  <a:pt x="0" y="641"/>
                </a:lnTo>
                <a:lnTo>
                  <a:pt x="1" y="647"/>
                </a:lnTo>
                <a:lnTo>
                  <a:pt x="2" y="653"/>
                </a:lnTo>
                <a:lnTo>
                  <a:pt x="5" y="658"/>
                </a:lnTo>
                <a:lnTo>
                  <a:pt x="7" y="664"/>
                </a:lnTo>
                <a:lnTo>
                  <a:pt x="10" y="669"/>
                </a:lnTo>
                <a:lnTo>
                  <a:pt x="14" y="673"/>
                </a:lnTo>
                <a:lnTo>
                  <a:pt x="18" y="678"/>
                </a:lnTo>
                <a:lnTo>
                  <a:pt x="22" y="682"/>
                </a:lnTo>
                <a:lnTo>
                  <a:pt x="27" y="685"/>
                </a:lnTo>
                <a:lnTo>
                  <a:pt x="32" y="688"/>
                </a:lnTo>
                <a:lnTo>
                  <a:pt x="37" y="691"/>
                </a:lnTo>
                <a:lnTo>
                  <a:pt x="43" y="693"/>
                </a:lnTo>
                <a:lnTo>
                  <a:pt x="49" y="694"/>
                </a:lnTo>
                <a:lnTo>
                  <a:pt x="54" y="695"/>
                </a:lnTo>
                <a:lnTo>
                  <a:pt x="61" y="696"/>
                </a:lnTo>
                <a:lnTo>
                  <a:pt x="67" y="695"/>
                </a:lnTo>
                <a:lnTo>
                  <a:pt x="73" y="694"/>
                </a:lnTo>
                <a:lnTo>
                  <a:pt x="79" y="693"/>
                </a:lnTo>
                <a:lnTo>
                  <a:pt x="85" y="691"/>
                </a:lnTo>
                <a:lnTo>
                  <a:pt x="90" y="688"/>
                </a:lnTo>
                <a:lnTo>
                  <a:pt x="95" y="685"/>
                </a:lnTo>
                <a:lnTo>
                  <a:pt x="100" y="682"/>
                </a:lnTo>
                <a:lnTo>
                  <a:pt x="104" y="678"/>
                </a:lnTo>
                <a:lnTo>
                  <a:pt x="108" y="673"/>
                </a:lnTo>
                <a:lnTo>
                  <a:pt x="111" y="669"/>
                </a:lnTo>
                <a:lnTo>
                  <a:pt x="115" y="664"/>
                </a:lnTo>
                <a:lnTo>
                  <a:pt x="117" y="658"/>
                </a:lnTo>
                <a:lnTo>
                  <a:pt x="119" y="653"/>
                </a:lnTo>
                <a:lnTo>
                  <a:pt x="121" y="647"/>
                </a:lnTo>
                <a:lnTo>
                  <a:pt x="122" y="641"/>
                </a:lnTo>
                <a:lnTo>
                  <a:pt x="122" y="635"/>
                </a:lnTo>
                <a:lnTo>
                  <a:pt x="122" y="61"/>
                </a:lnTo>
              </a:path>
            </a:pathLst>
          </a:custGeom>
          <a:solidFill>
            <a:srgbClr val="D43977"/>
          </a:solidFill>
          <a:ln w="12700" cap="rnd" cmpd="sng">
            <a:solidFill>
              <a:srgbClr val="09185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4" name="Freeform 14"/>
          <p:cNvSpPr>
            <a:spLocks/>
          </p:cNvSpPr>
          <p:nvPr/>
        </p:nvSpPr>
        <p:spPr bwMode="auto">
          <a:xfrm>
            <a:off x="2149123" y="2998789"/>
            <a:ext cx="173566" cy="1724025"/>
          </a:xfrm>
          <a:custGeom>
            <a:avLst/>
            <a:gdLst>
              <a:gd name="T0" fmla="*/ 193675 w 123"/>
              <a:gd name="T1" fmla="*/ 87313 h 1086"/>
              <a:gd name="T2" fmla="*/ 188912 w 123"/>
              <a:gd name="T3" fmla="*/ 68263 h 1086"/>
              <a:gd name="T4" fmla="*/ 182562 w 123"/>
              <a:gd name="T5" fmla="*/ 50800 h 1086"/>
              <a:gd name="T6" fmla="*/ 171450 w 123"/>
              <a:gd name="T7" fmla="*/ 34925 h 1086"/>
              <a:gd name="T8" fmla="*/ 158750 w 123"/>
              <a:gd name="T9" fmla="*/ 22225 h 1086"/>
              <a:gd name="T10" fmla="*/ 142875 w 123"/>
              <a:gd name="T11" fmla="*/ 11113 h 1086"/>
              <a:gd name="T12" fmla="*/ 125412 w 123"/>
              <a:gd name="T13" fmla="*/ 4763 h 1086"/>
              <a:gd name="T14" fmla="*/ 106362 w 123"/>
              <a:gd name="T15" fmla="*/ 0 h 1086"/>
              <a:gd name="T16" fmla="*/ 85725 w 123"/>
              <a:gd name="T17" fmla="*/ 0 h 1086"/>
              <a:gd name="T18" fmla="*/ 66675 w 123"/>
              <a:gd name="T19" fmla="*/ 4763 h 1086"/>
              <a:gd name="T20" fmla="*/ 49212 w 123"/>
              <a:gd name="T21" fmla="*/ 11113 h 1086"/>
              <a:gd name="T22" fmla="*/ 34925 w 123"/>
              <a:gd name="T23" fmla="*/ 22225 h 1086"/>
              <a:gd name="T24" fmla="*/ 22225 w 123"/>
              <a:gd name="T25" fmla="*/ 34925 h 1086"/>
              <a:gd name="T26" fmla="*/ 11112 w 123"/>
              <a:gd name="T27" fmla="*/ 50800 h 1086"/>
              <a:gd name="T28" fmla="*/ 3175 w 123"/>
              <a:gd name="T29" fmla="*/ 68263 h 1086"/>
              <a:gd name="T30" fmla="*/ 0 w 123"/>
              <a:gd name="T31" fmla="*/ 87313 h 1086"/>
              <a:gd name="T32" fmla="*/ 0 w 123"/>
              <a:gd name="T33" fmla="*/ 1625600 h 1086"/>
              <a:gd name="T34" fmla="*/ 1587 w 123"/>
              <a:gd name="T35" fmla="*/ 1644650 h 1086"/>
              <a:gd name="T36" fmla="*/ 7937 w 123"/>
              <a:gd name="T37" fmla="*/ 1663700 h 1086"/>
              <a:gd name="T38" fmla="*/ 15875 w 123"/>
              <a:gd name="T39" fmla="*/ 1679575 h 1086"/>
              <a:gd name="T40" fmla="*/ 26987 w 123"/>
              <a:gd name="T41" fmla="*/ 1693863 h 1086"/>
              <a:gd name="T42" fmla="*/ 41275 w 123"/>
              <a:gd name="T43" fmla="*/ 1704975 h 1086"/>
              <a:gd name="T44" fmla="*/ 58737 w 123"/>
              <a:gd name="T45" fmla="*/ 1714500 h 1086"/>
              <a:gd name="T46" fmla="*/ 76200 w 123"/>
              <a:gd name="T47" fmla="*/ 1720850 h 1086"/>
              <a:gd name="T48" fmla="*/ 96837 w 123"/>
              <a:gd name="T49" fmla="*/ 1722438 h 1086"/>
              <a:gd name="T50" fmla="*/ 115887 w 123"/>
              <a:gd name="T51" fmla="*/ 1720850 h 1086"/>
              <a:gd name="T52" fmla="*/ 134937 w 123"/>
              <a:gd name="T53" fmla="*/ 1714500 h 1086"/>
              <a:gd name="T54" fmla="*/ 150812 w 123"/>
              <a:gd name="T55" fmla="*/ 1704975 h 1086"/>
              <a:gd name="T56" fmla="*/ 165100 w 123"/>
              <a:gd name="T57" fmla="*/ 1693863 h 1086"/>
              <a:gd name="T58" fmla="*/ 176212 w 123"/>
              <a:gd name="T59" fmla="*/ 1679575 h 1086"/>
              <a:gd name="T60" fmla="*/ 185737 w 123"/>
              <a:gd name="T61" fmla="*/ 1663700 h 1086"/>
              <a:gd name="T62" fmla="*/ 192087 w 123"/>
              <a:gd name="T63" fmla="*/ 1644650 h 1086"/>
              <a:gd name="T64" fmla="*/ 193675 w 123"/>
              <a:gd name="T65" fmla="*/ 1625600 h 108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123" h="1086">
                <a:moveTo>
                  <a:pt x="122" y="61"/>
                </a:moveTo>
                <a:lnTo>
                  <a:pt x="122" y="55"/>
                </a:lnTo>
                <a:lnTo>
                  <a:pt x="121" y="49"/>
                </a:lnTo>
                <a:lnTo>
                  <a:pt x="119" y="43"/>
                </a:lnTo>
                <a:lnTo>
                  <a:pt x="117" y="37"/>
                </a:lnTo>
                <a:lnTo>
                  <a:pt x="115" y="32"/>
                </a:lnTo>
                <a:lnTo>
                  <a:pt x="111" y="27"/>
                </a:lnTo>
                <a:lnTo>
                  <a:pt x="108" y="22"/>
                </a:lnTo>
                <a:lnTo>
                  <a:pt x="104" y="18"/>
                </a:lnTo>
                <a:lnTo>
                  <a:pt x="100" y="14"/>
                </a:lnTo>
                <a:lnTo>
                  <a:pt x="95" y="10"/>
                </a:lnTo>
                <a:lnTo>
                  <a:pt x="90" y="7"/>
                </a:lnTo>
                <a:lnTo>
                  <a:pt x="85" y="5"/>
                </a:lnTo>
                <a:lnTo>
                  <a:pt x="79" y="3"/>
                </a:lnTo>
                <a:lnTo>
                  <a:pt x="73" y="1"/>
                </a:lnTo>
                <a:lnTo>
                  <a:pt x="67" y="0"/>
                </a:lnTo>
                <a:lnTo>
                  <a:pt x="61" y="0"/>
                </a:lnTo>
                <a:lnTo>
                  <a:pt x="54" y="0"/>
                </a:lnTo>
                <a:lnTo>
                  <a:pt x="48" y="1"/>
                </a:lnTo>
                <a:lnTo>
                  <a:pt x="42" y="3"/>
                </a:lnTo>
                <a:lnTo>
                  <a:pt x="37" y="5"/>
                </a:lnTo>
                <a:lnTo>
                  <a:pt x="31" y="7"/>
                </a:lnTo>
                <a:lnTo>
                  <a:pt x="26" y="10"/>
                </a:lnTo>
                <a:lnTo>
                  <a:pt x="22" y="14"/>
                </a:lnTo>
                <a:lnTo>
                  <a:pt x="17" y="18"/>
                </a:lnTo>
                <a:lnTo>
                  <a:pt x="14" y="22"/>
                </a:lnTo>
                <a:lnTo>
                  <a:pt x="10" y="27"/>
                </a:lnTo>
                <a:lnTo>
                  <a:pt x="7" y="32"/>
                </a:lnTo>
                <a:lnTo>
                  <a:pt x="5" y="37"/>
                </a:lnTo>
                <a:lnTo>
                  <a:pt x="2" y="43"/>
                </a:lnTo>
                <a:lnTo>
                  <a:pt x="1" y="49"/>
                </a:lnTo>
                <a:lnTo>
                  <a:pt x="0" y="55"/>
                </a:lnTo>
                <a:lnTo>
                  <a:pt x="0" y="61"/>
                </a:lnTo>
                <a:lnTo>
                  <a:pt x="0" y="1024"/>
                </a:lnTo>
                <a:lnTo>
                  <a:pt x="0" y="1030"/>
                </a:lnTo>
                <a:lnTo>
                  <a:pt x="1" y="1036"/>
                </a:lnTo>
                <a:lnTo>
                  <a:pt x="2" y="1042"/>
                </a:lnTo>
                <a:lnTo>
                  <a:pt x="5" y="1048"/>
                </a:lnTo>
                <a:lnTo>
                  <a:pt x="7" y="1053"/>
                </a:lnTo>
                <a:lnTo>
                  <a:pt x="10" y="1058"/>
                </a:lnTo>
                <a:lnTo>
                  <a:pt x="14" y="1063"/>
                </a:lnTo>
                <a:lnTo>
                  <a:pt x="17" y="1067"/>
                </a:lnTo>
                <a:lnTo>
                  <a:pt x="22" y="1071"/>
                </a:lnTo>
                <a:lnTo>
                  <a:pt x="26" y="1074"/>
                </a:lnTo>
                <a:lnTo>
                  <a:pt x="31" y="1077"/>
                </a:lnTo>
                <a:lnTo>
                  <a:pt x="37" y="1080"/>
                </a:lnTo>
                <a:lnTo>
                  <a:pt x="42" y="1082"/>
                </a:lnTo>
                <a:lnTo>
                  <a:pt x="48" y="1084"/>
                </a:lnTo>
                <a:lnTo>
                  <a:pt x="54" y="1084"/>
                </a:lnTo>
                <a:lnTo>
                  <a:pt x="61" y="1085"/>
                </a:lnTo>
                <a:lnTo>
                  <a:pt x="67" y="1084"/>
                </a:lnTo>
                <a:lnTo>
                  <a:pt x="73" y="1084"/>
                </a:lnTo>
                <a:lnTo>
                  <a:pt x="79" y="1082"/>
                </a:lnTo>
                <a:lnTo>
                  <a:pt x="85" y="1080"/>
                </a:lnTo>
                <a:lnTo>
                  <a:pt x="90" y="1077"/>
                </a:lnTo>
                <a:lnTo>
                  <a:pt x="95" y="1074"/>
                </a:lnTo>
                <a:lnTo>
                  <a:pt x="100" y="1071"/>
                </a:lnTo>
                <a:lnTo>
                  <a:pt x="104" y="1067"/>
                </a:lnTo>
                <a:lnTo>
                  <a:pt x="108" y="1063"/>
                </a:lnTo>
                <a:lnTo>
                  <a:pt x="111" y="1058"/>
                </a:lnTo>
                <a:lnTo>
                  <a:pt x="115" y="1053"/>
                </a:lnTo>
                <a:lnTo>
                  <a:pt x="117" y="1048"/>
                </a:lnTo>
                <a:lnTo>
                  <a:pt x="119" y="1042"/>
                </a:lnTo>
                <a:lnTo>
                  <a:pt x="121" y="1036"/>
                </a:lnTo>
                <a:lnTo>
                  <a:pt x="122" y="1030"/>
                </a:lnTo>
                <a:lnTo>
                  <a:pt x="122" y="1024"/>
                </a:lnTo>
                <a:lnTo>
                  <a:pt x="122" y="61"/>
                </a:lnTo>
              </a:path>
            </a:pathLst>
          </a:custGeom>
          <a:solidFill>
            <a:srgbClr val="FC7B3F"/>
          </a:solidFill>
          <a:ln w="12700" cap="rnd" cmpd="sng">
            <a:solidFill>
              <a:srgbClr val="09185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5" name="Freeform 15"/>
          <p:cNvSpPr>
            <a:spLocks/>
          </p:cNvSpPr>
          <p:nvPr/>
        </p:nvSpPr>
        <p:spPr bwMode="auto">
          <a:xfrm>
            <a:off x="2149123" y="3616325"/>
            <a:ext cx="173566" cy="1106488"/>
          </a:xfrm>
          <a:custGeom>
            <a:avLst/>
            <a:gdLst>
              <a:gd name="T0" fmla="*/ 193675 w 123"/>
              <a:gd name="T1" fmla="*/ 85725 h 697"/>
              <a:gd name="T2" fmla="*/ 188912 w 123"/>
              <a:gd name="T3" fmla="*/ 68263 h 697"/>
              <a:gd name="T4" fmla="*/ 182562 w 123"/>
              <a:gd name="T5" fmla="*/ 50800 h 697"/>
              <a:gd name="T6" fmla="*/ 171450 w 123"/>
              <a:gd name="T7" fmla="*/ 34925 h 697"/>
              <a:gd name="T8" fmla="*/ 158750 w 123"/>
              <a:gd name="T9" fmla="*/ 22225 h 697"/>
              <a:gd name="T10" fmla="*/ 142875 w 123"/>
              <a:gd name="T11" fmla="*/ 11113 h 697"/>
              <a:gd name="T12" fmla="*/ 125412 w 123"/>
              <a:gd name="T13" fmla="*/ 3175 h 697"/>
              <a:gd name="T14" fmla="*/ 106362 w 123"/>
              <a:gd name="T15" fmla="*/ 0 h 697"/>
              <a:gd name="T16" fmla="*/ 85725 w 123"/>
              <a:gd name="T17" fmla="*/ 0 h 697"/>
              <a:gd name="T18" fmla="*/ 68262 w 123"/>
              <a:gd name="T19" fmla="*/ 3175 h 697"/>
              <a:gd name="T20" fmla="*/ 50800 w 123"/>
              <a:gd name="T21" fmla="*/ 11113 h 697"/>
              <a:gd name="T22" fmla="*/ 34925 w 123"/>
              <a:gd name="T23" fmla="*/ 22225 h 697"/>
              <a:gd name="T24" fmla="*/ 22225 w 123"/>
              <a:gd name="T25" fmla="*/ 34925 h 697"/>
              <a:gd name="T26" fmla="*/ 11112 w 123"/>
              <a:gd name="T27" fmla="*/ 50800 h 697"/>
              <a:gd name="T28" fmla="*/ 3175 w 123"/>
              <a:gd name="T29" fmla="*/ 68263 h 697"/>
              <a:gd name="T30" fmla="*/ 0 w 123"/>
              <a:gd name="T31" fmla="*/ 85725 h 697"/>
              <a:gd name="T32" fmla="*/ 0 w 123"/>
              <a:gd name="T33" fmla="*/ 1008063 h 697"/>
              <a:gd name="T34" fmla="*/ 1587 w 123"/>
              <a:gd name="T35" fmla="*/ 1027113 h 697"/>
              <a:gd name="T36" fmla="*/ 7937 w 123"/>
              <a:gd name="T37" fmla="*/ 1044575 h 697"/>
              <a:gd name="T38" fmla="*/ 15875 w 123"/>
              <a:gd name="T39" fmla="*/ 1062038 h 697"/>
              <a:gd name="T40" fmla="*/ 28575 w 123"/>
              <a:gd name="T41" fmla="*/ 1076325 h 697"/>
              <a:gd name="T42" fmla="*/ 42862 w 123"/>
              <a:gd name="T43" fmla="*/ 1087438 h 697"/>
              <a:gd name="T44" fmla="*/ 58737 w 123"/>
              <a:gd name="T45" fmla="*/ 1096963 h 697"/>
              <a:gd name="T46" fmla="*/ 76200 w 123"/>
              <a:gd name="T47" fmla="*/ 1103313 h 697"/>
              <a:gd name="T48" fmla="*/ 96837 w 123"/>
              <a:gd name="T49" fmla="*/ 1104900 h 697"/>
              <a:gd name="T50" fmla="*/ 115887 w 123"/>
              <a:gd name="T51" fmla="*/ 1103313 h 697"/>
              <a:gd name="T52" fmla="*/ 133350 w 123"/>
              <a:gd name="T53" fmla="*/ 1096963 h 697"/>
              <a:gd name="T54" fmla="*/ 150812 w 123"/>
              <a:gd name="T55" fmla="*/ 1087438 h 697"/>
              <a:gd name="T56" fmla="*/ 165100 w 123"/>
              <a:gd name="T57" fmla="*/ 1076325 h 697"/>
              <a:gd name="T58" fmla="*/ 176212 w 123"/>
              <a:gd name="T59" fmla="*/ 1062038 h 697"/>
              <a:gd name="T60" fmla="*/ 185737 w 123"/>
              <a:gd name="T61" fmla="*/ 1044575 h 697"/>
              <a:gd name="T62" fmla="*/ 192087 w 123"/>
              <a:gd name="T63" fmla="*/ 1027113 h 697"/>
              <a:gd name="T64" fmla="*/ 193675 w 123"/>
              <a:gd name="T65" fmla="*/ 1008063 h 69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123" h="697">
                <a:moveTo>
                  <a:pt x="122" y="61"/>
                </a:moveTo>
                <a:lnTo>
                  <a:pt x="122" y="54"/>
                </a:lnTo>
                <a:lnTo>
                  <a:pt x="121" y="48"/>
                </a:lnTo>
                <a:lnTo>
                  <a:pt x="119" y="43"/>
                </a:lnTo>
                <a:lnTo>
                  <a:pt x="117" y="37"/>
                </a:lnTo>
                <a:lnTo>
                  <a:pt x="115" y="32"/>
                </a:lnTo>
                <a:lnTo>
                  <a:pt x="111" y="27"/>
                </a:lnTo>
                <a:lnTo>
                  <a:pt x="108" y="22"/>
                </a:lnTo>
                <a:lnTo>
                  <a:pt x="104" y="18"/>
                </a:lnTo>
                <a:lnTo>
                  <a:pt x="100" y="14"/>
                </a:lnTo>
                <a:lnTo>
                  <a:pt x="95" y="10"/>
                </a:lnTo>
                <a:lnTo>
                  <a:pt x="90" y="7"/>
                </a:lnTo>
                <a:lnTo>
                  <a:pt x="84" y="5"/>
                </a:lnTo>
                <a:lnTo>
                  <a:pt x="79" y="2"/>
                </a:lnTo>
                <a:lnTo>
                  <a:pt x="73" y="1"/>
                </a:lnTo>
                <a:lnTo>
                  <a:pt x="67" y="0"/>
                </a:lnTo>
                <a:lnTo>
                  <a:pt x="61" y="0"/>
                </a:lnTo>
                <a:lnTo>
                  <a:pt x="54" y="0"/>
                </a:lnTo>
                <a:lnTo>
                  <a:pt x="48" y="1"/>
                </a:lnTo>
                <a:lnTo>
                  <a:pt x="43" y="2"/>
                </a:lnTo>
                <a:lnTo>
                  <a:pt x="37" y="5"/>
                </a:lnTo>
                <a:lnTo>
                  <a:pt x="32" y="7"/>
                </a:lnTo>
                <a:lnTo>
                  <a:pt x="27" y="10"/>
                </a:lnTo>
                <a:lnTo>
                  <a:pt x="22" y="14"/>
                </a:lnTo>
                <a:lnTo>
                  <a:pt x="18" y="18"/>
                </a:lnTo>
                <a:lnTo>
                  <a:pt x="14" y="22"/>
                </a:lnTo>
                <a:lnTo>
                  <a:pt x="10" y="27"/>
                </a:lnTo>
                <a:lnTo>
                  <a:pt x="7" y="32"/>
                </a:lnTo>
                <a:lnTo>
                  <a:pt x="5" y="37"/>
                </a:lnTo>
                <a:lnTo>
                  <a:pt x="2" y="43"/>
                </a:lnTo>
                <a:lnTo>
                  <a:pt x="1" y="48"/>
                </a:lnTo>
                <a:lnTo>
                  <a:pt x="0" y="54"/>
                </a:lnTo>
                <a:lnTo>
                  <a:pt x="0" y="61"/>
                </a:lnTo>
                <a:lnTo>
                  <a:pt x="0" y="635"/>
                </a:lnTo>
                <a:lnTo>
                  <a:pt x="0" y="641"/>
                </a:lnTo>
                <a:lnTo>
                  <a:pt x="1" y="647"/>
                </a:lnTo>
                <a:lnTo>
                  <a:pt x="2" y="653"/>
                </a:lnTo>
                <a:lnTo>
                  <a:pt x="5" y="658"/>
                </a:lnTo>
                <a:lnTo>
                  <a:pt x="7" y="664"/>
                </a:lnTo>
                <a:lnTo>
                  <a:pt x="10" y="669"/>
                </a:lnTo>
                <a:lnTo>
                  <a:pt x="14" y="673"/>
                </a:lnTo>
                <a:lnTo>
                  <a:pt x="18" y="678"/>
                </a:lnTo>
                <a:lnTo>
                  <a:pt x="22" y="682"/>
                </a:lnTo>
                <a:lnTo>
                  <a:pt x="27" y="685"/>
                </a:lnTo>
                <a:lnTo>
                  <a:pt x="32" y="688"/>
                </a:lnTo>
                <a:lnTo>
                  <a:pt x="37" y="691"/>
                </a:lnTo>
                <a:lnTo>
                  <a:pt x="43" y="693"/>
                </a:lnTo>
                <a:lnTo>
                  <a:pt x="48" y="695"/>
                </a:lnTo>
                <a:lnTo>
                  <a:pt x="54" y="695"/>
                </a:lnTo>
                <a:lnTo>
                  <a:pt x="61" y="696"/>
                </a:lnTo>
                <a:lnTo>
                  <a:pt x="67" y="695"/>
                </a:lnTo>
                <a:lnTo>
                  <a:pt x="73" y="695"/>
                </a:lnTo>
                <a:lnTo>
                  <a:pt x="79" y="693"/>
                </a:lnTo>
                <a:lnTo>
                  <a:pt x="84" y="691"/>
                </a:lnTo>
                <a:lnTo>
                  <a:pt x="90" y="688"/>
                </a:lnTo>
                <a:lnTo>
                  <a:pt x="95" y="685"/>
                </a:lnTo>
                <a:lnTo>
                  <a:pt x="100" y="682"/>
                </a:lnTo>
                <a:lnTo>
                  <a:pt x="104" y="678"/>
                </a:lnTo>
                <a:lnTo>
                  <a:pt x="108" y="673"/>
                </a:lnTo>
                <a:lnTo>
                  <a:pt x="111" y="669"/>
                </a:lnTo>
                <a:lnTo>
                  <a:pt x="115" y="664"/>
                </a:lnTo>
                <a:lnTo>
                  <a:pt x="117" y="658"/>
                </a:lnTo>
                <a:lnTo>
                  <a:pt x="119" y="653"/>
                </a:lnTo>
                <a:lnTo>
                  <a:pt x="121" y="647"/>
                </a:lnTo>
                <a:lnTo>
                  <a:pt x="122" y="641"/>
                </a:lnTo>
                <a:lnTo>
                  <a:pt x="122" y="635"/>
                </a:lnTo>
                <a:lnTo>
                  <a:pt x="122" y="61"/>
                </a:lnTo>
              </a:path>
            </a:pathLst>
          </a:custGeom>
          <a:solidFill>
            <a:srgbClr val="D43977"/>
          </a:solidFill>
          <a:ln w="12700" cap="rnd" cmpd="sng">
            <a:solidFill>
              <a:srgbClr val="09185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6" name="Freeform 16"/>
          <p:cNvSpPr>
            <a:spLocks/>
          </p:cNvSpPr>
          <p:nvPr/>
        </p:nvSpPr>
        <p:spPr bwMode="auto">
          <a:xfrm>
            <a:off x="2458156" y="2944814"/>
            <a:ext cx="162278" cy="892175"/>
          </a:xfrm>
          <a:custGeom>
            <a:avLst/>
            <a:gdLst>
              <a:gd name="T0" fmla="*/ 0 w 116"/>
              <a:gd name="T1" fmla="*/ 879475 h 562"/>
              <a:gd name="T2" fmla="*/ 3148 w 116"/>
              <a:gd name="T3" fmla="*/ 862013 h 562"/>
              <a:gd name="T4" fmla="*/ 11017 w 116"/>
              <a:gd name="T5" fmla="*/ 846138 h 562"/>
              <a:gd name="T6" fmla="*/ 20460 w 116"/>
              <a:gd name="T7" fmla="*/ 830263 h 562"/>
              <a:gd name="T8" fmla="*/ 33050 w 116"/>
              <a:gd name="T9" fmla="*/ 819150 h 562"/>
              <a:gd name="T10" fmla="*/ 47215 w 116"/>
              <a:gd name="T11" fmla="*/ 809625 h 562"/>
              <a:gd name="T12" fmla="*/ 62953 w 116"/>
              <a:gd name="T13" fmla="*/ 801688 h 562"/>
              <a:gd name="T14" fmla="*/ 81839 w 116"/>
              <a:gd name="T15" fmla="*/ 798513 h 562"/>
              <a:gd name="T16" fmla="*/ 99151 w 116"/>
              <a:gd name="T17" fmla="*/ 798513 h 562"/>
              <a:gd name="T18" fmla="*/ 116463 w 116"/>
              <a:gd name="T19" fmla="*/ 801688 h 562"/>
              <a:gd name="T20" fmla="*/ 133775 w 116"/>
              <a:gd name="T21" fmla="*/ 809625 h 562"/>
              <a:gd name="T22" fmla="*/ 147939 w 116"/>
              <a:gd name="T23" fmla="*/ 819150 h 562"/>
              <a:gd name="T24" fmla="*/ 158956 w 116"/>
              <a:gd name="T25" fmla="*/ 831850 h 562"/>
              <a:gd name="T26" fmla="*/ 169972 w 116"/>
              <a:gd name="T27" fmla="*/ 846138 h 562"/>
              <a:gd name="T28" fmla="*/ 176268 w 116"/>
              <a:gd name="T29" fmla="*/ 862013 h 562"/>
              <a:gd name="T30" fmla="*/ 179415 w 116"/>
              <a:gd name="T31" fmla="*/ 881063 h 562"/>
              <a:gd name="T32" fmla="*/ 180989 w 116"/>
              <a:gd name="T33" fmla="*/ 74613 h 562"/>
              <a:gd name="T34" fmla="*/ 179415 w 116"/>
              <a:gd name="T35" fmla="*/ 80963 h 562"/>
              <a:gd name="T36" fmla="*/ 176268 w 116"/>
              <a:gd name="T37" fmla="*/ 63500 h 562"/>
              <a:gd name="T38" fmla="*/ 169972 w 116"/>
              <a:gd name="T39" fmla="*/ 47625 h 562"/>
              <a:gd name="T40" fmla="*/ 160530 w 116"/>
              <a:gd name="T41" fmla="*/ 33338 h 562"/>
              <a:gd name="T42" fmla="*/ 147939 w 116"/>
              <a:gd name="T43" fmla="*/ 20638 h 562"/>
              <a:gd name="T44" fmla="*/ 133775 w 116"/>
              <a:gd name="T45" fmla="*/ 11113 h 562"/>
              <a:gd name="T46" fmla="*/ 116463 w 116"/>
              <a:gd name="T47" fmla="*/ 4763 h 562"/>
              <a:gd name="T48" fmla="*/ 99151 w 116"/>
              <a:gd name="T49" fmla="*/ 0 h 562"/>
              <a:gd name="T50" fmla="*/ 81839 w 116"/>
              <a:gd name="T51" fmla="*/ 0 h 562"/>
              <a:gd name="T52" fmla="*/ 62953 w 116"/>
              <a:gd name="T53" fmla="*/ 4763 h 562"/>
              <a:gd name="T54" fmla="*/ 47215 w 116"/>
              <a:gd name="T55" fmla="*/ 11113 h 562"/>
              <a:gd name="T56" fmla="*/ 33050 w 116"/>
              <a:gd name="T57" fmla="*/ 20638 h 562"/>
              <a:gd name="T58" fmla="*/ 20460 w 116"/>
              <a:gd name="T59" fmla="*/ 33338 h 562"/>
              <a:gd name="T60" fmla="*/ 11017 w 116"/>
              <a:gd name="T61" fmla="*/ 47625 h 562"/>
              <a:gd name="T62" fmla="*/ 3148 w 116"/>
              <a:gd name="T63" fmla="*/ 63500 h 562"/>
              <a:gd name="T64" fmla="*/ 0 w 116"/>
              <a:gd name="T65" fmla="*/ 80963 h 562"/>
              <a:gd name="T66" fmla="*/ 0 w 116"/>
              <a:gd name="T67" fmla="*/ 74613 h 562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16" h="562">
                <a:moveTo>
                  <a:pt x="0" y="560"/>
                </a:moveTo>
                <a:lnTo>
                  <a:pt x="0" y="554"/>
                </a:lnTo>
                <a:lnTo>
                  <a:pt x="1" y="548"/>
                </a:lnTo>
                <a:lnTo>
                  <a:pt x="2" y="543"/>
                </a:lnTo>
                <a:lnTo>
                  <a:pt x="4" y="538"/>
                </a:lnTo>
                <a:lnTo>
                  <a:pt x="7" y="533"/>
                </a:lnTo>
                <a:lnTo>
                  <a:pt x="10" y="528"/>
                </a:lnTo>
                <a:lnTo>
                  <a:pt x="13" y="523"/>
                </a:lnTo>
                <a:lnTo>
                  <a:pt x="17" y="519"/>
                </a:lnTo>
                <a:lnTo>
                  <a:pt x="21" y="516"/>
                </a:lnTo>
                <a:lnTo>
                  <a:pt x="25" y="512"/>
                </a:lnTo>
                <a:lnTo>
                  <a:pt x="30" y="510"/>
                </a:lnTo>
                <a:lnTo>
                  <a:pt x="35" y="507"/>
                </a:lnTo>
                <a:lnTo>
                  <a:pt x="40" y="505"/>
                </a:lnTo>
                <a:lnTo>
                  <a:pt x="46" y="504"/>
                </a:lnTo>
                <a:lnTo>
                  <a:pt x="52" y="503"/>
                </a:lnTo>
                <a:lnTo>
                  <a:pt x="57" y="503"/>
                </a:lnTo>
                <a:lnTo>
                  <a:pt x="63" y="503"/>
                </a:lnTo>
                <a:lnTo>
                  <a:pt x="69" y="504"/>
                </a:lnTo>
                <a:lnTo>
                  <a:pt x="74" y="505"/>
                </a:lnTo>
                <a:lnTo>
                  <a:pt x="80" y="507"/>
                </a:lnTo>
                <a:lnTo>
                  <a:pt x="85" y="510"/>
                </a:lnTo>
                <a:lnTo>
                  <a:pt x="89" y="513"/>
                </a:lnTo>
                <a:lnTo>
                  <a:pt x="94" y="516"/>
                </a:lnTo>
                <a:lnTo>
                  <a:pt x="98" y="520"/>
                </a:lnTo>
                <a:lnTo>
                  <a:pt x="101" y="524"/>
                </a:lnTo>
                <a:lnTo>
                  <a:pt x="105" y="528"/>
                </a:lnTo>
                <a:lnTo>
                  <a:pt x="108" y="533"/>
                </a:lnTo>
                <a:lnTo>
                  <a:pt x="110" y="538"/>
                </a:lnTo>
                <a:lnTo>
                  <a:pt x="112" y="543"/>
                </a:lnTo>
                <a:lnTo>
                  <a:pt x="113" y="549"/>
                </a:lnTo>
                <a:lnTo>
                  <a:pt x="114" y="555"/>
                </a:lnTo>
                <a:lnTo>
                  <a:pt x="115" y="561"/>
                </a:lnTo>
                <a:lnTo>
                  <a:pt x="115" y="47"/>
                </a:lnTo>
                <a:lnTo>
                  <a:pt x="115" y="57"/>
                </a:lnTo>
                <a:lnTo>
                  <a:pt x="114" y="51"/>
                </a:lnTo>
                <a:lnTo>
                  <a:pt x="113" y="45"/>
                </a:lnTo>
                <a:lnTo>
                  <a:pt x="112" y="40"/>
                </a:lnTo>
                <a:lnTo>
                  <a:pt x="110" y="35"/>
                </a:lnTo>
                <a:lnTo>
                  <a:pt x="108" y="30"/>
                </a:lnTo>
                <a:lnTo>
                  <a:pt x="105" y="25"/>
                </a:lnTo>
                <a:lnTo>
                  <a:pt x="102" y="21"/>
                </a:lnTo>
                <a:lnTo>
                  <a:pt x="98" y="17"/>
                </a:lnTo>
                <a:lnTo>
                  <a:pt x="94" y="13"/>
                </a:lnTo>
                <a:lnTo>
                  <a:pt x="89" y="10"/>
                </a:lnTo>
                <a:lnTo>
                  <a:pt x="85" y="7"/>
                </a:lnTo>
                <a:lnTo>
                  <a:pt x="80" y="5"/>
                </a:lnTo>
                <a:lnTo>
                  <a:pt x="74" y="3"/>
                </a:lnTo>
                <a:lnTo>
                  <a:pt x="69" y="1"/>
                </a:lnTo>
                <a:lnTo>
                  <a:pt x="63" y="0"/>
                </a:lnTo>
                <a:lnTo>
                  <a:pt x="57" y="0"/>
                </a:lnTo>
                <a:lnTo>
                  <a:pt x="52" y="0"/>
                </a:lnTo>
                <a:lnTo>
                  <a:pt x="46" y="1"/>
                </a:lnTo>
                <a:lnTo>
                  <a:pt x="40" y="3"/>
                </a:lnTo>
                <a:lnTo>
                  <a:pt x="35" y="5"/>
                </a:lnTo>
                <a:lnTo>
                  <a:pt x="30" y="7"/>
                </a:lnTo>
                <a:lnTo>
                  <a:pt x="25" y="10"/>
                </a:lnTo>
                <a:lnTo>
                  <a:pt x="21" y="13"/>
                </a:lnTo>
                <a:lnTo>
                  <a:pt x="17" y="17"/>
                </a:lnTo>
                <a:lnTo>
                  <a:pt x="13" y="21"/>
                </a:lnTo>
                <a:lnTo>
                  <a:pt x="10" y="25"/>
                </a:lnTo>
                <a:lnTo>
                  <a:pt x="7" y="30"/>
                </a:lnTo>
                <a:lnTo>
                  <a:pt x="4" y="35"/>
                </a:lnTo>
                <a:lnTo>
                  <a:pt x="2" y="40"/>
                </a:lnTo>
                <a:lnTo>
                  <a:pt x="1" y="45"/>
                </a:lnTo>
                <a:lnTo>
                  <a:pt x="0" y="51"/>
                </a:lnTo>
                <a:lnTo>
                  <a:pt x="0" y="57"/>
                </a:lnTo>
                <a:lnTo>
                  <a:pt x="0" y="47"/>
                </a:lnTo>
                <a:lnTo>
                  <a:pt x="0" y="560"/>
                </a:lnTo>
              </a:path>
            </a:pathLst>
          </a:custGeom>
          <a:solidFill>
            <a:srgbClr val="D43977"/>
          </a:solidFill>
          <a:ln w="12700" cap="rnd" cmpd="sng">
            <a:solidFill>
              <a:srgbClr val="09185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7" name="Freeform 17"/>
          <p:cNvSpPr>
            <a:spLocks/>
          </p:cNvSpPr>
          <p:nvPr/>
        </p:nvSpPr>
        <p:spPr bwMode="auto">
          <a:xfrm>
            <a:off x="2458156" y="3741738"/>
            <a:ext cx="162278" cy="450850"/>
          </a:xfrm>
          <a:custGeom>
            <a:avLst/>
            <a:gdLst>
              <a:gd name="T0" fmla="*/ 179415 w 116"/>
              <a:gd name="T1" fmla="*/ 80963 h 284"/>
              <a:gd name="T2" fmla="*/ 176268 w 116"/>
              <a:gd name="T3" fmla="*/ 63500 h 284"/>
              <a:gd name="T4" fmla="*/ 169972 w 116"/>
              <a:gd name="T5" fmla="*/ 47625 h 284"/>
              <a:gd name="T6" fmla="*/ 160530 w 116"/>
              <a:gd name="T7" fmla="*/ 33338 h 284"/>
              <a:gd name="T8" fmla="*/ 147939 w 116"/>
              <a:gd name="T9" fmla="*/ 20638 h 284"/>
              <a:gd name="T10" fmla="*/ 133775 w 116"/>
              <a:gd name="T11" fmla="*/ 11113 h 284"/>
              <a:gd name="T12" fmla="*/ 116463 w 116"/>
              <a:gd name="T13" fmla="*/ 3175 h 284"/>
              <a:gd name="T14" fmla="*/ 99151 w 116"/>
              <a:gd name="T15" fmla="*/ 0 h 284"/>
              <a:gd name="T16" fmla="*/ 81839 w 116"/>
              <a:gd name="T17" fmla="*/ 0 h 284"/>
              <a:gd name="T18" fmla="*/ 62953 w 116"/>
              <a:gd name="T19" fmla="*/ 3175 h 284"/>
              <a:gd name="T20" fmla="*/ 47215 w 116"/>
              <a:gd name="T21" fmla="*/ 11113 h 284"/>
              <a:gd name="T22" fmla="*/ 33050 w 116"/>
              <a:gd name="T23" fmla="*/ 20638 h 284"/>
              <a:gd name="T24" fmla="*/ 20460 w 116"/>
              <a:gd name="T25" fmla="*/ 33338 h 284"/>
              <a:gd name="T26" fmla="*/ 11017 w 116"/>
              <a:gd name="T27" fmla="*/ 47625 h 284"/>
              <a:gd name="T28" fmla="*/ 3148 w 116"/>
              <a:gd name="T29" fmla="*/ 63500 h 284"/>
              <a:gd name="T30" fmla="*/ 0 w 116"/>
              <a:gd name="T31" fmla="*/ 80963 h 284"/>
              <a:gd name="T32" fmla="*/ 0 w 116"/>
              <a:gd name="T33" fmla="*/ 358775 h 284"/>
              <a:gd name="T34" fmla="*/ 1574 w 116"/>
              <a:gd name="T35" fmla="*/ 376238 h 284"/>
              <a:gd name="T36" fmla="*/ 6295 w 116"/>
              <a:gd name="T37" fmla="*/ 393700 h 284"/>
              <a:gd name="T38" fmla="*/ 15738 w 116"/>
              <a:gd name="T39" fmla="*/ 409575 h 284"/>
              <a:gd name="T40" fmla="*/ 26755 w 116"/>
              <a:gd name="T41" fmla="*/ 422275 h 284"/>
              <a:gd name="T42" fmla="*/ 39345 w 116"/>
              <a:gd name="T43" fmla="*/ 433388 h 284"/>
              <a:gd name="T44" fmla="*/ 55084 w 116"/>
              <a:gd name="T45" fmla="*/ 441325 h 284"/>
              <a:gd name="T46" fmla="*/ 72396 w 116"/>
              <a:gd name="T47" fmla="*/ 447675 h 284"/>
              <a:gd name="T48" fmla="*/ 89708 w 116"/>
              <a:gd name="T49" fmla="*/ 449263 h 284"/>
              <a:gd name="T50" fmla="*/ 108594 w 116"/>
              <a:gd name="T51" fmla="*/ 447675 h 284"/>
              <a:gd name="T52" fmla="*/ 125906 w 116"/>
              <a:gd name="T53" fmla="*/ 441325 h 284"/>
              <a:gd name="T54" fmla="*/ 140070 w 116"/>
              <a:gd name="T55" fmla="*/ 433388 h 284"/>
              <a:gd name="T56" fmla="*/ 154234 w 116"/>
              <a:gd name="T57" fmla="*/ 422275 h 284"/>
              <a:gd name="T58" fmla="*/ 165251 w 116"/>
              <a:gd name="T59" fmla="*/ 409575 h 284"/>
              <a:gd name="T60" fmla="*/ 173120 w 116"/>
              <a:gd name="T61" fmla="*/ 393700 h 284"/>
              <a:gd name="T62" fmla="*/ 177842 w 116"/>
              <a:gd name="T63" fmla="*/ 376238 h 284"/>
              <a:gd name="T64" fmla="*/ 180989 w 116"/>
              <a:gd name="T65" fmla="*/ 358775 h 28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116" h="284">
                <a:moveTo>
                  <a:pt x="115" y="57"/>
                </a:moveTo>
                <a:lnTo>
                  <a:pt x="114" y="51"/>
                </a:lnTo>
                <a:lnTo>
                  <a:pt x="113" y="45"/>
                </a:lnTo>
                <a:lnTo>
                  <a:pt x="112" y="40"/>
                </a:lnTo>
                <a:lnTo>
                  <a:pt x="110" y="35"/>
                </a:lnTo>
                <a:lnTo>
                  <a:pt x="108" y="30"/>
                </a:lnTo>
                <a:lnTo>
                  <a:pt x="105" y="25"/>
                </a:lnTo>
                <a:lnTo>
                  <a:pt x="102" y="21"/>
                </a:lnTo>
                <a:lnTo>
                  <a:pt x="98" y="16"/>
                </a:lnTo>
                <a:lnTo>
                  <a:pt x="94" y="13"/>
                </a:lnTo>
                <a:lnTo>
                  <a:pt x="89" y="10"/>
                </a:lnTo>
                <a:lnTo>
                  <a:pt x="85" y="7"/>
                </a:lnTo>
                <a:lnTo>
                  <a:pt x="80" y="4"/>
                </a:lnTo>
                <a:lnTo>
                  <a:pt x="74" y="2"/>
                </a:lnTo>
                <a:lnTo>
                  <a:pt x="69" y="1"/>
                </a:lnTo>
                <a:lnTo>
                  <a:pt x="63" y="0"/>
                </a:lnTo>
                <a:lnTo>
                  <a:pt x="57" y="0"/>
                </a:lnTo>
                <a:lnTo>
                  <a:pt x="52" y="0"/>
                </a:lnTo>
                <a:lnTo>
                  <a:pt x="46" y="1"/>
                </a:lnTo>
                <a:lnTo>
                  <a:pt x="40" y="2"/>
                </a:lnTo>
                <a:lnTo>
                  <a:pt x="35" y="4"/>
                </a:lnTo>
                <a:lnTo>
                  <a:pt x="30" y="7"/>
                </a:lnTo>
                <a:lnTo>
                  <a:pt x="25" y="10"/>
                </a:lnTo>
                <a:lnTo>
                  <a:pt x="21" y="13"/>
                </a:lnTo>
                <a:lnTo>
                  <a:pt x="17" y="16"/>
                </a:lnTo>
                <a:lnTo>
                  <a:pt x="13" y="21"/>
                </a:lnTo>
                <a:lnTo>
                  <a:pt x="10" y="25"/>
                </a:lnTo>
                <a:lnTo>
                  <a:pt x="7" y="30"/>
                </a:lnTo>
                <a:lnTo>
                  <a:pt x="4" y="35"/>
                </a:lnTo>
                <a:lnTo>
                  <a:pt x="2" y="40"/>
                </a:lnTo>
                <a:lnTo>
                  <a:pt x="1" y="45"/>
                </a:lnTo>
                <a:lnTo>
                  <a:pt x="0" y="51"/>
                </a:lnTo>
                <a:lnTo>
                  <a:pt x="0" y="57"/>
                </a:lnTo>
                <a:lnTo>
                  <a:pt x="0" y="226"/>
                </a:lnTo>
                <a:lnTo>
                  <a:pt x="0" y="231"/>
                </a:lnTo>
                <a:lnTo>
                  <a:pt x="1" y="237"/>
                </a:lnTo>
                <a:lnTo>
                  <a:pt x="2" y="243"/>
                </a:lnTo>
                <a:lnTo>
                  <a:pt x="4" y="248"/>
                </a:lnTo>
                <a:lnTo>
                  <a:pt x="7" y="253"/>
                </a:lnTo>
                <a:lnTo>
                  <a:pt x="10" y="258"/>
                </a:lnTo>
                <a:lnTo>
                  <a:pt x="13" y="262"/>
                </a:lnTo>
                <a:lnTo>
                  <a:pt x="17" y="266"/>
                </a:lnTo>
                <a:lnTo>
                  <a:pt x="21" y="270"/>
                </a:lnTo>
                <a:lnTo>
                  <a:pt x="25" y="273"/>
                </a:lnTo>
                <a:lnTo>
                  <a:pt x="30" y="276"/>
                </a:lnTo>
                <a:lnTo>
                  <a:pt x="35" y="278"/>
                </a:lnTo>
                <a:lnTo>
                  <a:pt x="40" y="280"/>
                </a:lnTo>
                <a:lnTo>
                  <a:pt x="46" y="282"/>
                </a:lnTo>
                <a:lnTo>
                  <a:pt x="52" y="282"/>
                </a:lnTo>
                <a:lnTo>
                  <a:pt x="57" y="283"/>
                </a:lnTo>
                <a:lnTo>
                  <a:pt x="63" y="282"/>
                </a:lnTo>
                <a:lnTo>
                  <a:pt x="69" y="282"/>
                </a:lnTo>
                <a:lnTo>
                  <a:pt x="74" y="280"/>
                </a:lnTo>
                <a:lnTo>
                  <a:pt x="80" y="278"/>
                </a:lnTo>
                <a:lnTo>
                  <a:pt x="85" y="276"/>
                </a:lnTo>
                <a:lnTo>
                  <a:pt x="89" y="273"/>
                </a:lnTo>
                <a:lnTo>
                  <a:pt x="94" y="270"/>
                </a:lnTo>
                <a:lnTo>
                  <a:pt x="98" y="266"/>
                </a:lnTo>
                <a:lnTo>
                  <a:pt x="102" y="262"/>
                </a:lnTo>
                <a:lnTo>
                  <a:pt x="105" y="258"/>
                </a:lnTo>
                <a:lnTo>
                  <a:pt x="108" y="253"/>
                </a:lnTo>
                <a:lnTo>
                  <a:pt x="110" y="248"/>
                </a:lnTo>
                <a:lnTo>
                  <a:pt x="112" y="243"/>
                </a:lnTo>
                <a:lnTo>
                  <a:pt x="113" y="237"/>
                </a:lnTo>
                <a:lnTo>
                  <a:pt x="114" y="231"/>
                </a:lnTo>
                <a:lnTo>
                  <a:pt x="115" y="226"/>
                </a:lnTo>
                <a:lnTo>
                  <a:pt x="115" y="57"/>
                </a:lnTo>
              </a:path>
            </a:pathLst>
          </a:custGeom>
          <a:solidFill>
            <a:srgbClr val="FC7B3F"/>
          </a:solidFill>
          <a:ln w="12700" cap="rnd" cmpd="sng">
            <a:solidFill>
              <a:srgbClr val="09185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8" name="Freeform 18"/>
          <p:cNvSpPr>
            <a:spLocks/>
          </p:cNvSpPr>
          <p:nvPr/>
        </p:nvSpPr>
        <p:spPr bwMode="auto">
          <a:xfrm>
            <a:off x="3186290" y="2973389"/>
            <a:ext cx="183444" cy="1108075"/>
          </a:xfrm>
          <a:custGeom>
            <a:avLst/>
            <a:gdLst>
              <a:gd name="T0" fmla="*/ 203200 w 130"/>
              <a:gd name="T1" fmla="*/ 92075 h 698"/>
              <a:gd name="T2" fmla="*/ 200025 w 130"/>
              <a:gd name="T3" fmla="*/ 71438 h 698"/>
              <a:gd name="T4" fmla="*/ 192088 w 130"/>
              <a:gd name="T5" fmla="*/ 53975 h 698"/>
              <a:gd name="T6" fmla="*/ 180975 w 130"/>
              <a:gd name="T7" fmla="*/ 36513 h 698"/>
              <a:gd name="T8" fmla="*/ 166688 w 130"/>
              <a:gd name="T9" fmla="*/ 23813 h 698"/>
              <a:gd name="T10" fmla="*/ 150813 w 130"/>
              <a:gd name="T11" fmla="*/ 12700 h 698"/>
              <a:gd name="T12" fmla="*/ 131763 w 130"/>
              <a:gd name="T13" fmla="*/ 4763 h 698"/>
              <a:gd name="T14" fmla="*/ 112713 w 130"/>
              <a:gd name="T15" fmla="*/ 0 h 698"/>
              <a:gd name="T16" fmla="*/ 90488 w 130"/>
              <a:gd name="T17" fmla="*/ 0 h 698"/>
              <a:gd name="T18" fmla="*/ 71438 w 130"/>
              <a:gd name="T19" fmla="*/ 4763 h 698"/>
              <a:gd name="T20" fmla="*/ 52388 w 130"/>
              <a:gd name="T21" fmla="*/ 12700 h 698"/>
              <a:gd name="T22" fmla="*/ 36513 w 130"/>
              <a:gd name="T23" fmla="*/ 23813 h 698"/>
              <a:gd name="T24" fmla="*/ 22225 w 130"/>
              <a:gd name="T25" fmla="*/ 36513 h 698"/>
              <a:gd name="T26" fmla="*/ 11113 w 130"/>
              <a:gd name="T27" fmla="*/ 53975 h 698"/>
              <a:gd name="T28" fmla="*/ 4763 w 130"/>
              <a:gd name="T29" fmla="*/ 71438 h 698"/>
              <a:gd name="T30" fmla="*/ 0 w 130"/>
              <a:gd name="T31" fmla="*/ 92075 h 698"/>
              <a:gd name="T32" fmla="*/ 0 w 130"/>
              <a:gd name="T33" fmla="*/ 1004888 h 698"/>
              <a:gd name="T34" fmla="*/ 1588 w 130"/>
              <a:gd name="T35" fmla="*/ 1023938 h 698"/>
              <a:gd name="T36" fmla="*/ 7938 w 130"/>
              <a:gd name="T37" fmla="*/ 1044575 h 698"/>
              <a:gd name="T38" fmla="*/ 17463 w 130"/>
              <a:gd name="T39" fmla="*/ 1062038 h 698"/>
              <a:gd name="T40" fmla="*/ 30163 w 130"/>
              <a:gd name="T41" fmla="*/ 1076325 h 698"/>
              <a:gd name="T42" fmla="*/ 44450 w 130"/>
              <a:gd name="T43" fmla="*/ 1089025 h 698"/>
              <a:gd name="T44" fmla="*/ 61913 w 130"/>
              <a:gd name="T45" fmla="*/ 1098550 h 698"/>
              <a:gd name="T46" fmla="*/ 80963 w 130"/>
              <a:gd name="T47" fmla="*/ 1104900 h 698"/>
              <a:gd name="T48" fmla="*/ 101600 w 130"/>
              <a:gd name="T49" fmla="*/ 1106488 h 698"/>
              <a:gd name="T50" fmla="*/ 122238 w 130"/>
              <a:gd name="T51" fmla="*/ 1104900 h 698"/>
              <a:gd name="T52" fmla="*/ 141288 w 130"/>
              <a:gd name="T53" fmla="*/ 1098550 h 698"/>
              <a:gd name="T54" fmla="*/ 158750 w 130"/>
              <a:gd name="T55" fmla="*/ 1089025 h 698"/>
              <a:gd name="T56" fmla="*/ 174625 w 130"/>
              <a:gd name="T57" fmla="*/ 1076325 h 698"/>
              <a:gd name="T58" fmla="*/ 187325 w 130"/>
              <a:gd name="T59" fmla="*/ 1062038 h 698"/>
              <a:gd name="T60" fmla="*/ 195263 w 130"/>
              <a:gd name="T61" fmla="*/ 1044575 h 698"/>
              <a:gd name="T62" fmla="*/ 201613 w 130"/>
              <a:gd name="T63" fmla="*/ 1023938 h 698"/>
              <a:gd name="T64" fmla="*/ 204788 w 130"/>
              <a:gd name="T65" fmla="*/ 1004888 h 69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130" h="698">
                <a:moveTo>
                  <a:pt x="129" y="64"/>
                </a:moveTo>
                <a:lnTo>
                  <a:pt x="128" y="58"/>
                </a:lnTo>
                <a:lnTo>
                  <a:pt x="127" y="51"/>
                </a:lnTo>
                <a:lnTo>
                  <a:pt x="126" y="45"/>
                </a:lnTo>
                <a:lnTo>
                  <a:pt x="123" y="39"/>
                </a:lnTo>
                <a:lnTo>
                  <a:pt x="121" y="34"/>
                </a:lnTo>
                <a:lnTo>
                  <a:pt x="118" y="28"/>
                </a:lnTo>
                <a:lnTo>
                  <a:pt x="114" y="23"/>
                </a:lnTo>
                <a:lnTo>
                  <a:pt x="110" y="19"/>
                </a:lnTo>
                <a:lnTo>
                  <a:pt x="105" y="15"/>
                </a:lnTo>
                <a:lnTo>
                  <a:pt x="100" y="11"/>
                </a:lnTo>
                <a:lnTo>
                  <a:pt x="95" y="8"/>
                </a:lnTo>
                <a:lnTo>
                  <a:pt x="89" y="5"/>
                </a:lnTo>
                <a:lnTo>
                  <a:pt x="83" y="3"/>
                </a:lnTo>
                <a:lnTo>
                  <a:pt x="77" y="1"/>
                </a:lnTo>
                <a:lnTo>
                  <a:pt x="71" y="0"/>
                </a:lnTo>
                <a:lnTo>
                  <a:pt x="64" y="0"/>
                </a:lnTo>
                <a:lnTo>
                  <a:pt x="57" y="0"/>
                </a:lnTo>
                <a:lnTo>
                  <a:pt x="51" y="1"/>
                </a:lnTo>
                <a:lnTo>
                  <a:pt x="45" y="3"/>
                </a:lnTo>
                <a:lnTo>
                  <a:pt x="39" y="5"/>
                </a:lnTo>
                <a:lnTo>
                  <a:pt x="33" y="8"/>
                </a:lnTo>
                <a:lnTo>
                  <a:pt x="28" y="11"/>
                </a:lnTo>
                <a:lnTo>
                  <a:pt x="23" y="15"/>
                </a:lnTo>
                <a:lnTo>
                  <a:pt x="19" y="19"/>
                </a:lnTo>
                <a:lnTo>
                  <a:pt x="14" y="23"/>
                </a:lnTo>
                <a:lnTo>
                  <a:pt x="11" y="28"/>
                </a:lnTo>
                <a:lnTo>
                  <a:pt x="7" y="34"/>
                </a:lnTo>
                <a:lnTo>
                  <a:pt x="5" y="39"/>
                </a:lnTo>
                <a:lnTo>
                  <a:pt x="3" y="45"/>
                </a:lnTo>
                <a:lnTo>
                  <a:pt x="1" y="51"/>
                </a:lnTo>
                <a:lnTo>
                  <a:pt x="0" y="58"/>
                </a:lnTo>
                <a:lnTo>
                  <a:pt x="0" y="64"/>
                </a:lnTo>
                <a:lnTo>
                  <a:pt x="0" y="633"/>
                </a:lnTo>
                <a:lnTo>
                  <a:pt x="0" y="639"/>
                </a:lnTo>
                <a:lnTo>
                  <a:pt x="1" y="645"/>
                </a:lnTo>
                <a:lnTo>
                  <a:pt x="3" y="652"/>
                </a:lnTo>
                <a:lnTo>
                  <a:pt x="5" y="658"/>
                </a:lnTo>
                <a:lnTo>
                  <a:pt x="7" y="663"/>
                </a:lnTo>
                <a:lnTo>
                  <a:pt x="11" y="669"/>
                </a:lnTo>
                <a:lnTo>
                  <a:pt x="14" y="674"/>
                </a:lnTo>
                <a:lnTo>
                  <a:pt x="19" y="678"/>
                </a:lnTo>
                <a:lnTo>
                  <a:pt x="23" y="682"/>
                </a:lnTo>
                <a:lnTo>
                  <a:pt x="28" y="686"/>
                </a:lnTo>
                <a:lnTo>
                  <a:pt x="33" y="689"/>
                </a:lnTo>
                <a:lnTo>
                  <a:pt x="39" y="692"/>
                </a:lnTo>
                <a:lnTo>
                  <a:pt x="45" y="694"/>
                </a:lnTo>
                <a:lnTo>
                  <a:pt x="51" y="696"/>
                </a:lnTo>
                <a:lnTo>
                  <a:pt x="57" y="696"/>
                </a:lnTo>
                <a:lnTo>
                  <a:pt x="64" y="697"/>
                </a:lnTo>
                <a:lnTo>
                  <a:pt x="71" y="696"/>
                </a:lnTo>
                <a:lnTo>
                  <a:pt x="77" y="696"/>
                </a:lnTo>
                <a:lnTo>
                  <a:pt x="83" y="694"/>
                </a:lnTo>
                <a:lnTo>
                  <a:pt x="89" y="692"/>
                </a:lnTo>
                <a:lnTo>
                  <a:pt x="95" y="689"/>
                </a:lnTo>
                <a:lnTo>
                  <a:pt x="100" y="686"/>
                </a:lnTo>
                <a:lnTo>
                  <a:pt x="105" y="682"/>
                </a:lnTo>
                <a:lnTo>
                  <a:pt x="110" y="678"/>
                </a:lnTo>
                <a:lnTo>
                  <a:pt x="114" y="674"/>
                </a:lnTo>
                <a:lnTo>
                  <a:pt x="118" y="669"/>
                </a:lnTo>
                <a:lnTo>
                  <a:pt x="121" y="663"/>
                </a:lnTo>
                <a:lnTo>
                  <a:pt x="123" y="658"/>
                </a:lnTo>
                <a:lnTo>
                  <a:pt x="126" y="652"/>
                </a:lnTo>
                <a:lnTo>
                  <a:pt x="127" y="645"/>
                </a:lnTo>
                <a:lnTo>
                  <a:pt x="128" y="639"/>
                </a:lnTo>
                <a:lnTo>
                  <a:pt x="129" y="633"/>
                </a:lnTo>
                <a:lnTo>
                  <a:pt x="129" y="64"/>
                </a:lnTo>
              </a:path>
            </a:pathLst>
          </a:custGeom>
          <a:solidFill>
            <a:srgbClr val="D43977"/>
          </a:solidFill>
          <a:ln w="12700" cap="rnd" cmpd="sng">
            <a:solidFill>
              <a:srgbClr val="09185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9" name="Freeform 19"/>
          <p:cNvSpPr>
            <a:spLocks/>
          </p:cNvSpPr>
          <p:nvPr/>
        </p:nvSpPr>
        <p:spPr bwMode="auto">
          <a:xfrm>
            <a:off x="3186290" y="3571875"/>
            <a:ext cx="183444" cy="508000"/>
          </a:xfrm>
          <a:custGeom>
            <a:avLst/>
            <a:gdLst>
              <a:gd name="T0" fmla="*/ 203200 w 130"/>
              <a:gd name="T1" fmla="*/ 90488 h 320"/>
              <a:gd name="T2" fmla="*/ 200025 w 130"/>
              <a:gd name="T3" fmla="*/ 71438 h 320"/>
              <a:gd name="T4" fmla="*/ 192088 w 130"/>
              <a:gd name="T5" fmla="*/ 52388 h 320"/>
              <a:gd name="T6" fmla="*/ 180975 w 130"/>
              <a:gd name="T7" fmla="*/ 36513 h 320"/>
              <a:gd name="T8" fmla="*/ 166688 w 130"/>
              <a:gd name="T9" fmla="*/ 22225 h 320"/>
              <a:gd name="T10" fmla="*/ 150813 w 130"/>
              <a:gd name="T11" fmla="*/ 11113 h 320"/>
              <a:gd name="T12" fmla="*/ 131763 w 130"/>
              <a:gd name="T13" fmla="*/ 4763 h 320"/>
              <a:gd name="T14" fmla="*/ 112713 w 130"/>
              <a:gd name="T15" fmla="*/ 0 h 320"/>
              <a:gd name="T16" fmla="*/ 92075 w 130"/>
              <a:gd name="T17" fmla="*/ 0 h 320"/>
              <a:gd name="T18" fmla="*/ 71438 w 130"/>
              <a:gd name="T19" fmla="*/ 4763 h 320"/>
              <a:gd name="T20" fmla="*/ 53975 w 130"/>
              <a:gd name="T21" fmla="*/ 11113 h 320"/>
              <a:gd name="T22" fmla="*/ 36513 w 130"/>
              <a:gd name="T23" fmla="*/ 22225 h 320"/>
              <a:gd name="T24" fmla="*/ 23813 w 130"/>
              <a:gd name="T25" fmla="*/ 36513 h 320"/>
              <a:gd name="T26" fmla="*/ 12700 w 130"/>
              <a:gd name="T27" fmla="*/ 52388 h 320"/>
              <a:gd name="T28" fmla="*/ 4763 w 130"/>
              <a:gd name="T29" fmla="*/ 71438 h 320"/>
              <a:gd name="T30" fmla="*/ 0 w 130"/>
              <a:gd name="T31" fmla="*/ 90488 h 320"/>
              <a:gd name="T32" fmla="*/ 0 w 130"/>
              <a:gd name="T33" fmla="*/ 404813 h 320"/>
              <a:gd name="T34" fmla="*/ 1588 w 130"/>
              <a:gd name="T35" fmla="*/ 425450 h 320"/>
              <a:gd name="T36" fmla="*/ 7938 w 130"/>
              <a:gd name="T37" fmla="*/ 444500 h 320"/>
              <a:gd name="T38" fmla="*/ 17463 w 130"/>
              <a:gd name="T39" fmla="*/ 461963 h 320"/>
              <a:gd name="T40" fmla="*/ 30163 w 130"/>
              <a:gd name="T41" fmla="*/ 476250 h 320"/>
              <a:gd name="T42" fmla="*/ 44450 w 130"/>
              <a:gd name="T43" fmla="*/ 488950 h 320"/>
              <a:gd name="T44" fmla="*/ 61913 w 130"/>
              <a:gd name="T45" fmla="*/ 498475 h 320"/>
              <a:gd name="T46" fmla="*/ 80963 w 130"/>
              <a:gd name="T47" fmla="*/ 504825 h 320"/>
              <a:gd name="T48" fmla="*/ 101600 w 130"/>
              <a:gd name="T49" fmla="*/ 506413 h 320"/>
              <a:gd name="T50" fmla="*/ 122238 w 130"/>
              <a:gd name="T51" fmla="*/ 504825 h 320"/>
              <a:gd name="T52" fmla="*/ 141288 w 130"/>
              <a:gd name="T53" fmla="*/ 498475 h 320"/>
              <a:gd name="T54" fmla="*/ 158750 w 130"/>
              <a:gd name="T55" fmla="*/ 488950 h 320"/>
              <a:gd name="T56" fmla="*/ 174625 w 130"/>
              <a:gd name="T57" fmla="*/ 476250 h 320"/>
              <a:gd name="T58" fmla="*/ 187325 w 130"/>
              <a:gd name="T59" fmla="*/ 461963 h 320"/>
              <a:gd name="T60" fmla="*/ 196850 w 130"/>
              <a:gd name="T61" fmla="*/ 444500 h 320"/>
              <a:gd name="T62" fmla="*/ 203200 w 130"/>
              <a:gd name="T63" fmla="*/ 425450 h 320"/>
              <a:gd name="T64" fmla="*/ 204788 w 130"/>
              <a:gd name="T65" fmla="*/ 404813 h 32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130" h="320">
                <a:moveTo>
                  <a:pt x="129" y="64"/>
                </a:moveTo>
                <a:lnTo>
                  <a:pt x="128" y="57"/>
                </a:lnTo>
                <a:lnTo>
                  <a:pt x="128" y="51"/>
                </a:lnTo>
                <a:lnTo>
                  <a:pt x="126" y="45"/>
                </a:lnTo>
                <a:lnTo>
                  <a:pt x="124" y="39"/>
                </a:lnTo>
                <a:lnTo>
                  <a:pt x="121" y="33"/>
                </a:lnTo>
                <a:lnTo>
                  <a:pt x="118" y="28"/>
                </a:lnTo>
                <a:lnTo>
                  <a:pt x="114" y="23"/>
                </a:lnTo>
                <a:lnTo>
                  <a:pt x="110" y="19"/>
                </a:lnTo>
                <a:lnTo>
                  <a:pt x="105" y="14"/>
                </a:lnTo>
                <a:lnTo>
                  <a:pt x="100" y="11"/>
                </a:lnTo>
                <a:lnTo>
                  <a:pt x="95" y="7"/>
                </a:lnTo>
                <a:lnTo>
                  <a:pt x="89" y="5"/>
                </a:lnTo>
                <a:lnTo>
                  <a:pt x="83" y="3"/>
                </a:lnTo>
                <a:lnTo>
                  <a:pt x="77" y="1"/>
                </a:lnTo>
                <a:lnTo>
                  <a:pt x="71" y="0"/>
                </a:lnTo>
                <a:lnTo>
                  <a:pt x="64" y="0"/>
                </a:lnTo>
                <a:lnTo>
                  <a:pt x="58" y="0"/>
                </a:lnTo>
                <a:lnTo>
                  <a:pt x="51" y="1"/>
                </a:lnTo>
                <a:lnTo>
                  <a:pt x="45" y="3"/>
                </a:lnTo>
                <a:lnTo>
                  <a:pt x="39" y="5"/>
                </a:lnTo>
                <a:lnTo>
                  <a:pt x="34" y="7"/>
                </a:lnTo>
                <a:lnTo>
                  <a:pt x="28" y="11"/>
                </a:lnTo>
                <a:lnTo>
                  <a:pt x="23" y="14"/>
                </a:lnTo>
                <a:lnTo>
                  <a:pt x="19" y="19"/>
                </a:lnTo>
                <a:lnTo>
                  <a:pt x="15" y="23"/>
                </a:lnTo>
                <a:lnTo>
                  <a:pt x="11" y="28"/>
                </a:lnTo>
                <a:lnTo>
                  <a:pt x="8" y="33"/>
                </a:lnTo>
                <a:lnTo>
                  <a:pt x="5" y="39"/>
                </a:lnTo>
                <a:lnTo>
                  <a:pt x="3" y="45"/>
                </a:lnTo>
                <a:lnTo>
                  <a:pt x="1" y="51"/>
                </a:lnTo>
                <a:lnTo>
                  <a:pt x="0" y="57"/>
                </a:lnTo>
                <a:lnTo>
                  <a:pt x="0" y="64"/>
                </a:lnTo>
                <a:lnTo>
                  <a:pt x="0" y="255"/>
                </a:lnTo>
                <a:lnTo>
                  <a:pt x="0" y="261"/>
                </a:lnTo>
                <a:lnTo>
                  <a:pt x="1" y="268"/>
                </a:lnTo>
                <a:lnTo>
                  <a:pt x="3" y="274"/>
                </a:lnTo>
                <a:lnTo>
                  <a:pt x="5" y="280"/>
                </a:lnTo>
                <a:lnTo>
                  <a:pt x="8" y="285"/>
                </a:lnTo>
                <a:lnTo>
                  <a:pt x="11" y="291"/>
                </a:lnTo>
                <a:lnTo>
                  <a:pt x="15" y="296"/>
                </a:lnTo>
                <a:lnTo>
                  <a:pt x="19" y="300"/>
                </a:lnTo>
                <a:lnTo>
                  <a:pt x="23" y="304"/>
                </a:lnTo>
                <a:lnTo>
                  <a:pt x="28" y="308"/>
                </a:lnTo>
                <a:lnTo>
                  <a:pt x="34" y="311"/>
                </a:lnTo>
                <a:lnTo>
                  <a:pt x="39" y="314"/>
                </a:lnTo>
                <a:lnTo>
                  <a:pt x="45" y="316"/>
                </a:lnTo>
                <a:lnTo>
                  <a:pt x="51" y="318"/>
                </a:lnTo>
                <a:lnTo>
                  <a:pt x="58" y="319"/>
                </a:lnTo>
                <a:lnTo>
                  <a:pt x="64" y="319"/>
                </a:lnTo>
                <a:lnTo>
                  <a:pt x="71" y="319"/>
                </a:lnTo>
                <a:lnTo>
                  <a:pt x="77" y="318"/>
                </a:lnTo>
                <a:lnTo>
                  <a:pt x="83" y="316"/>
                </a:lnTo>
                <a:lnTo>
                  <a:pt x="89" y="314"/>
                </a:lnTo>
                <a:lnTo>
                  <a:pt x="95" y="311"/>
                </a:lnTo>
                <a:lnTo>
                  <a:pt x="100" y="308"/>
                </a:lnTo>
                <a:lnTo>
                  <a:pt x="105" y="304"/>
                </a:lnTo>
                <a:lnTo>
                  <a:pt x="110" y="300"/>
                </a:lnTo>
                <a:lnTo>
                  <a:pt x="114" y="296"/>
                </a:lnTo>
                <a:lnTo>
                  <a:pt x="118" y="291"/>
                </a:lnTo>
                <a:lnTo>
                  <a:pt x="121" y="285"/>
                </a:lnTo>
                <a:lnTo>
                  <a:pt x="124" y="280"/>
                </a:lnTo>
                <a:lnTo>
                  <a:pt x="126" y="274"/>
                </a:lnTo>
                <a:lnTo>
                  <a:pt x="128" y="268"/>
                </a:lnTo>
                <a:lnTo>
                  <a:pt x="128" y="261"/>
                </a:lnTo>
                <a:lnTo>
                  <a:pt x="129" y="255"/>
                </a:lnTo>
                <a:lnTo>
                  <a:pt x="129" y="64"/>
                </a:lnTo>
              </a:path>
            </a:pathLst>
          </a:custGeom>
          <a:solidFill>
            <a:srgbClr val="FC7B3F"/>
          </a:solidFill>
          <a:ln w="12700" cap="rnd" cmpd="sng">
            <a:solidFill>
              <a:srgbClr val="09185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60" name="Freeform 20"/>
          <p:cNvSpPr>
            <a:spLocks/>
          </p:cNvSpPr>
          <p:nvPr/>
        </p:nvSpPr>
        <p:spPr bwMode="auto">
          <a:xfrm>
            <a:off x="3448756" y="2909888"/>
            <a:ext cx="190500" cy="1712912"/>
          </a:xfrm>
          <a:custGeom>
            <a:avLst/>
            <a:gdLst>
              <a:gd name="T0" fmla="*/ 212737 w 136"/>
              <a:gd name="T1" fmla="*/ 95250 h 1079"/>
              <a:gd name="T2" fmla="*/ 208010 w 136"/>
              <a:gd name="T3" fmla="*/ 74612 h 1079"/>
              <a:gd name="T4" fmla="*/ 200131 w 136"/>
              <a:gd name="T5" fmla="*/ 55562 h 1079"/>
              <a:gd name="T6" fmla="*/ 187524 w 136"/>
              <a:gd name="T7" fmla="*/ 38100 h 1079"/>
              <a:gd name="T8" fmla="*/ 174917 w 136"/>
              <a:gd name="T9" fmla="*/ 23812 h 1079"/>
              <a:gd name="T10" fmla="*/ 157583 w 136"/>
              <a:gd name="T11" fmla="*/ 12700 h 1079"/>
              <a:gd name="T12" fmla="*/ 138673 w 136"/>
              <a:gd name="T13" fmla="*/ 4762 h 1079"/>
              <a:gd name="T14" fmla="*/ 116611 w 136"/>
              <a:gd name="T15" fmla="*/ 0 h 1079"/>
              <a:gd name="T16" fmla="*/ 94550 w 136"/>
              <a:gd name="T17" fmla="*/ 0 h 1079"/>
              <a:gd name="T18" fmla="*/ 74064 w 136"/>
              <a:gd name="T19" fmla="*/ 4762 h 1079"/>
              <a:gd name="T20" fmla="*/ 55154 w 136"/>
              <a:gd name="T21" fmla="*/ 12700 h 1079"/>
              <a:gd name="T22" fmla="*/ 37820 w 136"/>
              <a:gd name="T23" fmla="*/ 23812 h 1079"/>
              <a:gd name="T24" fmla="*/ 23637 w 136"/>
              <a:gd name="T25" fmla="*/ 38100 h 1079"/>
              <a:gd name="T26" fmla="*/ 12607 w 136"/>
              <a:gd name="T27" fmla="*/ 55562 h 1079"/>
              <a:gd name="T28" fmla="*/ 4727 w 136"/>
              <a:gd name="T29" fmla="*/ 74612 h 1079"/>
              <a:gd name="T30" fmla="*/ 0 w 136"/>
              <a:gd name="T31" fmla="*/ 95250 h 1079"/>
              <a:gd name="T32" fmla="*/ 0 w 136"/>
              <a:gd name="T33" fmla="*/ 1604962 h 1079"/>
              <a:gd name="T34" fmla="*/ 1576 w 136"/>
              <a:gd name="T35" fmla="*/ 1625600 h 1079"/>
              <a:gd name="T36" fmla="*/ 7879 w 136"/>
              <a:gd name="T37" fmla="*/ 1646237 h 1079"/>
              <a:gd name="T38" fmla="*/ 17334 w 136"/>
              <a:gd name="T39" fmla="*/ 1663700 h 1079"/>
              <a:gd name="T40" fmla="*/ 29941 w 136"/>
              <a:gd name="T41" fmla="*/ 1679575 h 1079"/>
              <a:gd name="T42" fmla="*/ 45699 w 136"/>
              <a:gd name="T43" fmla="*/ 1692275 h 1079"/>
              <a:gd name="T44" fmla="*/ 64609 w 136"/>
              <a:gd name="T45" fmla="*/ 1703387 h 1079"/>
              <a:gd name="T46" fmla="*/ 85095 w 136"/>
              <a:gd name="T47" fmla="*/ 1709737 h 1079"/>
              <a:gd name="T48" fmla="*/ 105581 w 136"/>
              <a:gd name="T49" fmla="*/ 1711325 h 1079"/>
              <a:gd name="T50" fmla="*/ 127642 w 136"/>
              <a:gd name="T51" fmla="*/ 1709737 h 1079"/>
              <a:gd name="T52" fmla="*/ 148128 w 136"/>
              <a:gd name="T53" fmla="*/ 1703387 h 1079"/>
              <a:gd name="T54" fmla="*/ 165462 w 136"/>
              <a:gd name="T55" fmla="*/ 1692275 h 1079"/>
              <a:gd name="T56" fmla="*/ 181221 w 136"/>
              <a:gd name="T57" fmla="*/ 1679575 h 1079"/>
              <a:gd name="T58" fmla="*/ 193827 w 136"/>
              <a:gd name="T59" fmla="*/ 1663700 h 1079"/>
              <a:gd name="T60" fmla="*/ 204858 w 136"/>
              <a:gd name="T61" fmla="*/ 1646237 h 1079"/>
              <a:gd name="T62" fmla="*/ 211161 w 136"/>
              <a:gd name="T63" fmla="*/ 1625600 h 1079"/>
              <a:gd name="T64" fmla="*/ 212737 w 136"/>
              <a:gd name="T65" fmla="*/ 1604962 h 107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136" h="1079">
                <a:moveTo>
                  <a:pt x="135" y="67"/>
                </a:moveTo>
                <a:lnTo>
                  <a:pt x="135" y="60"/>
                </a:lnTo>
                <a:lnTo>
                  <a:pt x="134" y="54"/>
                </a:lnTo>
                <a:lnTo>
                  <a:pt x="132" y="47"/>
                </a:lnTo>
                <a:lnTo>
                  <a:pt x="130" y="41"/>
                </a:lnTo>
                <a:lnTo>
                  <a:pt x="127" y="35"/>
                </a:lnTo>
                <a:lnTo>
                  <a:pt x="123" y="30"/>
                </a:lnTo>
                <a:lnTo>
                  <a:pt x="119" y="24"/>
                </a:lnTo>
                <a:lnTo>
                  <a:pt x="115" y="20"/>
                </a:lnTo>
                <a:lnTo>
                  <a:pt x="111" y="15"/>
                </a:lnTo>
                <a:lnTo>
                  <a:pt x="105" y="12"/>
                </a:lnTo>
                <a:lnTo>
                  <a:pt x="100" y="8"/>
                </a:lnTo>
                <a:lnTo>
                  <a:pt x="94" y="5"/>
                </a:lnTo>
                <a:lnTo>
                  <a:pt x="88" y="3"/>
                </a:lnTo>
                <a:lnTo>
                  <a:pt x="81" y="1"/>
                </a:lnTo>
                <a:lnTo>
                  <a:pt x="74" y="0"/>
                </a:lnTo>
                <a:lnTo>
                  <a:pt x="67" y="0"/>
                </a:lnTo>
                <a:lnTo>
                  <a:pt x="60" y="0"/>
                </a:lnTo>
                <a:lnTo>
                  <a:pt x="54" y="1"/>
                </a:lnTo>
                <a:lnTo>
                  <a:pt x="47" y="3"/>
                </a:lnTo>
                <a:lnTo>
                  <a:pt x="41" y="5"/>
                </a:lnTo>
                <a:lnTo>
                  <a:pt x="35" y="8"/>
                </a:lnTo>
                <a:lnTo>
                  <a:pt x="29" y="12"/>
                </a:lnTo>
                <a:lnTo>
                  <a:pt x="24" y="15"/>
                </a:lnTo>
                <a:lnTo>
                  <a:pt x="19" y="20"/>
                </a:lnTo>
                <a:lnTo>
                  <a:pt x="15" y="24"/>
                </a:lnTo>
                <a:lnTo>
                  <a:pt x="11" y="30"/>
                </a:lnTo>
                <a:lnTo>
                  <a:pt x="8" y="35"/>
                </a:lnTo>
                <a:lnTo>
                  <a:pt x="5" y="41"/>
                </a:lnTo>
                <a:lnTo>
                  <a:pt x="3" y="47"/>
                </a:lnTo>
                <a:lnTo>
                  <a:pt x="1" y="54"/>
                </a:lnTo>
                <a:lnTo>
                  <a:pt x="0" y="60"/>
                </a:lnTo>
                <a:lnTo>
                  <a:pt x="0" y="67"/>
                </a:lnTo>
                <a:lnTo>
                  <a:pt x="0" y="1011"/>
                </a:lnTo>
                <a:lnTo>
                  <a:pt x="0" y="1017"/>
                </a:lnTo>
                <a:lnTo>
                  <a:pt x="1" y="1024"/>
                </a:lnTo>
                <a:lnTo>
                  <a:pt x="3" y="1031"/>
                </a:lnTo>
                <a:lnTo>
                  <a:pt x="5" y="1037"/>
                </a:lnTo>
                <a:lnTo>
                  <a:pt x="8" y="1043"/>
                </a:lnTo>
                <a:lnTo>
                  <a:pt x="11" y="1048"/>
                </a:lnTo>
                <a:lnTo>
                  <a:pt x="15" y="1053"/>
                </a:lnTo>
                <a:lnTo>
                  <a:pt x="19" y="1058"/>
                </a:lnTo>
                <a:lnTo>
                  <a:pt x="24" y="1062"/>
                </a:lnTo>
                <a:lnTo>
                  <a:pt x="29" y="1066"/>
                </a:lnTo>
                <a:lnTo>
                  <a:pt x="35" y="1070"/>
                </a:lnTo>
                <a:lnTo>
                  <a:pt x="41" y="1073"/>
                </a:lnTo>
                <a:lnTo>
                  <a:pt x="47" y="1075"/>
                </a:lnTo>
                <a:lnTo>
                  <a:pt x="54" y="1077"/>
                </a:lnTo>
                <a:lnTo>
                  <a:pt x="60" y="1077"/>
                </a:lnTo>
                <a:lnTo>
                  <a:pt x="67" y="1078"/>
                </a:lnTo>
                <a:lnTo>
                  <a:pt x="74" y="1077"/>
                </a:lnTo>
                <a:lnTo>
                  <a:pt x="81" y="1077"/>
                </a:lnTo>
                <a:lnTo>
                  <a:pt x="88" y="1075"/>
                </a:lnTo>
                <a:lnTo>
                  <a:pt x="94" y="1073"/>
                </a:lnTo>
                <a:lnTo>
                  <a:pt x="100" y="1070"/>
                </a:lnTo>
                <a:lnTo>
                  <a:pt x="105" y="1066"/>
                </a:lnTo>
                <a:lnTo>
                  <a:pt x="111" y="1062"/>
                </a:lnTo>
                <a:lnTo>
                  <a:pt x="115" y="1058"/>
                </a:lnTo>
                <a:lnTo>
                  <a:pt x="119" y="1053"/>
                </a:lnTo>
                <a:lnTo>
                  <a:pt x="123" y="1048"/>
                </a:lnTo>
                <a:lnTo>
                  <a:pt x="127" y="1043"/>
                </a:lnTo>
                <a:lnTo>
                  <a:pt x="130" y="1037"/>
                </a:lnTo>
                <a:lnTo>
                  <a:pt x="132" y="1031"/>
                </a:lnTo>
                <a:lnTo>
                  <a:pt x="134" y="1024"/>
                </a:lnTo>
                <a:lnTo>
                  <a:pt x="135" y="1017"/>
                </a:lnTo>
                <a:lnTo>
                  <a:pt x="135" y="1011"/>
                </a:lnTo>
                <a:lnTo>
                  <a:pt x="135" y="67"/>
                </a:lnTo>
              </a:path>
            </a:pathLst>
          </a:custGeom>
          <a:solidFill>
            <a:srgbClr val="1CA29F"/>
          </a:solidFill>
          <a:ln w="12700" cap="rnd" cmpd="sng">
            <a:solidFill>
              <a:srgbClr val="09185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61" name="Freeform 21"/>
          <p:cNvSpPr>
            <a:spLocks/>
          </p:cNvSpPr>
          <p:nvPr/>
        </p:nvSpPr>
        <p:spPr bwMode="auto">
          <a:xfrm>
            <a:off x="3445933" y="3468688"/>
            <a:ext cx="193323" cy="1152525"/>
          </a:xfrm>
          <a:custGeom>
            <a:avLst/>
            <a:gdLst>
              <a:gd name="T0" fmla="*/ 214313 w 137"/>
              <a:gd name="T1" fmla="*/ 96838 h 726"/>
              <a:gd name="T2" fmla="*/ 211138 w 137"/>
              <a:gd name="T3" fmla="*/ 74613 h 726"/>
              <a:gd name="T4" fmla="*/ 201613 w 137"/>
              <a:gd name="T5" fmla="*/ 55563 h 726"/>
              <a:gd name="T6" fmla="*/ 190500 w 137"/>
              <a:gd name="T7" fmla="*/ 38100 h 726"/>
              <a:gd name="T8" fmla="*/ 176213 w 137"/>
              <a:gd name="T9" fmla="*/ 23813 h 726"/>
              <a:gd name="T10" fmla="*/ 158750 w 137"/>
              <a:gd name="T11" fmla="*/ 12700 h 726"/>
              <a:gd name="T12" fmla="*/ 139700 w 137"/>
              <a:gd name="T13" fmla="*/ 4763 h 726"/>
              <a:gd name="T14" fmla="*/ 119063 w 137"/>
              <a:gd name="T15" fmla="*/ 0 h 726"/>
              <a:gd name="T16" fmla="*/ 96838 w 137"/>
              <a:gd name="T17" fmla="*/ 0 h 726"/>
              <a:gd name="T18" fmla="*/ 76200 w 137"/>
              <a:gd name="T19" fmla="*/ 4763 h 726"/>
              <a:gd name="T20" fmla="*/ 55563 w 137"/>
              <a:gd name="T21" fmla="*/ 12700 h 726"/>
              <a:gd name="T22" fmla="*/ 39688 w 137"/>
              <a:gd name="T23" fmla="*/ 23813 h 726"/>
              <a:gd name="T24" fmla="*/ 25400 w 137"/>
              <a:gd name="T25" fmla="*/ 38100 h 726"/>
              <a:gd name="T26" fmla="*/ 12700 w 137"/>
              <a:gd name="T27" fmla="*/ 55563 h 726"/>
              <a:gd name="T28" fmla="*/ 4763 w 137"/>
              <a:gd name="T29" fmla="*/ 74613 h 726"/>
              <a:gd name="T30" fmla="*/ 1588 w 137"/>
              <a:gd name="T31" fmla="*/ 96838 h 726"/>
              <a:gd name="T32" fmla="*/ 0 w 137"/>
              <a:gd name="T33" fmla="*/ 1044575 h 726"/>
              <a:gd name="T34" fmla="*/ 1588 w 137"/>
              <a:gd name="T35" fmla="*/ 1065213 h 726"/>
              <a:gd name="T36" fmla="*/ 7938 w 137"/>
              <a:gd name="T37" fmla="*/ 1085850 h 726"/>
              <a:gd name="T38" fmla="*/ 19050 w 137"/>
              <a:gd name="T39" fmla="*/ 1103313 h 726"/>
              <a:gd name="T40" fmla="*/ 31750 w 137"/>
              <a:gd name="T41" fmla="*/ 1119188 h 726"/>
              <a:gd name="T42" fmla="*/ 47625 w 137"/>
              <a:gd name="T43" fmla="*/ 1131888 h 726"/>
              <a:gd name="T44" fmla="*/ 65088 w 137"/>
              <a:gd name="T45" fmla="*/ 1143000 h 726"/>
              <a:gd name="T46" fmla="*/ 85725 w 137"/>
              <a:gd name="T47" fmla="*/ 1149350 h 726"/>
              <a:gd name="T48" fmla="*/ 107950 w 137"/>
              <a:gd name="T49" fmla="*/ 1150938 h 726"/>
              <a:gd name="T50" fmla="*/ 130175 w 137"/>
              <a:gd name="T51" fmla="*/ 1149350 h 726"/>
              <a:gd name="T52" fmla="*/ 149225 w 137"/>
              <a:gd name="T53" fmla="*/ 1143000 h 726"/>
              <a:gd name="T54" fmla="*/ 168275 w 137"/>
              <a:gd name="T55" fmla="*/ 1131888 h 726"/>
              <a:gd name="T56" fmla="*/ 184150 w 137"/>
              <a:gd name="T57" fmla="*/ 1119188 h 726"/>
              <a:gd name="T58" fmla="*/ 196850 w 137"/>
              <a:gd name="T59" fmla="*/ 1103313 h 726"/>
              <a:gd name="T60" fmla="*/ 207963 w 137"/>
              <a:gd name="T61" fmla="*/ 1085850 h 726"/>
              <a:gd name="T62" fmla="*/ 212725 w 137"/>
              <a:gd name="T63" fmla="*/ 1065213 h 726"/>
              <a:gd name="T64" fmla="*/ 215900 w 137"/>
              <a:gd name="T65" fmla="*/ 1044575 h 72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137" h="726">
                <a:moveTo>
                  <a:pt x="136" y="68"/>
                </a:moveTo>
                <a:lnTo>
                  <a:pt x="135" y="61"/>
                </a:lnTo>
                <a:lnTo>
                  <a:pt x="134" y="54"/>
                </a:lnTo>
                <a:lnTo>
                  <a:pt x="133" y="47"/>
                </a:lnTo>
                <a:lnTo>
                  <a:pt x="131" y="41"/>
                </a:lnTo>
                <a:lnTo>
                  <a:pt x="127" y="35"/>
                </a:lnTo>
                <a:lnTo>
                  <a:pt x="124" y="30"/>
                </a:lnTo>
                <a:lnTo>
                  <a:pt x="120" y="24"/>
                </a:lnTo>
                <a:lnTo>
                  <a:pt x="116" y="20"/>
                </a:lnTo>
                <a:lnTo>
                  <a:pt x="111" y="15"/>
                </a:lnTo>
                <a:lnTo>
                  <a:pt x="106" y="11"/>
                </a:lnTo>
                <a:lnTo>
                  <a:pt x="100" y="8"/>
                </a:lnTo>
                <a:lnTo>
                  <a:pt x="94" y="5"/>
                </a:lnTo>
                <a:lnTo>
                  <a:pt x="88" y="3"/>
                </a:lnTo>
                <a:lnTo>
                  <a:pt x="82" y="1"/>
                </a:lnTo>
                <a:lnTo>
                  <a:pt x="75" y="0"/>
                </a:lnTo>
                <a:lnTo>
                  <a:pt x="68" y="0"/>
                </a:lnTo>
                <a:lnTo>
                  <a:pt x="61" y="0"/>
                </a:lnTo>
                <a:lnTo>
                  <a:pt x="54" y="1"/>
                </a:lnTo>
                <a:lnTo>
                  <a:pt x="48" y="3"/>
                </a:lnTo>
                <a:lnTo>
                  <a:pt x="41" y="5"/>
                </a:lnTo>
                <a:lnTo>
                  <a:pt x="35" y="8"/>
                </a:lnTo>
                <a:lnTo>
                  <a:pt x="30" y="11"/>
                </a:lnTo>
                <a:lnTo>
                  <a:pt x="25" y="15"/>
                </a:lnTo>
                <a:lnTo>
                  <a:pt x="20" y="20"/>
                </a:lnTo>
                <a:lnTo>
                  <a:pt x="16" y="24"/>
                </a:lnTo>
                <a:lnTo>
                  <a:pt x="12" y="30"/>
                </a:lnTo>
                <a:lnTo>
                  <a:pt x="8" y="35"/>
                </a:lnTo>
                <a:lnTo>
                  <a:pt x="5" y="41"/>
                </a:lnTo>
                <a:lnTo>
                  <a:pt x="3" y="47"/>
                </a:lnTo>
                <a:lnTo>
                  <a:pt x="1" y="54"/>
                </a:lnTo>
                <a:lnTo>
                  <a:pt x="1" y="61"/>
                </a:lnTo>
                <a:lnTo>
                  <a:pt x="0" y="68"/>
                </a:lnTo>
                <a:lnTo>
                  <a:pt x="0" y="658"/>
                </a:lnTo>
                <a:lnTo>
                  <a:pt x="1" y="664"/>
                </a:lnTo>
                <a:lnTo>
                  <a:pt x="1" y="671"/>
                </a:lnTo>
                <a:lnTo>
                  <a:pt x="3" y="678"/>
                </a:lnTo>
                <a:lnTo>
                  <a:pt x="5" y="684"/>
                </a:lnTo>
                <a:lnTo>
                  <a:pt x="8" y="690"/>
                </a:lnTo>
                <a:lnTo>
                  <a:pt x="12" y="695"/>
                </a:lnTo>
                <a:lnTo>
                  <a:pt x="16" y="701"/>
                </a:lnTo>
                <a:lnTo>
                  <a:pt x="20" y="705"/>
                </a:lnTo>
                <a:lnTo>
                  <a:pt x="25" y="710"/>
                </a:lnTo>
                <a:lnTo>
                  <a:pt x="30" y="713"/>
                </a:lnTo>
                <a:lnTo>
                  <a:pt x="35" y="717"/>
                </a:lnTo>
                <a:lnTo>
                  <a:pt x="41" y="720"/>
                </a:lnTo>
                <a:lnTo>
                  <a:pt x="48" y="722"/>
                </a:lnTo>
                <a:lnTo>
                  <a:pt x="54" y="724"/>
                </a:lnTo>
                <a:lnTo>
                  <a:pt x="61" y="725"/>
                </a:lnTo>
                <a:lnTo>
                  <a:pt x="68" y="725"/>
                </a:lnTo>
                <a:lnTo>
                  <a:pt x="75" y="725"/>
                </a:lnTo>
                <a:lnTo>
                  <a:pt x="82" y="724"/>
                </a:lnTo>
                <a:lnTo>
                  <a:pt x="88" y="722"/>
                </a:lnTo>
                <a:lnTo>
                  <a:pt x="94" y="720"/>
                </a:lnTo>
                <a:lnTo>
                  <a:pt x="100" y="717"/>
                </a:lnTo>
                <a:lnTo>
                  <a:pt x="106" y="713"/>
                </a:lnTo>
                <a:lnTo>
                  <a:pt x="111" y="710"/>
                </a:lnTo>
                <a:lnTo>
                  <a:pt x="116" y="705"/>
                </a:lnTo>
                <a:lnTo>
                  <a:pt x="120" y="701"/>
                </a:lnTo>
                <a:lnTo>
                  <a:pt x="124" y="695"/>
                </a:lnTo>
                <a:lnTo>
                  <a:pt x="127" y="690"/>
                </a:lnTo>
                <a:lnTo>
                  <a:pt x="131" y="684"/>
                </a:lnTo>
                <a:lnTo>
                  <a:pt x="133" y="678"/>
                </a:lnTo>
                <a:lnTo>
                  <a:pt x="134" y="671"/>
                </a:lnTo>
                <a:lnTo>
                  <a:pt x="135" y="664"/>
                </a:lnTo>
                <a:lnTo>
                  <a:pt x="136" y="658"/>
                </a:lnTo>
                <a:lnTo>
                  <a:pt x="136" y="68"/>
                </a:lnTo>
              </a:path>
            </a:pathLst>
          </a:custGeom>
          <a:solidFill>
            <a:srgbClr val="8054CE"/>
          </a:solidFill>
          <a:ln w="12700" cap="rnd" cmpd="sng">
            <a:solidFill>
              <a:srgbClr val="09185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62" name="Freeform 22"/>
          <p:cNvSpPr>
            <a:spLocks/>
          </p:cNvSpPr>
          <p:nvPr/>
        </p:nvSpPr>
        <p:spPr bwMode="auto">
          <a:xfrm>
            <a:off x="3784600" y="3235326"/>
            <a:ext cx="193323" cy="1698625"/>
          </a:xfrm>
          <a:custGeom>
            <a:avLst/>
            <a:gdLst>
              <a:gd name="T0" fmla="*/ 215889 w 136"/>
              <a:gd name="T1" fmla="*/ 95250 h 1070"/>
              <a:gd name="T2" fmla="*/ 211091 w 136"/>
              <a:gd name="T3" fmla="*/ 74613 h 1070"/>
              <a:gd name="T4" fmla="*/ 203095 w 136"/>
              <a:gd name="T5" fmla="*/ 55563 h 1070"/>
              <a:gd name="T6" fmla="*/ 190302 w 136"/>
              <a:gd name="T7" fmla="*/ 38100 h 1070"/>
              <a:gd name="T8" fmla="*/ 175909 w 136"/>
              <a:gd name="T9" fmla="*/ 23813 h 1070"/>
              <a:gd name="T10" fmla="*/ 159918 w 136"/>
              <a:gd name="T11" fmla="*/ 12700 h 1070"/>
              <a:gd name="T12" fmla="*/ 140728 w 136"/>
              <a:gd name="T13" fmla="*/ 4763 h 1070"/>
              <a:gd name="T14" fmla="*/ 118339 w 136"/>
              <a:gd name="T15" fmla="*/ 0 h 1070"/>
              <a:gd name="T16" fmla="*/ 95951 w 136"/>
              <a:gd name="T17" fmla="*/ 0 h 1070"/>
              <a:gd name="T18" fmla="*/ 75161 w 136"/>
              <a:gd name="T19" fmla="*/ 4763 h 1070"/>
              <a:gd name="T20" fmla="*/ 55971 w 136"/>
              <a:gd name="T21" fmla="*/ 12700 h 1070"/>
              <a:gd name="T22" fmla="*/ 38380 w 136"/>
              <a:gd name="T23" fmla="*/ 23813 h 1070"/>
              <a:gd name="T24" fmla="*/ 23988 w 136"/>
              <a:gd name="T25" fmla="*/ 38100 h 1070"/>
              <a:gd name="T26" fmla="*/ 12793 w 136"/>
              <a:gd name="T27" fmla="*/ 55563 h 1070"/>
              <a:gd name="T28" fmla="*/ 4798 w 136"/>
              <a:gd name="T29" fmla="*/ 74613 h 1070"/>
              <a:gd name="T30" fmla="*/ 0 w 136"/>
              <a:gd name="T31" fmla="*/ 95250 h 1070"/>
              <a:gd name="T32" fmla="*/ 0 w 136"/>
              <a:gd name="T33" fmla="*/ 1590675 h 1070"/>
              <a:gd name="T34" fmla="*/ 1599 w 136"/>
              <a:gd name="T35" fmla="*/ 1611313 h 1070"/>
              <a:gd name="T36" fmla="*/ 7996 w 136"/>
              <a:gd name="T37" fmla="*/ 1631950 h 1070"/>
              <a:gd name="T38" fmla="*/ 17591 w 136"/>
              <a:gd name="T39" fmla="*/ 1649413 h 1070"/>
              <a:gd name="T40" fmla="*/ 31984 w 136"/>
              <a:gd name="T41" fmla="*/ 1665288 h 1070"/>
              <a:gd name="T42" fmla="*/ 47975 w 136"/>
              <a:gd name="T43" fmla="*/ 1679575 h 1070"/>
              <a:gd name="T44" fmla="*/ 65566 w 136"/>
              <a:gd name="T45" fmla="*/ 1689100 h 1070"/>
              <a:gd name="T46" fmla="*/ 86356 w 136"/>
              <a:gd name="T47" fmla="*/ 1695450 h 1070"/>
              <a:gd name="T48" fmla="*/ 107145 w 136"/>
              <a:gd name="T49" fmla="*/ 1697038 h 1070"/>
              <a:gd name="T50" fmla="*/ 129533 w 136"/>
              <a:gd name="T51" fmla="*/ 1695450 h 1070"/>
              <a:gd name="T52" fmla="*/ 150323 w 136"/>
              <a:gd name="T53" fmla="*/ 1689100 h 1070"/>
              <a:gd name="T54" fmla="*/ 167914 w 136"/>
              <a:gd name="T55" fmla="*/ 1679575 h 1070"/>
              <a:gd name="T56" fmla="*/ 183905 w 136"/>
              <a:gd name="T57" fmla="*/ 1665288 h 1070"/>
              <a:gd name="T58" fmla="*/ 196699 w 136"/>
              <a:gd name="T59" fmla="*/ 1649413 h 1070"/>
              <a:gd name="T60" fmla="*/ 207893 w 136"/>
              <a:gd name="T61" fmla="*/ 1631950 h 1070"/>
              <a:gd name="T62" fmla="*/ 214290 w 136"/>
              <a:gd name="T63" fmla="*/ 1611313 h 1070"/>
              <a:gd name="T64" fmla="*/ 215889 w 136"/>
              <a:gd name="T65" fmla="*/ 1590675 h 107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136" h="1070">
                <a:moveTo>
                  <a:pt x="135" y="67"/>
                </a:moveTo>
                <a:lnTo>
                  <a:pt x="135" y="60"/>
                </a:lnTo>
                <a:lnTo>
                  <a:pt x="134" y="53"/>
                </a:lnTo>
                <a:lnTo>
                  <a:pt x="132" y="47"/>
                </a:lnTo>
                <a:lnTo>
                  <a:pt x="130" y="41"/>
                </a:lnTo>
                <a:lnTo>
                  <a:pt x="127" y="35"/>
                </a:lnTo>
                <a:lnTo>
                  <a:pt x="123" y="29"/>
                </a:lnTo>
                <a:lnTo>
                  <a:pt x="119" y="24"/>
                </a:lnTo>
                <a:lnTo>
                  <a:pt x="115" y="20"/>
                </a:lnTo>
                <a:lnTo>
                  <a:pt x="110" y="15"/>
                </a:lnTo>
                <a:lnTo>
                  <a:pt x="105" y="11"/>
                </a:lnTo>
                <a:lnTo>
                  <a:pt x="100" y="8"/>
                </a:lnTo>
                <a:lnTo>
                  <a:pt x="94" y="5"/>
                </a:lnTo>
                <a:lnTo>
                  <a:pt x="88" y="3"/>
                </a:lnTo>
                <a:lnTo>
                  <a:pt x="81" y="1"/>
                </a:lnTo>
                <a:lnTo>
                  <a:pt x="74" y="0"/>
                </a:lnTo>
                <a:lnTo>
                  <a:pt x="67" y="0"/>
                </a:lnTo>
                <a:lnTo>
                  <a:pt x="60" y="0"/>
                </a:lnTo>
                <a:lnTo>
                  <a:pt x="54" y="1"/>
                </a:lnTo>
                <a:lnTo>
                  <a:pt x="47" y="3"/>
                </a:lnTo>
                <a:lnTo>
                  <a:pt x="41" y="5"/>
                </a:lnTo>
                <a:lnTo>
                  <a:pt x="35" y="8"/>
                </a:lnTo>
                <a:lnTo>
                  <a:pt x="30" y="11"/>
                </a:lnTo>
                <a:lnTo>
                  <a:pt x="24" y="15"/>
                </a:lnTo>
                <a:lnTo>
                  <a:pt x="20" y="20"/>
                </a:lnTo>
                <a:lnTo>
                  <a:pt x="15" y="24"/>
                </a:lnTo>
                <a:lnTo>
                  <a:pt x="11" y="29"/>
                </a:lnTo>
                <a:lnTo>
                  <a:pt x="8" y="35"/>
                </a:lnTo>
                <a:lnTo>
                  <a:pt x="5" y="41"/>
                </a:lnTo>
                <a:lnTo>
                  <a:pt x="3" y="47"/>
                </a:lnTo>
                <a:lnTo>
                  <a:pt x="1" y="53"/>
                </a:lnTo>
                <a:lnTo>
                  <a:pt x="0" y="60"/>
                </a:lnTo>
                <a:lnTo>
                  <a:pt x="0" y="67"/>
                </a:lnTo>
                <a:lnTo>
                  <a:pt x="0" y="1002"/>
                </a:lnTo>
                <a:lnTo>
                  <a:pt x="0" y="1008"/>
                </a:lnTo>
                <a:lnTo>
                  <a:pt x="1" y="1015"/>
                </a:lnTo>
                <a:lnTo>
                  <a:pt x="3" y="1022"/>
                </a:lnTo>
                <a:lnTo>
                  <a:pt x="5" y="1028"/>
                </a:lnTo>
                <a:lnTo>
                  <a:pt x="8" y="1034"/>
                </a:lnTo>
                <a:lnTo>
                  <a:pt x="11" y="1039"/>
                </a:lnTo>
                <a:lnTo>
                  <a:pt x="15" y="1044"/>
                </a:lnTo>
                <a:lnTo>
                  <a:pt x="20" y="1049"/>
                </a:lnTo>
                <a:lnTo>
                  <a:pt x="24" y="1054"/>
                </a:lnTo>
                <a:lnTo>
                  <a:pt x="30" y="1058"/>
                </a:lnTo>
                <a:lnTo>
                  <a:pt x="35" y="1061"/>
                </a:lnTo>
                <a:lnTo>
                  <a:pt x="41" y="1064"/>
                </a:lnTo>
                <a:lnTo>
                  <a:pt x="47" y="1066"/>
                </a:lnTo>
                <a:lnTo>
                  <a:pt x="54" y="1068"/>
                </a:lnTo>
                <a:lnTo>
                  <a:pt x="60" y="1069"/>
                </a:lnTo>
                <a:lnTo>
                  <a:pt x="67" y="1069"/>
                </a:lnTo>
                <a:lnTo>
                  <a:pt x="74" y="1069"/>
                </a:lnTo>
                <a:lnTo>
                  <a:pt x="81" y="1068"/>
                </a:lnTo>
                <a:lnTo>
                  <a:pt x="88" y="1066"/>
                </a:lnTo>
                <a:lnTo>
                  <a:pt x="94" y="1064"/>
                </a:lnTo>
                <a:lnTo>
                  <a:pt x="100" y="1061"/>
                </a:lnTo>
                <a:lnTo>
                  <a:pt x="105" y="1058"/>
                </a:lnTo>
                <a:lnTo>
                  <a:pt x="110" y="1054"/>
                </a:lnTo>
                <a:lnTo>
                  <a:pt x="115" y="1049"/>
                </a:lnTo>
                <a:lnTo>
                  <a:pt x="119" y="1044"/>
                </a:lnTo>
                <a:lnTo>
                  <a:pt x="123" y="1039"/>
                </a:lnTo>
                <a:lnTo>
                  <a:pt x="127" y="1034"/>
                </a:lnTo>
                <a:lnTo>
                  <a:pt x="130" y="1028"/>
                </a:lnTo>
                <a:lnTo>
                  <a:pt x="132" y="1022"/>
                </a:lnTo>
                <a:lnTo>
                  <a:pt x="134" y="1015"/>
                </a:lnTo>
                <a:lnTo>
                  <a:pt x="135" y="1008"/>
                </a:lnTo>
                <a:lnTo>
                  <a:pt x="135" y="1002"/>
                </a:lnTo>
                <a:lnTo>
                  <a:pt x="135" y="67"/>
                </a:lnTo>
              </a:path>
            </a:pathLst>
          </a:custGeom>
          <a:solidFill>
            <a:srgbClr val="FC7B3F"/>
          </a:solidFill>
          <a:ln w="12700" cap="rnd" cmpd="sng">
            <a:solidFill>
              <a:srgbClr val="09185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63" name="Freeform 23"/>
          <p:cNvSpPr>
            <a:spLocks/>
          </p:cNvSpPr>
          <p:nvPr/>
        </p:nvSpPr>
        <p:spPr bwMode="auto">
          <a:xfrm>
            <a:off x="3784600" y="3751264"/>
            <a:ext cx="193323" cy="1182687"/>
          </a:xfrm>
          <a:custGeom>
            <a:avLst/>
            <a:gdLst>
              <a:gd name="T0" fmla="*/ 215889 w 136"/>
              <a:gd name="T1" fmla="*/ 95250 h 745"/>
              <a:gd name="T2" fmla="*/ 211091 w 136"/>
              <a:gd name="T3" fmla="*/ 74612 h 745"/>
              <a:gd name="T4" fmla="*/ 203095 w 136"/>
              <a:gd name="T5" fmla="*/ 55562 h 745"/>
              <a:gd name="T6" fmla="*/ 190302 w 136"/>
              <a:gd name="T7" fmla="*/ 38100 h 745"/>
              <a:gd name="T8" fmla="*/ 175909 w 136"/>
              <a:gd name="T9" fmla="*/ 23812 h 745"/>
              <a:gd name="T10" fmla="*/ 159918 w 136"/>
              <a:gd name="T11" fmla="*/ 12700 h 745"/>
              <a:gd name="T12" fmla="*/ 140728 w 136"/>
              <a:gd name="T13" fmla="*/ 4762 h 745"/>
              <a:gd name="T14" fmla="*/ 118339 w 136"/>
              <a:gd name="T15" fmla="*/ 0 h 745"/>
              <a:gd name="T16" fmla="*/ 95951 w 136"/>
              <a:gd name="T17" fmla="*/ 0 h 745"/>
              <a:gd name="T18" fmla="*/ 75161 w 136"/>
              <a:gd name="T19" fmla="*/ 4762 h 745"/>
              <a:gd name="T20" fmla="*/ 55971 w 136"/>
              <a:gd name="T21" fmla="*/ 12700 h 745"/>
              <a:gd name="T22" fmla="*/ 38380 w 136"/>
              <a:gd name="T23" fmla="*/ 23812 h 745"/>
              <a:gd name="T24" fmla="*/ 23988 w 136"/>
              <a:gd name="T25" fmla="*/ 38100 h 745"/>
              <a:gd name="T26" fmla="*/ 12793 w 136"/>
              <a:gd name="T27" fmla="*/ 55562 h 745"/>
              <a:gd name="T28" fmla="*/ 4798 w 136"/>
              <a:gd name="T29" fmla="*/ 74612 h 745"/>
              <a:gd name="T30" fmla="*/ 0 w 136"/>
              <a:gd name="T31" fmla="*/ 95250 h 745"/>
              <a:gd name="T32" fmla="*/ 0 w 136"/>
              <a:gd name="T33" fmla="*/ 1073150 h 745"/>
              <a:gd name="T34" fmla="*/ 1599 w 136"/>
              <a:gd name="T35" fmla="*/ 1095375 h 745"/>
              <a:gd name="T36" fmla="*/ 7996 w 136"/>
              <a:gd name="T37" fmla="*/ 1114425 h 745"/>
              <a:gd name="T38" fmla="*/ 17591 w 136"/>
              <a:gd name="T39" fmla="*/ 1133475 h 745"/>
              <a:gd name="T40" fmla="*/ 31984 w 136"/>
              <a:gd name="T41" fmla="*/ 1149350 h 745"/>
              <a:gd name="T42" fmla="*/ 47975 w 136"/>
              <a:gd name="T43" fmla="*/ 1162050 h 745"/>
              <a:gd name="T44" fmla="*/ 65566 w 136"/>
              <a:gd name="T45" fmla="*/ 1171575 h 745"/>
              <a:gd name="T46" fmla="*/ 86356 w 136"/>
              <a:gd name="T47" fmla="*/ 1179512 h 745"/>
              <a:gd name="T48" fmla="*/ 107145 w 136"/>
              <a:gd name="T49" fmla="*/ 1181100 h 745"/>
              <a:gd name="T50" fmla="*/ 129533 w 136"/>
              <a:gd name="T51" fmla="*/ 1179512 h 745"/>
              <a:gd name="T52" fmla="*/ 150323 w 136"/>
              <a:gd name="T53" fmla="*/ 1171575 h 745"/>
              <a:gd name="T54" fmla="*/ 167914 w 136"/>
              <a:gd name="T55" fmla="*/ 1162050 h 745"/>
              <a:gd name="T56" fmla="*/ 183905 w 136"/>
              <a:gd name="T57" fmla="*/ 1149350 h 745"/>
              <a:gd name="T58" fmla="*/ 196699 w 136"/>
              <a:gd name="T59" fmla="*/ 1133475 h 745"/>
              <a:gd name="T60" fmla="*/ 207893 w 136"/>
              <a:gd name="T61" fmla="*/ 1114425 h 745"/>
              <a:gd name="T62" fmla="*/ 214290 w 136"/>
              <a:gd name="T63" fmla="*/ 1095375 h 745"/>
              <a:gd name="T64" fmla="*/ 215889 w 136"/>
              <a:gd name="T65" fmla="*/ 1073150 h 74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136" h="745">
                <a:moveTo>
                  <a:pt x="135" y="67"/>
                </a:moveTo>
                <a:lnTo>
                  <a:pt x="135" y="60"/>
                </a:lnTo>
                <a:lnTo>
                  <a:pt x="134" y="53"/>
                </a:lnTo>
                <a:lnTo>
                  <a:pt x="132" y="47"/>
                </a:lnTo>
                <a:lnTo>
                  <a:pt x="130" y="41"/>
                </a:lnTo>
                <a:lnTo>
                  <a:pt x="127" y="35"/>
                </a:lnTo>
                <a:lnTo>
                  <a:pt x="123" y="29"/>
                </a:lnTo>
                <a:lnTo>
                  <a:pt x="119" y="24"/>
                </a:lnTo>
                <a:lnTo>
                  <a:pt x="115" y="19"/>
                </a:lnTo>
                <a:lnTo>
                  <a:pt x="110" y="15"/>
                </a:lnTo>
                <a:lnTo>
                  <a:pt x="105" y="11"/>
                </a:lnTo>
                <a:lnTo>
                  <a:pt x="100" y="8"/>
                </a:lnTo>
                <a:lnTo>
                  <a:pt x="94" y="5"/>
                </a:lnTo>
                <a:lnTo>
                  <a:pt x="88" y="3"/>
                </a:lnTo>
                <a:lnTo>
                  <a:pt x="81" y="1"/>
                </a:lnTo>
                <a:lnTo>
                  <a:pt x="74" y="0"/>
                </a:lnTo>
                <a:lnTo>
                  <a:pt x="67" y="0"/>
                </a:lnTo>
                <a:lnTo>
                  <a:pt x="60" y="0"/>
                </a:lnTo>
                <a:lnTo>
                  <a:pt x="54" y="1"/>
                </a:lnTo>
                <a:lnTo>
                  <a:pt x="47" y="3"/>
                </a:lnTo>
                <a:lnTo>
                  <a:pt x="41" y="5"/>
                </a:lnTo>
                <a:lnTo>
                  <a:pt x="35" y="8"/>
                </a:lnTo>
                <a:lnTo>
                  <a:pt x="30" y="11"/>
                </a:lnTo>
                <a:lnTo>
                  <a:pt x="24" y="15"/>
                </a:lnTo>
                <a:lnTo>
                  <a:pt x="20" y="19"/>
                </a:lnTo>
                <a:lnTo>
                  <a:pt x="15" y="24"/>
                </a:lnTo>
                <a:lnTo>
                  <a:pt x="11" y="29"/>
                </a:lnTo>
                <a:lnTo>
                  <a:pt x="8" y="35"/>
                </a:lnTo>
                <a:lnTo>
                  <a:pt x="5" y="41"/>
                </a:lnTo>
                <a:lnTo>
                  <a:pt x="3" y="47"/>
                </a:lnTo>
                <a:lnTo>
                  <a:pt x="1" y="53"/>
                </a:lnTo>
                <a:lnTo>
                  <a:pt x="0" y="60"/>
                </a:lnTo>
                <a:lnTo>
                  <a:pt x="0" y="67"/>
                </a:lnTo>
                <a:lnTo>
                  <a:pt x="0" y="676"/>
                </a:lnTo>
                <a:lnTo>
                  <a:pt x="0" y="683"/>
                </a:lnTo>
                <a:lnTo>
                  <a:pt x="1" y="690"/>
                </a:lnTo>
                <a:lnTo>
                  <a:pt x="3" y="696"/>
                </a:lnTo>
                <a:lnTo>
                  <a:pt x="5" y="702"/>
                </a:lnTo>
                <a:lnTo>
                  <a:pt x="8" y="708"/>
                </a:lnTo>
                <a:lnTo>
                  <a:pt x="11" y="714"/>
                </a:lnTo>
                <a:lnTo>
                  <a:pt x="15" y="719"/>
                </a:lnTo>
                <a:lnTo>
                  <a:pt x="20" y="724"/>
                </a:lnTo>
                <a:lnTo>
                  <a:pt x="24" y="728"/>
                </a:lnTo>
                <a:lnTo>
                  <a:pt x="30" y="732"/>
                </a:lnTo>
                <a:lnTo>
                  <a:pt x="35" y="736"/>
                </a:lnTo>
                <a:lnTo>
                  <a:pt x="41" y="738"/>
                </a:lnTo>
                <a:lnTo>
                  <a:pt x="47" y="741"/>
                </a:lnTo>
                <a:lnTo>
                  <a:pt x="54" y="743"/>
                </a:lnTo>
                <a:lnTo>
                  <a:pt x="60" y="743"/>
                </a:lnTo>
                <a:lnTo>
                  <a:pt x="67" y="744"/>
                </a:lnTo>
                <a:lnTo>
                  <a:pt x="74" y="743"/>
                </a:lnTo>
                <a:lnTo>
                  <a:pt x="81" y="743"/>
                </a:lnTo>
                <a:lnTo>
                  <a:pt x="88" y="741"/>
                </a:lnTo>
                <a:lnTo>
                  <a:pt x="94" y="738"/>
                </a:lnTo>
                <a:lnTo>
                  <a:pt x="100" y="736"/>
                </a:lnTo>
                <a:lnTo>
                  <a:pt x="105" y="732"/>
                </a:lnTo>
                <a:lnTo>
                  <a:pt x="110" y="728"/>
                </a:lnTo>
                <a:lnTo>
                  <a:pt x="115" y="724"/>
                </a:lnTo>
                <a:lnTo>
                  <a:pt x="119" y="719"/>
                </a:lnTo>
                <a:lnTo>
                  <a:pt x="123" y="714"/>
                </a:lnTo>
                <a:lnTo>
                  <a:pt x="127" y="708"/>
                </a:lnTo>
                <a:lnTo>
                  <a:pt x="130" y="702"/>
                </a:lnTo>
                <a:lnTo>
                  <a:pt x="132" y="696"/>
                </a:lnTo>
                <a:lnTo>
                  <a:pt x="134" y="690"/>
                </a:lnTo>
                <a:lnTo>
                  <a:pt x="135" y="683"/>
                </a:lnTo>
                <a:lnTo>
                  <a:pt x="135" y="676"/>
                </a:lnTo>
                <a:lnTo>
                  <a:pt x="135" y="67"/>
                </a:lnTo>
              </a:path>
            </a:pathLst>
          </a:custGeom>
          <a:solidFill>
            <a:srgbClr val="D43977"/>
          </a:solidFill>
          <a:ln w="12700" cap="rnd" cmpd="sng">
            <a:solidFill>
              <a:srgbClr val="09185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64" name="Freeform 24"/>
          <p:cNvSpPr>
            <a:spLocks/>
          </p:cNvSpPr>
          <p:nvPr/>
        </p:nvSpPr>
        <p:spPr bwMode="auto">
          <a:xfrm>
            <a:off x="2328334" y="2895600"/>
            <a:ext cx="1739900" cy="2127250"/>
          </a:xfrm>
          <a:custGeom>
            <a:avLst/>
            <a:gdLst>
              <a:gd name="T0" fmla="*/ 3175 w 1233"/>
              <a:gd name="T1" fmla="*/ 9525 h 1340"/>
              <a:gd name="T2" fmla="*/ 34925 w 1233"/>
              <a:gd name="T3" fmla="*/ 4763 h 1340"/>
              <a:gd name="T4" fmla="*/ 90488 w 1233"/>
              <a:gd name="T5" fmla="*/ 0 h 1340"/>
              <a:gd name="T6" fmla="*/ 165100 w 1233"/>
              <a:gd name="T7" fmla="*/ 3175 h 1340"/>
              <a:gd name="T8" fmla="*/ 254000 w 1233"/>
              <a:gd name="T9" fmla="*/ 20638 h 1340"/>
              <a:gd name="T10" fmla="*/ 349250 w 1233"/>
              <a:gd name="T11" fmla="*/ 57150 h 1340"/>
              <a:gd name="T12" fmla="*/ 447675 w 1233"/>
              <a:gd name="T13" fmla="*/ 120650 h 1340"/>
              <a:gd name="T14" fmla="*/ 541338 w 1233"/>
              <a:gd name="T15" fmla="*/ 217488 h 1340"/>
              <a:gd name="T16" fmla="*/ 1325563 w 1233"/>
              <a:gd name="T17" fmla="*/ 1449388 h 1340"/>
              <a:gd name="T18" fmla="*/ 1341438 w 1233"/>
              <a:gd name="T19" fmla="*/ 1474788 h 1340"/>
              <a:gd name="T20" fmla="*/ 1384300 w 1233"/>
              <a:gd name="T21" fmla="*/ 1543050 h 1340"/>
              <a:gd name="T22" fmla="*/ 1449388 w 1233"/>
              <a:gd name="T23" fmla="*/ 1638300 h 1340"/>
              <a:gd name="T24" fmla="*/ 1533525 w 1233"/>
              <a:gd name="T25" fmla="*/ 1752600 h 1340"/>
              <a:gd name="T26" fmla="*/ 1630363 w 1233"/>
              <a:gd name="T27" fmla="*/ 1870075 h 1340"/>
              <a:gd name="T28" fmla="*/ 1736725 w 1233"/>
              <a:gd name="T29" fmla="*/ 1978025 h 1340"/>
              <a:gd name="T30" fmla="*/ 1846263 w 1233"/>
              <a:gd name="T31" fmla="*/ 2066925 h 1340"/>
              <a:gd name="T32" fmla="*/ 1955800 w 1233"/>
              <a:gd name="T33" fmla="*/ 2120900 h 1340"/>
              <a:gd name="T34" fmla="*/ 1939925 w 1233"/>
              <a:gd name="T35" fmla="*/ 2122488 h 1340"/>
              <a:gd name="T36" fmla="*/ 1897063 w 1233"/>
              <a:gd name="T37" fmla="*/ 2125663 h 1340"/>
              <a:gd name="T38" fmla="*/ 1830388 w 1233"/>
              <a:gd name="T39" fmla="*/ 2122488 h 1340"/>
              <a:gd name="T40" fmla="*/ 1744663 w 1233"/>
              <a:gd name="T41" fmla="*/ 2109788 h 1340"/>
              <a:gd name="T42" fmla="*/ 1647825 w 1233"/>
              <a:gd name="T43" fmla="*/ 2081213 h 1340"/>
              <a:gd name="T44" fmla="*/ 1543050 w 1233"/>
              <a:gd name="T45" fmla="*/ 2032000 h 1340"/>
              <a:gd name="T46" fmla="*/ 1435100 w 1233"/>
              <a:gd name="T47" fmla="*/ 1957388 h 1340"/>
              <a:gd name="T48" fmla="*/ 1330325 w 1233"/>
              <a:gd name="T49" fmla="*/ 1851025 h 1340"/>
              <a:gd name="T50" fmla="*/ 401638 w 1233"/>
              <a:gd name="T51" fmla="*/ 379413 h 1340"/>
              <a:gd name="T52" fmla="*/ 382588 w 1233"/>
              <a:gd name="T53" fmla="*/ 354013 h 1340"/>
              <a:gd name="T54" fmla="*/ 346075 w 1233"/>
              <a:gd name="T55" fmla="*/ 309563 h 1340"/>
              <a:gd name="T56" fmla="*/ 296863 w 1233"/>
              <a:gd name="T57" fmla="*/ 250825 h 1340"/>
              <a:gd name="T58" fmla="*/ 238125 w 1233"/>
              <a:gd name="T59" fmla="*/ 187325 h 1340"/>
              <a:gd name="T60" fmla="*/ 171450 w 1233"/>
              <a:gd name="T61" fmla="*/ 123825 h 1340"/>
              <a:gd name="T62" fmla="*/ 103188 w 1233"/>
              <a:gd name="T63" fmla="*/ 66675 h 1340"/>
              <a:gd name="T64" fmla="*/ 33338 w 1233"/>
              <a:gd name="T65" fmla="*/ 25400 h 134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1233" h="1340">
                <a:moveTo>
                  <a:pt x="0" y="7"/>
                </a:moveTo>
                <a:lnTo>
                  <a:pt x="2" y="6"/>
                </a:lnTo>
                <a:lnTo>
                  <a:pt x="10" y="4"/>
                </a:lnTo>
                <a:lnTo>
                  <a:pt x="22" y="3"/>
                </a:lnTo>
                <a:lnTo>
                  <a:pt x="37" y="1"/>
                </a:lnTo>
                <a:lnTo>
                  <a:pt x="57" y="0"/>
                </a:lnTo>
                <a:lnTo>
                  <a:pt x="79" y="0"/>
                </a:lnTo>
                <a:lnTo>
                  <a:pt x="104" y="2"/>
                </a:lnTo>
                <a:lnTo>
                  <a:pt x="131" y="6"/>
                </a:lnTo>
                <a:lnTo>
                  <a:pt x="160" y="13"/>
                </a:lnTo>
                <a:lnTo>
                  <a:pt x="190" y="23"/>
                </a:lnTo>
                <a:lnTo>
                  <a:pt x="220" y="36"/>
                </a:lnTo>
                <a:lnTo>
                  <a:pt x="251" y="54"/>
                </a:lnTo>
                <a:lnTo>
                  <a:pt x="282" y="76"/>
                </a:lnTo>
                <a:lnTo>
                  <a:pt x="312" y="104"/>
                </a:lnTo>
                <a:lnTo>
                  <a:pt x="341" y="137"/>
                </a:lnTo>
                <a:lnTo>
                  <a:pt x="369" y="177"/>
                </a:lnTo>
                <a:lnTo>
                  <a:pt x="835" y="913"/>
                </a:lnTo>
                <a:lnTo>
                  <a:pt x="838" y="917"/>
                </a:lnTo>
                <a:lnTo>
                  <a:pt x="845" y="929"/>
                </a:lnTo>
                <a:lnTo>
                  <a:pt x="856" y="947"/>
                </a:lnTo>
                <a:lnTo>
                  <a:pt x="872" y="972"/>
                </a:lnTo>
                <a:lnTo>
                  <a:pt x="891" y="1000"/>
                </a:lnTo>
                <a:lnTo>
                  <a:pt x="913" y="1032"/>
                </a:lnTo>
                <a:lnTo>
                  <a:pt x="938" y="1067"/>
                </a:lnTo>
                <a:lnTo>
                  <a:pt x="966" y="1104"/>
                </a:lnTo>
                <a:lnTo>
                  <a:pt x="996" y="1141"/>
                </a:lnTo>
                <a:lnTo>
                  <a:pt x="1027" y="1178"/>
                </a:lnTo>
                <a:lnTo>
                  <a:pt x="1060" y="1213"/>
                </a:lnTo>
                <a:lnTo>
                  <a:pt x="1094" y="1246"/>
                </a:lnTo>
                <a:lnTo>
                  <a:pt x="1128" y="1276"/>
                </a:lnTo>
                <a:lnTo>
                  <a:pt x="1163" y="1302"/>
                </a:lnTo>
                <a:lnTo>
                  <a:pt x="1198" y="1322"/>
                </a:lnTo>
                <a:lnTo>
                  <a:pt x="1232" y="1336"/>
                </a:lnTo>
                <a:lnTo>
                  <a:pt x="1229" y="1336"/>
                </a:lnTo>
                <a:lnTo>
                  <a:pt x="1222" y="1337"/>
                </a:lnTo>
                <a:lnTo>
                  <a:pt x="1210" y="1338"/>
                </a:lnTo>
                <a:lnTo>
                  <a:pt x="1195" y="1339"/>
                </a:lnTo>
                <a:lnTo>
                  <a:pt x="1175" y="1339"/>
                </a:lnTo>
                <a:lnTo>
                  <a:pt x="1153" y="1337"/>
                </a:lnTo>
                <a:lnTo>
                  <a:pt x="1127" y="1334"/>
                </a:lnTo>
                <a:lnTo>
                  <a:pt x="1099" y="1329"/>
                </a:lnTo>
                <a:lnTo>
                  <a:pt x="1070" y="1322"/>
                </a:lnTo>
                <a:lnTo>
                  <a:pt x="1038" y="1311"/>
                </a:lnTo>
                <a:lnTo>
                  <a:pt x="1005" y="1298"/>
                </a:lnTo>
                <a:lnTo>
                  <a:pt x="972" y="1280"/>
                </a:lnTo>
                <a:lnTo>
                  <a:pt x="938" y="1259"/>
                </a:lnTo>
                <a:lnTo>
                  <a:pt x="904" y="1233"/>
                </a:lnTo>
                <a:lnTo>
                  <a:pt x="871" y="1202"/>
                </a:lnTo>
                <a:lnTo>
                  <a:pt x="838" y="1166"/>
                </a:lnTo>
                <a:lnTo>
                  <a:pt x="254" y="242"/>
                </a:lnTo>
                <a:lnTo>
                  <a:pt x="253" y="239"/>
                </a:lnTo>
                <a:lnTo>
                  <a:pt x="248" y="233"/>
                </a:lnTo>
                <a:lnTo>
                  <a:pt x="241" y="223"/>
                </a:lnTo>
                <a:lnTo>
                  <a:pt x="230" y="210"/>
                </a:lnTo>
                <a:lnTo>
                  <a:pt x="218" y="195"/>
                </a:lnTo>
                <a:lnTo>
                  <a:pt x="203" y="177"/>
                </a:lnTo>
                <a:lnTo>
                  <a:pt x="187" y="158"/>
                </a:lnTo>
                <a:lnTo>
                  <a:pt x="169" y="138"/>
                </a:lnTo>
                <a:lnTo>
                  <a:pt x="150" y="118"/>
                </a:lnTo>
                <a:lnTo>
                  <a:pt x="130" y="98"/>
                </a:lnTo>
                <a:lnTo>
                  <a:pt x="108" y="78"/>
                </a:lnTo>
                <a:lnTo>
                  <a:pt x="87" y="59"/>
                </a:lnTo>
                <a:lnTo>
                  <a:pt x="65" y="42"/>
                </a:lnTo>
                <a:lnTo>
                  <a:pt x="43" y="28"/>
                </a:lnTo>
                <a:lnTo>
                  <a:pt x="21" y="16"/>
                </a:lnTo>
                <a:lnTo>
                  <a:pt x="0" y="7"/>
                </a:lnTo>
              </a:path>
            </a:pathLst>
          </a:custGeom>
          <a:solidFill>
            <a:srgbClr val="CAD4E7"/>
          </a:solidFill>
          <a:ln w="12700" cap="rnd" cmpd="sng">
            <a:solidFill>
              <a:srgbClr val="09185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65" name="Freeform 25"/>
          <p:cNvSpPr>
            <a:spLocks/>
          </p:cNvSpPr>
          <p:nvPr/>
        </p:nvSpPr>
        <p:spPr bwMode="auto">
          <a:xfrm>
            <a:off x="4072467" y="3759201"/>
            <a:ext cx="193323" cy="1120775"/>
          </a:xfrm>
          <a:custGeom>
            <a:avLst/>
            <a:gdLst>
              <a:gd name="T0" fmla="*/ 214313 w 137"/>
              <a:gd name="T1" fmla="*/ 95250 h 706"/>
              <a:gd name="T2" fmla="*/ 211138 w 137"/>
              <a:gd name="T3" fmla="*/ 74613 h 706"/>
              <a:gd name="T4" fmla="*/ 201613 w 137"/>
              <a:gd name="T5" fmla="*/ 55563 h 706"/>
              <a:gd name="T6" fmla="*/ 190500 w 137"/>
              <a:gd name="T7" fmla="*/ 38100 h 706"/>
              <a:gd name="T8" fmla="*/ 176213 w 137"/>
              <a:gd name="T9" fmla="*/ 23813 h 706"/>
              <a:gd name="T10" fmla="*/ 158750 w 137"/>
              <a:gd name="T11" fmla="*/ 12700 h 706"/>
              <a:gd name="T12" fmla="*/ 139700 w 137"/>
              <a:gd name="T13" fmla="*/ 4763 h 706"/>
              <a:gd name="T14" fmla="*/ 119063 w 137"/>
              <a:gd name="T15" fmla="*/ 0 h 706"/>
              <a:gd name="T16" fmla="*/ 96838 w 137"/>
              <a:gd name="T17" fmla="*/ 0 h 706"/>
              <a:gd name="T18" fmla="*/ 76200 w 137"/>
              <a:gd name="T19" fmla="*/ 4763 h 706"/>
              <a:gd name="T20" fmla="*/ 55563 w 137"/>
              <a:gd name="T21" fmla="*/ 12700 h 706"/>
              <a:gd name="T22" fmla="*/ 39688 w 137"/>
              <a:gd name="T23" fmla="*/ 23813 h 706"/>
              <a:gd name="T24" fmla="*/ 25400 w 137"/>
              <a:gd name="T25" fmla="*/ 38100 h 706"/>
              <a:gd name="T26" fmla="*/ 12700 w 137"/>
              <a:gd name="T27" fmla="*/ 55563 h 706"/>
              <a:gd name="T28" fmla="*/ 4763 w 137"/>
              <a:gd name="T29" fmla="*/ 74613 h 706"/>
              <a:gd name="T30" fmla="*/ 0 w 137"/>
              <a:gd name="T31" fmla="*/ 95250 h 706"/>
              <a:gd name="T32" fmla="*/ 0 w 137"/>
              <a:gd name="T33" fmla="*/ 1012825 h 706"/>
              <a:gd name="T34" fmla="*/ 1588 w 137"/>
              <a:gd name="T35" fmla="*/ 1033463 h 706"/>
              <a:gd name="T36" fmla="*/ 9525 w 137"/>
              <a:gd name="T37" fmla="*/ 1054100 h 706"/>
              <a:gd name="T38" fmla="*/ 19050 w 137"/>
              <a:gd name="T39" fmla="*/ 1071563 h 706"/>
              <a:gd name="T40" fmla="*/ 31750 w 137"/>
              <a:gd name="T41" fmla="*/ 1087438 h 706"/>
              <a:gd name="T42" fmla="*/ 47625 w 137"/>
              <a:gd name="T43" fmla="*/ 1100138 h 706"/>
              <a:gd name="T44" fmla="*/ 66675 w 137"/>
              <a:gd name="T45" fmla="*/ 1111250 h 706"/>
              <a:gd name="T46" fmla="*/ 85725 w 137"/>
              <a:gd name="T47" fmla="*/ 1117600 h 706"/>
              <a:gd name="T48" fmla="*/ 107950 w 137"/>
              <a:gd name="T49" fmla="*/ 1119188 h 706"/>
              <a:gd name="T50" fmla="*/ 130175 w 137"/>
              <a:gd name="T51" fmla="*/ 1117600 h 706"/>
              <a:gd name="T52" fmla="*/ 149225 w 137"/>
              <a:gd name="T53" fmla="*/ 1111250 h 706"/>
              <a:gd name="T54" fmla="*/ 168275 w 137"/>
              <a:gd name="T55" fmla="*/ 1100138 h 706"/>
              <a:gd name="T56" fmla="*/ 184150 w 137"/>
              <a:gd name="T57" fmla="*/ 1087438 h 706"/>
              <a:gd name="T58" fmla="*/ 196850 w 137"/>
              <a:gd name="T59" fmla="*/ 1071563 h 706"/>
              <a:gd name="T60" fmla="*/ 207963 w 137"/>
              <a:gd name="T61" fmla="*/ 1054100 h 706"/>
              <a:gd name="T62" fmla="*/ 212725 w 137"/>
              <a:gd name="T63" fmla="*/ 1033463 h 706"/>
              <a:gd name="T64" fmla="*/ 215900 w 137"/>
              <a:gd name="T65" fmla="*/ 1012825 h 70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137" h="706">
                <a:moveTo>
                  <a:pt x="136" y="67"/>
                </a:moveTo>
                <a:lnTo>
                  <a:pt x="135" y="60"/>
                </a:lnTo>
                <a:lnTo>
                  <a:pt x="134" y="54"/>
                </a:lnTo>
                <a:lnTo>
                  <a:pt x="133" y="47"/>
                </a:lnTo>
                <a:lnTo>
                  <a:pt x="131" y="41"/>
                </a:lnTo>
                <a:lnTo>
                  <a:pt x="127" y="35"/>
                </a:lnTo>
                <a:lnTo>
                  <a:pt x="124" y="30"/>
                </a:lnTo>
                <a:lnTo>
                  <a:pt x="120" y="24"/>
                </a:lnTo>
                <a:lnTo>
                  <a:pt x="116" y="20"/>
                </a:lnTo>
                <a:lnTo>
                  <a:pt x="111" y="15"/>
                </a:lnTo>
                <a:lnTo>
                  <a:pt x="106" y="12"/>
                </a:lnTo>
                <a:lnTo>
                  <a:pt x="100" y="8"/>
                </a:lnTo>
                <a:lnTo>
                  <a:pt x="94" y="5"/>
                </a:lnTo>
                <a:lnTo>
                  <a:pt x="88" y="3"/>
                </a:lnTo>
                <a:lnTo>
                  <a:pt x="82" y="1"/>
                </a:lnTo>
                <a:lnTo>
                  <a:pt x="75" y="0"/>
                </a:lnTo>
                <a:lnTo>
                  <a:pt x="68" y="0"/>
                </a:lnTo>
                <a:lnTo>
                  <a:pt x="61" y="0"/>
                </a:lnTo>
                <a:lnTo>
                  <a:pt x="54" y="1"/>
                </a:lnTo>
                <a:lnTo>
                  <a:pt x="48" y="3"/>
                </a:lnTo>
                <a:lnTo>
                  <a:pt x="42" y="5"/>
                </a:lnTo>
                <a:lnTo>
                  <a:pt x="35" y="8"/>
                </a:lnTo>
                <a:lnTo>
                  <a:pt x="30" y="12"/>
                </a:lnTo>
                <a:lnTo>
                  <a:pt x="25" y="15"/>
                </a:lnTo>
                <a:lnTo>
                  <a:pt x="20" y="20"/>
                </a:lnTo>
                <a:lnTo>
                  <a:pt x="16" y="24"/>
                </a:lnTo>
                <a:lnTo>
                  <a:pt x="12" y="30"/>
                </a:lnTo>
                <a:lnTo>
                  <a:pt x="8" y="35"/>
                </a:lnTo>
                <a:lnTo>
                  <a:pt x="6" y="41"/>
                </a:lnTo>
                <a:lnTo>
                  <a:pt x="3" y="47"/>
                </a:lnTo>
                <a:lnTo>
                  <a:pt x="1" y="54"/>
                </a:lnTo>
                <a:lnTo>
                  <a:pt x="0" y="60"/>
                </a:lnTo>
                <a:lnTo>
                  <a:pt x="0" y="67"/>
                </a:lnTo>
                <a:lnTo>
                  <a:pt x="0" y="638"/>
                </a:lnTo>
                <a:lnTo>
                  <a:pt x="0" y="645"/>
                </a:lnTo>
                <a:lnTo>
                  <a:pt x="1" y="651"/>
                </a:lnTo>
                <a:lnTo>
                  <a:pt x="3" y="658"/>
                </a:lnTo>
                <a:lnTo>
                  <a:pt x="6" y="664"/>
                </a:lnTo>
                <a:lnTo>
                  <a:pt x="8" y="670"/>
                </a:lnTo>
                <a:lnTo>
                  <a:pt x="12" y="675"/>
                </a:lnTo>
                <a:lnTo>
                  <a:pt x="16" y="680"/>
                </a:lnTo>
                <a:lnTo>
                  <a:pt x="20" y="685"/>
                </a:lnTo>
                <a:lnTo>
                  <a:pt x="25" y="689"/>
                </a:lnTo>
                <a:lnTo>
                  <a:pt x="30" y="693"/>
                </a:lnTo>
                <a:lnTo>
                  <a:pt x="35" y="697"/>
                </a:lnTo>
                <a:lnTo>
                  <a:pt x="42" y="700"/>
                </a:lnTo>
                <a:lnTo>
                  <a:pt x="48" y="702"/>
                </a:lnTo>
                <a:lnTo>
                  <a:pt x="54" y="704"/>
                </a:lnTo>
                <a:lnTo>
                  <a:pt x="61" y="704"/>
                </a:lnTo>
                <a:lnTo>
                  <a:pt x="68" y="705"/>
                </a:lnTo>
                <a:lnTo>
                  <a:pt x="75" y="704"/>
                </a:lnTo>
                <a:lnTo>
                  <a:pt x="82" y="704"/>
                </a:lnTo>
                <a:lnTo>
                  <a:pt x="88" y="702"/>
                </a:lnTo>
                <a:lnTo>
                  <a:pt x="94" y="700"/>
                </a:lnTo>
                <a:lnTo>
                  <a:pt x="100" y="697"/>
                </a:lnTo>
                <a:lnTo>
                  <a:pt x="106" y="693"/>
                </a:lnTo>
                <a:lnTo>
                  <a:pt x="111" y="689"/>
                </a:lnTo>
                <a:lnTo>
                  <a:pt x="116" y="685"/>
                </a:lnTo>
                <a:lnTo>
                  <a:pt x="120" y="680"/>
                </a:lnTo>
                <a:lnTo>
                  <a:pt x="124" y="675"/>
                </a:lnTo>
                <a:lnTo>
                  <a:pt x="127" y="670"/>
                </a:lnTo>
                <a:lnTo>
                  <a:pt x="131" y="664"/>
                </a:lnTo>
                <a:lnTo>
                  <a:pt x="133" y="658"/>
                </a:lnTo>
                <a:lnTo>
                  <a:pt x="134" y="651"/>
                </a:lnTo>
                <a:lnTo>
                  <a:pt x="135" y="645"/>
                </a:lnTo>
                <a:lnTo>
                  <a:pt x="136" y="638"/>
                </a:lnTo>
                <a:lnTo>
                  <a:pt x="136" y="67"/>
                </a:lnTo>
              </a:path>
            </a:pathLst>
          </a:custGeom>
          <a:solidFill>
            <a:srgbClr val="1CA29F"/>
          </a:solidFill>
          <a:ln w="12700" cap="rnd" cmpd="sng">
            <a:solidFill>
              <a:srgbClr val="09185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66" name="Freeform 26"/>
          <p:cNvSpPr>
            <a:spLocks/>
          </p:cNvSpPr>
          <p:nvPr/>
        </p:nvSpPr>
        <p:spPr bwMode="auto">
          <a:xfrm>
            <a:off x="4072467" y="4033838"/>
            <a:ext cx="193323" cy="881062"/>
          </a:xfrm>
          <a:custGeom>
            <a:avLst/>
            <a:gdLst>
              <a:gd name="T0" fmla="*/ 215889 w 136"/>
              <a:gd name="T1" fmla="*/ 95250 h 555"/>
              <a:gd name="T2" fmla="*/ 211091 w 136"/>
              <a:gd name="T3" fmla="*/ 74612 h 555"/>
              <a:gd name="T4" fmla="*/ 203095 w 136"/>
              <a:gd name="T5" fmla="*/ 55562 h 555"/>
              <a:gd name="T6" fmla="*/ 190302 w 136"/>
              <a:gd name="T7" fmla="*/ 38100 h 555"/>
              <a:gd name="T8" fmla="*/ 175909 w 136"/>
              <a:gd name="T9" fmla="*/ 23812 h 555"/>
              <a:gd name="T10" fmla="*/ 159918 w 136"/>
              <a:gd name="T11" fmla="*/ 12700 h 555"/>
              <a:gd name="T12" fmla="*/ 140728 w 136"/>
              <a:gd name="T13" fmla="*/ 4762 h 555"/>
              <a:gd name="T14" fmla="*/ 118339 w 136"/>
              <a:gd name="T15" fmla="*/ 0 h 555"/>
              <a:gd name="T16" fmla="*/ 95951 w 136"/>
              <a:gd name="T17" fmla="*/ 0 h 555"/>
              <a:gd name="T18" fmla="*/ 75161 w 136"/>
              <a:gd name="T19" fmla="*/ 4762 h 555"/>
              <a:gd name="T20" fmla="*/ 55971 w 136"/>
              <a:gd name="T21" fmla="*/ 12700 h 555"/>
              <a:gd name="T22" fmla="*/ 38380 w 136"/>
              <a:gd name="T23" fmla="*/ 23812 h 555"/>
              <a:gd name="T24" fmla="*/ 23988 w 136"/>
              <a:gd name="T25" fmla="*/ 38100 h 555"/>
              <a:gd name="T26" fmla="*/ 12793 w 136"/>
              <a:gd name="T27" fmla="*/ 55562 h 555"/>
              <a:gd name="T28" fmla="*/ 4798 w 136"/>
              <a:gd name="T29" fmla="*/ 74612 h 555"/>
              <a:gd name="T30" fmla="*/ 0 w 136"/>
              <a:gd name="T31" fmla="*/ 95250 h 555"/>
              <a:gd name="T32" fmla="*/ 0 w 136"/>
              <a:gd name="T33" fmla="*/ 773112 h 555"/>
              <a:gd name="T34" fmla="*/ 1599 w 136"/>
              <a:gd name="T35" fmla="*/ 793750 h 555"/>
              <a:gd name="T36" fmla="*/ 7996 w 136"/>
              <a:gd name="T37" fmla="*/ 812800 h 555"/>
              <a:gd name="T38" fmla="*/ 17591 w 136"/>
              <a:gd name="T39" fmla="*/ 831850 h 555"/>
              <a:gd name="T40" fmla="*/ 31984 w 136"/>
              <a:gd name="T41" fmla="*/ 847725 h 555"/>
              <a:gd name="T42" fmla="*/ 47975 w 136"/>
              <a:gd name="T43" fmla="*/ 860425 h 555"/>
              <a:gd name="T44" fmla="*/ 65566 w 136"/>
              <a:gd name="T45" fmla="*/ 869950 h 555"/>
              <a:gd name="T46" fmla="*/ 86356 w 136"/>
              <a:gd name="T47" fmla="*/ 877887 h 555"/>
              <a:gd name="T48" fmla="*/ 107145 w 136"/>
              <a:gd name="T49" fmla="*/ 879475 h 555"/>
              <a:gd name="T50" fmla="*/ 129533 w 136"/>
              <a:gd name="T51" fmla="*/ 877887 h 555"/>
              <a:gd name="T52" fmla="*/ 150323 w 136"/>
              <a:gd name="T53" fmla="*/ 869950 h 555"/>
              <a:gd name="T54" fmla="*/ 167914 w 136"/>
              <a:gd name="T55" fmla="*/ 860425 h 555"/>
              <a:gd name="T56" fmla="*/ 183905 w 136"/>
              <a:gd name="T57" fmla="*/ 847725 h 555"/>
              <a:gd name="T58" fmla="*/ 196699 w 136"/>
              <a:gd name="T59" fmla="*/ 831850 h 555"/>
              <a:gd name="T60" fmla="*/ 207893 w 136"/>
              <a:gd name="T61" fmla="*/ 812800 h 555"/>
              <a:gd name="T62" fmla="*/ 214290 w 136"/>
              <a:gd name="T63" fmla="*/ 793750 h 555"/>
              <a:gd name="T64" fmla="*/ 215889 w 136"/>
              <a:gd name="T65" fmla="*/ 773112 h 55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136" h="555">
                <a:moveTo>
                  <a:pt x="135" y="67"/>
                </a:moveTo>
                <a:lnTo>
                  <a:pt x="135" y="60"/>
                </a:lnTo>
                <a:lnTo>
                  <a:pt x="134" y="53"/>
                </a:lnTo>
                <a:lnTo>
                  <a:pt x="132" y="47"/>
                </a:lnTo>
                <a:lnTo>
                  <a:pt x="130" y="41"/>
                </a:lnTo>
                <a:lnTo>
                  <a:pt x="127" y="35"/>
                </a:lnTo>
                <a:lnTo>
                  <a:pt x="123" y="30"/>
                </a:lnTo>
                <a:lnTo>
                  <a:pt x="119" y="24"/>
                </a:lnTo>
                <a:lnTo>
                  <a:pt x="115" y="20"/>
                </a:lnTo>
                <a:lnTo>
                  <a:pt x="110" y="15"/>
                </a:lnTo>
                <a:lnTo>
                  <a:pt x="105" y="11"/>
                </a:lnTo>
                <a:lnTo>
                  <a:pt x="100" y="8"/>
                </a:lnTo>
                <a:lnTo>
                  <a:pt x="94" y="5"/>
                </a:lnTo>
                <a:lnTo>
                  <a:pt x="88" y="3"/>
                </a:lnTo>
                <a:lnTo>
                  <a:pt x="81" y="1"/>
                </a:lnTo>
                <a:lnTo>
                  <a:pt x="74" y="0"/>
                </a:lnTo>
                <a:lnTo>
                  <a:pt x="67" y="0"/>
                </a:lnTo>
                <a:lnTo>
                  <a:pt x="60" y="0"/>
                </a:lnTo>
                <a:lnTo>
                  <a:pt x="54" y="1"/>
                </a:lnTo>
                <a:lnTo>
                  <a:pt x="47" y="3"/>
                </a:lnTo>
                <a:lnTo>
                  <a:pt x="41" y="5"/>
                </a:lnTo>
                <a:lnTo>
                  <a:pt x="35" y="8"/>
                </a:lnTo>
                <a:lnTo>
                  <a:pt x="30" y="11"/>
                </a:lnTo>
                <a:lnTo>
                  <a:pt x="24" y="15"/>
                </a:lnTo>
                <a:lnTo>
                  <a:pt x="20" y="20"/>
                </a:lnTo>
                <a:lnTo>
                  <a:pt x="15" y="24"/>
                </a:lnTo>
                <a:lnTo>
                  <a:pt x="11" y="30"/>
                </a:lnTo>
                <a:lnTo>
                  <a:pt x="8" y="35"/>
                </a:lnTo>
                <a:lnTo>
                  <a:pt x="5" y="41"/>
                </a:lnTo>
                <a:lnTo>
                  <a:pt x="3" y="47"/>
                </a:lnTo>
                <a:lnTo>
                  <a:pt x="1" y="53"/>
                </a:lnTo>
                <a:lnTo>
                  <a:pt x="0" y="60"/>
                </a:lnTo>
                <a:lnTo>
                  <a:pt x="0" y="67"/>
                </a:lnTo>
                <a:lnTo>
                  <a:pt x="0" y="487"/>
                </a:lnTo>
                <a:lnTo>
                  <a:pt x="0" y="493"/>
                </a:lnTo>
                <a:lnTo>
                  <a:pt x="1" y="500"/>
                </a:lnTo>
                <a:lnTo>
                  <a:pt x="3" y="506"/>
                </a:lnTo>
                <a:lnTo>
                  <a:pt x="5" y="512"/>
                </a:lnTo>
                <a:lnTo>
                  <a:pt x="8" y="519"/>
                </a:lnTo>
                <a:lnTo>
                  <a:pt x="11" y="524"/>
                </a:lnTo>
                <a:lnTo>
                  <a:pt x="15" y="529"/>
                </a:lnTo>
                <a:lnTo>
                  <a:pt x="20" y="534"/>
                </a:lnTo>
                <a:lnTo>
                  <a:pt x="24" y="538"/>
                </a:lnTo>
                <a:lnTo>
                  <a:pt x="30" y="542"/>
                </a:lnTo>
                <a:lnTo>
                  <a:pt x="35" y="546"/>
                </a:lnTo>
                <a:lnTo>
                  <a:pt x="41" y="548"/>
                </a:lnTo>
                <a:lnTo>
                  <a:pt x="47" y="551"/>
                </a:lnTo>
                <a:lnTo>
                  <a:pt x="54" y="553"/>
                </a:lnTo>
                <a:lnTo>
                  <a:pt x="60" y="553"/>
                </a:lnTo>
                <a:lnTo>
                  <a:pt x="67" y="554"/>
                </a:lnTo>
                <a:lnTo>
                  <a:pt x="74" y="553"/>
                </a:lnTo>
                <a:lnTo>
                  <a:pt x="81" y="553"/>
                </a:lnTo>
                <a:lnTo>
                  <a:pt x="88" y="551"/>
                </a:lnTo>
                <a:lnTo>
                  <a:pt x="94" y="548"/>
                </a:lnTo>
                <a:lnTo>
                  <a:pt x="100" y="546"/>
                </a:lnTo>
                <a:lnTo>
                  <a:pt x="105" y="542"/>
                </a:lnTo>
                <a:lnTo>
                  <a:pt x="110" y="538"/>
                </a:lnTo>
                <a:lnTo>
                  <a:pt x="115" y="534"/>
                </a:lnTo>
                <a:lnTo>
                  <a:pt x="119" y="529"/>
                </a:lnTo>
                <a:lnTo>
                  <a:pt x="123" y="524"/>
                </a:lnTo>
                <a:lnTo>
                  <a:pt x="127" y="519"/>
                </a:lnTo>
                <a:lnTo>
                  <a:pt x="130" y="512"/>
                </a:lnTo>
                <a:lnTo>
                  <a:pt x="132" y="506"/>
                </a:lnTo>
                <a:lnTo>
                  <a:pt x="134" y="500"/>
                </a:lnTo>
                <a:lnTo>
                  <a:pt x="135" y="493"/>
                </a:lnTo>
                <a:lnTo>
                  <a:pt x="135" y="487"/>
                </a:lnTo>
                <a:lnTo>
                  <a:pt x="135" y="67"/>
                </a:lnTo>
              </a:path>
            </a:pathLst>
          </a:custGeom>
          <a:solidFill>
            <a:srgbClr val="8054CE"/>
          </a:solidFill>
          <a:ln w="12700" cap="rnd" cmpd="sng">
            <a:solidFill>
              <a:srgbClr val="09185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67" name="Freeform 27"/>
          <p:cNvSpPr>
            <a:spLocks/>
          </p:cNvSpPr>
          <p:nvPr/>
        </p:nvSpPr>
        <p:spPr bwMode="auto">
          <a:xfrm>
            <a:off x="4769556" y="4081464"/>
            <a:ext cx="194733" cy="847725"/>
          </a:xfrm>
          <a:custGeom>
            <a:avLst/>
            <a:gdLst>
              <a:gd name="T0" fmla="*/ 217488 w 138"/>
              <a:gd name="T1" fmla="*/ 96838 h 534"/>
              <a:gd name="T2" fmla="*/ 212725 w 138"/>
              <a:gd name="T3" fmla="*/ 76200 h 534"/>
              <a:gd name="T4" fmla="*/ 204788 w 138"/>
              <a:gd name="T5" fmla="*/ 55563 h 534"/>
              <a:gd name="T6" fmla="*/ 192088 w 138"/>
              <a:gd name="T7" fmla="*/ 39688 h 534"/>
              <a:gd name="T8" fmla="*/ 177800 w 138"/>
              <a:gd name="T9" fmla="*/ 23813 h 534"/>
              <a:gd name="T10" fmla="*/ 160338 w 138"/>
              <a:gd name="T11" fmla="*/ 12700 h 534"/>
              <a:gd name="T12" fmla="*/ 141288 w 138"/>
              <a:gd name="T13" fmla="*/ 4763 h 534"/>
              <a:gd name="T14" fmla="*/ 120650 w 138"/>
              <a:gd name="T15" fmla="*/ 0 h 534"/>
              <a:gd name="T16" fmla="*/ 98425 w 138"/>
              <a:gd name="T17" fmla="*/ 0 h 534"/>
              <a:gd name="T18" fmla="*/ 76200 w 138"/>
              <a:gd name="T19" fmla="*/ 4763 h 534"/>
              <a:gd name="T20" fmla="*/ 57150 w 138"/>
              <a:gd name="T21" fmla="*/ 12700 h 534"/>
              <a:gd name="T22" fmla="*/ 39688 w 138"/>
              <a:gd name="T23" fmla="*/ 23813 h 534"/>
              <a:gd name="T24" fmla="*/ 25400 w 138"/>
              <a:gd name="T25" fmla="*/ 39688 h 534"/>
              <a:gd name="T26" fmla="*/ 12700 w 138"/>
              <a:gd name="T27" fmla="*/ 55563 h 534"/>
              <a:gd name="T28" fmla="*/ 4763 w 138"/>
              <a:gd name="T29" fmla="*/ 76200 h 534"/>
              <a:gd name="T30" fmla="*/ 0 w 138"/>
              <a:gd name="T31" fmla="*/ 96838 h 534"/>
              <a:gd name="T32" fmla="*/ 0 w 138"/>
              <a:gd name="T33" fmla="*/ 736600 h 534"/>
              <a:gd name="T34" fmla="*/ 1588 w 138"/>
              <a:gd name="T35" fmla="*/ 758825 h 534"/>
              <a:gd name="T36" fmla="*/ 7938 w 138"/>
              <a:gd name="T37" fmla="*/ 779463 h 534"/>
              <a:gd name="T38" fmla="*/ 19050 w 138"/>
              <a:gd name="T39" fmla="*/ 796925 h 534"/>
              <a:gd name="T40" fmla="*/ 31750 w 138"/>
              <a:gd name="T41" fmla="*/ 814388 h 534"/>
              <a:gd name="T42" fmla="*/ 47625 w 138"/>
              <a:gd name="T43" fmla="*/ 827088 h 534"/>
              <a:gd name="T44" fmla="*/ 66675 w 138"/>
              <a:gd name="T45" fmla="*/ 836613 h 534"/>
              <a:gd name="T46" fmla="*/ 87313 w 138"/>
              <a:gd name="T47" fmla="*/ 842963 h 534"/>
              <a:gd name="T48" fmla="*/ 109538 w 138"/>
              <a:gd name="T49" fmla="*/ 846138 h 534"/>
              <a:gd name="T50" fmla="*/ 130175 w 138"/>
              <a:gd name="T51" fmla="*/ 842963 h 534"/>
              <a:gd name="T52" fmla="*/ 150813 w 138"/>
              <a:gd name="T53" fmla="*/ 836613 h 534"/>
              <a:gd name="T54" fmla="*/ 169863 w 138"/>
              <a:gd name="T55" fmla="*/ 827088 h 534"/>
              <a:gd name="T56" fmla="*/ 185738 w 138"/>
              <a:gd name="T57" fmla="*/ 814388 h 534"/>
              <a:gd name="T58" fmla="*/ 198438 w 138"/>
              <a:gd name="T59" fmla="*/ 796925 h 534"/>
              <a:gd name="T60" fmla="*/ 207963 w 138"/>
              <a:gd name="T61" fmla="*/ 779463 h 534"/>
              <a:gd name="T62" fmla="*/ 215900 w 138"/>
              <a:gd name="T63" fmla="*/ 758825 h 534"/>
              <a:gd name="T64" fmla="*/ 217488 w 138"/>
              <a:gd name="T65" fmla="*/ 736600 h 53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138" h="534">
                <a:moveTo>
                  <a:pt x="137" y="68"/>
                </a:moveTo>
                <a:lnTo>
                  <a:pt x="137" y="61"/>
                </a:lnTo>
                <a:lnTo>
                  <a:pt x="136" y="54"/>
                </a:lnTo>
                <a:lnTo>
                  <a:pt x="134" y="48"/>
                </a:lnTo>
                <a:lnTo>
                  <a:pt x="131" y="41"/>
                </a:lnTo>
                <a:lnTo>
                  <a:pt x="129" y="35"/>
                </a:lnTo>
                <a:lnTo>
                  <a:pt x="125" y="30"/>
                </a:lnTo>
                <a:lnTo>
                  <a:pt x="121" y="25"/>
                </a:lnTo>
                <a:lnTo>
                  <a:pt x="117" y="20"/>
                </a:lnTo>
                <a:lnTo>
                  <a:pt x="112" y="15"/>
                </a:lnTo>
                <a:lnTo>
                  <a:pt x="107" y="11"/>
                </a:lnTo>
                <a:lnTo>
                  <a:pt x="101" y="8"/>
                </a:lnTo>
                <a:lnTo>
                  <a:pt x="95" y="5"/>
                </a:lnTo>
                <a:lnTo>
                  <a:pt x="89" y="3"/>
                </a:lnTo>
                <a:lnTo>
                  <a:pt x="82" y="1"/>
                </a:lnTo>
                <a:lnTo>
                  <a:pt x="76" y="0"/>
                </a:lnTo>
                <a:lnTo>
                  <a:pt x="69" y="0"/>
                </a:lnTo>
                <a:lnTo>
                  <a:pt x="62" y="0"/>
                </a:lnTo>
                <a:lnTo>
                  <a:pt x="55" y="1"/>
                </a:lnTo>
                <a:lnTo>
                  <a:pt x="48" y="3"/>
                </a:lnTo>
                <a:lnTo>
                  <a:pt x="42" y="5"/>
                </a:lnTo>
                <a:lnTo>
                  <a:pt x="36" y="8"/>
                </a:lnTo>
                <a:lnTo>
                  <a:pt x="30" y="11"/>
                </a:lnTo>
                <a:lnTo>
                  <a:pt x="25" y="15"/>
                </a:lnTo>
                <a:lnTo>
                  <a:pt x="20" y="20"/>
                </a:lnTo>
                <a:lnTo>
                  <a:pt x="16" y="25"/>
                </a:lnTo>
                <a:lnTo>
                  <a:pt x="12" y="30"/>
                </a:lnTo>
                <a:lnTo>
                  <a:pt x="8" y="35"/>
                </a:lnTo>
                <a:lnTo>
                  <a:pt x="5" y="41"/>
                </a:lnTo>
                <a:lnTo>
                  <a:pt x="3" y="48"/>
                </a:lnTo>
                <a:lnTo>
                  <a:pt x="1" y="54"/>
                </a:lnTo>
                <a:lnTo>
                  <a:pt x="0" y="61"/>
                </a:lnTo>
                <a:lnTo>
                  <a:pt x="0" y="68"/>
                </a:lnTo>
                <a:lnTo>
                  <a:pt x="0" y="464"/>
                </a:lnTo>
                <a:lnTo>
                  <a:pt x="0" y="471"/>
                </a:lnTo>
                <a:lnTo>
                  <a:pt x="1" y="478"/>
                </a:lnTo>
                <a:lnTo>
                  <a:pt x="3" y="485"/>
                </a:lnTo>
                <a:lnTo>
                  <a:pt x="5" y="491"/>
                </a:lnTo>
                <a:lnTo>
                  <a:pt x="8" y="497"/>
                </a:lnTo>
                <a:lnTo>
                  <a:pt x="12" y="502"/>
                </a:lnTo>
                <a:lnTo>
                  <a:pt x="16" y="508"/>
                </a:lnTo>
                <a:lnTo>
                  <a:pt x="20" y="513"/>
                </a:lnTo>
                <a:lnTo>
                  <a:pt x="25" y="517"/>
                </a:lnTo>
                <a:lnTo>
                  <a:pt x="30" y="521"/>
                </a:lnTo>
                <a:lnTo>
                  <a:pt x="36" y="525"/>
                </a:lnTo>
                <a:lnTo>
                  <a:pt x="42" y="527"/>
                </a:lnTo>
                <a:lnTo>
                  <a:pt x="48" y="530"/>
                </a:lnTo>
                <a:lnTo>
                  <a:pt x="55" y="531"/>
                </a:lnTo>
                <a:lnTo>
                  <a:pt x="62" y="532"/>
                </a:lnTo>
                <a:lnTo>
                  <a:pt x="69" y="533"/>
                </a:lnTo>
                <a:lnTo>
                  <a:pt x="76" y="532"/>
                </a:lnTo>
                <a:lnTo>
                  <a:pt x="82" y="531"/>
                </a:lnTo>
                <a:lnTo>
                  <a:pt x="89" y="530"/>
                </a:lnTo>
                <a:lnTo>
                  <a:pt x="95" y="527"/>
                </a:lnTo>
                <a:lnTo>
                  <a:pt x="101" y="525"/>
                </a:lnTo>
                <a:lnTo>
                  <a:pt x="107" y="521"/>
                </a:lnTo>
                <a:lnTo>
                  <a:pt x="112" y="517"/>
                </a:lnTo>
                <a:lnTo>
                  <a:pt x="117" y="513"/>
                </a:lnTo>
                <a:lnTo>
                  <a:pt x="121" y="508"/>
                </a:lnTo>
                <a:lnTo>
                  <a:pt x="125" y="502"/>
                </a:lnTo>
                <a:lnTo>
                  <a:pt x="129" y="497"/>
                </a:lnTo>
                <a:lnTo>
                  <a:pt x="131" y="491"/>
                </a:lnTo>
                <a:lnTo>
                  <a:pt x="134" y="485"/>
                </a:lnTo>
                <a:lnTo>
                  <a:pt x="136" y="478"/>
                </a:lnTo>
                <a:lnTo>
                  <a:pt x="137" y="471"/>
                </a:lnTo>
                <a:lnTo>
                  <a:pt x="137" y="464"/>
                </a:lnTo>
                <a:lnTo>
                  <a:pt x="137" y="68"/>
                </a:lnTo>
              </a:path>
            </a:pathLst>
          </a:custGeom>
          <a:solidFill>
            <a:srgbClr val="D43977"/>
          </a:solidFill>
          <a:ln w="12700" cap="rnd" cmpd="sng">
            <a:solidFill>
              <a:srgbClr val="09185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68" name="Freeform 28"/>
          <p:cNvSpPr>
            <a:spLocks/>
          </p:cNvSpPr>
          <p:nvPr/>
        </p:nvSpPr>
        <p:spPr bwMode="auto">
          <a:xfrm>
            <a:off x="4769556" y="3825875"/>
            <a:ext cx="194733" cy="368300"/>
          </a:xfrm>
          <a:custGeom>
            <a:avLst/>
            <a:gdLst>
              <a:gd name="T0" fmla="*/ 0 w 138"/>
              <a:gd name="T1" fmla="*/ 354013 h 232"/>
              <a:gd name="T2" fmla="*/ 4763 w 138"/>
              <a:gd name="T3" fmla="*/ 333375 h 232"/>
              <a:gd name="T4" fmla="*/ 12700 w 138"/>
              <a:gd name="T5" fmla="*/ 312738 h 232"/>
              <a:gd name="T6" fmla="*/ 25400 w 138"/>
              <a:gd name="T7" fmla="*/ 295275 h 232"/>
              <a:gd name="T8" fmla="*/ 39688 w 138"/>
              <a:gd name="T9" fmla="*/ 280988 h 232"/>
              <a:gd name="T10" fmla="*/ 57150 w 138"/>
              <a:gd name="T11" fmla="*/ 269875 h 232"/>
              <a:gd name="T12" fmla="*/ 76200 w 138"/>
              <a:gd name="T13" fmla="*/ 261938 h 232"/>
              <a:gd name="T14" fmla="*/ 98425 w 138"/>
              <a:gd name="T15" fmla="*/ 257175 h 232"/>
              <a:gd name="T16" fmla="*/ 120650 w 138"/>
              <a:gd name="T17" fmla="*/ 257175 h 232"/>
              <a:gd name="T18" fmla="*/ 141288 w 138"/>
              <a:gd name="T19" fmla="*/ 261938 h 232"/>
              <a:gd name="T20" fmla="*/ 160338 w 138"/>
              <a:gd name="T21" fmla="*/ 269875 h 232"/>
              <a:gd name="T22" fmla="*/ 177800 w 138"/>
              <a:gd name="T23" fmla="*/ 282575 h 232"/>
              <a:gd name="T24" fmla="*/ 192088 w 138"/>
              <a:gd name="T25" fmla="*/ 296863 h 232"/>
              <a:gd name="T26" fmla="*/ 203200 w 138"/>
              <a:gd name="T27" fmla="*/ 314325 h 232"/>
              <a:gd name="T28" fmla="*/ 212725 w 138"/>
              <a:gd name="T29" fmla="*/ 333375 h 232"/>
              <a:gd name="T30" fmla="*/ 215900 w 138"/>
              <a:gd name="T31" fmla="*/ 355600 h 232"/>
              <a:gd name="T32" fmla="*/ 217488 w 138"/>
              <a:gd name="T33" fmla="*/ 88900 h 232"/>
              <a:gd name="T34" fmla="*/ 217488 w 138"/>
              <a:gd name="T35" fmla="*/ 96838 h 232"/>
              <a:gd name="T36" fmla="*/ 212725 w 138"/>
              <a:gd name="T37" fmla="*/ 76200 h 232"/>
              <a:gd name="T38" fmla="*/ 204788 w 138"/>
              <a:gd name="T39" fmla="*/ 57150 h 232"/>
              <a:gd name="T40" fmla="*/ 192088 w 138"/>
              <a:gd name="T41" fmla="*/ 39688 h 232"/>
              <a:gd name="T42" fmla="*/ 177800 w 138"/>
              <a:gd name="T43" fmla="*/ 25400 h 232"/>
              <a:gd name="T44" fmla="*/ 160338 w 138"/>
              <a:gd name="T45" fmla="*/ 12700 h 232"/>
              <a:gd name="T46" fmla="*/ 141288 w 138"/>
              <a:gd name="T47" fmla="*/ 4763 h 232"/>
              <a:gd name="T48" fmla="*/ 120650 w 138"/>
              <a:gd name="T49" fmla="*/ 0 h 232"/>
              <a:gd name="T50" fmla="*/ 98425 w 138"/>
              <a:gd name="T51" fmla="*/ 0 h 232"/>
              <a:gd name="T52" fmla="*/ 76200 w 138"/>
              <a:gd name="T53" fmla="*/ 4763 h 232"/>
              <a:gd name="T54" fmla="*/ 57150 w 138"/>
              <a:gd name="T55" fmla="*/ 12700 h 232"/>
              <a:gd name="T56" fmla="*/ 39688 w 138"/>
              <a:gd name="T57" fmla="*/ 25400 h 232"/>
              <a:gd name="T58" fmla="*/ 25400 w 138"/>
              <a:gd name="T59" fmla="*/ 39688 h 232"/>
              <a:gd name="T60" fmla="*/ 12700 w 138"/>
              <a:gd name="T61" fmla="*/ 57150 h 232"/>
              <a:gd name="T62" fmla="*/ 4763 w 138"/>
              <a:gd name="T63" fmla="*/ 76200 h 232"/>
              <a:gd name="T64" fmla="*/ 0 w 138"/>
              <a:gd name="T65" fmla="*/ 96838 h 232"/>
              <a:gd name="T66" fmla="*/ 0 w 138"/>
              <a:gd name="T67" fmla="*/ 88900 h 232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38" h="232">
                <a:moveTo>
                  <a:pt x="0" y="230"/>
                </a:moveTo>
                <a:lnTo>
                  <a:pt x="0" y="223"/>
                </a:lnTo>
                <a:lnTo>
                  <a:pt x="1" y="216"/>
                </a:lnTo>
                <a:lnTo>
                  <a:pt x="3" y="210"/>
                </a:lnTo>
                <a:lnTo>
                  <a:pt x="5" y="203"/>
                </a:lnTo>
                <a:lnTo>
                  <a:pt x="8" y="197"/>
                </a:lnTo>
                <a:lnTo>
                  <a:pt x="12" y="192"/>
                </a:lnTo>
                <a:lnTo>
                  <a:pt x="16" y="186"/>
                </a:lnTo>
                <a:lnTo>
                  <a:pt x="20" y="182"/>
                </a:lnTo>
                <a:lnTo>
                  <a:pt x="25" y="177"/>
                </a:lnTo>
                <a:lnTo>
                  <a:pt x="30" y="173"/>
                </a:lnTo>
                <a:lnTo>
                  <a:pt x="36" y="170"/>
                </a:lnTo>
                <a:lnTo>
                  <a:pt x="42" y="167"/>
                </a:lnTo>
                <a:lnTo>
                  <a:pt x="48" y="165"/>
                </a:lnTo>
                <a:lnTo>
                  <a:pt x="55" y="163"/>
                </a:lnTo>
                <a:lnTo>
                  <a:pt x="62" y="162"/>
                </a:lnTo>
                <a:lnTo>
                  <a:pt x="69" y="162"/>
                </a:lnTo>
                <a:lnTo>
                  <a:pt x="76" y="162"/>
                </a:lnTo>
                <a:lnTo>
                  <a:pt x="83" y="163"/>
                </a:lnTo>
                <a:lnTo>
                  <a:pt x="89" y="165"/>
                </a:lnTo>
                <a:lnTo>
                  <a:pt x="95" y="167"/>
                </a:lnTo>
                <a:lnTo>
                  <a:pt x="101" y="170"/>
                </a:lnTo>
                <a:lnTo>
                  <a:pt x="107" y="173"/>
                </a:lnTo>
                <a:lnTo>
                  <a:pt x="112" y="178"/>
                </a:lnTo>
                <a:lnTo>
                  <a:pt x="117" y="182"/>
                </a:lnTo>
                <a:lnTo>
                  <a:pt x="121" y="187"/>
                </a:lnTo>
                <a:lnTo>
                  <a:pt x="125" y="192"/>
                </a:lnTo>
                <a:lnTo>
                  <a:pt x="128" y="198"/>
                </a:lnTo>
                <a:lnTo>
                  <a:pt x="131" y="204"/>
                </a:lnTo>
                <a:lnTo>
                  <a:pt x="134" y="210"/>
                </a:lnTo>
                <a:lnTo>
                  <a:pt x="135" y="217"/>
                </a:lnTo>
                <a:lnTo>
                  <a:pt x="136" y="224"/>
                </a:lnTo>
                <a:lnTo>
                  <a:pt x="137" y="231"/>
                </a:lnTo>
                <a:lnTo>
                  <a:pt x="137" y="56"/>
                </a:lnTo>
                <a:lnTo>
                  <a:pt x="137" y="68"/>
                </a:lnTo>
                <a:lnTo>
                  <a:pt x="137" y="61"/>
                </a:lnTo>
                <a:lnTo>
                  <a:pt x="136" y="54"/>
                </a:lnTo>
                <a:lnTo>
                  <a:pt x="134" y="48"/>
                </a:lnTo>
                <a:lnTo>
                  <a:pt x="132" y="42"/>
                </a:lnTo>
                <a:lnTo>
                  <a:pt x="129" y="36"/>
                </a:lnTo>
                <a:lnTo>
                  <a:pt x="125" y="30"/>
                </a:lnTo>
                <a:lnTo>
                  <a:pt x="121" y="25"/>
                </a:lnTo>
                <a:lnTo>
                  <a:pt x="117" y="20"/>
                </a:lnTo>
                <a:lnTo>
                  <a:pt x="112" y="16"/>
                </a:lnTo>
                <a:lnTo>
                  <a:pt x="107" y="12"/>
                </a:lnTo>
                <a:lnTo>
                  <a:pt x="101" y="8"/>
                </a:lnTo>
                <a:lnTo>
                  <a:pt x="95" y="5"/>
                </a:lnTo>
                <a:lnTo>
                  <a:pt x="89" y="3"/>
                </a:lnTo>
                <a:lnTo>
                  <a:pt x="83" y="1"/>
                </a:lnTo>
                <a:lnTo>
                  <a:pt x="76" y="0"/>
                </a:lnTo>
                <a:lnTo>
                  <a:pt x="69" y="0"/>
                </a:lnTo>
                <a:lnTo>
                  <a:pt x="62" y="0"/>
                </a:lnTo>
                <a:lnTo>
                  <a:pt x="55" y="1"/>
                </a:lnTo>
                <a:lnTo>
                  <a:pt x="48" y="3"/>
                </a:lnTo>
                <a:lnTo>
                  <a:pt x="42" y="5"/>
                </a:lnTo>
                <a:lnTo>
                  <a:pt x="36" y="8"/>
                </a:lnTo>
                <a:lnTo>
                  <a:pt x="30" y="12"/>
                </a:lnTo>
                <a:lnTo>
                  <a:pt x="25" y="16"/>
                </a:lnTo>
                <a:lnTo>
                  <a:pt x="20" y="20"/>
                </a:lnTo>
                <a:lnTo>
                  <a:pt x="16" y="25"/>
                </a:lnTo>
                <a:lnTo>
                  <a:pt x="12" y="30"/>
                </a:lnTo>
                <a:lnTo>
                  <a:pt x="8" y="36"/>
                </a:lnTo>
                <a:lnTo>
                  <a:pt x="5" y="42"/>
                </a:lnTo>
                <a:lnTo>
                  <a:pt x="3" y="48"/>
                </a:lnTo>
                <a:lnTo>
                  <a:pt x="1" y="54"/>
                </a:lnTo>
                <a:lnTo>
                  <a:pt x="0" y="61"/>
                </a:lnTo>
                <a:lnTo>
                  <a:pt x="0" y="68"/>
                </a:lnTo>
                <a:lnTo>
                  <a:pt x="0" y="56"/>
                </a:lnTo>
                <a:lnTo>
                  <a:pt x="0" y="230"/>
                </a:lnTo>
              </a:path>
            </a:pathLst>
          </a:custGeom>
          <a:solidFill>
            <a:srgbClr val="FC7B3F"/>
          </a:solidFill>
          <a:ln w="12700" cap="rnd" cmpd="sng">
            <a:solidFill>
              <a:srgbClr val="09185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69" name="Freeform 29"/>
          <p:cNvSpPr>
            <a:spLocks/>
          </p:cNvSpPr>
          <p:nvPr/>
        </p:nvSpPr>
        <p:spPr bwMode="auto">
          <a:xfrm>
            <a:off x="3427590" y="2905126"/>
            <a:ext cx="1701800" cy="2119313"/>
          </a:xfrm>
          <a:custGeom>
            <a:avLst/>
            <a:gdLst>
              <a:gd name="T0" fmla="*/ 177653 w 1207"/>
              <a:gd name="T1" fmla="*/ 3175 h 1335"/>
              <a:gd name="T2" fmla="*/ 185584 w 1207"/>
              <a:gd name="T3" fmla="*/ 1588 h 1335"/>
              <a:gd name="T4" fmla="*/ 209376 w 1207"/>
              <a:gd name="T5" fmla="*/ 0 h 1335"/>
              <a:gd name="T6" fmla="*/ 247445 w 1207"/>
              <a:gd name="T7" fmla="*/ 4763 h 1335"/>
              <a:gd name="T8" fmla="*/ 299789 w 1207"/>
              <a:gd name="T9" fmla="*/ 20638 h 1335"/>
              <a:gd name="T10" fmla="*/ 363236 w 1207"/>
              <a:gd name="T11" fmla="*/ 55563 h 1335"/>
              <a:gd name="T12" fmla="*/ 437787 w 1207"/>
              <a:gd name="T13" fmla="*/ 112713 h 1335"/>
              <a:gd name="T14" fmla="*/ 523441 w 1207"/>
              <a:gd name="T15" fmla="*/ 198438 h 1335"/>
              <a:gd name="T16" fmla="*/ 618612 w 1207"/>
              <a:gd name="T17" fmla="*/ 319088 h 1335"/>
              <a:gd name="T18" fmla="*/ 1438670 w 1207"/>
              <a:gd name="T19" fmla="*/ 1560513 h 1335"/>
              <a:gd name="T20" fmla="*/ 1467221 w 1207"/>
              <a:gd name="T21" fmla="*/ 1603375 h 1335"/>
              <a:gd name="T22" fmla="*/ 1516393 w 1207"/>
              <a:gd name="T23" fmla="*/ 1676400 h 1335"/>
              <a:gd name="T24" fmla="*/ 1583012 w 1207"/>
              <a:gd name="T25" fmla="*/ 1770063 h 1335"/>
              <a:gd name="T26" fmla="*/ 1657563 w 1207"/>
              <a:gd name="T27" fmla="*/ 1871663 h 1335"/>
              <a:gd name="T28" fmla="*/ 1736872 w 1207"/>
              <a:gd name="T29" fmla="*/ 1968500 h 1335"/>
              <a:gd name="T30" fmla="*/ 1814595 w 1207"/>
              <a:gd name="T31" fmla="*/ 2047875 h 1335"/>
              <a:gd name="T32" fmla="*/ 1882801 w 1207"/>
              <a:gd name="T33" fmla="*/ 2100263 h 1335"/>
              <a:gd name="T34" fmla="*/ 1908180 w 1207"/>
              <a:gd name="T35" fmla="*/ 2112963 h 1335"/>
              <a:gd name="T36" fmla="*/ 1890732 w 1207"/>
              <a:gd name="T37" fmla="*/ 2114550 h 1335"/>
              <a:gd name="T38" fmla="*/ 1865353 w 1207"/>
              <a:gd name="T39" fmla="*/ 2114550 h 1335"/>
              <a:gd name="T40" fmla="*/ 1833630 w 1207"/>
              <a:gd name="T41" fmla="*/ 2116138 h 1335"/>
              <a:gd name="T42" fmla="*/ 1801906 w 1207"/>
              <a:gd name="T43" fmla="*/ 2116138 h 1335"/>
              <a:gd name="T44" fmla="*/ 1774941 w 1207"/>
              <a:gd name="T45" fmla="*/ 2116138 h 1335"/>
              <a:gd name="T46" fmla="*/ 1754320 w 1207"/>
              <a:gd name="T47" fmla="*/ 2117725 h 1335"/>
              <a:gd name="T48" fmla="*/ 1747976 w 1207"/>
              <a:gd name="T49" fmla="*/ 2117725 h 1335"/>
              <a:gd name="T50" fmla="*/ 1738458 w 1207"/>
              <a:gd name="T51" fmla="*/ 2116138 h 1335"/>
              <a:gd name="T52" fmla="*/ 1711493 w 1207"/>
              <a:gd name="T53" fmla="*/ 2109788 h 1335"/>
              <a:gd name="T54" fmla="*/ 1671839 w 1207"/>
              <a:gd name="T55" fmla="*/ 2097088 h 1335"/>
              <a:gd name="T56" fmla="*/ 1624253 w 1207"/>
              <a:gd name="T57" fmla="*/ 2078038 h 1335"/>
              <a:gd name="T58" fmla="*/ 1568737 w 1207"/>
              <a:gd name="T59" fmla="*/ 2049463 h 1335"/>
              <a:gd name="T60" fmla="*/ 1513220 w 1207"/>
              <a:gd name="T61" fmla="*/ 2009775 h 1335"/>
              <a:gd name="T62" fmla="*/ 1457704 w 1207"/>
              <a:gd name="T63" fmla="*/ 1958975 h 1335"/>
              <a:gd name="T64" fmla="*/ 1408532 w 1207"/>
              <a:gd name="T65" fmla="*/ 1893888 h 1335"/>
              <a:gd name="T66" fmla="*/ 1256258 w 1207"/>
              <a:gd name="T67" fmla="*/ 1657350 h 1335"/>
              <a:gd name="T68" fmla="*/ 1091295 w 1207"/>
              <a:gd name="T69" fmla="*/ 1403350 h 1335"/>
              <a:gd name="T70" fmla="*/ 921573 w 1207"/>
              <a:gd name="T71" fmla="*/ 1149350 h 1335"/>
              <a:gd name="T72" fmla="*/ 761369 w 1207"/>
              <a:gd name="T73" fmla="*/ 906463 h 1335"/>
              <a:gd name="T74" fmla="*/ 617026 w 1207"/>
              <a:gd name="T75" fmla="*/ 692150 h 1335"/>
              <a:gd name="T76" fmla="*/ 502821 w 1207"/>
              <a:gd name="T77" fmla="*/ 520700 h 1335"/>
              <a:gd name="T78" fmla="*/ 425098 w 1207"/>
              <a:gd name="T79" fmla="*/ 406400 h 1335"/>
              <a:gd name="T80" fmla="*/ 398132 w 1207"/>
              <a:gd name="T81" fmla="*/ 366713 h 1335"/>
              <a:gd name="T82" fmla="*/ 388615 w 1207"/>
              <a:gd name="T83" fmla="*/ 350838 h 1335"/>
              <a:gd name="T84" fmla="*/ 360064 w 1207"/>
              <a:gd name="T85" fmla="*/ 311150 h 1335"/>
              <a:gd name="T86" fmla="*/ 317237 w 1207"/>
              <a:gd name="T87" fmla="*/ 255588 h 1335"/>
              <a:gd name="T88" fmla="*/ 263307 w 1207"/>
              <a:gd name="T89" fmla="*/ 190500 h 1335"/>
              <a:gd name="T90" fmla="*/ 199859 w 1207"/>
              <a:gd name="T91" fmla="*/ 125413 h 1335"/>
              <a:gd name="T92" fmla="*/ 133240 w 1207"/>
              <a:gd name="T93" fmla="*/ 66675 h 1335"/>
              <a:gd name="T94" fmla="*/ 65034 w 1207"/>
              <a:gd name="T95" fmla="*/ 23813 h 1335"/>
              <a:gd name="T96" fmla="*/ 0 w 1207"/>
              <a:gd name="T97" fmla="*/ 3175 h 1335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1207" h="1335">
                <a:moveTo>
                  <a:pt x="0" y="2"/>
                </a:moveTo>
                <a:lnTo>
                  <a:pt x="112" y="2"/>
                </a:lnTo>
                <a:lnTo>
                  <a:pt x="113" y="1"/>
                </a:lnTo>
                <a:lnTo>
                  <a:pt x="117" y="1"/>
                </a:lnTo>
                <a:lnTo>
                  <a:pt x="124" y="0"/>
                </a:lnTo>
                <a:lnTo>
                  <a:pt x="132" y="0"/>
                </a:lnTo>
                <a:lnTo>
                  <a:pt x="143" y="1"/>
                </a:lnTo>
                <a:lnTo>
                  <a:pt x="156" y="3"/>
                </a:lnTo>
                <a:lnTo>
                  <a:pt x="172" y="7"/>
                </a:lnTo>
                <a:lnTo>
                  <a:pt x="189" y="13"/>
                </a:lnTo>
                <a:lnTo>
                  <a:pt x="208" y="23"/>
                </a:lnTo>
                <a:lnTo>
                  <a:pt x="229" y="35"/>
                </a:lnTo>
                <a:lnTo>
                  <a:pt x="252" y="51"/>
                </a:lnTo>
                <a:lnTo>
                  <a:pt x="276" y="71"/>
                </a:lnTo>
                <a:lnTo>
                  <a:pt x="303" y="96"/>
                </a:lnTo>
                <a:lnTo>
                  <a:pt x="330" y="125"/>
                </a:lnTo>
                <a:lnTo>
                  <a:pt x="359" y="160"/>
                </a:lnTo>
                <a:lnTo>
                  <a:pt x="390" y="201"/>
                </a:lnTo>
                <a:lnTo>
                  <a:pt x="905" y="979"/>
                </a:lnTo>
                <a:lnTo>
                  <a:pt x="907" y="983"/>
                </a:lnTo>
                <a:lnTo>
                  <a:pt x="914" y="993"/>
                </a:lnTo>
                <a:lnTo>
                  <a:pt x="925" y="1010"/>
                </a:lnTo>
                <a:lnTo>
                  <a:pt x="939" y="1031"/>
                </a:lnTo>
                <a:lnTo>
                  <a:pt x="956" y="1056"/>
                </a:lnTo>
                <a:lnTo>
                  <a:pt x="976" y="1085"/>
                </a:lnTo>
                <a:lnTo>
                  <a:pt x="998" y="1115"/>
                </a:lnTo>
                <a:lnTo>
                  <a:pt x="1021" y="1147"/>
                </a:lnTo>
                <a:lnTo>
                  <a:pt x="1045" y="1179"/>
                </a:lnTo>
                <a:lnTo>
                  <a:pt x="1070" y="1210"/>
                </a:lnTo>
                <a:lnTo>
                  <a:pt x="1095" y="1240"/>
                </a:lnTo>
                <a:lnTo>
                  <a:pt x="1120" y="1267"/>
                </a:lnTo>
                <a:lnTo>
                  <a:pt x="1144" y="1290"/>
                </a:lnTo>
                <a:lnTo>
                  <a:pt x="1167" y="1309"/>
                </a:lnTo>
                <a:lnTo>
                  <a:pt x="1187" y="1323"/>
                </a:lnTo>
                <a:lnTo>
                  <a:pt x="1206" y="1330"/>
                </a:lnTo>
                <a:lnTo>
                  <a:pt x="1203" y="1331"/>
                </a:lnTo>
                <a:lnTo>
                  <a:pt x="1199" y="1331"/>
                </a:lnTo>
                <a:lnTo>
                  <a:pt x="1192" y="1332"/>
                </a:lnTo>
                <a:lnTo>
                  <a:pt x="1184" y="1332"/>
                </a:lnTo>
                <a:lnTo>
                  <a:pt x="1176" y="1332"/>
                </a:lnTo>
                <a:lnTo>
                  <a:pt x="1166" y="1332"/>
                </a:lnTo>
                <a:lnTo>
                  <a:pt x="1156" y="1333"/>
                </a:lnTo>
                <a:lnTo>
                  <a:pt x="1146" y="1333"/>
                </a:lnTo>
                <a:lnTo>
                  <a:pt x="1136" y="1333"/>
                </a:lnTo>
                <a:lnTo>
                  <a:pt x="1127" y="1333"/>
                </a:lnTo>
                <a:lnTo>
                  <a:pt x="1119" y="1333"/>
                </a:lnTo>
                <a:lnTo>
                  <a:pt x="1112" y="1334"/>
                </a:lnTo>
                <a:lnTo>
                  <a:pt x="1106" y="1334"/>
                </a:lnTo>
                <a:lnTo>
                  <a:pt x="1103" y="1334"/>
                </a:lnTo>
                <a:lnTo>
                  <a:pt x="1102" y="1334"/>
                </a:lnTo>
                <a:lnTo>
                  <a:pt x="1100" y="1334"/>
                </a:lnTo>
                <a:lnTo>
                  <a:pt x="1096" y="1333"/>
                </a:lnTo>
                <a:lnTo>
                  <a:pt x="1088" y="1331"/>
                </a:lnTo>
                <a:lnTo>
                  <a:pt x="1079" y="1329"/>
                </a:lnTo>
                <a:lnTo>
                  <a:pt x="1067" y="1325"/>
                </a:lnTo>
                <a:lnTo>
                  <a:pt x="1054" y="1321"/>
                </a:lnTo>
                <a:lnTo>
                  <a:pt x="1040" y="1316"/>
                </a:lnTo>
                <a:lnTo>
                  <a:pt x="1024" y="1309"/>
                </a:lnTo>
                <a:lnTo>
                  <a:pt x="1007" y="1300"/>
                </a:lnTo>
                <a:lnTo>
                  <a:pt x="989" y="1291"/>
                </a:lnTo>
                <a:lnTo>
                  <a:pt x="972" y="1279"/>
                </a:lnTo>
                <a:lnTo>
                  <a:pt x="954" y="1266"/>
                </a:lnTo>
                <a:lnTo>
                  <a:pt x="936" y="1251"/>
                </a:lnTo>
                <a:lnTo>
                  <a:pt x="919" y="1234"/>
                </a:lnTo>
                <a:lnTo>
                  <a:pt x="903" y="1215"/>
                </a:lnTo>
                <a:lnTo>
                  <a:pt x="888" y="1193"/>
                </a:lnTo>
                <a:lnTo>
                  <a:pt x="841" y="1120"/>
                </a:lnTo>
                <a:lnTo>
                  <a:pt x="792" y="1044"/>
                </a:lnTo>
                <a:lnTo>
                  <a:pt x="740" y="965"/>
                </a:lnTo>
                <a:lnTo>
                  <a:pt x="688" y="884"/>
                </a:lnTo>
                <a:lnTo>
                  <a:pt x="634" y="803"/>
                </a:lnTo>
                <a:lnTo>
                  <a:pt x="581" y="724"/>
                </a:lnTo>
                <a:lnTo>
                  <a:pt x="529" y="646"/>
                </a:lnTo>
                <a:lnTo>
                  <a:pt x="480" y="571"/>
                </a:lnTo>
                <a:lnTo>
                  <a:pt x="433" y="501"/>
                </a:lnTo>
                <a:lnTo>
                  <a:pt x="389" y="436"/>
                </a:lnTo>
                <a:lnTo>
                  <a:pt x="350" y="378"/>
                </a:lnTo>
                <a:lnTo>
                  <a:pt x="317" y="328"/>
                </a:lnTo>
                <a:lnTo>
                  <a:pt x="289" y="287"/>
                </a:lnTo>
                <a:lnTo>
                  <a:pt x="268" y="256"/>
                </a:lnTo>
                <a:lnTo>
                  <a:pt x="256" y="237"/>
                </a:lnTo>
                <a:lnTo>
                  <a:pt x="251" y="231"/>
                </a:lnTo>
                <a:lnTo>
                  <a:pt x="249" y="228"/>
                </a:lnTo>
                <a:lnTo>
                  <a:pt x="245" y="221"/>
                </a:lnTo>
                <a:lnTo>
                  <a:pt x="237" y="210"/>
                </a:lnTo>
                <a:lnTo>
                  <a:pt x="227" y="196"/>
                </a:lnTo>
                <a:lnTo>
                  <a:pt x="214" y="180"/>
                </a:lnTo>
                <a:lnTo>
                  <a:pt x="200" y="161"/>
                </a:lnTo>
                <a:lnTo>
                  <a:pt x="183" y="141"/>
                </a:lnTo>
                <a:lnTo>
                  <a:pt x="166" y="120"/>
                </a:lnTo>
                <a:lnTo>
                  <a:pt x="146" y="99"/>
                </a:lnTo>
                <a:lnTo>
                  <a:pt x="126" y="79"/>
                </a:lnTo>
                <a:lnTo>
                  <a:pt x="105" y="60"/>
                </a:lnTo>
                <a:lnTo>
                  <a:pt x="84" y="42"/>
                </a:lnTo>
                <a:lnTo>
                  <a:pt x="63" y="27"/>
                </a:lnTo>
                <a:lnTo>
                  <a:pt x="41" y="15"/>
                </a:lnTo>
                <a:lnTo>
                  <a:pt x="20" y="6"/>
                </a:lnTo>
                <a:lnTo>
                  <a:pt x="0" y="2"/>
                </a:lnTo>
              </a:path>
            </a:pathLst>
          </a:custGeom>
          <a:solidFill>
            <a:srgbClr val="CAD4E7"/>
          </a:solidFill>
          <a:ln w="12700" cap="rnd" cmpd="sng">
            <a:solidFill>
              <a:srgbClr val="09185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70" name="Freeform 30"/>
          <p:cNvSpPr>
            <a:spLocks/>
          </p:cNvSpPr>
          <p:nvPr/>
        </p:nvSpPr>
        <p:spPr bwMode="auto">
          <a:xfrm>
            <a:off x="5061656" y="3254375"/>
            <a:ext cx="177800" cy="1709738"/>
          </a:xfrm>
          <a:custGeom>
            <a:avLst/>
            <a:gdLst>
              <a:gd name="T0" fmla="*/ 196850 w 126"/>
              <a:gd name="T1" fmla="*/ 88900 h 1077"/>
              <a:gd name="T2" fmla="*/ 193675 w 126"/>
              <a:gd name="T3" fmla="*/ 68263 h 1077"/>
              <a:gd name="T4" fmla="*/ 185738 w 126"/>
              <a:gd name="T5" fmla="*/ 50800 h 1077"/>
              <a:gd name="T6" fmla="*/ 174625 w 126"/>
              <a:gd name="T7" fmla="*/ 36513 h 1077"/>
              <a:gd name="T8" fmla="*/ 161925 w 126"/>
              <a:gd name="T9" fmla="*/ 22225 h 1077"/>
              <a:gd name="T10" fmla="*/ 146050 w 126"/>
              <a:gd name="T11" fmla="*/ 11113 h 1077"/>
              <a:gd name="T12" fmla="*/ 128588 w 126"/>
              <a:gd name="T13" fmla="*/ 4763 h 1077"/>
              <a:gd name="T14" fmla="*/ 109538 w 126"/>
              <a:gd name="T15" fmla="*/ 0 h 1077"/>
              <a:gd name="T16" fmla="*/ 88900 w 126"/>
              <a:gd name="T17" fmla="*/ 0 h 1077"/>
              <a:gd name="T18" fmla="*/ 69850 w 126"/>
              <a:gd name="T19" fmla="*/ 4763 h 1077"/>
              <a:gd name="T20" fmla="*/ 52388 w 126"/>
              <a:gd name="T21" fmla="*/ 11113 h 1077"/>
              <a:gd name="T22" fmla="*/ 36513 w 126"/>
              <a:gd name="T23" fmla="*/ 22225 h 1077"/>
              <a:gd name="T24" fmla="*/ 22225 w 126"/>
              <a:gd name="T25" fmla="*/ 36513 h 1077"/>
              <a:gd name="T26" fmla="*/ 11113 w 126"/>
              <a:gd name="T27" fmla="*/ 50800 h 1077"/>
              <a:gd name="T28" fmla="*/ 4763 w 126"/>
              <a:gd name="T29" fmla="*/ 68263 h 1077"/>
              <a:gd name="T30" fmla="*/ 0 w 126"/>
              <a:gd name="T31" fmla="*/ 88900 h 1077"/>
              <a:gd name="T32" fmla="*/ 0 w 126"/>
              <a:gd name="T33" fmla="*/ 1609725 h 1077"/>
              <a:gd name="T34" fmla="*/ 1588 w 126"/>
              <a:gd name="T35" fmla="*/ 1628775 h 1077"/>
              <a:gd name="T36" fmla="*/ 7938 w 126"/>
              <a:gd name="T37" fmla="*/ 1647825 h 1077"/>
              <a:gd name="T38" fmla="*/ 17463 w 126"/>
              <a:gd name="T39" fmla="*/ 1665288 h 1077"/>
              <a:gd name="T40" fmla="*/ 28575 w 126"/>
              <a:gd name="T41" fmla="*/ 1679575 h 1077"/>
              <a:gd name="T42" fmla="*/ 42863 w 126"/>
              <a:gd name="T43" fmla="*/ 1690688 h 1077"/>
              <a:gd name="T44" fmla="*/ 60325 w 126"/>
              <a:gd name="T45" fmla="*/ 1700213 h 1077"/>
              <a:gd name="T46" fmla="*/ 79375 w 126"/>
              <a:gd name="T47" fmla="*/ 1706563 h 1077"/>
              <a:gd name="T48" fmla="*/ 98425 w 126"/>
              <a:gd name="T49" fmla="*/ 1708150 h 1077"/>
              <a:gd name="T50" fmla="*/ 119063 w 126"/>
              <a:gd name="T51" fmla="*/ 1706563 h 1077"/>
              <a:gd name="T52" fmla="*/ 138113 w 126"/>
              <a:gd name="T53" fmla="*/ 1700213 h 1077"/>
              <a:gd name="T54" fmla="*/ 153988 w 126"/>
              <a:gd name="T55" fmla="*/ 1690688 h 1077"/>
              <a:gd name="T56" fmla="*/ 169863 w 126"/>
              <a:gd name="T57" fmla="*/ 1679575 h 1077"/>
              <a:gd name="T58" fmla="*/ 180975 w 126"/>
              <a:gd name="T59" fmla="*/ 1665288 h 1077"/>
              <a:gd name="T60" fmla="*/ 190500 w 126"/>
              <a:gd name="T61" fmla="*/ 1647825 h 1077"/>
              <a:gd name="T62" fmla="*/ 195263 w 126"/>
              <a:gd name="T63" fmla="*/ 1628775 h 1077"/>
              <a:gd name="T64" fmla="*/ 198438 w 126"/>
              <a:gd name="T65" fmla="*/ 1609725 h 107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126" h="1077">
                <a:moveTo>
                  <a:pt x="125" y="62"/>
                </a:moveTo>
                <a:lnTo>
                  <a:pt x="124" y="56"/>
                </a:lnTo>
                <a:lnTo>
                  <a:pt x="123" y="50"/>
                </a:lnTo>
                <a:lnTo>
                  <a:pt x="122" y="43"/>
                </a:lnTo>
                <a:lnTo>
                  <a:pt x="120" y="38"/>
                </a:lnTo>
                <a:lnTo>
                  <a:pt x="117" y="32"/>
                </a:lnTo>
                <a:lnTo>
                  <a:pt x="114" y="27"/>
                </a:lnTo>
                <a:lnTo>
                  <a:pt x="110" y="23"/>
                </a:lnTo>
                <a:lnTo>
                  <a:pt x="107" y="18"/>
                </a:lnTo>
                <a:lnTo>
                  <a:pt x="102" y="14"/>
                </a:lnTo>
                <a:lnTo>
                  <a:pt x="97" y="11"/>
                </a:lnTo>
                <a:lnTo>
                  <a:pt x="92" y="7"/>
                </a:lnTo>
                <a:lnTo>
                  <a:pt x="87" y="5"/>
                </a:lnTo>
                <a:lnTo>
                  <a:pt x="81" y="3"/>
                </a:lnTo>
                <a:lnTo>
                  <a:pt x="75" y="1"/>
                </a:lnTo>
                <a:lnTo>
                  <a:pt x="69" y="0"/>
                </a:lnTo>
                <a:lnTo>
                  <a:pt x="62" y="0"/>
                </a:lnTo>
                <a:lnTo>
                  <a:pt x="56" y="0"/>
                </a:lnTo>
                <a:lnTo>
                  <a:pt x="50" y="1"/>
                </a:lnTo>
                <a:lnTo>
                  <a:pt x="44" y="3"/>
                </a:lnTo>
                <a:lnTo>
                  <a:pt x="38" y="5"/>
                </a:lnTo>
                <a:lnTo>
                  <a:pt x="33" y="7"/>
                </a:lnTo>
                <a:lnTo>
                  <a:pt x="27" y="11"/>
                </a:lnTo>
                <a:lnTo>
                  <a:pt x="23" y="14"/>
                </a:lnTo>
                <a:lnTo>
                  <a:pt x="18" y="18"/>
                </a:lnTo>
                <a:lnTo>
                  <a:pt x="14" y="23"/>
                </a:lnTo>
                <a:lnTo>
                  <a:pt x="11" y="27"/>
                </a:lnTo>
                <a:lnTo>
                  <a:pt x="7" y="32"/>
                </a:lnTo>
                <a:lnTo>
                  <a:pt x="5" y="38"/>
                </a:lnTo>
                <a:lnTo>
                  <a:pt x="3" y="43"/>
                </a:lnTo>
                <a:lnTo>
                  <a:pt x="1" y="50"/>
                </a:lnTo>
                <a:lnTo>
                  <a:pt x="0" y="56"/>
                </a:lnTo>
                <a:lnTo>
                  <a:pt x="0" y="62"/>
                </a:lnTo>
                <a:lnTo>
                  <a:pt x="0" y="1014"/>
                </a:lnTo>
                <a:lnTo>
                  <a:pt x="0" y="1020"/>
                </a:lnTo>
                <a:lnTo>
                  <a:pt x="1" y="1026"/>
                </a:lnTo>
                <a:lnTo>
                  <a:pt x="3" y="1032"/>
                </a:lnTo>
                <a:lnTo>
                  <a:pt x="5" y="1038"/>
                </a:lnTo>
                <a:lnTo>
                  <a:pt x="7" y="1043"/>
                </a:lnTo>
                <a:lnTo>
                  <a:pt x="11" y="1049"/>
                </a:lnTo>
                <a:lnTo>
                  <a:pt x="14" y="1053"/>
                </a:lnTo>
                <a:lnTo>
                  <a:pt x="18" y="1058"/>
                </a:lnTo>
                <a:lnTo>
                  <a:pt x="23" y="1062"/>
                </a:lnTo>
                <a:lnTo>
                  <a:pt x="27" y="1065"/>
                </a:lnTo>
                <a:lnTo>
                  <a:pt x="33" y="1068"/>
                </a:lnTo>
                <a:lnTo>
                  <a:pt x="38" y="1071"/>
                </a:lnTo>
                <a:lnTo>
                  <a:pt x="44" y="1073"/>
                </a:lnTo>
                <a:lnTo>
                  <a:pt x="50" y="1075"/>
                </a:lnTo>
                <a:lnTo>
                  <a:pt x="56" y="1075"/>
                </a:lnTo>
                <a:lnTo>
                  <a:pt x="62" y="1076"/>
                </a:lnTo>
                <a:lnTo>
                  <a:pt x="69" y="1075"/>
                </a:lnTo>
                <a:lnTo>
                  <a:pt x="75" y="1075"/>
                </a:lnTo>
                <a:lnTo>
                  <a:pt x="81" y="1073"/>
                </a:lnTo>
                <a:lnTo>
                  <a:pt x="87" y="1071"/>
                </a:lnTo>
                <a:lnTo>
                  <a:pt x="92" y="1068"/>
                </a:lnTo>
                <a:lnTo>
                  <a:pt x="97" y="1065"/>
                </a:lnTo>
                <a:lnTo>
                  <a:pt x="102" y="1062"/>
                </a:lnTo>
                <a:lnTo>
                  <a:pt x="107" y="1058"/>
                </a:lnTo>
                <a:lnTo>
                  <a:pt x="110" y="1053"/>
                </a:lnTo>
                <a:lnTo>
                  <a:pt x="114" y="1049"/>
                </a:lnTo>
                <a:lnTo>
                  <a:pt x="117" y="1043"/>
                </a:lnTo>
                <a:lnTo>
                  <a:pt x="120" y="1038"/>
                </a:lnTo>
                <a:lnTo>
                  <a:pt x="122" y="1032"/>
                </a:lnTo>
                <a:lnTo>
                  <a:pt x="123" y="1026"/>
                </a:lnTo>
                <a:lnTo>
                  <a:pt x="124" y="1020"/>
                </a:lnTo>
                <a:lnTo>
                  <a:pt x="125" y="1014"/>
                </a:lnTo>
                <a:lnTo>
                  <a:pt x="125" y="62"/>
                </a:lnTo>
              </a:path>
            </a:pathLst>
          </a:custGeom>
          <a:solidFill>
            <a:srgbClr val="D43977"/>
          </a:solidFill>
          <a:ln w="12700" cap="rnd" cmpd="sng">
            <a:solidFill>
              <a:srgbClr val="09185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71" name="Freeform 31"/>
          <p:cNvSpPr>
            <a:spLocks/>
          </p:cNvSpPr>
          <p:nvPr/>
        </p:nvSpPr>
        <p:spPr bwMode="auto">
          <a:xfrm>
            <a:off x="5061656" y="4248151"/>
            <a:ext cx="177800" cy="715963"/>
          </a:xfrm>
          <a:custGeom>
            <a:avLst/>
            <a:gdLst>
              <a:gd name="T0" fmla="*/ 196825 w 125"/>
              <a:gd name="T1" fmla="*/ 87313 h 451"/>
              <a:gd name="T2" fmla="*/ 193624 w 125"/>
              <a:gd name="T3" fmla="*/ 68263 h 451"/>
              <a:gd name="T4" fmla="*/ 185623 w 125"/>
              <a:gd name="T5" fmla="*/ 50800 h 451"/>
              <a:gd name="T6" fmla="*/ 176022 w 125"/>
              <a:gd name="T7" fmla="*/ 34925 h 451"/>
              <a:gd name="T8" fmla="*/ 161620 w 125"/>
              <a:gd name="T9" fmla="*/ 22225 h 451"/>
              <a:gd name="T10" fmla="*/ 147218 w 125"/>
              <a:gd name="T11" fmla="*/ 11113 h 451"/>
              <a:gd name="T12" fmla="*/ 128016 w 125"/>
              <a:gd name="T13" fmla="*/ 4763 h 451"/>
              <a:gd name="T14" fmla="*/ 108814 w 125"/>
              <a:gd name="T15" fmla="*/ 0 h 451"/>
              <a:gd name="T16" fmla="*/ 89611 w 125"/>
              <a:gd name="T17" fmla="*/ 0 h 451"/>
              <a:gd name="T18" fmla="*/ 68809 w 125"/>
              <a:gd name="T19" fmla="*/ 4763 h 451"/>
              <a:gd name="T20" fmla="*/ 51206 w 125"/>
              <a:gd name="T21" fmla="*/ 11113 h 451"/>
              <a:gd name="T22" fmla="*/ 35204 w 125"/>
              <a:gd name="T23" fmla="*/ 22225 h 451"/>
              <a:gd name="T24" fmla="*/ 22403 w 125"/>
              <a:gd name="T25" fmla="*/ 34925 h 451"/>
              <a:gd name="T26" fmla="*/ 11201 w 125"/>
              <a:gd name="T27" fmla="*/ 50800 h 451"/>
              <a:gd name="T28" fmla="*/ 4801 w 125"/>
              <a:gd name="T29" fmla="*/ 68263 h 451"/>
              <a:gd name="T30" fmla="*/ 0 w 125"/>
              <a:gd name="T31" fmla="*/ 87313 h 451"/>
              <a:gd name="T32" fmla="*/ 0 w 125"/>
              <a:gd name="T33" fmla="*/ 615950 h 451"/>
              <a:gd name="T34" fmla="*/ 1600 w 125"/>
              <a:gd name="T35" fmla="*/ 635000 h 451"/>
              <a:gd name="T36" fmla="*/ 8001 w 125"/>
              <a:gd name="T37" fmla="*/ 654050 h 451"/>
              <a:gd name="T38" fmla="*/ 16002 w 125"/>
              <a:gd name="T39" fmla="*/ 671513 h 451"/>
              <a:gd name="T40" fmla="*/ 28804 w 125"/>
              <a:gd name="T41" fmla="*/ 685800 h 451"/>
              <a:gd name="T42" fmla="*/ 43205 w 125"/>
              <a:gd name="T43" fmla="*/ 696913 h 451"/>
              <a:gd name="T44" fmla="*/ 60808 w 125"/>
              <a:gd name="T45" fmla="*/ 706438 h 451"/>
              <a:gd name="T46" fmla="*/ 80010 w 125"/>
              <a:gd name="T47" fmla="*/ 711200 h 451"/>
              <a:gd name="T48" fmla="*/ 99212 w 125"/>
              <a:gd name="T49" fmla="*/ 714375 h 451"/>
              <a:gd name="T50" fmla="*/ 118415 w 125"/>
              <a:gd name="T51" fmla="*/ 711200 h 451"/>
              <a:gd name="T52" fmla="*/ 137617 w 125"/>
              <a:gd name="T53" fmla="*/ 706438 h 451"/>
              <a:gd name="T54" fmla="*/ 155219 w 125"/>
              <a:gd name="T55" fmla="*/ 696913 h 451"/>
              <a:gd name="T56" fmla="*/ 169621 w 125"/>
              <a:gd name="T57" fmla="*/ 685800 h 451"/>
              <a:gd name="T58" fmla="*/ 180823 w 125"/>
              <a:gd name="T59" fmla="*/ 671513 h 451"/>
              <a:gd name="T60" fmla="*/ 190424 w 125"/>
              <a:gd name="T61" fmla="*/ 654050 h 451"/>
              <a:gd name="T62" fmla="*/ 196825 w 125"/>
              <a:gd name="T63" fmla="*/ 635000 h 451"/>
              <a:gd name="T64" fmla="*/ 198425 w 125"/>
              <a:gd name="T65" fmla="*/ 615950 h 451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125" h="451">
                <a:moveTo>
                  <a:pt x="124" y="62"/>
                </a:moveTo>
                <a:lnTo>
                  <a:pt x="123" y="55"/>
                </a:lnTo>
                <a:lnTo>
                  <a:pt x="123" y="49"/>
                </a:lnTo>
                <a:lnTo>
                  <a:pt x="121" y="43"/>
                </a:lnTo>
                <a:lnTo>
                  <a:pt x="119" y="38"/>
                </a:lnTo>
                <a:lnTo>
                  <a:pt x="116" y="32"/>
                </a:lnTo>
                <a:lnTo>
                  <a:pt x="113" y="27"/>
                </a:lnTo>
                <a:lnTo>
                  <a:pt x="110" y="22"/>
                </a:lnTo>
                <a:lnTo>
                  <a:pt x="106" y="18"/>
                </a:lnTo>
                <a:lnTo>
                  <a:pt x="101" y="14"/>
                </a:lnTo>
                <a:lnTo>
                  <a:pt x="97" y="10"/>
                </a:lnTo>
                <a:lnTo>
                  <a:pt x="92" y="7"/>
                </a:lnTo>
                <a:lnTo>
                  <a:pt x="86" y="5"/>
                </a:lnTo>
                <a:lnTo>
                  <a:pt x="80" y="3"/>
                </a:lnTo>
                <a:lnTo>
                  <a:pt x="74" y="1"/>
                </a:lnTo>
                <a:lnTo>
                  <a:pt x="68" y="0"/>
                </a:lnTo>
                <a:lnTo>
                  <a:pt x="62" y="0"/>
                </a:lnTo>
                <a:lnTo>
                  <a:pt x="56" y="0"/>
                </a:lnTo>
                <a:lnTo>
                  <a:pt x="50" y="1"/>
                </a:lnTo>
                <a:lnTo>
                  <a:pt x="43" y="3"/>
                </a:lnTo>
                <a:lnTo>
                  <a:pt x="38" y="5"/>
                </a:lnTo>
                <a:lnTo>
                  <a:pt x="32" y="7"/>
                </a:lnTo>
                <a:lnTo>
                  <a:pt x="27" y="10"/>
                </a:lnTo>
                <a:lnTo>
                  <a:pt x="22" y="14"/>
                </a:lnTo>
                <a:lnTo>
                  <a:pt x="18" y="18"/>
                </a:lnTo>
                <a:lnTo>
                  <a:pt x="14" y="22"/>
                </a:lnTo>
                <a:lnTo>
                  <a:pt x="10" y="27"/>
                </a:lnTo>
                <a:lnTo>
                  <a:pt x="7" y="32"/>
                </a:lnTo>
                <a:lnTo>
                  <a:pt x="5" y="38"/>
                </a:lnTo>
                <a:lnTo>
                  <a:pt x="3" y="43"/>
                </a:lnTo>
                <a:lnTo>
                  <a:pt x="1" y="49"/>
                </a:lnTo>
                <a:lnTo>
                  <a:pt x="0" y="55"/>
                </a:lnTo>
                <a:lnTo>
                  <a:pt x="0" y="62"/>
                </a:lnTo>
                <a:lnTo>
                  <a:pt x="0" y="388"/>
                </a:lnTo>
                <a:lnTo>
                  <a:pt x="0" y="394"/>
                </a:lnTo>
                <a:lnTo>
                  <a:pt x="1" y="400"/>
                </a:lnTo>
                <a:lnTo>
                  <a:pt x="3" y="406"/>
                </a:lnTo>
                <a:lnTo>
                  <a:pt x="5" y="412"/>
                </a:lnTo>
                <a:lnTo>
                  <a:pt x="7" y="417"/>
                </a:lnTo>
                <a:lnTo>
                  <a:pt x="10" y="423"/>
                </a:lnTo>
                <a:lnTo>
                  <a:pt x="14" y="427"/>
                </a:lnTo>
                <a:lnTo>
                  <a:pt x="18" y="432"/>
                </a:lnTo>
                <a:lnTo>
                  <a:pt x="22" y="436"/>
                </a:lnTo>
                <a:lnTo>
                  <a:pt x="27" y="439"/>
                </a:lnTo>
                <a:lnTo>
                  <a:pt x="32" y="442"/>
                </a:lnTo>
                <a:lnTo>
                  <a:pt x="38" y="445"/>
                </a:lnTo>
                <a:lnTo>
                  <a:pt x="43" y="447"/>
                </a:lnTo>
                <a:lnTo>
                  <a:pt x="50" y="448"/>
                </a:lnTo>
                <a:lnTo>
                  <a:pt x="56" y="449"/>
                </a:lnTo>
                <a:lnTo>
                  <a:pt x="62" y="450"/>
                </a:lnTo>
                <a:lnTo>
                  <a:pt x="68" y="449"/>
                </a:lnTo>
                <a:lnTo>
                  <a:pt x="74" y="448"/>
                </a:lnTo>
                <a:lnTo>
                  <a:pt x="80" y="447"/>
                </a:lnTo>
                <a:lnTo>
                  <a:pt x="86" y="445"/>
                </a:lnTo>
                <a:lnTo>
                  <a:pt x="92" y="442"/>
                </a:lnTo>
                <a:lnTo>
                  <a:pt x="97" y="439"/>
                </a:lnTo>
                <a:lnTo>
                  <a:pt x="101" y="436"/>
                </a:lnTo>
                <a:lnTo>
                  <a:pt x="106" y="432"/>
                </a:lnTo>
                <a:lnTo>
                  <a:pt x="110" y="427"/>
                </a:lnTo>
                <a:lnTo>
                  <a:pt x="113" y="423"/>
                </a:lnTo>
                <a:lnTo>
                  <a:pt x="116" y="417"/>
                </a:lnTo>
                <a:lnTo>
                  <a:pt x="119" y="412"/>
                </a:lnTo>
                <a:lnTo>
                  <a:pt x="121" y="406"/>
                </a:lnTo>
                <a:lnTo>
                  <a:pt x="123" y="400"/>
                </a:lnTo>
                <a:lnTo>
                  <a:pt x="123" y="394"/>
                </a:lnTo>
                <a:lnTo>
                  <a:pt x="124" y="388"/>
                </a:lnTo>
                <a:lnTo>
                  <a:pt x="124" y="62"/>
                </a:lnTo>
              </a:path>
            </a:pathLst>
          </a:custGeom>
          <a:solidFill>
            <a:srgbClr val="FC7B3F"/>
          </a:solidFill>
          <a:ln w="12700" cap="rnd" cmpd="sng">
            <a:solidFill>
              <a:srgbClr val="09185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72" name="Freeform 32"/>
          <p:cNvSpPr>
            <a:spLocks/>
          </p:cNvSpPr>
          <p:nvPr/>
        </p:nvSpPr>
        <p:spPr bwMode="auto">
          <a:xfrm>
            <a:off x="5362222" y="2951164"/>
            <a:ext cx="186267" cy="1582737"/>
          </a:xfrm>
          <a:custGeom>
            <a:avLst/>
            <a:gdLst>
              <a:gd name="T0" fmla="*/ 206375 w 132"/>
              <a:gd name="T1" fmla="*/ 87312 h 997"/>
              <a:gd name="T2" fmla="*/ 203200 w 132"/>
              <a:gd name="T3" fmla="*/ 68262 h 997"/>
              <a:gd name="T4" fmla="*/ 195263 w 132"/>
              <a:gd name="T5" fmla="*/ 50800 h 997"/>
              <a:gd name="T6" fmla="*/ 184150 w 132"/>
              <a:gd name="T7" fmla="*/ 34925 h 997"/>
              <a:gd name="T8" fmla="*/ 169863 w 132"/>
              <a:gd name="T9" fmla="*/ 22225 h 997"/>
              <a:gd name="T10" fmla="*/ 152400 w 132"/>
              <a:gd name="T11" fmla="*/ 11112 h 997"/>
              <a:gd name="T12" fmla="*/ 133350 w 132"/>
              <a:gd name="T13" fmla="*/ 3175 h 997"/>
              <a:gd name="T14" fmla="*/ 114300 w 132"/>
              <a:gd name="T15" fmla="*/ 0 h 997"/>
              <a:gd name="T16" fmla="*/ 92075 w 132"/>
              <a:gd name="T17" fmla="*/ 0 h 997"/>
              <a:gd name="T18" fmla="*/ 71438 w 132"/>
              <a:gd name="T19" fmla="*/ 3175 h 997"/>
              <a:gd name="T20" fmla="*/ 53975 w 132"/>
              <a:gd name="T21" fmla="*/ 11112 h 997"/>
              <a:gd name="T22" fmla="*/ 38100 w 132"/>
              <a:gd name="T23" fmla="*/ 22225 h 997"/>
              <a:gd name="T24" fmla="*/ 23813 w 132"/>
              <a:gd name="T25" fmla="*/ 34925 h 997"/>
              <a:gd name="T26" fmla="*/ 12700 w 132"/>
              <a:gd name="T27" fmla="*/ 50800 h 997"/>
              <a:gd name="T28" fmla="*/ 4763 w 132"/>
              <a:gd name="T29" fmla="*/ 68262 h 997"/>
              <a:gd name="T30" fmla="*/ 0 w 132"/>
              <a:gd name="T31" fmla="*/ 87312 h 997"/>
              <a:gd name="T32" fmla="*/ 0 w 132"/>
              <a:gd name="T33" fmla="*/ 1482725 h 997"/>
              <a:gd name="T34" fmla="*/ 1588 w 132"/>
              <a:gd name="T35" fmla="*/ 1503362 h 997"/>
              <a:gd name="T36" fmla="*/ 7938 w 132"/>
              <a:gd name="T37" fmla="*/ 1520825 h 997"/>
              <a:gd name="T38" fmla="*/ 17463 w 132"/>
              <a:gd name="T39" fmla="*/ 1538287 h 997"/>
              <a:gd name="T40" fmla="*/ 30163 w 132"/>
              <a:gd name="T41" fmla="*/ 1552575 h 997"/>
              <a:gd name="T42" fmla="*/ 46038 w 132"/>
              <a:gd name="T43" fmla="*/ 1563687 h 997"/>
              <a:gd name="T44" fmla="*/ 63500 w 132"/>
              <a:gd name="T45" fmla="*/ 1573212 h 997"/>
              <a:gd name="T46" fmla="*/ 82550 w 132"/>
              <a:gd name="T47" fmla="*/ 1579562 h 997"/>
              <a:gd name="T48" fmla="*/ 103188 w 132"/>
              <a:gd name="T49" fmla="*/ 1581150 h 997"/>
              <a:gd name="T50" fmla="*/ 123825 w 132"/>
              <a:gd name="T51" fmla="*/ 1579562 h 997"/>
              <a:gd name="T52" fmla="*/ 144463 w 132"/>
              <a:gd name="T53" fmla="*/ 1573212 h 997"/>
              <a:gd name="T54" fmla="*/ 161925 w 132"/>
              <a:gd name="T55" fmla="*/ 1563687 h 997"/>
              <a:gd name="T56" fmla="*/ 176213 w 132"/>
              <a:gd name="T57" fmla="*/ 1552575 h 997"/>
              <a:gd name="T58" fmla="*/ 188913 w 132"/>
              <a:gd name="T59" fmla="*/ 1538287 h 997"/>
              <a:gd name="T60" fmla="*/ 198438 w 132"/>
              <a:gd name="T61" fmla="*/ 1520825 h 997"/>
              <a:gd name="T62" fmla="*/ 204788 w 132"/>
              <a:gd name="T63" fmla="*/ 1503362 h 997"/>
              <a:gd name="T64" fmla="*/ 207963 w 132"/>
              <a:gd name="T65" fmla="*/ 1482725 h 99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132" h="997">
                <a:moveTo>
                  <a:pt x="131" y="62"/>
                </a:moveTo>
                <a:lnTo>
                  <a:pt x="130" y="55"/>
                </a:lnTo>
                <a:lnTo>
                  <a:pt x="129" y="49"/>
                </a:lnTo>
                <a:lnTo>
                  <a:pt x="128" y="43"/>
                </a:lnTo>
                <a:lnTo>
                  <a:pt x="125" y="37"/>
                </a:lnTo>
                <a:lnTo>
                  <a:pt x="123" y="32"/>
                </a:lnTo>
                <a:lnTo>
                  <a:pt x="119" y="27"/>
                </a:lnTo>
                <a:lnTo>
                  <a:pt x="116" y="22"/>
                </a:lnTo>
                <a:lnTo>
                  <a:pt x="111" y="18"/>
                </a:lnTo>
                <a:lnTo>
                  <a:pt x="107" y="14"/>
                </a:lnTo>
                <a:lnTo>
                  <a:pt x="102" y="10"/>
                </a:lnTo>
                <a:lnTo>
                  <a:pt x="96" y="7"/>
                </a:lnTo>
                <a:lnTo>
                  <a:pt x="91" y="5"/>
                </a:lnTo>
                <a:lnTo>
                  <a:pt x="84" y="2"/>
                </a:lnTo>
                <a:lnTo>
                  <a:pt x="78" y="1"/>
                </a:lnTo>
                <a:lnTo>
                  <a:pt x="72" y="0"/>
                </a:lnTo>
                <a:lnTo>
                  <a:pt x="65" y="0"/>
                </a:lnTo>
                <a:lnTo>
                  <a:pt x="58" y="0"/>
                </a:lnTo>
                <a:lnTo>
                  <a:pt x="52" y="1"/>
                </a:lnTo>
                <a:lnTo>
                  <a:pt x="45" y="2"/>
                </a:lnTo>
                <a:lnTo>
                  <a:pt x="40" y="5"/>
                </a:lnTo>
                <a:lnTo>
                  <a:pt x="34" y="7"/>
                </a:lnTo>
                <a:lnTo>
                  <a:pt x="29" y="10"/>
                </a:lnTo>
                <a:lnTo>
                  <a:pt x="24" y="14"/>
                </a:lnTo>
                <a:lnTo>
                  <a:pt x="19" y="18"/>
                </a:lnTo>
                <a:lnTo>
                  <a:pt x="15" y="22"/>
                </a:lnTo>
                <a:lnTo>
                  <a:pt x="11" y="27"/>
                </a:lnTo>
                <a:lnTo>
                  <a:pt x="8" y="32"/>
                </a:lnTo>
                <a:lnTo>
                  <a:pt x="5" y="37"/>
                </a:lnTo>
                <a:lnTo>
                  <a:pt x="3" y="43"/>
                </a:lnTo>
                <a:lnTo>
                  <a:pt x="1" y="49"/>
                </a:lnTo>
                <a:lnTo>
                  <a:pt x="0" y="55"/>
                </a:lnTo>
                <a:lnTo>
                  <a:pt x="0" y="62"/>
                </a:lnTo>
                <a:lnTo>
                  <a:pt x="0" y="934"/>
                </a:lnTo>
                <a:lnTo>
                  <a:pt x="0" y="940"/>
                </a:lnTo>
                <a:lnTo>
                  <a:pt x="1" y="947"/>
                </a:lnTo>
                <a:lnTo>
                  <a:pt x="3" y="953"/>
                </a:lnTo>
                <a:lnTo>
                  <a:pt x="5" y="958"/>
                </a:lnTo>
                <a:lnTo>
                  <a:pt x="8" y="964"/>
                </a:lnTo>
                <a:lnTo>
                  <a:pt x="11" y="969"/>
                </a:lnTo>
                <a:lnTo>
                  <a:pt x="15" y="974"/>
                </a:lnTo>
                <a:lnTo>
                  <a:pt x="19" y="978"/>
                </a:lnTo>
                <a:lnTo>
                  <a:pt x="24" y="982"/>
                </a:lnTo>
                <a:lnTo>
                  <a:pt x="29" y="985"/>
                </a:lnTo>
                <a:lnTo>
                  <a:pt x="34" y="989"/>
                </a:lnTo>
                <a:lnTo>
                  <a:pt x="40" y="991"/>
                </a:lnTo>
                <a:lnTo>
                  <a:pt x="45" y="993"/>
                </a:lnTo>
                <a:lnTo>
                  <a:pt x="52" y="995"/>
                </a:lnTo>
                <a:lnTo>
                  <a:pt x="58" y="996"/>
                </a:lnTo>
                <a:lnTo>
                  <a:pt x="65" y="996"/>
                </a:lnTo>
                <a:lnTo>
                  <a:pt x="72" y="996"/>
                </a:lnTo>
                <a:lnTo>
                  <a:pt x="78" y="995"/>
                </a:lnTo>
                <a:lnTo>
                  <a:pt x="84" y="993"/>
                </a:lnTo>
                <a:lnTo>
                  <a:pt x="91" y="991"/>
                </a:lnTo>
                <a:lnTo>
                  <a:pt x="96" y="989"/>
                </a:lnTo>
                <a:lnTo>
                  <a:pt x="102" y="985"/>
                </a:lnTo>
                <a:lnTo>
                  <a:pt x="107" y="982"/>
                </a:lnTo>
                <a:lnTo>
                  <a:pt x="111" y="978"/>
                </a:lnTo>
                <a:lnTo>
                  <a:pt x="116" y="974"/>
                </a:lnTo>
                <a:lnTo>
                  <a:pt x="119" y="969"/>
                </a:lnTo>
                <a:lnTo>
                  <a:pt x="123" y="964"/>
                </a:lnTo>
                <a:lnTo>
                  <a:pt x="125" y="958"/>
                </a:lnTo>
                <a:lnTo>
                  <a:pt x="128" y="953"/>
                </a:lnTo>
                <a:lnTo>
                  <a:pt x="129" y="947"/>
                </a:lnTo>
                <a:lnTo>
                  <a:pt x="130" y="940"/>
                </a:lnTo>
                <a:lnTo>
                  <a:pt x="131" y="934"/>
                </a:lnTo>
                <a:lnTo>
                  <a:pt x="131" y="62"/>
                </a:lnTo>
              </a:path>
            </a:pathLst>
          </a:custGeom>
          <a:solidFill>
            <a:srgbClr val="D43977"/>
          </a:solidFill>
          <a:ln w="12700" cap="rnd" cmpd="sng">
            <a:solidFill>
              <a:srgbClr val="09185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73" name="Freeform 33"/>
          <p:cNvSpPr>
            <a:spLocks/>
          </p:cNvSpPr>
          <p:nvPr/>
        </p:nvSpPr>
        <p:spPr bwMode="auto">
          <a:xfrm>
            <a:off x="5362222" y="3854450"/>
            <a:ext cx="186267" cy="679450"/>
          </a:xfrm>
          <a:custGeom>
            <a:avLst/>
            <a:gdLst>
              <a:gd name="T0" fmla="*/ 206375 w 132"/>
              <a:gd name="T1" fmla="*/ 87313 h 428"/>
              <a:gd name="T2" fmla="*/ 203200 w 132"/>
              <a:gd name="T3" fmla="*/ 68263 h 428"/>
              <a:gd name="T4" fmla="*/ 195263 w 132"/>
              <a:gd name="T5" fmla="*/ 50800 h 428"/>
              <a:gd name="T6" fmla="*/ 184150 w 132"/>
              <a:gd name="T7" fmla="*/ 34925 h 428"/>
              <a:gd name="T8" fmla="*/ 169863 w 132"/>
              <a:gd name="T9" fmla="*/ 22225 h 428"/>
              <a:gd name="T10" fmla="*/ 152400 w 132"/>
              <a:gd name="T11" fmla="*/ 11113 h 428"/>
              <a:gd name="T12" fmla="*/ 133350 w 132"/>
              <a:gd name="T13" fmla="*/ 3175 h 428"/>
              <a:gd name="T14" fmla="*/ 114300 w 132"/>
              <a:gd name="T15" fmla="*/ 0 h 428"/>
              <a:gd name="T16" fmla="*/ 92075 w 132"/>
              <a:gd name="T17" fmla="*/ 0 h 428"/>
              <a:gd name="T18" fmla="*/ 71438 w 132"/>
              <a:gd name="T19" fmla="*/ 3175 h 428"/>
              <a:gd name="T20" fmla="*/ 53975 w 132"/>
              <a:gd name="T21" fmla="*/ 11113 h 428"/>
              <a:gd name="T22" fmla="*/ 38100 w 132"/>
              <a:gd name="T23" fmla="*/ 22225 h 428"/>
              <a:gd name="T24" fmla="*/ 23813 w 132"/>
              <a:gd name="T25" fmla="*/ 34925 h 428"/>
              <a:gd name="T26" fmla="*/ 12700 w 132"/>
              <a:gd name="T27" fmla="*/ 50800 h 428"/>
              <a:gd name="T28" fmla="*/ 4763 w 132"/>
              <a:gd name="T29" fmla="*/ 68263 h 428"/>
              <a:gd name="T30" fmla="*/ 0 w 132"/>
              <a:gd name="T31" fmla="*/ 87313 h 428"/>
              <a:gd name="T32" fmla="*/ 0 w 132"/>
              <a:gd name="T33" fmla="*/ 579438 h 428"/>
              <a:gd name="T34" fmla="*/ 1588 w 132"/>
              <a:gd name="T35" fmla="*/ 598488 h 428"/>
              <a:gd name="T36" fmla="*/ 7938 w 132"/>
              <a:gd name="T37" fmla="*/ 617538 h 428"/>
              <a:gd name="T38" fmla="*/ 17463 w 132"/>
              <a:gd name="T39" fmla="*/ 635000 h 428"/>
              <a:gd name="T40" fmla="*/ 30163 w 132"/>
              <a:gd name="T41" fmla="*/ 649288 h 428"/>
              <a:gd name="T42" fmla="*/ 46038 w 132"/>
              <a:gd name="T43" fmla="*/ 660400 h 428"/>
              <a:gd name="T44" fmla="*/ 63500 w 132"/>
              <a:gd name="T45" fmla="*/ 669925 h 428"/>
              <a:gd name="T46" fmla="*/ 82550 w 132"/>
              <a:gd name="T47" fmla="*/ 676275 h 428"/>
              <a:gd name="T48" fmla="*/ 103188 w 132"/>
              <a:gd name="T49" fmla="*/ 677863 h 428"/>
              <a:gd name="T50" fmla="*/ 123825 w 132"/>
              <a:gd name="T51" fmla="*/ 676275 h 428"/>
              <a:gd name="T52" fmla="*/ 142875 w 132"/>
              <a:gd name="T53" fmla="*/ 669925 h 428"/>
              <a:gd name="T54" fmla="*/ 161925 w 132"/>
              <a:gd name="T55" fmla="*/ 660400 h 428"/>
              <a:gd name="T56" fmla="*/ 176213 w 132"/>
              <a:gd name="T57" fmla="*/ 649288 h 428"/>
              <a:gd name="T58" fmla="*/ 188913 w 132"/>
              <a:gd name="T59" fmla="*/ 635000 h 428"/>
              <a:gd name="T60" fmla="*/ 198438 w 132"/>
              <a:gd name="T61" fmla="*/ 617538 h 428"/>
              <a:gd name="T62" fmla="*/ 204788 w 132"/>
              <a:gd name="T63" fmla="*/ 598488 h 428"/>
              <a:gd name="T64" fmla="*/ 207963 w 132"/>
              <a:gd name="T65" fmla="*/ 579438 h 42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132" h="428">
                <a:moveTo>
                  <a:pt x="131" y="61"/>
                </a:moveTo>
                <a:lnTo>
                  <a:pt x="130" y="55"/>
                </a:lnTo>
                <a:lnTo>
                  <a:pt x="129" y="49"/>
                </a:lnTo>
                <a:lnTo>
                  <a:pt x="128" y="43"/>
                </a:lnTo>
                <a:lnTo>
                  <a:pt x="125" y="37"/>
                </a:lnTo>
                <a:lnTo>
                  <a:pt x="123" y="32"/>
                </a:lnTo>
                <a:lnTo>
                  <a:pt x="119" y="27"/>
                </a:lnTo>
                <a:lnTo>
                  <a:pt x="116" y="22"/>
                </a:lnTo>
                <a:lnTo>
                  <a:pt x="111" y="18"/>
                </a:lnTo>
                <a:lnTo>
                  <a:pt x="107" y="14"/>
                </a:lnTo>
                <a:lnTo>
                  <a:pt x="102" y="10"/>
                </a:lnTo>
                <a:lnTo>
                  <a:pt x="96" y="7"/>
                </a:lnTo>
                <a:lnTo>
                  <a:pt x="90" y="4"/>
                </a:lnTo>
                <a:lnTo>
                  <a:pt x="84" y="2"/>
                </a:lnTo>
                <a:lnTo>
                  <a:pt x="78" y="1"/>
                </a:lnTo>
                <a:lnTo>
                  <a:pt x="72" y="0"/>
                </a:lnTo>
                <a:lnTo>
                  <a:pt x="65" y="0"/>
                </a:lnTo>
                <a:lnTo>
                  <a:pt x="58" y="0"/>
                </a:lnTo>
                <a:lnTo>
                  <a:pt x="52" y="1"/>
                </a:lnTo>
                <a:lnTo>
                  <a:pt x="45" y="2"/>
                </a:lnTo>
                <a:lnTo>
                  <a:pt x="40" y="4"/>
                </a:lnTo>
                <a:lnTo>
                  <a:pt x="34" y="7"/>
                </a:lnTo>
                <a:lnTo>
                  <a:pt x="29" y="10"/>
                </a:lnTo>
                <a:lnTo>
                  <a:pt x="24" y="14"/>
                </a:lnTo>
                <a:lnTo>
                  <a:pt x="19" y="18"/>
                </a:lnTo>
                <a:lnTo>
                  <a:pt x="15" y="22"/>
                </a:lnTo>
                <a:lnTo>
                  <a:pt x="11" y="27"/>
                </a:lnTo>
                <a:lnTo>
                  <a:pt x="8" y="32"/>
                </a:lnTo>
                <a:lnTo>
                  <a:pt x="5" y="37"/>
                </a:lnTo>
                <a:lnTo>
                  <a:pt x="3" y="43"/>
                </a:lnTo>
                <a:lnTo>
                  <a:pt x="1" y="49"/>
                </a:lnTo>
                <a:lnTo>
                  <a:pt x="0" y="55"/>
                </a:lnTo>
                <a:lnTo>
                  <a:pt x="0" y="61"/>
                </a:lnTo>
                <a:lnTo>
                  <a:pt x="0" y="365"/>
                </a:lnTo>
                <a:lnTo>
                  <a:pt x="0" y="371"/>
                </a:lnTo>
                <a:lnTo>
                  <a:pt x="1" y="377"/>
                </a:lnTo>
                <a:lnTo>
                  <a:pt x="3" y="383"/>
                </a:lnTo>
                <a:lnTo>
                  <a:pt x="5" y="389"/>
                </a:lnTo>
                <a:lnTo>
                  <a:pt x="8" y="395"/>
                </a:lnTo>
                <a:lnTo>
                  <a:pt x="11" y="400"/>
                </a:lnTo>
                <a:lnTo>
                  <a:pt x="15" y="404"/>
                </a:lnTo>
                <a:lnTo>
                  <a:pt x="19" y="409"/>
                </a:lnTo>
                <a:lnTo>
                  <a:pt x="24" y="413"/>
                </a:lnTo>
                <a:lnTo>
                  <a:pt x="29" y="416"/>
                </a:lnTo>
                <a:lnTo>
                  <a:pt x="34" y="420"/>
                </a:lnTo>
                <a:lnTo>
                  <a:pt x="40" y="422"/>
                </a:lnTo>
                <a:lnTo>
                  <a:pt x="45" y="424"/>
                </a:lnTo>
                <a:lnTo>
                  <a:pt x="52" y="426"/>
                </a:lnTo>
                <a:lnTo>
                  <a:pt x="58" y="427"/>
                </a:lnTo>
                <a:lnTo>
                  <a:pt x="65" y="427"/>
                </a:lnTo>
                <a:lnTo>
                  <a:pt x="72" y="427"/>
                </a:lnTo>
                <a:lnTo>
                  <a:pt x="78" y="426"/>
                </a:lnTo>
                <a:lnTo>
                  <a:pt x="84" y="424"/>
                </a:lnTo>
                <a:lnTo>
                  <a:pt x="90" y="422"/>
                </a:lnTo>
                <a:lnTo>
                  <a:pt x="96" y="420"/>
                </a:lnTo>
                <a:lnTo>
                  <a:pt x="102" y="416"/>
                </a:lnTo>
                <a:lnTo>
                  <a:pt x="107" y="413"/>
                </a:lnTo>
                <a:lnTo>
                  <a:pt x="111" y="409"/>
                </a:lnTo>
                <a:lnTo>
                  <a:pt x="116" y="404"/>
                </a:lnTo>
                <a:lnTo>
                  <a:pt x="119" y="400"/>
                </a:lnTo>
                <a:lnTo>
                  <a:pt x="123" y="395"/>
                </a:lnTo>
                <a:lnTo>
                  <a:pt x="125" y="389"/>
                </a:lnTo>
                <a:lnTo>
                  <a:pt x="128" y="383"/>
                </a:lnTo>
                <a:lnTo>
                  <a:pt x="129" y="377"/>
                </a:lnTo>
                <a:lnTo>
                  <a:pt x="130" y="371"/>
                </a:lnTo>
                <a:lnTo>
                  <a:pt x="131" y="365"/>
                </a:lnTo>
                <a:lnTo>
                  <a:pt x="131" y="61"/>
                </a:lnTo>
              </a:path>
            </a:pathLst>
          </a:custGeom>
          <a:solidFill>
            <a:srgbClr val="FC7B3F"/>
          </a:solidFill>
          <a:ln w="12700" cap="rnd" cmpd="sng">
            <a:solidFill>
              <a:srgbClr val="09185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74" name="Freeform 34"/>
          <p:cNvSpPr>
            <a:spLocks/>
          </p:cNvSpPr>
          <p:nvPr/>
        </p:nvSpPr>
        <p:spPr bwMode="auto">
          <a:xfrm>
            <a:off x="5662789" y="2981325"/>
            <a:ext cx="186267" cy="338138"/>
          </a:xfrm>
          <a:custGeom>
            <a:avLst/>
            <a:gdLst>
              <a:gd name="T0" fmla="*/ 0 w 131"/>
              <a:gd name="T1" fmla="*/ 325438 h 213"/>
              <a:gd name="T2" fmla="*/ 4799 w 131"/>
              <a:gd name="T3" fmla="*/ 304800 h 213"/>
              <a:gd name="T4" fmla="*/ 12797 w 131"/>
              <a:gd name="T5" fmla="*/ 285750 h 213"/>
              <a:gd name="T6" fmla="*/ 23994 w 131"/>
              <a:gd name="T7" fmla="*/ 269875 h 213"/>
              <a:gd name="T8" fmla="*/ 36791 w 131"/>
              <a:gd name="T9" fmla="*/ 255588 h 213"/>
              <a:gd name="T10" fmla="*/ 54387 w 131"/>
              <a:gd name="T11" fmla="*/ 244475 h 213"/>
              <a:gd name="T12" fmla="*/ 71983 w 131"/>
              <a:gd name="T13" fmla="*/ 236538 h 213"/>
              <a:gd name="T14" fmla="*/ 92778 w 131"/>
              <a:gd name="T15" fmla="*/ 233363 h 213"/>
              <a:gd name="T16" fmla="*/ 113573 w 131"/>
              <a:gd name="T17" fmla="*/ 233363 h 213"/>
              <a:gd name="T18" fmla="*/ 134368 w 131"/>
              <a:gd name="T19" fmla="*/ 236538 h 213"/>
              <a:gd name="T20" fmla="*/ 153563 w 131"/>
              <a:gd name="T21" fmla="*/ 244475 h 213"/>
              <a:gd name="T22" fmla="*/ 169560 w 131"/>
              <a:gd name="T23" fmla="*/ 255588 h 213"/>
              <a:gd name="T24" fmla="*/ 183956 w 131"/>
              <a:gd name="T25" fmla="*/ 269875 h 213"/>
              <a:gd name="T26" fmla="*/ 195153 w 131"/>
              <a:gd name="T27" fmla="*/ 287338 h 213"/>
              <a:gd name="T28" fmla="*/ 203152 w 131"/>
              <a:gd name="T29" fmla="*/ 306388 h 213"/>
              <a:gd name="T30" fmla="*/ 206351 w 131"/>
              <a:gd name="T31" fmla="*/ 325438 h 213"/>
              <a:gd name="T32" fmla="*/ 207950 w 131"/>
              <a:gd name="T33" fmla="*/ 84138 h 213"/>
              <a:gd name="T34" fmla="*/ 206351 w 131"/>
              <a:gd name="T35" fmla="*/ 92075 h 213"/>
              <a:gd name="T36" fmla="*/ 203152 w 131"/>
              <a:gd name="T37" fmla="*/ 71438 h 213"/>
              <a:gd name="T38" fmla="*/ 195153 w 131"/>
              <a:gd name="T39" fmla="*/ 53975 h 213"/>
              <a:gd name="T40" fmla="*/ 183956 w 131"/>
              <a:gd name="T41" fmla="*/ 36513 h 213"/>
              <a:gd name="T42" fmla="*/ 169560 w 131"/>
              <a:gd name="T43" fmla="*/ 23813 h 213"/>
              <a:gd name="T44" fmla="*/ 153563 w 131"/>
              <a:gd name="T45" fmla="*/ 12700 h 213"/>
              <a:gd name="T46" fmla="*/ 134368 w 131"/>
              <a:gd name="T47" fmla="*/ 4763 h 213"/>
              <a:gd name="T48" fmla="*/ 113573 w 131"/>
              <a:gd name="T49" fmla="*/ 0 h 213"/>
              <a:gd name="T50" fmla="*/ 92778 w 131"/>
              <a:gd name="T51" fmla="*/ 0 h 213"/>
              <a:gd name="T52" fmla="*/ 71983 w 131"/>
              <a:gd name="T53" fmla="*/ 4763 h 213"/>
              <a:gd name="T54" fmla="*/ 54387 w 131"/>
              <a:gd name="T55" fmla="*/ 12700 h 213"/>
              <a:gd name="T56" fmla="*/ 36791 w 131"/>
              <a:gd name="T57" fmla="*/ 23813 h 213"/>
              <a:gd name="T58" fmla="*/ 23994 w 131"/>
              <a:gd name="T59" fmla="*/ 36513 h 213"/>
              <a:gd name="T60" fmla="*/ 12797 w 131"/>
              <a:gd name="T61" fmla="*/ 53975 h 213"/>
              <a:gd name="T62" fmla="*/ 4799 w 131"/>
              <a:gd name="T63" fmla="*/ 71438 h 213"/>
              <a:gd name="T64" fmla="*/ 0 w 131"/>
              <a:gd name="T65" fmla="*/ 92075 h 213"/>
              <a:gd name="T66" fmla="*/ 0 w 131"/>
              <a:gd name="T67" fmla="*/ 84138 h 21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31" h="213">
                <a:moveTo>
                  <a:pt x="0" y="212"/>
                </a:moveTo>
                <a:lnTo>
                  <a:pt x="0" y="205"/>
                </a:lnTo>
                <a:lnTo>
                  <a:pt x="1" y="198"/>
                </a:lnTo>
                <a:lnTo>
                  <a:pt x="3" y="192"/>
                </a:lnTo>
                <a:lnTo>
                  <a:pt x="5" y="186"/>
                </a:lnTo>
                <a:lnTo>
                  <a:pt x="8" y="180"/>
                </a:lnTo>
                <a:lnTo>
                  <a:pt x="11" y="175"/>
                </a:lnTo>
                <a:lnTo>
                  <a:pt x="15" y="170"/>
                </a:lnTo>
                <a:lnTo>
                  <a:pt x="19" y="165"/>
                </a:lnTo>
                <a:lnTo>
                  <a:pt x="23" y="161"/>
                </a:lnTo>
                <a:lnTo>
                  <a:pt x="28" y="158"/>
                </a:lnTo>
                <a:lnTo>
                  <a:pt x="34" y="154"/>
                </a:lnTo>
                <a:lnTo>
                  <a:pt x="40" y="152"/>
                </a:lnTo>
                <a:lnTo>
                  <a:pt x="45" y="149"/>
                </a:lnTo>
                <a:lnTo>
                  <a:pt x="52" y="148"/>
                </a:lnTo>
                <a:lnTo>
                  <a:pt x="58" y="147"/>
                </a:lnTo>
                <a:lnTo>
                  <a:pt x="65" y="147"/>
                </a:lnTo>
                <a:lnTo>
                  <a:pt x="71" y="147"/>
                </a:lnTo>
                <a:lnTo>
                  <a:pt x="78" y="148"/>
                </a:lnTo>
                <a:lnTo>
                  <a:pt x="84" y="149"/>
                </a:lnTo>
                <a:lnTo>
                  <a:pt x="90" y="152"/>
                </a:lnTo>
                <a:lnTo>
                  <a:pt x="96" y="154"/>
                </a:lnTo>
                <a:lnTo>
                  <a:pt x="101" y="158"/>
                </a:lnTo>
                <a:lnTo>
                  <a:pt x="106" y="161"/>
                </a:lnTo>
                <a:lnTo>
                  <a:pt x="111" y="166"/>
                </a:lnTo>
                <a:lnTo>
                  <a:pt x="115" y="170"/>
                </a:lnTo>
                <a:lnTo>
                  <a:pt x="118" y="175"/>
                </a:lnTo>
                <a:lnTo>
                  <a:pt x="122" y="181"/>
                </a:lnTo>
                <a:lnTo>
                  <a:pt x="124" y="186"/>
                </a:lnTo>
                <a:lnTo>
                  <a:pt x="127" y="193"/>
                </a:lnTo>
                <a:lnTo>
                  <a:pt x="128" y="199"/>
                </a:lnTo>
                <a:lnTo>
                  <a:pt x="129" y="205"/>
                </a:lnTo>
                <a:lnTo>
                  <a:pt x="130" y="212"/>
                </a:lnTo>
                <a:lnTo>
                  <a:pt x="130" y="53"/>
                </a:lnTo>
                <a:lnTo>
                  <a:pt x="130" y="65"/>
                </a:lnTo>
                <a:lnTo>
                  <a:pt x="129" y="58"/>
                </a:lnTo>
                <a:lnTo>
                  <a:pt x="129" y="51"/>
                </a:lnTo>
                <a:lnTo>
                  <a:pt x="127" y="45"/>
                </a:lnTo>
                <a:lnTo>
                  <a:pt x="125" y="39"/>
                </a:lnTo>
                <a:lnTo>
                  <a:pt x="122" y="34"/>
                </a:lnTo>
                <a:lnTo>
                  <a:pt x="119" y="28"/>
                </a:lnTo>
                <a:lnTo>
                  <a:pt x="115" y="23"/>
                </a:lnTo>
                <a:lnTo>
                  <a:pt x="111" y="19"/>
                </a:lnTo>
                <a:lnTo>
                  <a:pt x="106" y="15"/>
                </a:lnTo>
                <a:lnTo>
                  <a:pt x="101" y="11"/>
                </a:lnTo>
                <a:lnTo>
                  <a:pt x="96" y="8"/>
                </a:lnTo>
                <a:lnTo>
                  <a:pt x="90" y="5"/>
                </a:lnTo>
                <a:lnTo>
                  <a:pt x="84" y="3"/>
                </a:lnTo>
                <a:lnTo>
                  <a:pt x="78" y="1"/>
                </a:lnTo>
                <a:lnTo>
                  <a:pt x="71" y="0"/>
                </a:lnTo>
                <a:lnTo>
                  <a:pt x="65" y="0"/>
                </a:lnTo>
                <a:lnTo>
                  <a:pt x="58" y="0"/>
                </a:lnTo>
                <a:lnTo>
                  <a:pt x="52" y="1"/>
                </a:lnTo>
                <a:lnTo>
                  <a:pt x="45" y="3"/>
                </a:lnTo>
                <a:lnTo>
                  <a:pt x="40" y="5"/>
                </a:lnTo>
                <a:lnTo>
                  <a:pt x="34" y="8"/>
                </a:lnTo>
                <a:lnTo>
                  <a:pt x="28" y="11"/>
                </a:lnTo>
                <a:lnTo>
                  <a:pt x="23" y="15"/>
                </a:lnTo>
                <a:lnTo>
                  <a:pt x="19" y="19"/>
                </a:lnTo>
                <a:lnTo>
                  <a:pt x="15" y="23"/>
                </a:lnTo>
                <a:lnTo>
                  <a:pt x="11" y="28"/>
                </a:lnTo>
                <a:lnTo>
                  <a:pt x="8" y="34"/>
                </a:lnTo>
                <a:lnTo>
                  <a:pt x="5" y="39"/>
                </a:lnTo>
                <a:lnTo>
                  <a:pt x="3" y="45"/>
                </a:lnTo>
                <a:lnTo>
                  <a:pt x="1" y="51"/>
                </a:lnTo>
                <a:lnTo>
                  <a:pt x="0" y="58"/>
                </a:lnTo>
                <a:lnTo>
                  <a:pt x="0" y="65"/>
                </a:lnTo>
                <a:lnTo>
                  <a:pt x="0" y="53"/>
                </a:lnTo>
                <a:lnTo>
                  <a:pt x="0" y="212"/>
                </a:lnTo>
              </a:path>
            </a:pathLst>
          </a:custGeom>
          <a:solidFill>
            <a:srgbClr val="1CA29F"/>
          </a:solidFill>
          <a:ln w="12700" cap="rnd" cmpd="sng">
            <a:solidFill>
              <a:srgbClr val="09185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75" name="Freeform 35"/>
          <p:cNvSpPr>
            <a:spLocks/>
          </p:cNvSpPr>
          <p:nvPr/>
        </p:nvSpPr>
        <p:spPr bwMode="auto">
          <a:xfrm>
            <a:off x="5662789" y="3213100"/>
            <a:ext cx="186267" cy="869950"/>
          </a:xfrm>
          <a:custGeom>
            <a:avLst/>
            <a:gdLst>
              <a:gd name="T0" fmla="*/ 206351 w 131"/>
              <a:gd name="T1" fmla="*/ 92075 h 548"/>
              <a:gd name="T2" fmla="*/ 203152 w 131"/>
              <a:gd name="T3" fmla="*/ 71438 h 548"/>
              <a:gd name="T4" fmla="*/ 195153 w 131"/>
              <a:gd name="T5" fmla="*/ 53975 h 548"/>
              <a:gd name="T6" fmla="*/ 183956 w 131"/>
              <a:gd name="T7" fmla="*/ 36513 h 548"/>
              <a:gd name="T8" fmla="*/ 169560 w 131"/>
              <a:gd name="T9" fmla="*/ 23813 h 548"/>
              <a:gd name="T10" fmla="*/ 153563 w 131"/>
              <a:gd name="T11" fmla="*/ 12700 h 548"/>
              <a:gd name="T12" fmla="*/ 134368 w 131"/>
              <a:gd name="T13" fmla="*/ 4763 h 548"/>
              <a:gd name="T14" fmla="*/ 113573 w 131"/>
              <a:gd name="T15" fmla="*/ 0 h 548"/>
              <a:gd name="T16" fmla="*/ 92778 w 131"/>
              <a:gd name="T17" fmla="*/ 0 h 548"/>
              <a:gd name="T18" fmla="*/ 71983 w 131"/>
              <a:gd name="T19" fmla="*/ 4763 h 548"/>
              <a:gd name="T20" fmla="*/ 54387 w 131"/>
              <a:gd name="T21" fmla="*/ 12700 h 548"/>
              <a:gd name="T22" fmla="*/ 36791 w 131"/>
              <a:gd name="T23" fmla="*/ 23813 h 548"/>
              <a:gd name="T24" fmla="*/ 23994 w 131"/>
              <a:gd name="T25" fmla="*/ 36513 h 548"/>
              <a:gd name="T26" fmla="*/ 12797 w 131"/>
              <a:gd name="T27" fmla="*/ 53975 h 548"/>
              <a:gd name="T28" fmla="*/ 4799 w 131"/>
              <a:gd name="T29" fmla="*/ 71438 h 548"/>
              <a:gd name="T30" fmla="*/ 0 w 131"/>
              <a:gd name="T31" fmla="*/ 92075 h 548"/>
              <a:gd name="T32" fmla="*/ 0 w 131"/>
              <a:gd name="T33" fmla="*/ 765175 h 548"/>
              <a:gd name="T34" fmla="*/ 1600 w 131"/>
              <a:gd name="T35" fmla="*/ 785813 h 548"/>
              <a:gd name="T36" fmla="*/ 7998 w 131"/>
              <a:gd name="T37" fmla="*/ 804863 h 548"/>
              <a:gd name="T38" fmla="*/ 17596 w 131"/>
              <a:gd name="T39" fmla="*/ 822325 h 548"/>
              <a:gd name="T40" fmla="*/ 30393 w 131"/>
              <a:gd name="T41" fmla="*/ 838200 h 548"/>
              <a:gd name="T42" fmla="*/ 44789 w 131"/>
              <a:gd name="T43" fmla="*/ 850900 h 548"/>
              <a:gd name="T44" fmla="*/ 63985 w 131"/>
              <a:gd name="T45" fmla="*/ 860425 h 548"/>
              <a:gd name="T46" fmla="*/ 83180 w 131"/>
              <a:gd name="T47" fmla="*/ 865188 h 548"/>
              <a:gd name="T48" fmla="*/ 103975 w 131"/>
              <a:gd name="T49" fmla="*/ 868363 h 548"/>
              <a:gd name="T50" fmla="*/ 124770 w 131"/>
              <a:gd name="T51" fmla="*/ 865188 h 548"/>
              <a:gd name="T52" fmla="*/ 143966 w 131"/>
              <a:gd name="T53" fmla="*/ 860425 h 548"/>
              <a:gd name="T54" fmla="*/ 161561 w 131"/>
              <a:gd name="T55" fmla="*/ 850900 h 548"/>
              <a:gd name="T56" fmla="*/ 177558 w 131"/>
              <a:gd name="T57" fmla="*/ 838200 h 548"/>
              <a:gd name="T58" fmla="*/ 190355 w 131"/>
              <a:gd name="T59" fmla="*/ 822325 h 548"/>
              <a:gd name="T60" fmla="*/ 199952 w 131"/>
              <a:gd name="T61" fmla="*/ 804863 h 548"/>
              <a:gd name="T62" fmla="*/ 204751 w 131"/>
              <a:gd name="T63" fmla="*/ 785813 h 548"/>
              <a:gd name="T64" fmla="*/ 207950 w 131"/>
              <a:gd name="T65" fmla="*/ 765175 h 54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131" h="548">
                <a:moveTo>
                  <a:pt x="130" y="65"/>
                </a:moveTo>
                <a:lnTo>
                  <a:pt x="129" y="58"/>
                </a:lnTo>
                <a:lnTo>
                  <a:pt x="128" y="51"/>
                </a:lnTo>
                <a:lnTo>
                  <a:pt x="127" y="45"/>
                </a:lnTo>
                <a:lnTo>
                  <a:pt x="125" y="39"/>
                </a:lnTo>
                <a:lnTo>
                  <a:pt x="122" y="34"/>
                </a:lnTo>
                <a:lnTo>
                  <a:pt x="119" y="28"/>
                </a:lnTo>
                <a:lnTo>
                  <a:pt x="115" y="23"/>
                </a:lnTo>
                <a:lnTo>
                  <a:pt x="111" y="19"/>
                </a:lnTo>
                <a:lnTo>
                  <a:pt x="106" y="15"/>
                </a:lnTo>
                <a:lnTo>
                  <a:pt x="101" y="11"/>
                </a:lnTo>
                <a:lnTo>
                  <a:pt x="96" y="8"/>
                </a:lnTo>
                <a:lnTo>
                  <a:pt x="90" y="5"/>
                </a:lnTo>
                <a:lnTo>
                  <a:pt x="84" y="3"/>
                </a:lnTo>
                <a:lnTo>
                  <a:pt x="78" y="1"/>
                </a:lnTo>
                <a:lnTo>
                  <a:pt x="71" y="0"/>
                </a:lnTo>
                <a:lnTo>
                  <a:pt x="65" y="0"/>
                </a:lnTo>
                <a:lnTo>
                  <a:pt x="58" y="0"/>
                </a:lnTo>
                <a:lnTo>
                  <a:pt x="52" y="1"/>
                </a:lnTo>
                <a:lnTo>
                  <a:pt x="45" y="3"/>
                </a:lnTo>
                <a:lnTo>
                  <a:pt x="40" y="5"/>
                </a:lnTo>
                <a:lnTo>
                  <a:pt x="34" y="8"/>
                </a:lnTo>
                <a:lnTo>
                  <a:pt x="28" y="11"/>
                </a:lnTo>
                <a:lnTo>
                  <a:pt x="23" y="15"/>
                </a:lnTo>
                <a:lnTo>
                  <a:pt x="19" y="19"/>
                </a:lnTo>
                <a:lnTo>
                  <a:pt x="15" y="23"/>
                </a:lnTo>
                <a:lnTo>
                  <a:pt x="11" y="28"/>
                </a:lnTo>
                <a:lnTo>
                  <a:pt x="8" y="34"/>
                </a:lnTo>
                <a:lnTo>
                  <a:pt x="5" y="39"/>
                </a:lnTo>
                <a:lnTo>
                  <a:pt x="3" y="45"/>
                </a:lnTo>
                <a:lnTo>
                  <a:pt x="1" y="51"/>
                </a:lnTo>
                <a:lnTo>
                  <a:pt x="0" y="58"/>
                </a:lnTo>
                <a:lnTo>
                  <a:pt x="0" y="65"/>
                </a:lnTo>
                <a:lnTo>
                  <a:pt x="0" y="482"/>
                </a:lnTo>
                <a:lnTo>
                  <a:pt x="0" y="489"/>
                </a:lnTo>
                <a:lnTo>
                  <a:pt x="1" y="495"/>
                </a:lnTo>
                <a:lnTo>
                  <a:pt x="3" y="501"/>
                </a:lnTo>
                <a:lnTo>
                  <a:pt x="5" y="507"/>
                </a:lnTo>
                <a:lnTo>
                  <a:pt x="8" y="513"/>
                </a:lnTo>
                <a:lnTo>
                  <a:pt x="11" y="518"/>
                </a:lnTo>
                <a:lnTo>
                  <a:pt x="15" y="523"/>
                </a:lnTo>
                <a:lnTo>
                  <a:pt x="19" y="528"/>
                </a:lnTo>
                <a:lnTo>
                  <a:pt x="23" y="532"/>
                </a:lnTo>
                <a:lnTo>
                  <a:pt x="28" y="536"/>
                </a:lnTo>
                <a:lnTo>
                  <a:pt x="34" y="539"/>
                </a:lnTo>
                <a:lnTo>
                  <a:pt x="40" y="542"/>
                </a:lnTo>
                <a:lnTo>
                  <a:pt x="45" y="544"/>
                </a:lnTo>
                <a:lnTo>
                  <a:pt x="52" y="545"/>
                </a:lnTo>
                <a:lnTo>
                  <a:pt x="58" y="546"/>
                </a:lnTo>
                <a:lnTo>
                  <a:pt x="65" y="547"/>
                </a:lnTo>
                <a:lnTo>
                  <a:pt x="71" y="546"/>
                </a:lnTo>
                <a:lnTo>
                  <a:pt x="78" y="545"/>
                </a:lnTo>
                <a:lnTo>
                  <a:pt x="84" y="544"/>
                </a:lnTo>
                <a:lnTo>
                  <a:pt x="90" y="542"/>
                </a:lnTo>
                <a:lnTo>
                  <a:pt x="96" y="539"/>
                </a:lnTo>
                <a:lnTo>
                  <a:pt x="101" y="536"/>
                </a:lnTo>
                <a:lnTo>
                  <a:pt x="106" y="532"/>
                </a:lnTo>
                <a:lnTo>
                  <a:pt x="111" y="528"/>
                </a:lnTo>
                <a:lnTo>
                  <a:pt x="115" y="523"/>
                </a:lnTo>
                <a:lnTo>
                  <a:pt x="119" y="518"/>
                </a:lnTo>
                <a:lnTo>
                  <a:pt x="122" y="513"/>
                </a:lnTo>
                <a:lnTo>
                  <a:pt x="125" y="507"/>
                </a:lnTo>
                <a:lnTo>
                  <a:pt x="127" y="501"/>
                </a:lnTo>
                <a:lnTo>
                  <a:pt x="128" y="495"/>
                </a:lnTo>
                <a:lnTo>
                  <a:pt x="129" y="489"/>
                </a:lnTo>
                <a:lnTo>
                  <a:pt x="130" y="482"/>
                </a:lnTo>
                <a:lnTo>
                  <a:pt x="130" y="65"/>
                </a:lnTo>
              </a:path>
            </a:pathLst>
          </a:custGeom>
          <a:solidFill>
            <a:srgbClr val="8054CE"/>
          </a:solidFill>
          <a:ln w="12700" cap="rnd" cmpd="sng">
            <a:solidFill>
              <a:srgbClr val="09185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76" name="Freeform 36"/>
          <p:cNvSpPr>
            <a:spLocks/>
          </p:cNvSpPr>
          <p:nvPr/>
        </p:nvSpPr>
        <p:spPr bwMode="auto">
          <a:xfrm>
            <a:off x="6395156" y="3494089"/>
            <a:ext cx="196145" cy="642937"/>
          </a:xfrm>
          <a:custGeom>
            <a:avLst/>
            <a:gdLst>
              <a:gd name="T0" fmla="*/ 217488 w 139"/>
              <a:gd name="T1" fmla="*/ 101600 h 405"/>
              <a:gd name="T2" fmla="*/ 214313 w 139"/>
              <a:gd name="T3" fmla="*/ 79375 h 405"/>
              <a:gd name="T4" fmla="*/ 206375 w 139"/>
              <a:gd name="T5" fmla="*/ 58737 h 405"/>
              <a:gd name="T6" fmla="*/ 193675 w 139"/>
              <a:gd name="T7" fmla="*/ 41275 h 405"/>
              <a:gd name="T8" fmla="*/ 179388 w 139"/>
              <a:gd name="T9" fmla="*/ 25400 h 405"/>
              <a:gd name="T10" fmla="*/ 161925 w 139"/>
              <a:gd name="T11" fmla="*/ 12700 h 405"/>
              <a:gd name="T12" fmla="*/ 141288 w 139"/>
              <a:gd name="T13" fmla="*/ 4762 h 405"/>
              <a:gd name="T14" fmla="*/ 120650 w 139"/>
              <a:gd name="T15" fmla="*/ 0 h 405"/>
              <a:gd name="T16" fmla="*/ 98425 w 139"/>
              <a:gd name="T17" fmla="*/ 0 h 405"/>
              <a:gd name="T18" fmla="*/ 76200 w 139"/>
              <a:gd name="T19" fmla="*/ 4762 h 405"/>
              <a:gd name="T20" fmla="*/ 57150 w 139"/>
              <a:gd name="T21" fmla="*/ 12700 h 405"/>
              <a:gd name="T22" fmla="*/ 39688 w 139"/>
              <a:gd name="T23" fmla="*/ 25400 h 405"/>
              <a:gd name="T24" fmla="*/ 25400 w 139"/>
              <a:gd name="T25" fmla="*/ 41275 h 405"/>
              <a:gd name="T26" fmla="*/ 12700 w 139"/>
              <a:gd name="T27" fmla="*/ 58737 h 405"/>
              <a:gd name="T28" fmla="*/ 4763 w 139"/>
              <a:gd name="T29" fmla="*/ 79375 h 405"/>
              <a:gd name="T30" fmla="*/ 0 w 139"/>
              <a:gd name="T31" fmla="*/ 101600 h 405"/>
              <a:gd name="T32" fmla="*/ 0 w 139"/>
              <a:gd name="T33" fmla="*/ 527050 h 405"/>
              <a:gd name="T34" fmla="*/ 1588 w 139"/>
              <a:gd name="T35" fmla="*/ 549275 h 405"/>
              <a:gd name="T36" fmla="*/ 7938 w 139"/>
              <a:gd name="T37" fmla="*/ 571500 h 405"/>
              <a:gd name="T38" fmla="*/ 19050 w 139"/>
              <a:gd name="T39" fmla="*/ 590550 h 405"/>
              <a:gd name="T40" fmla="*/ 31750 w 139"/>
              <a:gd name="T41" fmla="*/ 608012 h 405"/>
              <a:gd name="T42" fmla="*/ 47625 w 139"/>
              <a:gd name="T43" fmla="*/ 622300 h 405"/>
              <a:gd name="T44" fmla="*/ 66675 w 139"/>
              <a:gd name="T45" fmla="*/ 631825 h 405"/>
              <a:gd name="T46" fmla="*/ 87313 w 139"/>
              <a:gd name="T47" fmla="*/ 638175 h 405"/>
              <a:gd name="T48" fmla="*/ 109538 w 139"/>
              <a:gd name="T49" fmla="*/ 641350 h 405"/>
              <a:gd name="T50" fmla="*/ 131763 w 139"/>
              <a:gd name="T51" fmla="*/ 638175 h 405"/>
              <a:gd name="T52" fmla="*/ 152400 w 139"/>
              <a:gd name="T53" fmla="*/ 631825 h 405"/>
              <a:gd name="T54" fmla="*/ 169863 w 139"/>
              <a:gd name="T55" fmla="*/ 622300 h 405"/>
              <a:gd name="T56" fmla="*/ 187325 w 139"/>
              <a:gd name="T57" fmla="*/ 608012 h 405"/>
              <a:gd name="T58" fmla="*/ 200025 w 139"/>
              <a:gd name="T59" fmla="*/ 590550 h 405"/>
              <a:gd name="T60" fmla="*/ 209550 w 139"/>
              <a:gd name="T61" fmla="*/ 571500 h 405"/>
              <a:gd name="T62" fmla="*/ 215900 w 139"/>
              <a:gd name="T63" fmla="*/ 549275 h 405"/>
              <a:gd name="T64" fmla="*/ 219075 w 139"/>
              <a:gd name="T65" fmla="*/ 527050 h 40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139" h="405">
                <a:moveTo>
                  <a:pt x="138" y="72"/>
                </a:moveTo>
                <a:lnTo>
                  <a:pt x="137" y="64"/>
                </a:lnTo>
                <a:lnTo>
                  <a:pt x="136" y="57"/>
                </a:lnTo>
                <a:lnTo>
                  <a:pt x="135" y="50"/>
                </a:lnTo>
                <a:lnTo>
                  <a:pt x="132" y="44"/>
                </a:lnTo>
                <a:lnTo>
                  <a:pt x="130" y="37"/>
                </a:lnTo>
                <a:lnTo>
                  <a:pt x="126" y="31"/>
                </a:lnTo>
                <a:lnTo>
                  <a:pt x="122" y="26"/>
                </a:lnTo>
                <a:lnTo>
                  <a:pt x="118" y="21"/>
                </a:lnTo>
                <a:lnTo>
                  <a:pt x="113" y="16"/>
                </a:lnTo>
                <a:lnTo>
                  <a:pt x="107" y="12"/>
                </a:lnTo>
                <a:lnTo>
                  <a:pt x="102" y="8"/>
                </a:lnTo>
                <a:lnTo>
                  <a:pt x="96" y="5"/>
                </a:lnTo>
                <a:lnTo>
                  <a:pt x="89" y="3"/>
                </a:lnTo>
                <a:lnTo>
                  <a:pt x="83" y="1"/>
                </a:lnTo>
                <a:lnTo>
                  <a:pt x="76" y="0"/>
                </a:lnTo>
                <a:lnTo>
                  <a:pt x="69" y="0"/>
                </a:lnTo>
                <a:lnTo>
                  <a:pt x="62" y="0"/>
                </a:lnTo>
                <a:lnTo>
                  <a:pt x="55" y="1"/>
                </a:lnTo>
                <a:lnTo>
                  <a:pt x="48" y="3"/>
                </a:lnTo>
                <a:lnTo>
                  <a:pt x="42" y="5"/>
                </a:lnTo>
                <a:lnTo>
                  <a:pt x="36" y="8"/>
                </a:lnTo>
                <a:lnTo>
                  <a:pt x="30" y="12"/>
                </a:lnTo>
                <a:lnTo>
                  <a:pt x="25" y="16"/>
                </a:lnTo>
                <a:lnTo>
                  <a:pt x="20" y="21"/>
                </a:lnTo>
                <a:lnTo>
                  <a:pt x="16" y="26"/>
                </a:lnTo>
                <a:lnTo>
                  <a:pt x="12" y="31"/>
                </a:lnTo>
                <a:lnTo>
                  <a:pt x="8" y="37"/>
                </a:lnTo>
                <a:lnTo>
                  <a:pt x="5" y="44"/>
                </a:lnTo>
                <a:lnTo>
                  <a:pt x="3" y="50"/>
                </a:lnTo>
                <a:lnTo>
                  <a:pt x="1" y="57"/>
                </a:lnTo>
                <a:lnTo>
                  <a:pt x="0" y="64"/>
                </a:lnTo>
                <a:lnTo>
                  <a:pt x="0" y="72"/>
                </a:lnTo>
                <a:lnTo>
                  <a:pt x="0" y="332"/>
                </a:lnTo>
                <a:lnTo>
                  <a:pt x="0" y="339"/>
                </a:lnTo>
                <a:lnTo>
                  <a:pt x="1" y="346"/>
                </a:lnTo>
                <a:lnTo>
                  <a:pt x="3" y="353"/>
                </a:lnTo>
                <a:lnTo>
                  <a:pt x="5" y="360"/>
                </a:lnTo>
                <a:lnTo>
                  <a:pt x="8" y="366"/>
                </a:lnTo>
                <a:lnTo>
                  <a:pt x="12" y="372"/>
                </a:lnTo>
                <a:lnTo>
                  <a:pt x="16" y="378"/>
                </a:lnTo>
                <a:lnTo>
                  <a:pt x="20" y="383"/>
                </a:lnTo>
                <a:lnTo>
                  <a:pt x="25" y="387"/>
                </a:lnTo>
                <a:lnTo>
                  <a:pt x="30" y="392"/>
                </a:lnTo>
                <a:lnTo>
                  <a:pt x="36" y="395"/>
                </a:lnTo>
                <a:lnTo>
                  <a:pt x="42" y="398"/>
                </a:lnTo>
                <a:lnTo>
                  <a:pt x="48" y="400"/>
                </a:lnTo>
                <a:lnTo>
                  <a:pt x="55" y="402"/>
                </a:lnTo>
                <a:lnTo>
                  <a:pt x="62" y="403"/>
                </a:lnTo>
                <a:lnTo>
                  <a:pt x="69" y="404"/>
                </a:lnTo>
                <a:lnTo>
                  <a:pt x="76" y="403"/>
                </a:lnTo>
                <a:lnTo>
                  <a:pt x="83" y="402"/>
                </a:lnTo>
                <a:lnTo>
                  <a:pt x="89" y="400"/>
                </a:lnTo>
                <a:lnTo>
                  <a:pt x="96" y="398"/>
                </a:lnTo>
                <a:lnTo>
                  <a:pt x="102" y="395"/>
                </a:lnTo>
                <a:lnTo>
                  <a:pt x="107" y="392"/>
                </a:lnTo>
                <a:lnTo>
                  <a:pt x="113" y="387"/>
                </a:lnTo>
                <a:lnTo>
                  <a:pt x="118" y="383"/>
                </a:lnTo>
                <a:lnTo>
                  <a:pt x="122" y="378"/>
                </a:lnTo>
                <a:lnTo>
                  <a:pt x="126" y="372"/>
                </a:lnTo>
                <a:lnTo>
                  <a:pt x="130" y="366"/>
                </a:lnTo>
                <a:lnTo>
                  <a:pt x="132" y="360"/>
                </a:lnTo>
                <a:lnTo>
                  <a:pt x="135" y="353"/>
                </a:lnTo>
                <a:lnTo>
                  <a:pt x="136" y="346"/>
                </a:lnTo>
                <a:lnTo>
                  <a:pt x="137" y="339"/>
                </a:lnTo>
                <a:lnTo>
                  <a:pt x="138" y="332"/>
                </a:lnTo>
                <a:lnTo>
                  <a:pt x="138" y="72"/>
                </a:lnTo>
              </a:path>
            </a:pathLst>
          </a:custGeom>
          <a:solidFill>
            <a:srgbClr val="1CA29F"/>
          </a:solidFill>
          <a:ln w="12700" cap="rnd" cmpd="sng">
            <a:solidFill>
              <a:srgbClr val="09185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77" name="Freeform 37"/>
          <p:cNvSpPr>
            <a:spLocks/>
          </p:cNvSpPr>
          <p:nvPr/>
        </p:nvSpPr>
        <p:spPr bwMode="auto">
          <a:xfrm>
            <a:off x="6683023" y="2922588"/>
            <a:ext cx="194733" cy="1752600"/>
          </a:xfrm>
          <a:custGeom>
            <a:avLst/>
            <a:gdLst>
              <a:gd name="T0" fmla="*/ 217488 w 138"/>
              <a:gd name="T1" fmla="*/ 101600 h 1104"/>
              <a:gd name="T2" fmla="*/ 212725 w 138"/>
              <a:gd name="T3" fmla="*/ 79375 h 1104"/>
              <a:gd name="T4" fmla="*/ 204788 w 138"/>
              <a:gd name="T5" fmla="*/ 58738 h 1104"/>
              <a:gd name="T6" fmla="*/ 192088 w 138"/>
              <a:gd name="T7" fmla="*/ 41275 h 1104"/>
              <a:gd name="T8" fmla="*/ 177800 w 138"/>
              <a:gd name="T9" fmla="*/ 25400 h 1104"/>
              <a:gd name="T10" fmla="*/ 160338 w 138"/>
              <a:gd name="T11" fmla="*/ 14288 h 1104"/>
              <a:gd name="T12" fmla="*/ 141288 w 138"/>
              <a:gd name="T13" fmla="*/ 4763 h 1104"/>
              <a:gd name="T14" fmla="*/ 119063 w 138"/>
              <a:gd name="T15" fmla="*/ 0 h 1104"/>
              <a:gd name="T16" fmla="*/ 96838 w 138"/>
              <a:gd name="T17" fmla="*/ 0 h 1104"/>
              <a:gd name="T18" fmla="*/ 76200 w 138"/>
              <a:gd name="T19" fmla="*/ 4763 h 1104"/>
              <a:gd name="T20" fmla="*/ 57150 w 138"/>
              <a:gd name="T21" fmla="*/ 14288 h 1104"/>
              <a:gd name="T22" fmla="*/ 39688 w 138"/>
              <a:gd name="T23" fmla="*/ 25400 h 1104"/>
              <a:gd name="T24" fmla="*/ 25400 w 138"/>
              <a:gd name="T25" fmla="*/ 41275 h 1104"/>
              <a:gd name="T26" fmla="*/ 12700 w 138"/>
              <a:gd name="T27" fmla="*/ 58738 h 1104"/>
              <a:gd name="T28" fmla="*/ 4763 w 138"/>
              <a:gd name="T29" fmla="*/ 79375 h 1104"/>
              <a:gd name="T30" fmla="*/ 0 w 138"/>
              <a:gd name="T31" fmla="*/ 101600 h 1104"/>
              <a:gd name="T32" fmla="*/ 0 w 138"/>
              <a:gd name="T33" fmla="*/ 1636713 h 1104"/>
              <a:gd name="T34" fmla="*/ 1588 w 138"/>
              <a:gd name="T35" fmla="*/ 1660525 h 1104"/>
              <a:gd name="T36" fmla="*/ 7938 w 138"/>
              <a:gd name="T37" fmla="*/ 1681163 h 1104"/>
              <a:gd name="T38" fmla="*/ 17463 w 138"/>
              <a:gd name="T39" fmla="*/ 1700213 h 1104"/>
              <a:gd name="T40" fmla="*/ 31750 w 138"/>
              <a:gd name="T41" fmla="*/ 1717675 h 1104"/>
              <a:gd name="T42" fmla="*/ 47625 w 138"/>
              <a:gd name="T43" fmla="*/ 1731963 h 1104"/>
              <a:gd name="T44" fmla="*/ 66675 w 138"/>
              <a:gd name="T45" fmla="*/ 1741488 h 1104"/>
              <a:gd name="T46" fmla="*/ 85725 w 138"/>
              <a:gd name="T47" fmla="*/ 1747838 h 1104"/>
              <a:gd name="T48" fmla="*/ 107950 w 138"/>
              <a:gd name="T49" fmla="*/ 1751013 h 1104"/>
              <a:gd name="T50" fmla="*/ 130175 w 138"/>
              <a:gd name="T51" fmla="*/ 1747838 h 1104"/>
              <a:gd name="T52" fmla="*/ 150813 w 138"/>
              <a:gd name="T53" fmla="*/ 1741488 h 1104"/>
              <a:gd name="T54" fmla="*/ 169863 w 138"/>
              <a:gd name="T55" fmla="*/ 1731963 h 1104"/>
              <a:gd name="T56" fmla="*/ 185738 w 138"/>
              <a:gd name="T57" fmla="*/ 1717675 h 1104"/>
              <a:gd name="T58" fmla="*/ 198438 w 138"/>
              <a:gd name="T59" fmla="*/ 1700213 h 1104"/>
              <a:gd name="T60" fmla="*/ 209550 w 138"/>
              <a:gd name="T61" fmla="*/ 1681163 h 1104"/>
              <a:gd name="T62" fmla="*/ 215900 w 138"/>
              <a:gd name="T63" fmla="*/ 1660525 h 1104"/>
              <a:gd name="T64" fmla="*/ 217488 w 138"/>
              <a:gd name="T65" fmla="*/ 1636713 h 110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138" h="1104">
                <a:moveTo>
                  <a:pt x="137" y="72"/>
                </a:moveTo>
                <a:lnTo>
                  <a:pt x="137" y="64"/>
                </a:lnTo>
                <a:lnTo>
                  <a:pt x="136" y="57"/>
                </a:lnTo>
                <a:lnTo>
                  <a:pt x="134" y="50"/>
                </a:lnTo>
                <a:lnTo>
                  <a:pt x="132" y="44"/>
                </a:lnTo>
                <a:lnTo>
                  <a:pt x="129" y="37"/>
                </a:lnTo>
                <a:lnTo>
                  <a:pt x="125" y="31"/>
                </a:lnTo>
                <a:lnTo>
                  <a:pt x="121" y="26"/>
                </a:lnTo>
                <a:lnTo>
                  <a:pt x="117" y="21"/>
                </a:lnTo>
                <a:lnTo>
                  <a:pt x="112" y="16"/>
                </a:lnTo>
                <a:lnTo>
                  <a:pt x="107" y="12"/>
                </a:lnTo>
                <a:lnTo>
                  <a:pt x="101" y="9"/>
                </a:lnTo>
                <a:lnTo>
                  <a:pt x="95" y="6"/>
                </a:lnTo>
                <a:lnTo>
                  <a:pt x="89" y="3"/>
                </a:lnTo>
                <a:lnTo>
                  <a:pt x="82" y="1"/>
                </a:lnTo>
                <a:lnTo>
                  <a:pt x="75" y="0"/>
                </a:lnTo>
                <a:lnTo>
                  <a:pt x="68" y="0"/>
                </a:lnTo>
                <a:lnTo>
                  <a:pt x="61" y="0"/>
                </a:lnTo>
                <a:lnTo>
                  <a:pt x="54" y="1"/>
                </a:lnTo>
                <a:lnTo>
                  <a:pt x="48" y="3"/>
                </a:lnTo>
                <a:lnTo>
                  <a:pt x="42" y="6"/>
                </a:lnTo>
                <a:lnTo>
                  <a:pt x="36" y="9"/>
                </a:lnTo>
                <a:lnTo>
                  <a:pt x="30" y="12"/>
                </a:lnTo>
                <a:lnTo>
                  <a:pt x="25" y="16"/>
                </a:lnTo>
                <a:lnTo>
                  <a:pt x="20" y="21"/>
                </a:lnTo>
                <a:lnTo>
                  <a:pt x="16" y="26"/>
                </a:lnTo>
                <a:lnTo>
                  <a:pt x="11" y="31"/>
                </a:lnTo>
                <a:lnTo>
                  <a:pt x="8" y="37"/>
                </a:lnTo>
                <a:lnTo>
                  <a:pt x="5" y="44"/>
                </a:lnTo>
                <a:lnTo>
                  <a:pt x="3" y="50"/>
                </a:lnTo>
                <a:lnTo>
                  <a:pt x="1" y="57"/>
                </a:lnTo>
                <a:lnTo>
                  <a:pt x="0" y="64"/>
                </a:lnTo>
                <a:lnTo>
                  <a:pt x="0" y="72"/>
                </a:lnTo>
                <a:lnTo>
                  <a:pt x="0" y="1031"/>
                </a:lnTo>
                <a:lnTo>
                  <a:pt x="0" y="1038"/>
                </a:lnTo>
                <a:lnTo>
                  <a:pt x="1" y="1046"/>
                </a:lnTo>
                <a:lnTo>
                  <a:pt x="3" y="1052"/>
                </a:lnTo>
                <a:lnTo>
                  <a:pt x="5" y="1059"/>
                </a:lnTo>
                <a:lnTo>
                  <a:pt x="8" y="1065"/>
                </a:lnTo>
                <a:lnTo>
                  <a:pt x="11" y="1071"/>
                </a:lnTo>
                <a:lnTo>
                  <a:pt x="16" y="1077"/>
                </a:lnTo>
                <a:lnTo>
                  <a:pt x="20" y="1082"/>
                </a:lnTo>
                <a:lnTo>
                  <a:pt x="25" y="1086"/>
                </a:lnTo>
                <a:lnTo>
                  <a:pt x="30" y="1091"/>
                </a:lnTo>
                <a:lnTo>
                  <a:pt x="36" y="1094"/>
                </a:lnTo>
                <a:lnTo>
                  <a:pt x="42" y="1097"/>
                </a:lnTo>
                <a:lnTo>
                  <a:pt x="48" y="1100"/>
                </a:lnTo>
                <a:lnTo>
                  <a:pt x="54" y="1101"/>
                </a:lnTo>
                <a:lnTo>
                  <a:pt x="61" y="1102"/>
                </a:lnTo>
                <a:lnTo>
                  <a:pt x="68" y="1103"/>
                </a:lnTo>
                <a:lnTo>
                  <a:pt x="75" y="1102"/>
                </a:lnTo>
                <a:lnTo>
                  <a:pt x="82" y="1101"/>
                </a:lnTo>
                <a:lnTo>
                  <a:pt x="89" y="1100"/>
                </a:lnTo>
                <a:lnTo>
                  <a:pt x="95" y="1097"/>
                </a:lnTo>
                <a:lnTo>
                  <a:pt x="101" y="1094"/>
                </a:lnTo>
                <a:lnTo>
                  <a:pt x="107" y="1091"/>
                </a:lnTo>
                <a:lnTo>
                  <a:pt x="112" y="1086"/>
                </a:lnTo>
                <a:lnTo>
                  <a:pt x="117" y="1082"/>
                </a:lnTo>
                <a:lnTo>
                  <a:pt x="121" y="1077"/>
                </a:lnTo>
                <a:lnTo>
                  <a:pt x="125" y="1071"/>
                </a:lnTo>
                <a:lnTo>
                  <a:pt x="129" y="1065"/>
                </a:lnTo>
                <a:lnTo>
                  <a:pt x="132" y="1059"/>
                </a:lnTo>
                <a:lnTo>
                  <a:pt x="134" y="1052"/>
                </a:lnTo>
                <a:lnTo>
                  <a:pt x="136" y="1046"/>
                </a:lnTo>
                <a:lnTo>
                  <a:pt x="137" y="1038"/>
                </a:lnTo>
                <a:lnTo>
                  <a:pt x="137" y="1031"/>
                </a:lnTo>
                <a:lnTo>
                  <a:pt x="137" y="72"/>
                </a:lnTo>
              </a:path>
            </a:pathLst>
          </a:custGeom>
          <a:solidFill>
            <a:srgbClr val="8054CE"/>
          </a:solidFill>
          <a:ln w="12700" cap="rnd" cmpd="sng">
            <a:solidFill>
              <a:srgbClr val="09185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78" name="Freeform 38"/>
          <p:cNvSpPr>
            <a:spLocks/>
          </p:cNvSpPr>
          <p:nvPr/>
        </p:nvSpPr>
        <p:spPr bwMode="auto">
          <a:xfrm>
            <a:off x="6966657" y="3222625"/>
            <a:ext cx="194733" cy="1720850"/>
          </a:xfrm>
          <a:custGeom>
            <a:avLst/>
            <a:gdLst>
              <a:gd name="T0" fmla="*/ 217488 w 138"/>
              <a:gd name="T1" fmla="*/ 101600 h 1084"/>
              <a:gd name="T2" fmla="*/ 212725 w 138"/>
              <a:gd name="T3" fmla="*/ 79375 h 1084"/>
              <a:gd name="T4" fmla="*/ 204788 w 138"/>
              <a:gd name="T5" fmla="*/ 58738 h 1084"/>
              <a:gd name="T6" fmla="*/ 192088 w 138"/>
              <a:gd name="T7" fmla="*/ 41275 h 1084"/>
              <a:gd name="T8" fmla="*/ 177800 w 138"/>
              <a:gd name="T9" fmla="*/ 25400 h 1084"/>
              <a:gd name="T10" fmla="*/ 160338 w 138"/>
              <a:gd name="T11" fmla="*/ 14288 h 1084"/>
              <a:gd name="T12" fmla="*/ 141288 w 138"/>
              <a:gd name="T13" fmla="*/ 4763 h 1084"/>
              <a:gd name="T14" fmla="*/ 119063 w 138"/>
              <a:gd name="T15" fmla="*/ 0 h 1084"/>
              <a:gd name="T16" fmla="*/ 96838 w 138"/>
              <a:gd name="T17" fmla="*/ 0 h 1084"/>
              <a:gd name="T18" fmla="*/ 76200 w 138"/>
              <a:gd name="T19" fmla="*/ 4763 h 1084"/>
              <a:gd name="T20" fmla="*/ 57150 w 138"/>
              <a:gd name="T21" fmla="*/ 14288 h 1084"/>
              <a:gd name="T22" fmla="*/ 39688 w 138"/>
              <a:gd name="T23" fmla="*/ 25400 h 1084"/>
              <a:gd name="T24" fmla="*/ 25400 w 138"/>
              <a:gd name="T25" fmla="*/ 41275 h 1084"/>
              <a:gd name="T26" fmla="*/ 12700 w 138"/>
              <a:gd name="T27" fmla="*/ 58738 h 1084"/>
              <a:gd name="T28" fmla="*/ 4763 w 138"/>
              <a:gd name="T29" fmla="*/ 79375 h 1084"/>
              <a:gd name="T30" fmla="*/ 0 w 138"/>
              <a:gd name="T31" fmla="*/ 101600 h 1084"/>
              <a:gd name="T32" fmla="*/ 0 w 138"/>
              <a:gd name="T33" fmla="*/ 1604963 h 1084"/>
              <a:gd name="T34" fmla="*/ 1588 w 138"/>
              <a:gd name="T35" fmla="*/ 1627188 h 1084"/>
              <a:gd name="T36" fmla="*/ 7938 w 138"/>
              <a:gd name="T37" fmla="*/ 1649413 h 1084"/>
              <a:gd name="T38" fmla="*/ 19050 w 138"/>
              <a:gd name="T39" fmla="*/ 1668463 h 1084"/>
              <a:gd name="T40" fmla="*/ 31750 w 138"/>
              <a:gd name="T41" fmla="*/ 1685925 h 1084"/>
              <a:gd name="T42" fmla="*/ 47625 w 138"/>
              <a:gd name="T43" fmla="*/ 1698625 h 1084"/>
              <a:gd name="T44" fmla="*/ 66675 w 138"/>
              <a:gd name="T45" fmla="*/ 1709738 h 1084"/>
              <a:gd name="T46" fmla="*/ 87313 w 138"/>
              <a:gd name="T47" fmla="*/ 1716088 h 1084"/>
              <a:gd name="T48" fmla="*/ 109538 w 138"/>
              <a:gd name="T49" fmla="*/ 1719263 h 1084"/>
              <a:gd name="T50" fmla="*/ 130175 w 138"/>
              <a:gd name="T51" fmla="*/ 1716088 h 1084"/>
              <a:gd name="T52" fmla="*/ 150813 w 138"/>
              <a:gd name="T53" fmla="*/ 1709738 h 1084"/>
              <a:gd name="T54" fmla="*/ 169863 w 138"/>
              <a:gd name="T55" fmla="*/ 1698625 h 1084"/>
              <a:gd name="T56" fmla="*/ 185738 w 138"/>
              <a:gd name="T57" fmla="*/ 1685925 h 1084"/>
              <a:gd name="T58" fmla="*/ 198438 w 138"/>
              <a:gd name="T59" fmla="*/ 1668463 h 1084"/>
              <a:gd name="T60" fmla="*/ 209550 w 138"/>
              <a:gd name="T61" fmla="*/ 1649413 h 1084"/>
              <a:gd name="T62" fmla="*/ 215900 w 138"/>
              <a:gd name="T63" fmla="*/ 1627188 h 1084"/>
              <a:gd name="T64" fmla="*/ 217488 w 138"/>
              <a:gd name="T65" fmla="*/ 1604963 h 108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138" h="1084">
                <a:moveTo>
                  <a:pt x="137" y="72"/>
                </a:moveTo>
                <a:lnTo>
                  <a:pt x="137" y="64"/>
                </a:lnTo>
                <a:lnTo>
                  <a:pt x="136" y="57"/>
                </a:lnTo>
                <a:lnTo>
                  <a:pt x="134" y="50"/>
                </a:lnTo>
                <a:lnTo>
                  <a:pt x="132" y="44"/>
                </a:lnTo>
                <a:lnTo>
                  <a:pt x="129" y="37"/>
                </a:lnTo>
                <a:lnTo>
                  <a:pt x="125" y="31"/>
                </a:lnTo>
                <a:lnTo>
                  <a:pt x="121" y="26"/>
                </a:lnTo>
                <a:lnTo>
                  <a:pt x="117" y="21"/>
                </a:lnTo>
                <a:lnTo>
                  <a:pt x="112" y="16"/>
                </a:lnTo>
                <a:lnTo>
                  <a:pt x="107" y="12"/>
                </a:lnTo>
                <a:lnTo>
                  <a:pt x="101" y="9"/>
                </a:lnTo>
                <a:lnTo>
                  <a:pt x="95" y="6"/>
                </a:lnTo>
                <a:lnTo>
                  <a:pt x="89" y="3"/>
                </a:lnTo>
                <a:lnTo>
                  <a:pt x="82" y="1"/>
                </a:lnTo>
                <a:lnTo>
                  <a:pt x="75" y="0"/>
                </a:lnTo>
                <a:lnTo>
                  <a:pt x="69" y="0"/>
                </a:lnTo>
                <a:lnTo>
                  <a:pt x="61" y="0"/>
                </a:lnTo>
                <a:lnTo>
                  <a:pt x="55" y="1"/>
                </a:lnTo>
                <a:lnTo>
                  <a:pt x="48" y="3"/>
                </a:lnTo>
                <a:lnTo>
                  <a:pt x="42" y="6"/>
                </a:lnTo>
                <a:lnTo>
                  <a:pt x="36" y="9"/>
                </a:lnTo>
                <a:lnTo>
                  <a:pt x="30" y="12"/>
                </a:lnTo>
                <a:lnTo>
                  <a:pt x="25" y="16"/>
                </a:lnTo>
                <a:lnTo>
                  <a:pt x="20" y="21"/>
                </a:lnTo>
                <a:lnTo>
                  <a:pt x="16" y="26"/>
                </a:lnTo>
                <a:lnTo>
                  <a:pt x="12" y="31"/>
                </a:lnTo>
                <a:lnTo>
                  <a:pt x="8" y="37"/>
                </a:lnTo>
                <a:lnTo>
                  <a:pt x="5" y="44"/>
                </a:lnTo>
                <a:lnTo>
                  <a:pt x="3" y="50"/>
                </a:lnTo>
                <a:lnTo>
                  <a:pt x="1" y="57"/>
                </a:lnTo>
                <a:lnTo>
                  <a:pt x="0" y="64"/>
                </a:lnTo>
                <a:lnTo>
                  <a:pt x="0" y="72"/>
                </a:lnTo>
                <a:lnTo>
                  <a:pt x="0" y="1011"/>
                </a:lnTo>
                <a:lnTo>
                  <a:pt x="0" y="1018"/>
                </a:lnTo>
                <a:lnTo>
                  <a:pt x="1" y="1025"/>
                </a:lnTo>
                <a:lnTo>
                  <a:pt x="3" y="1032"/>
                </a:lnTo>
                <a:lnTo>
                  <a:pt x="5" y="1039"/>
                </a:lnTo>
                <a:lnTo>
                  <a:pt x="8" y="1045"/>
                </a:lnTo>
                <a:lnTo>
                  <a:pt x="12" y="1051"/>
                </a:lnTo>
                <a:lnTo>
                  <a:pt x="16" y="1056"/>
                </a:lnTo>
                <a:lnTo>
                  <a:pt x="20" y="1062"/>
                </a:lnTo>
                <a:lnTo>
                  <a:pt x="25" y="1066"/>
                </a:lnTo>
                <a:lnTo>
                  <a:pt x="30" y="1070"/>
                </a:lnTo>
                <a:lnTo>
                  <a:pt x="36" y="1074"/>
                </a:lnTo>
                <a:lnTo>
                  <a:pt x="42" y="1077"/>
                </a:lnTo>
                <a:lnTo>
                  <a:pt x="48" y="1079"/>
                </a:lnTo>
                <a:lnTo>
                  <a:pt x="55" y="1081"/>
                </a:lnTo>
                <a:lnTo>
                  <a:pt x="61" y="1082"/>
                </a:lnTo>
                <a:lnTo>
                  <a:pt x="69" y="1083"/>
                </a:lnTo>
                <a:lnTo>
                  <a:pt x="75" y="1082"/>
                </a:lnTo>
                <a:lnTo>
                  <a:pt x="82" y="1081"/>
                </a:lnTo>
                <a:lnTo>
                  <a:pt x="89" y="1079"/>
                </a:lnTo>
                <a:lnTo>
                  <a:pt x="95" y="1077"/>
                </a:lnTo>
                <a:lnTo>
                  <a:pt x="101" y="1074"/>
                </a:lnTo>
                <a:lnTo>
                  <a:pt x="107" y="1070"/>
                </a:lnTo>
                <a:lnTo>
                  <a:pt x="112" y="1066"/>
                </a:lnTo>
                <a:lnTo>
                  <a:pt x="117" y="1062"/>
                </a:lnTo>
                <a:lnTo>
                  <a:pt x="121" y="1056"/>
                </a:lnTo>
                <a:lnTo>
                  <a:pt x="125" y="1051"/>
                </a:lnTo>
                <a:lnTo>
                  <a:pt x="129" y="1045"/>
                </a:lnTo>
                <a:lnTo>
                  <a:pt x="132" y="1039"/>
                </a:lnTo>
                <a:lnTo>
                  <a:pt x="134" y="1032"/>
                </a:lnTo>
                <a:lnTo>
                  <a:pt x="136" y="1025"/>
                </a:lnTo>
                <a:lnTo>
                  <a:pt x="137" y="1018"/>
                </a:lnTo>
                <a:lnTo>
                  <a:pt x="137" y="1011"/>
                </a:lnTo>
                <a:lnTo>
                  <a:pt x="137" y="72"/>
                </a:lnTo>
              </a:path>
            </a:pathLst>
          </a:custGeom>
          <a:solidFill>
            <a:srgbClr val="FC7B3F"/>
          </a:solidFill>
          <a:ln w="12700" cap="rnd" cmpd="sng">
            <a:solidFill>
              <a:srgbClr val="09185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79" name="Freeform 39"/>
          <p:cNvSpPr>
            <a:spLocks/>
          </p:cNvSpPr>
          <p:nvPr/>
        </p:nvSpPr>
        <p:spPr bwMode="auto">
          <a:xfrm>
            <a:off x="6683023" y="3927476"/>
            <a:ext cx="194733" cy="747713"/>
          </a:xfrm>
          <a:custGeom>
            <a:avLst/>
            <a:gdLst>
              <a:gd name="T0" fmla="*/ 215900 w 138"/>
              <a:gd name="T1" fmla="*/ 101600 h 471"/>
              <a:gd name="T2" fmla="*/ 212725 w 138"/>
              <a:gd name="T3" fmla="*/ 79375 h 471"/>
              <a:gd name="T4" fmla="*/ 204788 w 138"/>
              <a:gd name="T5" fmla="*/ 58738 h 471"/>
              <a:gd name="T6" fmla="*/ 192088 w 138"/>
              <a:gd name="T7" fmla="*/ 41275 h 471"/>
              <a:gd name="T8" fmla="*/ 177800 w 138"/>
              <a:gd name="T9" fmla="*/ 25400 h 471"/>
              <a:gd name="T10" fmla="*/ 160338 w 138"/>
              <a:gd name="T11" fmla="*/ 14288 h 471"/>
              <a:gd name="T12" fmla="*/ 141288 w 138"/>
              <a:gd name="T13" fmla="*/ 4763 h 471"/>
              <a:gd name="T14" fmla="*/ 119063 w 138"/>
              <a:gd name="T15" fmla="*/ 0 h 471"/>
              <a:gd name="T16" fmla="*/ 96838 w 138"/>
              <a:gd name="T17" fmla="*/ 0 h 471"/>
              <a:gd name="T18" fmla="*/ 76200 w 138"/>
              <a:gd name="T19" fmla="*/ 4763 h 471"/>
              <a:gd name="T20" fmla="*/ 55563 w 138"/>
              <a:gd name="T21" fmla="*/ 14288 h 471"/>
              <a:gd name="T22" fmla="*/ 38100 w 138"/>
              <a:gd name="T23" fmla="*/ 25400 h 471"/>
              <a:gd name="T24" fmla="*/ 23813 w 138"/>
              <a:gd name="T25" fmla="*/ 41275 h 471"/>
              <a:gd name="T26" fmla="*/ 12700 w 138"/>
              <a:gd name="T27" fmla="*/ 58738 h 471"/>
              <a:gd name="T28" fmla="*/ 4763 w 138"/>
              <a:gd name="T29" fmla="*/ 79375 h 471"/>
              <a:gd name="T30" fmla="*/ 0 w 138"/>
              <a:gd name="T31" fmla="*/ 101600 h 471"/>
              <a:gd name="T32" fmla="*/ 0 w 138"/>
              <a:gd name="T33" fmla="*/ 631825 h 471"/>
              <a:gd name="T34" fmla="*/ 1588 w 138"/>
              <a:gd name="T35" fmla="*/ 655638 h 471"/>
              <a:gd name="T36" fmla="*/ 7938 w 138"/>
              <a:gd name="T37" fmla="*/ 676275 h 471"/>
              <a:gd name="T38" fmla="*/ 17463 w 138"/>
              <a:gd name="T39" fmla="*/ 695325 h 471"/>
              <a:gd name="T40" fmla="*/ 31750 w 138"/>
              <a:gd name="T41" fmla="*/ 712788 h 471"/>
              <a:gd name="T42" fmla="*/ 47625 w 138"/>
              <a:gd name="T43" fmla="*/ 727075 h 471"/>
              <a:gd name="T44" fmla="*/ 65088 w 138"/>
              <a:gd name="T45" fmla="*/ 736600 h 471"/>
              <a:gd name="T46" fmla="*/ 85725 w 138"/>
              <a:gd name="T47" fmla="*/ 742950 h 471"/>
              <a:gd name="T48" fmla="*/ 107950 w 138"/>
              <a:gd name="T49" fmla="*/ 746125 h 471"/>
              <a:gd name="T50" fmla="*/ 130175 w 138"/>
              <a:gd name="T51" fmla="*/ 742950 h 471"/>
              <a:gd name="T52" fmla="*/ 150813 w 138"/>
              <a:gd name="T53" fmla="*/ 736600 h 471"/>
              <a:gd name="T54" fmla="*/ 169863 w 138"/>
              <a:gd name="T55" fmla="*/ 727075 h 471"/>
              <a:gd name="T56" fmla="*/ 185738 w 138"/>
              <a:gd name="T57" fmla="*/ 712788 h 471"/>
              <a:gd name="T58" fmla="*/ 198438 w 138"/>
              <a:gd name="T59" fmla="*/ 695325 h 471"/>
              <a:gd name="T60" fmla="*/ 207963 w 138"/>
              <a:gd name="T61" fmla="*/ 676275 h 471"/>
              <a:gd name="T62" fmla="*/ 215900 w 138"/>
              <a:gd name="T63" fmla="*/ 655638 h 471"/>
              <a:gd name="T64" fmla="*/ 217488 w 138"/>
              <a:gd name="T65" fmla="*/ 631825 h 471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138" h="471">
                <a:moveTo>
                  <a:pt x="137" y="72"/>
                </a:moveTo>
                <a:lnTo>
                  <a:pt x="136" y="64"/>
                </a:lnTo>
                <a:lnTo>
                  <a:pt x="136" y="57"/>
                </a:lnTo>
                <a:lnTo>
                  <a:pt x="134" y="50"/>
                </a:lnTo>
                <a:lnTo>
                  <a:pt x="131" y="44"/>
                </a:lnTo>
                <a:lnTo>
                  <a:pt x="129" y="37"/>
                </a:lnTo>
                <a:lnTo>
                  <a:pt x="125" y="32"/>
                </a:lnTo>
                <a:lnTo>
                  <a:pt x="121" y="26"/>
                </a:lnTo>
                <a:lnTo>
                  <a:pt x="117" y="21"/>
                </a:lnTo>
                <a:lnTo>
                  <a:pt x="112" y="16"/>
                </a:lnTo>
                <a:lnTo>
                  <a:pt x="107" y="12"/>
                </a:lnTo>
                <a:lnTo>
                  <a:pt x="101" y="9"/>
                </a:lnTo>
                <a:lnTo>
                  <a:pt x="95" y="5"/>
                </a:lnTo>
                <a:lnTo>
                  <a:pt x="89" y="3"/>
                </a:lnTo>
                <a:lnTo>
                  <a:pt x="82" y="1"/>
                </a:lnTo>
                <a:lnTo>
                  <a:pt x="75" y="0"/>
                </a:lnTo>
                <a:lnTo>
                  <a:pt x="68" y="0"/>
                </a:lnTo>
                <a:lnTo>
                  <a:pt x="61" y="0"/>
                </a:lnTo>
                <a:lnTo>
                  <a:pt x="54" y="1"/>
                </a:lnTo>
                <a:lnTo>
                  <a:pt x="48" y="3"/>
                </a:lnTo>
                <a:lnTo>
                  <a:pt x="41" y="5"/>
                </a:lnTo>
                <a:lnTo>
                  <a:pt x="35" y="9"/>
                </a:lnTo>
                <a:lnTo>
                  <a:pt x="30" y="12"/>
                </a:lnTo>
                <a:lnTo>
                  <a:pt x="24" y="16"/>
                </a:lnTo>
                <a:lnTo>
                  <a:pt x="20" y="21"/>
                </a:lnTo>
                <a:lnTo>
                  <a:pt x="15" y="26"/>
                </a:lnTo>
                <a:lnTo>
                  <a:pt x="11" y="32"/>
                </a:lnTo>
                <a:lnTo>
                  <a:pt x="8" y="37"/>
                </a:lnTo>
                <a:lnTo>
                  <a:pt x="5" y="44"/>
                </a:lnTo>
                <a:lnTo>
                  <a:pt x="3" y="50"/>
                </a:lnTo>
                <a:lnTo>
                  <a:pt x="1" y="57"/>
                </a:lnTo>
                <a:lnTo>
                  <a:pt x="0" y="64"/>
                </a:lnTo>
                <a:lnTo>
                  <a:pt x="0" y="72"/>
                </a:lnTo>
                <a:lnTo>
                  <a:pt x="0" y="398"/>
                </a:lnTo>
                <a:lnTo>
                  <a:pt x="0" y="405"/>
                </a:lnTo>
                <a:lnTo>
                  <a:pt x="1" y="413"/>
                </a:lnTo>
                <a:lnTo>
                  <a:pt x="3" y="419"/>
                </a:lnTo>
                <a:lnTo>
                  <a:pt x="5" y="426"/>
                </a:lnTo>
                <a:lnTo>
                  <a:pt x="8" y="432"/>
                </a:lnTo>
                <a:lnTo>
                  <a:pt x="11" y="438"/>
                </a:lnTo>
                <a:lnTo>
                  <a:pt x="15" y="444"/>
                </a:lnTo>
                <a:lnTo>
                  <a:pt x="20" y="449"/>
                </a:lnTo>
                <a:lnTo>
                  <a:pt x="24" y="454"/>
                </a:lnTo>
                <a:lnTo>
                  <a:pt x="30" y="458"/>
                </a:lnTo>
                <a:lnTo>
                  <a:pt x="35" y="461"/>
                </a:lnTo>
                <a:lnTo>
                  <a:pt x="41" y="464"/>
                </a:lnTo>
                <a:lnTo>
                  <a:pt x="48" y="467"/>
                </a:lnTo>
                <a:lnTo>
                  <a:pt x="54" y="468"/>
                </a:lnTo>
                <a:lnTo>
                  <a:pt x="61" y="470"/>
                </a:lnTo>
                <a:lnTo>
                  <a:pt x="68" y="470"/>
                </a:lnTo>
                <a:lnTo>
                  <a:pt x="75" y="470"/>
                </a:lnTo>
                <a:lnTo>
                  <a:pt x="82" y="468"/>
                </a:lnTo>
                <a:lnTo>
                  <a:pt x="89" y="467"/>
                </a:lnTo>
                <a:lnTo>
                  <a:pt x="95" y="464"/>
                </a:lnTo>
                <a:lnTo>
                  <a:pt x="101" y="461"/>
                </a:lnTo>
                <a:lnTo>
                  <a:pt x="107" y="458"/>
                </a:lnTo>
                <a:lnTo>
                  <a:pt x="112" y="454"/>
                </a:lnTo>
                <a:lnTo>
                  <a:pt x="117" y="449"/>
                </a:lnTo>
                <a:lnTo>
                  <a:pt x="121" y="444"/>
                </a:lnTo>
                <a:lnTo>
                  <a:pt x="125" y="438"/>
                </a:lnTo>
                <a:lnTo>
                  <a:pt x="129" y="432"/>
                </a:lnTo>
                <a:lnTo>
                  <a:pt x="131" y="426"/>
                </a:lnTo>
                <a:lnTo>
                  <a:pt x="134" y="419"/>
                </a:lnTo>
                <a:lnTo>
                  <a:pt x="136" y="413"/>
                </a:lnTo>
                <a:lnTo>
                  <a:pt x="136" y="405"/>
                </a:lnTo>
                <a:lnTo>
                  <a:pt x="137" y="398"/>
                </a:lnTo>
                <a:lnTo>
                  <a:pt x="137" y="72"/>
                </a:lnTo>
              </a:path>
            </a:pathLst>
          </a:custGeom>
          <a:solidFill>
            <a:srgbClr val="1CA29F"/>
          </a:solidFill>
          <a:ln w="12700" cap="rnd" cmpd="sng">
            <a:solidFill>
              <a:srgbClr val="09185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80" name="Freeform 40"/>
          <p:cNvSpPr>
            <a:spLocks/>
          </p:cNvSpPr>
          <p:nvPr/>
        </p:nvSpPr>
        <p:spPr bwMode="auto">
          <a:xfrm>
            <a:off x="6966657" y="3670300"/>
            <a:ext cx="194733" cy="1271588"/>
          </a:xfrm>
          <a:custGeom>
            <a:avLst/>
            <a:gdLst>
              <a:gd name="T0" fmla="*/ 217488 w 138"/>
              <a:gd name="T1" fmla="*/ 101600 h 801"/>
              <a:gd name="T2" fmla="*/ 212725 w 138"/>
              <a:gd name="T3" fmla="*/ 79375 h 801"/>
              <a:gd name="T4" fmla="*/ 204788 w 138"/>
              <a:gd name="T5" fmla="*/ 58738 h 801"/>
              <a:gd name="T6" fmla="*/ 192088 w 138"/>
              <a:gd name="T7" fmla="*/ 41275 h 801"/>
              <a:gd name="T8" fmla="*/ 177800 w 138"/>
              <a:gd name="T9" fmla="*/ 25400 h 801"/>
              <a:gd name="T10" fmla="*/ 160338 w 138"/>
              <a:gd name="T11" fmla="*/ 14288 h 801"/>
              <a:gd name="T12" fmla="*/ 141288 w 138"/>
              <a:gd name="T13" fmla="*/ 4763 h 801"/>
              <a:gd name="T14" fmla="*/ 119063 w 138"/>
              <a:gd name="T15" fmla="*/ 0 h 801"/>
              <a:gd name="T16" fmla="*/ 96838 w 138"/>
              <a:gd name="T17" fmla="*/ 0 h 801"/>
              <a:gd name="T18" fmla="*/ 76200 w 138"/>
              <a:gd name="T19" fmla="*/ 4763 h 801"/>
              <a:gd name="T20" fmla="*/ 57150 w 138"/>
              <a:gd name="T21" fmla="*/ 14288 h 801"/>
              <a:gd name="T22" fmla="*/ 39688 w 138"/>
              <a:gd name="T23" fmla="*/ 25400 h 801"/>
              <a:gd name="T24" fmla="*/ 25400 w 138"/>
              <a:gd name="T25" fmla="*/ 41275 h 801"/>
              <a:gd name="T26" fmla="*/ 12700 w 138"/>
              <a:gd name="T27" fmla="*/ 58738 h 801"/>
              <a:gd name="T28" fmla="*/ 4763 w 138"/>
              <a:gd name="T29" fmla="*/ 79375 h 801"/>
              <a:gd name="T30" fmla="*/ 0 w 138"/>
              <a:gd name="T31" fmla="*/ 101600 h 801"/>
              <a:gd name="T32" fmla="*/ 0 w 138"/>
              <a:gd name="T33" fmla="*/ 1155700 h 801"/>
              <a:gd name="T34" fmla="*/ 1588 w 138"/>
              <a:gd name="T35" fmla="*/ 1177925 h 801"/>
              <a:gd name="T36" fmla="*/ 7938 w 138"/>
              <a:gd name="T37" fmla="*/ 1200150 h 801"/>
              <a:gd name="T38" fmla="*/ 19050 w 138"/>
              <a:gd name="T39" fmla="*/ 1219200 h 801"/>
              <a:gd name="T40" fmla="*/ 31750 w 138"/>
              <a:gd name="T41" fmla="*/ 1236663 h 801"/>
              <a:gd name="T42" fmla="*/ 47625 w 138"/>
              <a:gd name="T43" fmla="*/ 1249363 h 801"/>
              <a:gd name="T44" fmla="*/ 66675 w 138"/>
              <a:gd name="T45" fmla="*/ 1260475 h 801"/>
              <a:gd name="T46" fmla="*/ 87313 w 138"/>
              <a:gd name="T47" fmla="*/ 1266825 h 801"/>
              <a:gd name="T48" fmla="*/ 109538 w 138"/>
              <a:gd name="T49" fmla="*/ 1270000 h 801"/>
              <a:gd name="T50" fmla="*/ 130175 w 138"/>
              <a:gd name="T51" fmla="*/ 1266825 h 801"/>
              <a:gd name="T52" fmla="*/ 150813 w 138"/>
              <a:gd name="T53" fmla="*/ 1260475 h 801"/>
              <a:gd name="T54" fmla="*/ 169863 w 138"/>
              <a:gd name="T55" fmla="*/ 1249363 h 801"/>
              <a:gd name="T56" fmla="*/ 185738 w 138"/>
              <a:gd name="T57" fmla="*/ 1236663 h 801"/>
              <a:gd name="T58" fmla="*/ 198438 w 138"/>
              <a:gd name="T59" fmla="*/ 1219200 h 801"/>
              <a:gd name="T60" fmla="*/ 209550 w 138"/>
              <a:gd name="T61" fmla="*/ 1200150 h 801"/>
              <a:gd name="T62" fmla="*/ 215900 w 138"/>
              <a:gd name="T63" fmla="*/ 1177925 h 801"/>
              <a:gd name="T64" fmla="*/ 217488 w 138"/>
              <a:gd name="T65" fmla="*/ 1155700 h 801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138" h="801">
                <a:moveTo>
                  <a:pt x="137" y="72"/>
                </a:moveTo>
                <a:lnTo>
                  <a:pt x="137" y="64"/>
                </a:lnTo>
                <a:lnTo>
                  <a:pt x="136" y="57"/>
                </a:lnTo>
                <a:lnTo>
                  <a:pt x="134" y="50"/>
                </a:lnTo>
                <a:lnTo>
                  <a:pt x="132" y="44"/>
                </a:lnTo>
                <a:lnTo>
                  <a:pt x="129" y="37"/>
                </a:lnTo>
                <a:lnTo>
                  <a:pt x="125" y="31"/>
                </a:lnTo>
                <a:lnTo>
                  <a:pt x="121" y="26"/>
                </a:lnTo>
                <a:lnTo>
                  <a:pt x="117" y="21"/>
                </a:lnTo>
                <a:lnTo>
                  <a:pt x="112" y="16"/>
                </a:lnTo>
                <a:lnTo>
                  <a:pt x="107" y="12"/>
                </a:lnTo>
                <a:lnTo>
                  <a:pt x="101" y="9"/>
                </a:lnTo>
                <a:lnTo>
                  <a:pt x="95" y="6"/>
                </a:lnTo>
                <a:lnTo>
                  <a:pt x="89" y="3"/>
                </a:lnTo>
                <a:lnTo>
                  <a:pt x="82" y="1"/>
                </a:lnTo>
                <a:lnTo>
                  <a:pt x="75" y="0"/>
                </a:lnTo>
                <a:lnTo>
                  <a:pt x="69" y="0"/>
                </a:lnTo>
                <a:lnTo>
                  <a:pt x="61" y="0"/>
                </a:lnTo>
                <a:lnTo>
                  <a:pt x="55" y="1"/>
                </a:lnTo>
                <a:lnTo>
                  <a:pt x="48" y="3"/>
                </a:lnTo>
                <a:lnTo>
                  <a:pt x="42" y="6"/>
                </a:lnTo>
                <a:lnTo>
                  <a:pt x="36" y="9"/>
                </a:lnTo>
                <a:lnTo>
                  <a:pt x="30" y="12"/>
                </a:lnTo>
                <a:lnTo>
                  <a:pt x="25" y="16"/>
                </a:lnTo>
                <a:lnTo>
                  <a:pt x="20" y="21"/>
                </a:lnTo>
                <a:lnTo>
                  <a:pt x="16" y="26"/>
                </a:lnTo>
                <a:lnTo>
                  <a:pt x="12" y="31"/>
                </a:lnTo>
                <a:lnTo>
                  <a:pt x="8" y="37"/>
                </a:lnTo>
                <a:lnTo>
                  <a:pt x="5" y="44"/>
                </a:lnTo>
                <a:lnTo>
                  <a:pt x="3" y="50"/>
                </a:lnTo>
                <a:lnTo>
                  <a:pt x="1" y="57"/>
                </a:lnTo>
                <a:lnTo>
                  <a:pt x="0" y="64"/>
                </a:lnTo>
                <a:lnTo>
                  <a:pt x="0" y="72"/>
                </a:lnTo>
                <a:lnTo>
                  <a:pt x="0" y="728"/>
                </a:lnTo>
                <a:lnTo>
                  <a:pt x="0" y="735"/>
                </a:lnTo>
                <a:lnTo>
                  <a:pt x="1" y="742"/>
                </a:lnTo>
                <a:lnTo>
                  <a:pt x="3" y="749"/>
                </a:lnTo>
                <a:lnTo>
                  <a:pt x="5" y="756"/>
                </a:lnTo>
                <a:lnTo>
                  <a:pt x="8" y="762"/>
                </a:lnTo>
                <a:lnTo>
                  <a:pt x="12" y="768"/>
                </a:lnTo>
                <a:lnTo>
                  <a:pt x="16" y="774"/>
                </a:lnTo>
                <a:lnTo>
                  <a:pt x="20" y="779"/>
                </a:lnTo>
                <a:lnTo>
                  <a:pt x="25" y="783"/>
                </a:lnTo>
                <a:lnTo>
                  <a:pt x="30" y="787"/>
                </a:lnTo>
                <a:lnTo>
                  <a:pt x="36" y="791"/>
                </a:lnTo>
                <a:lnTo>
                  <a:pt x="42" y="794"/>
                </a:lnTo>
                <a:lnTo>
                  <a:pt x="48" y="797"/>
                </a:lnTo>
                <a:lnTo>
                  <a:pt x="55" y="798"/>
                </a:lnTo>
                <a:lnTo>
                  <a:pt x="61" y="799"/>
                </a:lnTo>
                <a:lnTo>
                  <a:pt x="69" y="800"/>
                </a:lnTo>
                <a:lnTo>
                  <a:pt x="75" y="799"/>
                </a:lnTo>
                <a:lnTo>
                  <a:pt x="82" y="798"/>
                </a:lnTo>
                <a:lnTo>
                  <a:pt x="89" y="797"/>
                </a:lnTo>
                <a:lnTo>
                  <a:pt x="95" y="794"/>
                </a:lnTo>
                <a:lnTo>
                  <a:pt x="101" y="791"/>
                </a:lnTo>
                <a:lnTo>
                  <a:pt x="107" y="787"/>
                </a:lnTo>
                <a:lnTo>
                  <a:pt x="112" y="783"/>
                </a:lnTo>
                <a:lnTo>
                  <a:pt x="117" y="779"/>
                </a:lnTo>
                <a:lnTo>
                  <a:pt x="121" y="774"/>
                </a:lnTo>
                <a:lnTo>
                  <a:pt x="125" y="768"/>
                </a:lnTo>
                <a:lnTo>
                  <a:pt x="129" y="762"/>
                </a:lnTo>
                <a:lnTo>
                  <a:pt x="132" y="756"/>
                </a:lnTo>
                <a:lnTo>
                  <a:pt x="134" y="749"/>
                </a:lnTo>
                <a:lnTo>
                  <a:pt x="136" y="742"/>
                </a:lnTo>
                <a:lnTo>
                  <a:pt x="137" y="735"/>
                </a:lnTo>
                <a:lnTo>
                  <a:pt x="137" y="728"/>
                </a:lnTo>
                <a:lnTo>
                  <a:pt x="137" y="72"/>
                </a:lnTo>
              </a:path>
            </a:pathLst>
          </a:custGeom>
          <a:solidFill>
            <a:srgbClr val="D43977"/>
          </a:solidFill>
          <a:ln w="12700" cap="rnd" cmpd="sng">
            <a:solidFill>
              <a:srgbClr val="09185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81" name="Freeform 41"/>
          <p:cNvSpPr>
            <a:spLocks/>
          </p:cNvSpPr>
          <p:nvPr/>
        </p:nvSpPr>
        <p:spPr bwMode="auto">
          <a:xfrm>
            <a:off x="7254523" y="3760789"/>
            <a:ext cx="194733" cy="1196975"/>
          </a:xfrm>
          <a:custGeom>
            <a:avLst/>
            <a:gdLst>
              <a:gd name="T0" fmla="*/ 215900 w 138"/>
              <a:gd name="T1" fmla="*/ 101600 h 754"/>
              <a:gd name="T2" fmla="*/ 212725 w 138"/>
              <a:gd name="T3" fmla="*/ 79375 h 754"/>
              <a:gd name="T4" fmla="*/ 204788 w 138"/>
              <a:gd name="T5" fmla="*/ 58738 h 754"/>
              <a:gd name="T6" fmla="*/ 192088 w 138"/>
              <a:gd name="T7" fmla="*/ 41275 h 754"/>
              <a:gd name="T8" fmla="*/ 177800 w 138"/>
              <a:gd name="T9" fmla="*/ 25400 h 754"/>
              <a:gd name="T10" fmla="*/ 160338 w 138"/>
              <a:gd name="T11" fmla="*/ 14288 h 754"/>
              <a:gd name="T12" fmla="*/ 139700 w 138"/>
              <a:gd name="T13" fmla="*/ 4763 h 754"/>
              <a:gd name="T14" fmla="*/ 119063 w 138"/>
              <a:gd name="T15" fmla="*/ 0 h 754"/>
              <a:gd name="T16" fmla="*/ 96838 w 138"/>
              <a:gd name="T17" fmla="*/ 0 h 754"/>
              <a:gd name="T18" fmla="*/ 76200 w 138"/>
              <a:gd name="T19" fmla="*/ 4763 h 754"/>
              <a:gd name="T20" fmla="*/ 57150 w 138"/>
              <a:gd name="T21" fmla="*/ 14288 h 754"/>
              <a:gd name="T22" fmla="*/ 39688 w 138"/>
              <a:gd name="T23" fmla="*/ 25400 h 754"/>
              <a:gd name="T24" fmla="*/ 25400 w 138"/>
              <a:gd name="T25" fmla="*/ 41275 h 754"/>
              <a:gd name="T26" fmla="*/ 12700 w 138"/>
              <a:gd name="T27" fmla="*/ 58738 h 754"/>
              <a:gd name="T28" fmla="*/ 4763 w 138"/>
              <a:gd name="T29" fmla="*/ 79375 h 754"/>
              <a:gd name="T30" fmla="*/ 0 w 138"/>
              <a:gd name="T31" fmla="*/ 101600 h 754"/>
              <a:gd name="T32" fmla="*/ 0 w 138"/>
              <a:gd name="T33" fmla="*/ 1081088 h 754"/>
              <a:gd name="T34" fmla="*/ 1588 w 138"/>
              <a:gd name="T35" fmla="*/ 1103313 h 754"/>
              <a:gd name="T36" fmla="*/ 7938 w 138"/>
              <a:gd name="T37" fmla="*/ 1125538 h 754"/>
              <a:gd name="T38" fmla="*/ 17463 w 138"/>
              <a:gd name="T39" fmla="*/ 1144588 h 754"/>
              <a:gd name="T40" fmla="*/ 31750 w 138"/>
              <a:gd name="T41" fmla="*/ 1162050 h 754"/>
              <a:gd name="T42" fmla="*/ 47625 w 138"/>
              <a:gd name="T43" fmla="*/ 1174750 h 754"/>
              <a:gd name="T44" fmla="*/ 66675 w 138"/>
              <a:gd name="T45" fmla="*/ 1185863 h 754"/>
              <a:gd name="T46" fmla="*/ 85725 w 138"/>
              <a:gd name="T47" fmla="*/ 1192213 h 754"/>
              <a:gd name="T48" fmla="*/ 107950 w 138"/>
              <a:gd name="T49" fmla="*/ 1195388 h 754"/>
              <a:gd name="T50" fmla="*/ 130175 w 138"/>
              <a:gd name="T51" fmla="*/ 1192213 h 754"/>
              <a:gd name="T52" fmla="*/ 150813 w 138"/>
              <a:gd name="T53" fmla="*/ 1185863 h 754"/>
              <a:gd name="T54" fmla="*/ 169863 w 138"/>
              <a:gd name="T55" fmla="*/ 1174750 h 754"/>
              <a:gd name="T56" fmla="*/ 185738 w 138"/>
              <a:gd name="T57" fmla="*/ 1162050 h 754"/>
              <a:gd name="T58" fmla="*/ 198438 w 138"/>
              <a:gd name="T59" fmla="*/ 1144588 h 754"/>
              <a:gd name="T60" fmla="*/ 207963 w 138"/>
              <a:gd name="T61" fmla="*/ 1125538 h 754"/>
              <a:gd name="T62" fmla="*/ 214313 w 138"/>
              <a:gd name="T63" fmla="*/ 1103313 h 754"/>
              <a:gd name="T64" fmla="*/ 217488 w 138"/>
              <a:gd name="T65" fmla="*/ 1081088 h 75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138" h="754">
                <a:moveTo>
                  <a:pt x="137" y="72"/>
                </a:moveTo>
                <a:lnTo>
                  <a:pt x="136" y="64"/>
                </a:lnTo>
                <a:lnTo>
                  <a:pt x="135" y="57"/>
                </a:lnTo>
                <a:lnTo>
                  <a:pt x="134" y="50"/>
                </a:lnTo>
                <a:lnTo>
                  <a:pt x="131" y="43"/>
                </a:lnTo>
                <a:lnTo>
                  <a:pt x="129" y="37"/>
                </a:lnTo>
                <a:lnTo>
                  <a:pt x="125" y="31"/>
                </a:lnTo>
                <a:lnTo>
                  <a:pt x="121" y="26"/>
                </a:lnTo>
                <a:lnTo>
                  <a:pt x="117" y="21"/>
                </a:lnTo>
                <a:lnTo>
                  <a:pt x="112" y="16"/>
                </a:lnTo>
                <a:lnTo>
                  <a:pt x="107" y="12"/>
                </a:lnTo>
                <a:lnTo>
                  <a:pt x="101" y="9"/>
                </a:lnTo>
                <a:lnTo>
                  <a:pt x="95" y="6"/>
                </a:lnTo>
                <a:lnTo>
                  <a:pt x="88" y="3"/>
                </a:lnTo>
                <a:lnTo>
                  <a:pt x="82" y="1"/>
                </a:lnTo>
                <a:lnTo>
                  <a:pt x="75" y="0"/>
                </a:lnTo>
                <a:lnTo>
                  <a:pt x="68" y="0"/>
                </a:lnTo>
                <a:lnTo>
                  <a:pt x="61" y="0"/>
                </a:lnTo>
                <a:lnTo>
                  <a:pt x="54" y="1"/>
                </a:lnTo>
                <a:lnTo>
                  <a:pt x="48" y="3"/>
                </a:lnTo>
                <a:lnTo>
                  <a:pt x="42" y="6"/>
                </a:lnTo>
                <a:lnTo>
                  <a:pt x="36" y="9"/>
                </a:lnTo>
                <a:lnTo>
                  <a:pt x="30" y="12"/>
                </a:lnTo>
                <a:lnTo>
                  <a:pt x="25" y="16"/>
                </a:lnTo>
                <a:lnTo>
                  <a:pt x="20" y="21"/>
                </a:lnTo>
                <a:lnTo>
                  <a:pt x="16" y="26"/>
                </a:lnTo>
                <a:lnTo>
                  <a:pt x="11" y="31"/>
                </a:lnTo>
                <a:lnTo>
                  <a:pt x="8" y="37"/>
                </a:lnTo>
                <a:lnTo>
                  <a:pt x="5" y="43"/>
                </a:lnTo>
                <a:lnTo>
                  <a:pt x="3" y="50"/>
                </a:lnTo>
                <a:lnTo>
                  <a:pt x="1" y="57"/>
                </a:lnTo>
                <a:lnTo>
                  <a:pt x="0" y="64"/>
                </a:lnTo>
                <a:lnTo>
                  <a:pt x="0" y="72"/>
                </a:lnTo>
                <a:lnTo>
                  <a:pt x="0" y="681"/>
                </a:lnTo>
                <a:lnTo>
                  <a:pt x="0" y="688"/>
                </a:lnTo>
                <a:lnTo>
                  <a:pt x="1" y="695"/>
                </a:lnTo>
                <a:lnTo>
                  <a:pt x="3" y="702"/>
                </a:lnTo>
                <a:lnTo>
                  <a:pt x="5" y="709"/>
                </a:lnTo>
                <a:lnTo>
                  <a:pt x="8" y="715"/>
                </a:lnTo>
                <a:lnTo>
                  <a:pt x="11" y="721"/>
                </a:lnTo>
                <a:lnTo>
                  <a:pt x="16" y="726"/>
                </a:lnTo>
                <a:lnTo>
                  <a:pt x="20" y="732"/>
                </a:lnTo>
                <a:lnTo>
                  <a:pt x="25" y="736"/>
                </a:lnTo>
                <a:lnTo>
                  <a:pt x="30" y="740"/>
                </a:lnTo>
                <a:lnTo>
                  <a:pt x="36" y="744"/>
                </a:lnTo>
                <a:lnTo>
                  <a:pt x="42" y="747"/>
                </a:lnTo>
                <a:lnTo>
                  <a:pt x="48" y="750"/>
                </a:lnTo>
                <a:lnTo>
                  <a:pt x="54" y="751"/>
                </a:lnTo>
                <a:lnTo>
                  <a:pt x="61" y="752"/>
                </a:lnTo>
                <a:lnTo>
                  <a:pt x="68" y="753"/>
                </a:lnTo>
                <a:lnTo>
                  <a:pt x="75" y="752"/>
                </a:lnTo>
                <a:lnTo>
                  <a:pt x="82" y="751"/>
                </a:lnTo>
                <a:lnTo>
                  <a:pt x="88" y="750"/>
                </a:lnTo>
                <a:lnTo>
                  <a:pt x="95" y="747"/>
                </a:lnTo>
                <a:lnTo>
                  <a:pt x="101" y="744"/>
                </a:lnTo>
                <a:lnTo>
                  <a:pt x="107" y="740"/>
                </a:lnTo>
                <a:lnTo>
                  <a:pt x="112" y="736"/>
                </a:lnTo>
                <a:lnTo>
                  <a:pt x="117" y="732"/>
                </a:lnTo>
                <a:lnTo>
                  <a:pt x="121" y="726"/>
                </a:lnTo>
                <a:lnTo>
                  <a:pt x="125" y="721"/>
                </a:lnTo>
                <a:lnTo>
                  <a:pt x="129" y="715"/>
                </a:lnTo>
                <a:lnTo>
                  <a:pt x="131" y="709"/>
                </a:lnTo>
                <a:lnTo>
                  <a:pt x="134" y="702"/>
                </a:lnTo>
                <a:lnTo>
                  <a:pt x="135" y="695"/>
                </a:lnTo>
                <a:lnTo>
                  <a:pt x="136" y="688"/>
                </a:lnTo>
                <a:lnTo>
                  <a:pt x="137" y="681"/>
                </a:lnTo>
                <a:lnTo>
                  <a:pt x="137" y="72"/>
                </a:lnTo>
              </a:path>
            </a:pathLst>
          </a:custGeom>
          <a:solidFill>
            <a:srgbClr val="1CA29F"/>
          </a:solidFill>
          <a:ln w="12700" cap="rnd" cmpd="sng">
            <a:solidFill>
              <a:srgbClr val="09185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82" name="Freeform 42"/>
          <p:cNvSpPr>
            <a:spLocks/>
          </p:cNvSpPr>
          <p:nvPr/>
        </p:nvSpPr>
        <p:spPr bwMode="auto">
          <a:xfrm>
            <a:off x="7251700" y="4016375"/>
            <a:ext cx="197556" cy="939800"/>
          </a:xfrm>
          <a:custGeom>
            <a:avLst/>
            <a:gdLst>
              <a:gd name="T0" fmla="*/ 219052 w 139"/>
              <a:gd name="T1" fmla="*/ 101600 h 592"/>
              <a:gd name="T2" fmla="*/ 214255 w 139"/>
              <a:gd name="T3" fmla="*/ 79375 h 592"/>
              <a:gd name="T4" fmla="*/ 206261 w 139"/>
              <a:gd name="T5" fmla="*/ 58738 h 592"/>
              <a:gd name="T6" fmla="*/ 195068 w 139"/>
              <a:gd name="T7" fmla="*/ 41275 h 592"/>
              <a:gd name="T8" fmla="*/ 180678 w 139"/>
              <a:gd name="T9" fmla="*/ 25400 h 592"/>
              <a:gd name="T10" fmla="*/ 161491 w 139"/>
              <a:gd name="T11" fmla="*/ 14288 h 592"/>
              <a:gd name="T12" fmla="*/ 142304 w 139"/>
              <a:gd name="T13" fmla="*/ 4763 h 592"/>
              <a:gd name="T14" fmla="*/ 121518 w 139"/>
              <a:gd name="T15" fmla="*/ 0 h 592"/>
              <a:gd name="T16" fmla="*/ 99133 w 139"/>
              <a:gd name="T17" fmla="*/ 0 h 592"/>
              <a:gd name="T18" fmla="*/ 76748 w 139"/>
              <a:gd name="T19" fmla="*/ 4763 h 592"/>
              <a:gd name="T20" fmla="*/ 57561 w 139"/>
              <a:gd name="T21" fmla="*/ 14288 h 592"/>
              <a:gd name="T22" fmla="*/ 39973 w 139"/>
              <a:gd name="T23" fmla="*/ 25400 h 592"/>
              <a:gd name="T24" fmla="*/ 25583 w 139"/>
              <a:gd name="T25" fmla="*/ 41275 h 592"/>
              <a:gd name="T26" fmla="*/ 12791 w 139"/>
              <a:gd name="T27" fmla="*/ 58738 h 592"/>
              <a:gd name="T28" fmla="*/ 4797 w 139"/>
              <a:gd name="T29" fmla="*/ 79375 h 592"/>
              <a:gd name="T30" fmla="*/ 0 w 139"/>
              <a:gd name="T31" fmla="*/ 101600 h 592"/>
              <a:gd name="T32" fmla="*/ 0 w 139"/>
              <a:gd name="T33" fmla="*/ 823913 h 592"/>
              <a:gd name="T34" fmla="*/ 1599 w 139"/>
              <a:gd name="T35" fmla="*/ 847725 h 592"/>
              <a:gd name="T36" fmla="*/ 7995 w 139"/>
              <a:gd name="T37" fmla="*/ 868363 h 592"/>
              <a:gd name="T38" fmla="*/ 19187 w 139"/>
              <a:gd name="T39" fmla="*/ 887413 h 592"/>
              <a:gd name="T40" fmla="*/ 31978 w 139"/>
              <a:gd name="T41" fmla="*/ 904875 h 592"/>
              <a:gd name="T42" fmla="*/ 47968 w 139"/>
              <a:gd name="T43" fmla="*/ 919163 h 592"/>
              <a:gd name="T44" fmla="*/ 67155 w 139"/>
              <a:gd name="T45" fmla="*/ 928688 h 592"/>
              <a:gd name="T46" fmla="*/ 87941 w 139"/>
              <a:gd name="T47" fmla="*/ 935038 h 592"/>
              <a:gd name="T48" fmla="*/ 110326 w 139"/>
              <a:gd name="T49" fmla="*/ 938213 h 592"/>
              <a:gd name="T50" fmla="*/ 132710 w 139"/>
              <a:gd name="T51" fmla="*/ 935038 h 592"/>
              <a:gd name="T52" fmla="*/ 153496 w 139"/>
              <a:gd name="T53" fmla="*/ 928688 h 592"/>
              <a:gd name="T54" fmla="*/ 171085 w 139"/>
              <a:gd name="T55" fmla="*/ 919163 h 592"/>
              <a:gd name="T56" fmla="*/ 187074 w 139"/>
              <a:gd name="T57" fmla="*/ 904875 h 592"/>
              <a:gd name="T58" fmla="*/ 201464 w 139"/>
              <a:gd name="T59" fmla="*/ 887413 h 592"/>
              <a:gd name="T60" fmla="*/ 211058 w 139"/>
              <a:gd name="T61" fmla="*/ 868363 h 592"/>
              <a:gd name="T62" fmla="*/ 217453 w 139"/>
              <a:gd name="T63" fmla="*/ 847725 h 592"/>
              <a:gd name="T64" fmla="*/ 220651 w 139"/>
              <a:gd name="T65" fmla="*/ 823913 h 59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139" h="592">
                <a:moveTo>
                  <a:pt x="138" y="71"/>
                </a:moveTo>
                <a:lnTo>
                  <a:pt x="137" y="64"/>
                </a:lnTo>
                <a:lnTo>
                  <a:pt x="136" y="57"/>
                </a:lnTo>
                <a:lnTo>
                  <a:pt x="134" y="50"/>
                </a:lnTo>
                <a:lnTo>
                  <a:pt x="132" y="43"/>
                </a:lnTo>
                <a:lnTo>
                  <a:pt x="129" y="37"/>
                </a:lnTo>
                <a:lnTo>
                  <a:pt x="126" y="31"/>
                </a:lnTo>
                <a:lnTo>
                  <a:pt x="122" y="26"/>
                </a:lnTo>
                <a:lnTo>
                  <a:pt x="117" y="21"/>
                </a:lnTo>
                <a:lnTo>
                  <a:pt x="113" y="16"/>
                </a:lnTo>
                <a:lnTo>
                  <a:pt x="107" y="12"/>
                </a:lnTo>
                <a:lnTo>
                  <a:pt x="101" y="9"/>
                </a:lnTo>
                <a:lnTo>
                  <a:pt x="96" y="5"/>
                </a:lnTo>
                <a:lnTo>
                  <a:pt x="89" y="3"/>
                </a:lnTo>
                <a:lnTo>
                  <a:pt x="83" y="1"/>
                </a:lnTo>
                <a:lnTo>
                  <a:pt x="76" y="0"/>
                </a:lnTo>
                <a:lnTo>
                  <a:pt x="69" y="0"/>
                </a:lnTo>
                <a:lnTo>
                  <a:pt x="62" y="0"/>
                </a:lnTo>
                <a:lnTo>
                  <a:pt x="55" y="1"/>
                </a:lnTo>
                <a:lnTo>
                  <a:pt x="48" y="3"/>
                </a:lnTo>
                <a:lnTo>
                  <a:pt x="42" y="5"/>
                </a:lnTo>
                <a:lnTo>
                  <a:pt x="36" y="9"/>
                </a:lnTo>
                <a:lnTo>
                  <a:pt x="30" y="12"/>
                </a:lnTo>
                <a:lnTo>
                  <a:pt x="25" y="16"/>
                </a:lnTo>
                <a:lnTo>
                  <a:pt x="20" y="21"/>
                </a:lnTo>
                <a:lnTo>
                  <a:pt x="16" y="26"/>
                </a:lnTo>
                <a:lnTo>
                  <a:pt x="12" y="31"/>
                </a:lnTo>
                <a:lnTo>
                  <a:pt x="8" y="37"/>
                </a:lnTo>
                <a:lnTo>
                  <a:pt x="5" y="43"/>
                </a:lnTo>
                <a:lnTo>
                  <a:pt x="3" y="50"/>
                </a:lnTo>
                <a:lnTo>
                  <a:pt x="1" y="57"/>
                </a:lnTo>
                <a:lnTo>
                  <a:pt x="0" y="64"/>
                </a:lnTo>
                <a:lnTo>
                  <a:pt x="0" y="71"/>
                </a:lnTo>
                <a:lnTo>
                  <a:pt x="0" y="519"/>
                </a:lnTo>
                <a:lnTo>
                  <a:pt x="0" y="527"/>
                </a:lnTo>
                <a:lnTo>
                  <a:pt x="1" y="534"/>
                </a:lnTo>
                <a:lnTo>
                  <a:pt x="3" y="541"/>
                </a:lnTo>
                <a:lnTo>
                  <a:pt x="5" y="547"/>
                </a:lnTo>
                <a:lnTo>
                  <a:pt x="8" y="553"/>
                </a:lnTo>
                <a:lnTo>
                  <a:pt x="12" y="559"/>
                </a:lnTo>
                <a:lnTo>
                  <a:pt x="16" y="565"/>
                </a:lnTo>
                <a:lnTo>
                  <a:pt x="20" y="570"/>
                </a:lnTo>
                <a:lnTo>
                  <a:pt x="25" y="574"/>
                </a:lnTo>
                <a:lnTo>
                  <a:pt x="30" y="579"/>
                </a:lnTo>
                <a:lnTo>
                  <a:pt x="36" y="582"/>
                </a:lnTo>
                <a:lnTo>
                  <a:pt x="42" y="585"/>
                </a:lnTo>
                <a:lnTo>
                  <a:pt x="48" y="588"/>
                </a:lnTo>
                <a:lnTo>
                  <a:pt x="55" y="589"/>
                </a:lnTo>
                <a:lnTo>
                  <a:pt x="62" y="591"/>
                </a:lnTo>
                <a:lnTo>
                  <a:pt x="69" y="591"/>
                </a:lnTo>
                <a:lnTo>
                  <a:pt x="76" y="591"/>
                </a:lnTo>
                <a:lnTo>
                  <a:pt x="83" y="589"/>
                </a:lnTo>
                <a:lnTo>
                  <a:pt x="89" y="588"/>
                </a:lnTo>
                <a:lnTo>
                  <a:pt x="96" y="585"/>
                </a:lnTo>
                <a:lnTo>
                  <a:pt x="101" y="582"/>
                </a:lnTo>
                <a:lnTo>
                  <a:pt x="107" y="579"/>
                </a:lnTo>
                <a:lnTo>
                  <a:pt x="113" y="574"/>
                </a:lnTo>
                <a:lnTo>
                  <a:pt x="117" y="570"/>
                </a:lnTo>
                <a:lnTo>
                  <a:pt x="122" y="565"/>
                </a:lnTo>
                <a:lnTo>
                  <a:pt x="126" y="559"/>
                </a:lnTo>
                <a:lnTo>
                  <a:pt x="129" y="553"/>
                </a:lnTo>
                <a:lnTo>
                  <a:pt x="132" y="547"/>
                </a:lnTo>
                <a:lnTo>
                  <a:pt x="134" y="541"/>
                </a:lnTo>
                <a:lnTo>
                  <a:pt x="136" y="534"/>
                </a:lnTo>
                <a:lnTo>
                  <a:pt x="137" y="527"/>
                </a:lnTo>
                <a:lnTo>
                  <a:pt x="138" y="519"/>
                </a:lnTo>
                <a:lnTo>
                  <a:pt x="138" y="71"/>
                </a:lnTo>
              </a:path>
            </a:pathLst>
          </a:custGeom>
          <a:solidFill>
            <a:srgbClr val="8054CE"/>
          </a:solidFill>
          <a:ln w="12700" cap="rnd" cmpd="sng">
            <a:solidFill>
              <a:srgbClr val="09185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83" name="Freeform 43"/>
          <p:cNvSpPr>
            <a:spLocks/>
          </p:cNvSpPr>
          <p:nvPr/>
        </p:nvSpPr>
        <p:spPr bwMode="auto">
          <a:xfrm>
            <a:off x="6396568" y="2894013"/>
            <a:ext cx="194733" cy="717550"/>
          </a:xfrm>
          <a:custGeom>
            <a:avLst/>
            <a:gdLst>
              <a:gd name="T0" fmla="*/ 0 w 138"/>
              <a:gd name="T1" fmla="*/ 701675 h 452"/>
              <a:gd name="T2" fmla="*/ 4763 w 138"/>
              <a:gd name="T3" fmla="*/ 681038 h 452"/>
              <a:gd name="T4" fmla="*/ 12700 w 138"/>
              <a:gd name="T5" fmla="*/ 660400 h 452"/>
              <a:gd name="T6" fmla="*/ 25400 w 138"/>
              <a:gd name="T7" fmla="*/ 641350 h 452"/>
              <a:gd name="T8" fmla="*/ 39688 w 138"/>
              <a:gd name="T9" fmla="*/ 625475 h 452"/>
              <a:gd name="T10" fmla="*/ 57150 w 138"/>
              <a:gd name="T11" fmla="*/ 614363 h 452"/>
              <a:gd name="T12" fmla="*/ 76200 w 138"/>
              <a:gd name="T13" fmla="*/ 604838 h 452"/>
              <a:gd name="T14" fmla="*/ 96838 w 138"/>
              <a:gd name="T15" fmla="*/ 600075 h 452"/>
              <a:gd name="T16" fmla="*/ 119063 w 138"/>
              <a:gd name="T17" fmla="*/ 600075 h 452"/>
              <a:gd name="T18" fmla="*/ 141288 w 138"/>
              <a:gd name="T19" fmla="*/ 604838 h 452"/>
              <a:gd name="T20" fmla="*/ 160338 w 138"/>
              <a:gd name="T21" fmla="*/ 614363 h 452"/>
              <a:gd name="T22" fmla="*/ 177800 w 138"/>
              <a:gd name="T23" fmla="*/ 627063 h 452"/>
              <a:gd name="T24" fmla="*/ 192088 w 138"/>
              <a:gd name="T25" fmla="*/ 642938 h 452"/>
              <a:gd name="T26" fmla="*/ 204788 w 138"/>
              <a:gd name="T27" fmla="*/ 660400 h 452"/>
              <a:gd name="T28" fmla="*/ 212725 w 138"/>
              <a:gd name="T29" fmla="*/ 681038 h 452"/>
              <a:gd name="T30" fmla="*/ 215900 w 138"/>
              <a:gd name="T31" fmla="*/ 703263 h 452"/>
              <a:gd name="T32" fmla="*/ 217488 w 138"/>
              <a:gd name="T33" fmla="*/ 477838 h 452"/>
              <a:gd name="T34" fmla="*/ 217488 w 138"/>
              <a:gd name="T35" fmla="*/ 101600 h 452"/>
              <a:gd name="T36" fmla="*/ 212725 w 138"/>
              <a:gd name="T37" fmla="*/ 79375 h 452"/>
              <a:gd name="T38" fmla="*/ 204788 w 138"/>
              <a:gd name="T39" fmla="*/ 58738 h 452"/>
              <a:gd name="T40" fmla="*/ 192088 w 138"/>
              <a:gd name="T41" fmla="*/ 41275 h 452"/>
              <a:gd name="T42" fmla="*/ 177800 w 138"/>
              <a:gd name="T43" fmla="*/ 25400 h 452"/>
              <a:gd name="T44" fmla="*/ 160338 w 138"/>
              <a:gd name="T45" fmla="*/ 14288 h 452"/>
              <a:gd name="T46" fmla="*/ 141288 w 138"/>
              <a:gd name="T47" fmla="*/ 4763 h 452"/>
              <a:gd name="T48" fmla="*/ 119063 w 138"/>
              <a:gd name="T49" fmla="*/ 0 h 452"/>
              <a:gd name="T50" fmla="*/ 96838 w 138"/>
              <a:gd name="T51" fmla="*/ 0 h 452"/>
              <a:gd name="T52" fmla="*/ 76200 w 138"/>
              <a:gd name="T53" fmla="*/ 4763 h 452"/>
              <a:gd name="T54" fmla="*/ 57150 w 138"/>
              <a:gd name="T55" fmla="*/ 14288 h 452"/>
              <a:gd name="T56" fmla="*/ 39688 w 138"/>
              <a:gd name="T57" fmla="*/ 25400 h 452"/>
              <a:gd name="T58" fmla="*/ 25400 w 138"/>
              <a:gd name="T59" fmla="*/ 41275 h 452"/>
              <a:gd name="T60" fmla="*/ 12700 w 138"/>
              <a:gd name="T61" fmla="*/ 58738 h 452"/>
              <a:gd name="T62" fmla="*/ 4763 w 138"/>
              <a:gd name="T63" fmla="*/ 79375 h 452"/>
              <a:gd name="T64" fmla="*/ 0 w 138"/>
              <a:gd name="T65" fmla="*/ 101600 h 452"/>
              <a:gd name="T66" fmla="*/ 0 w 138"/>
              <a:gd name="T67" fmla="*/ 477838 h 452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38" h="452">
                <a:moveTo>
                  <a:pt x="0" y="450"/>
                </a:moveTo>
                <a:lnTo>
                  <a:pt x="0" y="442"/>
                </a:lnTo>
                <a:lnTo>
                  <a:pt x="1" y="436"/>
                </a:lnTo>
                <a:lnTo>
                  <a:pt x="3" y="429"/>
                </a:lnTo>
                <a:lnTo>
                  <a:pt x="5" y="422"/>
                </a:lnTo>
                <a:lnTo>
                  <a:pt x="8" y="416"/>
                </a:lnTo>
                <a:lnTo>
                  <a:pt x="11" y="410"/>
                </a:lnTo>
                <a:lnTo>
                  <a:pt x="16" y="404"/>
                </a:lnTo>
                <a:lnTo>
                  <a:pt x="20" y="399"/>
                </a:lnTo>
                <a:lnTo>
                  <a:pt x="25" y="394"/>
                </a:lnTo>
                <a:lnTo>
                  <a:pt x="30" y="390"/>
                </a:lnTo>
                <a:lnTo>
                  <a:pt x="36" y="387"/>
                </a:lnTo>
                <a:lnTo>
                  <a:pt x="42" y="383"/>
                </a:lnTo>
                <a:lnTo>
                  <a:pt x="48" y="381"/>
                </a:lnTo>
                <a:lnTo>
                  <a:pt x="54" y="379"/>
                </a:lnTo>
                <a:lnTo>
                  <a:pt x="61" y="378"/>
                </a:lnTo>
                <a:lnTo>
                  <a:pt x="68" y="378"/>
                </a:lnTo>
                <a:lnTo>
                  <a:pt x="75" y="378"/>
                </a:lnTo>
                <a:lnTo>
                  <a:pt x="82" y="379"/>
                </a:lnTo>
                <a:lnTo>
                  <a:pt x="89" y="381"/>
                </a:lnTo>
                <a:lnTo>
                  <a:pt x="95" y="383"/>
                </a:lnTo>
                <a:lnTo>
                  <a:pt x="101" y="387"/>
                </a:lnTo>
                <a:lnTo>
                  <a:pt x="106" y="390"/>
                </a:lnTo>
                <a:lnTo>
                  <a:pt x="112" y="395"/>
                </a:lnTo>
                <a:lnTo>
                  <a:pt x="117" y="399"/>
                </a:lnTo>
                <a:lnTo>
                  <a:pt x="121" y="405"/>
                </a:lnTo>
                <a:lnTo>
                  <a:pt x="125" y="410"/>
                </a:lnTo>
                <a:lnTo>
                  <a:pt x="129" y="416"/>
                </a:lnTo>
                <a:lnTo>
                  <a:pt x="131" y="422"/>
                </a:lnTo>
                <a:lnTo>
                  <a:pt x="134" y="429"/>
                </a:lnTo>
                <a:lnTo>
                  <a:pt x="136" y="436"/>
                </a:lnTo>
                <a:lnTo>
                  <a:pt x="136" y="443"/>
                </a:lnTo>
                <a:lnTo>
                  <a:pt x="137" y="451"/>
                </a:lnTo>
                <a:lnTo>
                  <a:pt x="137" y="301"/>
                </a:lnTo>
                <a:lnTo>
                  <a:pt x="137" y="72"/>
                </a:lnTo>
                <a:lnTo>
                  <a:pt x="137" y="64"/>
                </a:lnTo>
                <a:lnTo>
                  <a:pt x="136" y="57"/>
                </a:lnTo>
                <a:lnTo>
                  <a:pt x="134" y="50"/>
                </a:lnTo>
                <a:lnTo>
                  <a:pt x="132" y="44"/>
                </a:lnTo>
                <a:lnTo>
                  <a:pt x="129" y="37"/>
                </a:lnTo>
                <a:lnTo>
                  <a:pt x="125" y="32"/>
                </a:lnTo>
                <a:lnTo>
                  <a:pt x="121" y="26"/>
                </a:lnTo>
                <a:lnTo>
                  <a:pt x="117" y="21"/>
                </a:lnTo>
                <a:lnTo>
                  <a:pt x="112" y="16"/>
                </a:lnTo>
                <a:lnTo>
                  <a:pt x="107" y="12"/>
                </a:lnTo>
                <a:lnTo>
                  <a:pt x="101" y="9"/>
                </a:lnTo>
                <a:lnTo>
                  <a:pt x="95" y="6"/>
                </a:lnTo>
                <a:lnTo>
                  <a:pt x="89" y="3"/>
                </a:lnTo>
                <a:lnTo>
                  <a:pt x="82" y="2"/>
                </a:lnTo>
                <a:lnTo>
                  <a:pt x="75" y="0"/>
                </a:lnTo>
                <a:lnTo>
                  <a:pt x="68" y="0"/>
                </a:lnTo>
                <a:lnTo>
                  <a:pt x="61" y="0"/>
                </a:lnTo>
                <a:lnTo>
                  <a:pt x="54" y="2"/>
                </a:lnTo>
                <a:lnTo>
                  <a:pt x="48" y="3"/>
                </a:lnTo>
                <a:lnTo>
                  <a:pt x="42" y="6"/>
                </a:lnTo>
                <a:lnTo>
                  <a:pt x="36" y="9"/>
                </a:lnTo>
                <a:lnTo>
                  <a:pt x="30" y="12"/>
                </a:lnTo>
                <a:lnTo>
                  <a:pt x="25" y="16"/>
                </a:lnTo>
                <a:lnTo>
                  <a:pt x="20" y="21"/>
                </a:lnTo>
                <a:lnTo>
                  <a:pt x="16" y="26"/>
                </a:lnTo>
                <a:lnTo>
                  <a:pt x="11" y="32"/>
                </a:lnTo>
                <a:lnTo>
                  <a:pt x="8" y="37"/>
                </a:lnTo>
                <a:lnTo>
                  <a:pt x="5" y="44"/>
                </a:lnTo>
                <a:lnTo>
                  <a:pt x="3" y="50"/>
                </a:lnTo>
                <a:lnTo>
                  <a:pt x="1" y="57"/>
                </a:lnTo>
                <a:lnTo>
                  <a:pt x="0" y="64"/>
                </a:lnTo>
                <a:lnTo>
                  <a:pt x="0" y="72"/>
                </a:lnTo>
                <a:lnTo>
                  <a:pt x="0" y="301"/>
                </a:lnTo>
                <a:lnTo>
                  <a:pt x="0" y="450"/>
                </a:lnTo>
              </a:path>
            </a:pathLst>
          </a:custGeom>
          <a:solidFill>
            <a:srgbClr val="8054CE"/>
          </a:solidFill>
          <a:ln w="12700" cap="rnd" cmpd="sng">
            <a:solidFill>
              <a:srgbClr val="09185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84" name="Freeform 44"/>
          <p:cNvSpPr>
            <a:spLocks/>
          </p:cNvSpPr>
          <p:nvPr/>
        </p:nvSpPr>
        <p:spPr bwMode="auto">
          <a:xfrm>
            <a:off x="6467123" y="2851150"/>
            <a:ext cx="1254477" cy="1492250"/>
          </a:xfrm>
          <a:custGeom>
            <a:avLst/>
            <a:gdLst>
              <a:gd name="T0" fmla="*/ 1241615 w 890"/>
              <a:gd name="T1" fmla="*/ 1490663 h 940"/>
              <a:gd name="T2" fmla="*/ 1409701 w 890"/>
              <a:gd name="T3" fmla="*/ 1384300 h 940"/>
              <a:gd name="T4" fmla="*/ 746872 w 890"/>
              <a:gd name="T5" fmla="*/ 333375 h 940"/>
              <a:gd name="T6" fmla="*/ 743701 w 890"/>
              <a:gd name="T7" fmla="*/ 328613 h 940"/>
              <a:gd name="T8" fmla="*/ 734186 w 890"/>
              <a:gd name="T9" fmla="*/ 314325 h 940"/>
              <a:gd name="T10" fmla="*/ 719915 w 890"/>
              <a:gd name="T11" fmla="*/ 295275 h 940"/>
              <a:gd name="T12" fmla="*/ 697715 w 890"/>
              <a:gd name="T13" fmla="*/ 268288 h 940"/>
              <a:gd name="T14" fmla="*/ 672343 w 890"/>
              <a:gd name="T15" fmla="*/ 238125 h 940"/>
              <a:gd name="T16" fmla="*/ 639043 w 890"/>
              <a:gd name="T17" fmla="*/ 206375 h 940"/>
              <a:gd name="T18" fmla="*/ 600986 w 890"/>
              <a:gd name="T19" fmla="*/ 171450 h 940"/>
              <a:gd name="T20" fmla="*/ 556586 w 890"/>
              <a:gd name="T21" fmla="*/ 136525 h 940"/>
              <a:gd name="T22" fmla="*/ 505843 w 890"/>
              <a:gd name="T23" fmla="*/ 103188 h 940"/>
              <a:gd name="T24" fmla="*/ 450343 w 890"/>
              <a:gd name="T25" fmla="*/ 71438 h 940"/>
              <a:gd name="T26" fmla="*/ 390086 w 890"/>
              <a:gd name="T27" fmla="*/ 44450 h 940"/>
              <a:gd name="T28" fmla="*/ 321900 w 890"/>
              <a:gd name="T29" fmla="*/ 22225 h 940"/>
              <a:gd name="T30" fmla="*/ 250543 w 890"/>
              <a:gd name="T31" fmla="*/ 7938 h 940"/>
              <a:gd name="T32" fmla="*/ 172843 w 890"/>
              <a:gd name="T33" fmla="*/ 0 h 940"/>
              <a:gd name="T34" fmla="*/ 88800 w 890"/>
              <a:gd name="T35" fmla="*/ 1588 h 940"/>
              <a:gd name="T36" fmla="*/ 0 w 890"/>
              <a:gd name="T37" fmla="*/ 15875 h 940"/>
              <a:gd name="T38" fmla="*/ 3171 w 890"/>
              <a:gd name="T39" fmla="*/ 15875 h 940"/>
              <a:gd name="T40" fmla="*/ 15857 w 890"/>
              <a:gd name="T41" fmla="*/ 17463 h 940"/>
              <a:gd name="T42" fmla="*/ 33300 w 890"/>
              <a:gd name="T43" fmla="*/ 22225 h 940"/>
              <a:gd name="T44" fmla="*/ 57086 w 890"/>
              <a:gd name="T45" fmla="*/ 28575 h 940"/>
              <a:gd name="T46" fmla="*/ 87214 w 890"/>
              <a:gd name="T47" fmla="*/ 38100 h 940"/>
              <a:gd name="T48" fmla="*/ 120514 w 890"/>
              <a:gd name="T49" fmla="*/ 50800 h 940"/>
              <a:gd name="T50" fmla="*/ 160157 w 890"/>
              <a:gd name="T51" fmla="*/ 66675 h 940"/>
              <a:gd name="T52" fmla="*/ 201386 w 890"/>
              <a:gd name="T53" fmla="*/ 85725 h 940"/>
              <a:gd name="T54" fmla="*/ 245786 w 890"/>
              <a:gd name="T55" fmla="*/ 111125 h 940"/>
              <a:gd name="T56" fmla="*/ 293357 w 890"/>
              <a:gd name="T57" fmla="*/ 139700 h 940"/>
              <a:gd name="T58" fmla="*/ 340929 w 890"/>
              <a:gd name="T59" fmla="*/ 174625 h 940"/>
              <a:gd name="T60" fmla="*/ 390086 w 890"/>
              <a:gd name="T61" fmla="*/ 214313 h 940"/>
              <a:gd name="T62" fmla="*/ 440829 w 890"/>
              <a:gd name="T63" fmla="*/ 260350 h 940"/>
              <a:gd name="T64" fmla="*/ 489986 w 890"/>
              <a:gd name="T65" fmla="*/ 312738 h 940"/>
              <a:gd name="T66" fmla="*/ 537558 w 890"/>
              <a:gd name="T67" fmla="*/ 373063 h 940"/>
              <a:gd name="T68" fmla="*/ 583543 w 890"/>
              <a:gd name="T69" fmla="*/ 439738 h 940"/>
              <a:gd name="T70" fmla="*/ 1241615 w 890"/>
              <a:gd name="T71" fmla="*/ 1490663 h 940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90" h="940">
                <a:moveTo>
                  <a:pt x="783" y="939"/>
                </a:moveTo>
                <a:lnTo>
                  <a:pt x="889" y="872"/>
                </a:lnTo>
                <a:lnTo>
                  <a:pt x="471" y="210"/>
                </a:lnTo>
                <a:lnTo>
                  <a:pt x="469" y="207"/>
                </a:lnTo>
                <a:lnTo>
                  <a:pt x="463" y="198"/>
                </a:lnTo>
                <a:lnTo>
                  <a:pt x="454" y="186"/>
                </a:lnTo>
                <a:lnTo>
                  <a:pt x="440" y="169"/>
                </a:lnTo>
                <a:lnTo>
                  <a:pt x="424" y="150"/>
                </a:lnTo>
                <a:lnTo>
                  <a:pt x="403" y="130"/>
                </a:lnTo>
                <a:lnTo>
                  <a:pt x="379" y="108"/>
                </a:lnTo>
                <a:lnTo>
                  <a:pt x="351" y="86"/>
                </a:lnTo>
                <a:lnTo>
                  <a:pt x="319" y="65"/>
                </a:lnTo>
                <a:lnTo>
                  <a:pt x="284" y="45"/>
                </a:lnTo>
                <a:lnTo>
                  <a:pt x="246" y="28"/>
                </a:lnTo>
                <a:lnTo>
                  <a:pt x="203" y="14"/>
                </a:lnTo>
                <a:lnTo>
                  <a:pt x="158" y="5"/>
                </a:lnTo>
                <a:lnTo>
                  <a:pt x="109" y="0"/>
                </a:lnTo>
                <a:lnTo>
                  <a:pt x="56" y="1"/>
                </a:lnTo>
                <a:lnTo>
                  <a:pt x="0" y="10"/>
                </a:lnTo>
                <a:lnTo>
                  <a:pt x="2" y="10"/>
                </a:lnTo>
                <a:lnTo>
                  <a:pt x="10" y="11"/>
                </a:lnTo>
                <a:lnTo>
                  <a:pt x="21" y="14"/>
                </a:lnTo>
                <a:lnTo>
                  <a:pt x="36" y="18"/>
                </a:lnTo>
                <a:lnTo>
                  <a:pt x="55" y="24"/>
                </a:lnTo>
                <a:lnTo>
                  <a:pt x="76" y="32"/>
                </a:lnTo>
                <a:lnTo>
                  <a:pt x="101" y="42"/>
                </a:lnTo>
                <a:lnTo>
                  <a:pt x="127" y="54"/>
                </a:lnTo>
                <a:lnTo>
                  <a:pt x="155" y="70"/>
                </a:lnTo>
                <a:lnTo>
                  <a:pt x="185" y="88"/>
                </a:lnTo>
                <a:lnTo>
                  <a:pt x="215" y="110"/>
                </a:lnTo>
                <a:lnTo>
                  <a:pt x="246" y="135"/>
                </a:lnTo>
                <a:lnTo>
                  <a:pt x="278" y="164"/>
                </a:lnTo>
                <a:lnTo>
                  <a:pt x="309" y="197"/>
                </a:lnTo>
                <a:lnTo>
                  <a:pt x="339" y="235"/>
                </a:lnTo>
                <a:lnTo>
                  <a:pt x="368" y="277"/>
                </a:lnTo>
                <a:lnTo>
                  <a:pt x="783" y="939"/>
                </a:lnTo>
              </a:path>
            </a:pathLst>
          </a:custGeom>
          <a:solidFill>
            <a:srgbClr val="CAD4E7"/>
          </a:solidFill>
          <a:ln w="12700" cap="rnd" cmpd="sng">
            <a:solidFill>
              <a:srgbClr val="09185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85" name="Freeform 45"/>
          <p:cNvSpPr>
            <a:spLocks/>
          </p:cNvSpPr>
          <p:nvPr/>
        </p:nvSpPr>
        <p:spPr bwMode="auto">
          <a:xfrm>
            <a:off x="5439834" y="2865438"/>
            <a:ext cx="1921933" cy="2125662"/>
          </a:xfrm>
          <a:custGeom>
            <a:avLst/>
            <a:gdLst>
              <a:gd name="T0" fmla="*/ 4763 w 1362"/>
              <a:gd name="T1" fmla="*/ 17462 h 1339"/>
              <a:gd name="T2" fmla="*/ 39688 w 1362"/>
              <a:gd name="T3" fmla="*/ 9525 h 1339"/>
              <a:gd name="T4" fmla="*/ 104775 w 1362"/>
              <a:gd name="T5" fmla="*/ 1587 h 1339"/>
              <a:gd name="T6" fmla="*/ 192088 w 1362"/>
              <a:gd name="T7" fmla="*/ 0 h 1339"/>
              <a:gd name="T8" fmla="*/ 296863 w 1362"/>
              <a:gd name="T9" fmla="*/ 14287 h 1339"/>
              <a:gd name="T10" fmla="*/ 407988 w 1362"/>
              <a:gd name="T11" fmla="*/ 49212 h 1339"/>
              <a:gd name="T12" fmla="*/ 523875 w 1362"/>
              <a:gd name="T13" fmla="*/ 114300 h 1339"/>
              <a:gd name="T14" fmla="*/ 633413 w 1362"/>
              <a:gd name="T15" fmla="*/ 217487 h 1339"/>
              <a:gd name="T16" fmla="*/ 736600 w 1362"/>
              <a:gd name="T17" fmla="*/ 365125 h 1339"/>
              <a:gd name="T18" fmla="*/ 863600 w 1362"/>
              <a:gd name="T19" fmla="*/ 561975 h 1339"/>
              <a:gd name="T20" fmla="*/ 1008063 w 1362"/>
              <a:gd name="T21" fmla="*/ 790575 h 1339"/>
              <a:gd name="T22" fmla="*/ 1158875 w 1362"/>
              <a:gd name="T23" fmla="*/ 1030287 h 1339"/>
              <a:gd name="T24" fmla="*/ 1301750 w 1362"/>
              <a:gd name="T25" fmla="*/ 1262062 h 1339"/>
              <a:gd name="T26" fmla="*/ 1427163 w 1362"/>
              <a:gd name="T27" fmla="*/ 1465262 h 1339"/>
              <a:gd name="T28" fmla="*/ 1522413 w 1362"/>
              <a:gd name="T29" fmla="*/ 1620837 h 1339"/>
              <a:gd name="T30" fmla="*/ 1574800 w 1362"/>
              <a:gd name="T31" fmla="*/ 1708150 h 1339"/>
              <a:gd name="T32" fmla="*/ 1585913 w 1362"/>
              <a:gd name="T33" fmla="*/ 1725612 h 1339"/>
              <a:gd name="T34" fmla="*/ 1614488 w 1362"/>
              <a:gd name="T35" fmla="*/ 1757362 h 1339"/>
              <a:gd name="T36" fmla="*/ 1665288 w 1362"/>
              <a:gd name="T37" fmla="*/ 1814512 h 1339"/>
              <a:gd name="T38" fmla="*/ 1735138 w 1362"/>
              <a:gd name="T39" fmla="*/ 1884362 h 1339"/>
              <a:gd name="T40" fmla="*/ 1820863 w 1362"/>
              <a:gd name="T41" fmla="*/ 1960562 h 1339"/>
              <a:gd name="T42" fmla="*/ 1914525 w 1362"/>
              <a:gd name="T43" fmla="*/ 2030412 h 1339"/>
              <a:gd name="T44" fmla="*/ 2012950 w 1362"/>
              <a:gd name="T45" fmla="*/ 2085975 h 1339"/>
              <a:gd name="T46" fmla="*/ 2112963 w 1362"/>
              <a:gd name="T47" fmla="*/ 2119312 h 1339"/>
              <a:gd name="T48" fmla="*/ 1789113 w 1362"/>
              <a:gd name="T49" fmla="*/ 2124075 h 1339"/>
              <a:gd name="T50" fmla="*/ 1778000 w 1362"/>
              <a:gd name="T51" fmla="*/ 2120900 h 1339"/>
              <a:gd name="T52" fmla="*/ 1749425 w 1362"/>
              <a:gd name="T53" fmla="*/ 2112962 h 1339"/>
              <a:gd name="T54" fmla="*/ 1703388 w 1362"/>
              <a:gd name="T55" fmla="*/ 2093912 h 1339"/>
              <a:gd name="T56" fmla="*/ 1646238 w 1362"/>
              <a:gd name="T57" fmla="*/ 2065337 h 1339"/>
              <a:gd name="T58" fmla="*/ 1579563 w 1362"/>
              <a:gd name="T59" fmla="*/ 2020887 h 1339"/>
              <a:gd name="T60" fmla="*/ 1506538 w 1362"/>
              <a:gd name="T61" fmla="*/ 1960562 h 1339"/>
              <a:gd name="T62" fmla="*/ 1430338 w 1362"/>
              <a:gd name="T63" fmla="*/ 1881187 h 1339"/>
              <a:gd name="T64" fmla="*/ 1352550 w 1362"/>
              <a:gd name="T65" fmla="*/ 1781175 h 1339"/>
              <a:gd name="T66" fmla="*/ 498475 w 1362"/>
              <a:gd name="T67" fmla="*/ 409575 h 1339"/>
              <a:gd name="T68" fmla="*/ 477838 w 1362"/>
              <a:gd name="T69" fmla="*/ 377825 h 1339"/>
              <a:gd name="T70" fmla="*/ 436563 w 1362"/>
              <a:gd name="T71" fmla="*/ 322262 h 1339"/>
              <a:gd name="T72" fmla="*/ 381000 w 1362"/>
              <a:gd name="T73" fmla="*/ 254000 h 1339"/>
              <a:gd name="T74" fmla="*/ 311150 w 1362"/>
              <a:gd name="T75" fmla="*/ 179387 h 1339"/>
              <a:gd name="T76" fmla="*/ 230188 w 1362"/>
              <a:gd name="T77" fmla="*/ 111125 h 1339"/>
              <a:gd name="T78" fmla="*/ 141288 w 1362"/>
              <a:gd name="T79" fmla="*/ 55562 h 1339"/>
              <a:gd name="T80" fmla="*/ 47625 w 1362"/>
              <a:gd name="T81" fmla="*/ 23812 h 1339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362" h="1339">
                <a:moveTo>
                  <a:pt x="0" y="12"/>
                </a:moveTo>
                <a:lnTo>
                  <a:pt x="3" y="11"/>
                </a:lnTo>
                <a:lnTo>
                  <a:pt x="11" y="9"/>
                </a:lnTo>
                <a:lnTo>
                  <a:pt x="25" y="6"/>
                </a:lnTo>
                <a:lnTo>
                  <a:pt x="44" y="4"/>
                </a:lnTo>
                <a:lnTo>
                  <a:pt x="66" y="1"/>
                </a:lnTo>
                <a:lnTo>
                  <a:pt x="92" y="0"/>
                </a:lnTo>
                <a:lnTo>
                  <a:pt x="121" y="0"/>
                </a:lnTo>
                <a:lnTo>
                  <a:pt x="153" y="3"/>
                </a:lnTo>
                <a:lnTo>
                  <a:pt x="187" y="9"/>
                </a:lnTo>
                <a:lnTo>
                  <a:pt x="222" y="18"/>
                </a:lnTo>
                <a:lnTo>
                  <a:pt x="257" y="31"/>
                </a:lnTo>
                <a:lnTo>
                  <a:pt x="293" y="49"/>
                </a:lnTo>
                <a:lnTo>
                  <a:pt x="330" y="72"/>
                </a:lnTo>
                <a:lnTo>
                  <a:pt x="365" y="101"/>
                </a:lnTo>
                <a:lnTo>
                  <a:pt x="399" y="137"/>
                </a:lnTo>
                <a:lnTo>
                  <a:pt x="431" y="180"/>
                </a:lnTo>
                <a:lnTo>
                  <a:pt x="464" y="230"/>
                </a:lnTo>
                <a:lnTo>
                  <a:pt x="503" y="288"/>
                </a:lnTo>
                <a:lnTo>
                  <a:pt x="544" y="354"/>
                </a:lnTo>
                <a:lnTo>
                  <a:pt x="589" y="424"/>
                </a:lnTo>
                <a:lnTo>
                  <a:pt x="635" y="498"/>
                </a:lnTo>
                <a:lnTo>
                  <a:pt x="682" y="573"/>
                </a:lnTo>
                <a:lnTo>
                  <a:pt x="730" y="649"/>
                </a:lnTo>
                <a:lnTo>
                  <a:pt x="776" y="724"/>
                </a:lnTo>
                <a:lnTo>
                  <a:pt x="820" y="795"/>
                </a:lnTo>
                <a:lnTo>
                  <a:pt x="861" y="862"/>
                </a:lnTo>
                <a:lnTo>
                  <a:pt x="899" y="923"/>
                </a:lnTo>
                <a:lnTo>
                  <a:pt x="931" y="977"/>
                </a:lnTo>
                <a:lnTo>
                  <a:pt x="959" y="1021"/>
                </a:lnTo>
                <a:lnTo>
                  <a:pt x="979" y="1055"/>
                </a:lnTo>
                <a:lnTo>
                  <a:pt x="992" y="1076"/>
                </a:lnTo>
                <a:lnTo>
                  <a:pt x="997" y="1084"/>
                </a:lnTo>
                <a:lnTo>
                  <a:pt x="999" y="1087"/>
                </a:lnTo>
                <a:lnTo>
                  <a:pt x="1006" y="1095"/>
                </a:lnTo>
                <a:lnTo>
                  <a:pt x="1017" y="1107"/>
                </a:lnTo>
                <a:lnTo>
                  <a:pt x="1031" y="1124"/>
                </a:lnTo>
                <a:lnTo>
                  <a:pt x="1049" y="1143"/>
                </a:lnTo>
                <a:lnTo>
                  <a:pt x="1070" y="1164"/>
                </a:lnTo>
                <a:lnTo>
                  <a:pt x="1093" y="1187"/>
                </a:lnTo>
                <a:lnTo>
                  <a:pt x="1119" y="1211"/>
                </a:lnTo>
                <a:lnTo>
                  <a:pt x="1147" y="1235"/>
                </a:lnTo>
                <a:lnTo>
                  <a:pt x="1176" y="1257"/>
                </a:lnTo>
                <a:lnTo>
                  <a:pt x="1206" y="1279"/>
                </a:lnTo>
                <a:lnTo>
                  <a:pt x="1237" y="1298"/>
                </a:lnTo>
                <a:lnTo>
                  <a:pt x="1268" y="1314"/>
                </a:lnTo>
                <a:lnTo>
                  <a:pt x="1300" y="1327"/>
                </a:lnTo>
                <a:lnTo>
                  <a:pt x="1331" y="1335"/>
                </a:lnTo>
                <a:lnTo>
                  <a:pt x="1361" y="1338"/>
                </a:lnTo>
                <a:lnTo>
                  <a:pt x="1127" y="1338"/>
                </a:lnTo>
                <a:lnTo>
                  <a:pt x="1125" y="1337"/>
                </a:lnTo>
                <a:lnTo>
                  <a:pt x="1120" y="1336"/>
                </a:lnTo>
                <a:lnTo>
                  <a:pt x="1112" y="1334"/>
                </a:lnTo>
                <a:lnTo>
                  <a:pt x="1102" y="1331"/>
                </a:lnTo>
                <a:lnTo>
                  <a:pt x="1089" y="1326"/>
                </a:lnTo>
                <a:lnTo>
                  <a:pt x="1073" y="1319"/>
                </a:lnTo>
                <a:lnTo>
                  <a:pt x="1056" y="1311"/>
                </a:lnTo>
                <a:lnTo>
                  <a:pt x="1037" y="1301"/>
                </a:lnTo>
                <a:lnTo>
                  <a:pt x="1017" y="1288"/>
                </a:lnTo>
                <a:lnTo>
                  <a:pt x="995" y="1273"/>
                </a:lnTo>
                <a:lnTo>
                  <a:pt x="972" y="1256"/>
                </a:lnTo>
                <a:lnTo>
                  <a:pt x="949" y="1235"/>
                </a:lnTo>
                <a:lnTo>
                  <a:pt x="925" y="1212"/>
                </a:lnTo>
                <a:lnTo>
                  <a:pt x="901" y="1185"/>
                </a:lnTo>
                <a:lnTo>
                  <a:pt x="877" y="1155"/>
                </a:lnTo>
                <a:lnTo>
                  <a:pt x="852" y="1122"/>
                </a:lnTo>
                <a:lnTo>
                  <a:pt x="316" y="261"/>
                </a:lnTo>
                <a:lnTo>
                  <a:pt x="314" y="258"/>
                </a:lnTo>
                <a:lnTo>
                  <a:pt x="309" y="250"/>
                </a:lnTo>
                <a:lnTo>
                  <a:pt x="301" y="238"/>
                </a:lnTo>
                <a:lnTo>
                  <a:pt x="290" y="222"/>
                </a:lnTo>
                <a:lnTo>
                  <a:pt x="275" y="203"/>
                </a:lnTo>
                <a:lnTo>
                  <a:pt x="259" y="182"/>
                </a:lnTo>
                <a:lnTo>
                  <a:pt x="240" y="160"/>
                </a:lnTo>
                <a:lnTo>
                  <a:pt x="218" y="137"/>
                </a:lnTo>
                <a:lnTo>
                  <a:pt x="196" y="113"/>
                </a:lnTo>
                <a:lnTo>
                  <a:pt x="171" y="91"/>
                </a:lnTo>
                <a:lnTo>
                  <a:pt x="145" y="70"/>
                </a:lnTo>
                <a:lnTo>
                  <a:pt x="117" y="51"/>
                </a:lnTo>
                <a:lnTo>
                  <a:pt x="89" y="35"/>
                </a:lnTo>
                <a:lnTo>
                  <a:pt x="60" y="23"/>
                </a:lnTo>
                <a:lnTo>
                  <a:pt x="30" y="15"/>
                </a:lnTo>
                <a:lnTo>
                  <a:pt x="0" y="12"/>
                </a:lnTo>
              </a:path>
            </a:pathLst>
          </a:custGeom>
          <a:solidFill>
            <a:srgbClr val="CAD4E7"/>
          </a:solidFill>
          <a:ln w="12700" cap="rnd" cmpd="sng">
            <a:solidFill>
              <a:srgbClr val="09185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86" name="Freeform 46"/>
          <p:cNvSpPr>
            <a:spLocks/>
          </p:cNvSpPr>
          <p:nvPr/>
        </p:nvSpPr>
        <p:spPr bwMode="auto">
          <a:xfrm>
            <a:off x="1814689" y="5322888"/>
            <a:ext cx="983545" cy="195262"/>
          </a:xfrm>
          <a:custGeom>
            <a:avLst/>
            <a:gdLst>
              <a:gd name="T0" fmla="*/ 85725 w 697"/>
              <a:gd name="T1" fmla="*/ 0 h 123"/>
              <a:gd name="T2" fmla="*/ 68263 w 697"/>
              <a:gd name="T3" fmla="*/ 4762 h 123"/>
              <a:gd name="T4" fmla="*/ 50800 w 697"/>
              <a:gd name="T5" fmla="*/ 11112 h 123"/>
              <a:gd name="T6" fmla="*/ 34925 w 697"/>
              <a:gd name="T7" fmla="*/ 22225 h 123"/>
              <a:gd name="T8" fmla="*/ 22225 w 697"/>
              <a:gd name="T9" fmla="*/ 34925 h 123"/>
              <a:gd name="T10" fmla="*/ 11113 w 697"/>
              <a:gd name="T11" fmla="*/ 50800 h 123"/>
              <a:gd name="T12" fmla="*/ 3175 w 697"/>
              <a:gd name="T13" fmla="*/ 68262 h 123"/>
              <a:gd name="T14" fmla="*/ 0 w 697"/>
              <a:gd name="T15" fmla="*/ 87312 h 123"/>
              <a:gd name="T16" fmla="*/ 0 w 697"/>
              <a:gd name="T17" fmla="*/ 107950 h 123"/>
              <a:gd name="T18" fmla="*/ 3175 w 697"/>
              <a:gd name="T19" fmla="*/ 125412 h 123"/>
              <a:gd name="T20" fmla="*/ 11113 w 697"/>
              <a:gd name="T21" fmla="*/ 142875 h 123"/>
              <a:gd name="T22" fmla="*/ 22225 w 697"/>
              <a:gd name="T23" fmla="*/ 158750 h 123"/>
              <a:gd name="T24" fmla="*/ 34925 w 697"/>
              <a:gd name="T25" fmla="*/ 171450 h 123"/>
              <a:gd name="T26" fmla="*/ 50800 w 697"/>
              <a:gd name="T27" fmla="*/ 182562 h 123"/>
              <a:gd name="T28" fmla="*/ 68263 w 697"/>
              <a:gd name="T29" fmla="*/ 190500 h 123"/>
              <a:gd name="T30" fmla="*/ 85725 w 697"/>
              <a:gd name="T31" fmla="*/ 193675 h 123"/>
              <a:gd name="T32" fmla="*/ 1008063 w 697"/>
              <a:gd name="T33" fmla="*/ 193675 h 123"/>
              <a:gd name="T34" fmla="*/ 1027113 w 697"/>
              <a:gd name="T35" fmla="*/ 192087 h 123"/>
              <a:gd name="T36" fmla="*/ 1044575 w 697"/>
              <a:gd name="T37" fmla="*/ 185737 h 123"/>
              <a:gd name="T38" fmla="*/ 1062038 w 697"/>
              <a:gd name="T39" fmla="*/ 177800 h 123"/>
              <a:gd name="T40" fmla="*/ 1076325 w 697"/>
              <a:gd name="T41" fmla="*/ 165100 h 123"/>
              <a:gd name="T42" fmla="*/ 1087438 w 697"/>
              <a:gd name="T43" fmla="*/ 150812 h 123"/>
              <a:gd name="T44" fmla="*/ 1096963 w 697"/>
              <a:gd name="T45" fmla="*/ 134937 h 123"/>
              <a:gd name="T46" fmla="*/ 1103313 w 697"/>
              <a:gd name="T47" fmla="*/ 117475 h 123"/>
              <a:gd name="T48" fmla="*/ 1104900 w 697"/>
              <a:gd name="T49" fmla="*/ 96837 h 123"/>
              <a:gd name="T50" fmla="*/ 1103313 w 697"/>
              <a:gd name="T51" fmla="*/ 77787 h 123"/>
              <a:gd name="T52" fmla="*/ 1096963 w 697"/>
              <a:gd name="T53" fmla="*/ 60325 h 123"/>
              <a:gd name="T54" fmla="*/ 1087438 w 697"/>
              <a:gd name="T55" fmla="*/ 42862 h 123"/>
              <a:gd name="T56" fmla="*/ 1076325 w 697"/>
              <a:gd name="T57" fmla="*/ 28575 h 123"/>
              <a:gd name="T58" fmla="*/ 1062038 w 697"/>
              <a:gd name="T59" fmla="*/ 17462 h 123"/>
              <a:gd name="T60" fmla="*/ 1044575 w 697"/>
              <a:gd name="T61" fmla="*/ 7937 h 123"/>
              <a:gd name="T62" fmla="*/ 1027113 w 697"/>
              <a:gd name="T63" fmla="*/ 1587 h 123"/>
              <a:gd name="T64" fmla="*/ 1008063 w 697"/>
              <a:gd name="T65" fmla="*/ 0 h 123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697" h="123">
                <a:moveTo>
                  <a:pt x="61" y="0"/>
                </a:moveTo>
                <a:lnTo>
                  <a:pt x="54" y="0"/>
                </a:lnTo>
                <a:lnTo>
                  <a:pt x="48" y="1"/>
                </a:lnTo>
                <a:lnTo>
                  <a:pt x="43" y="3"/>
                </a:lnTo>
                <a:lnTo>
                  <a:pt x="37" y="5"/>
                </a:lnTo>
                <a:lnTo>
                  <a:pt x="32" y="7"/>
                </a:lnTo>
                <a:lnTo>
                  <a:pt x="27" y="11"/>
                </a:lnTo>
                <a:lnTo>
                  <a:pt x="22" y="14"/>
                </a:lnTo>
                <a:lnTo>
                  <a:pt x="18" y="18"/>
                </a:lnTo>
                <a:lnTo>
                  <a:pt x="14" y="22"/>
                </a:lnTo>
                <a:lnTo>
                  <a:pt x="10" y="27"/>
                </a:lnTo>
                <a:lnTo>
                  <a:pt x="7" y="32"/>
                </a:lnTo>
                <a:lnTo>
                  <a:pt x="5" y="38"/>
                </a:lnTo>
                <a:lnTo>
                  <a:pt x="2" y="43"/>
                </a:lnTo>
                <a:lnTo>
                  <a:pt x="1" y="49"/>
                </a:lnTo>
                <a:lnTo>
                  <a:pt x="0" y="55"/>
                </a:lnTo>
                <a:lnTo>
                  <a:pt x="0" y="61"/>
                </a:lnTo>
                <a:lnTo>
                  <a:pt x="0" y="68"/>
                </a:lnTo>
                <a:lnTo>
                  <a:pt x="1" y="74"/>
                </a:lnTo>
                <a:lnTo>
                  <a:pt x="2" y="79"/>
                </a:lnTo>
                <a:lnTo>
                  <a:pt x="5" y="85"/>
                </a:lnTo>
                <a:lnTo>
                  <a:pt x="7" y="90"/>
                </a:lnTo>
                <a:lnTo>
                  <a:pt x="10" y="95"/>
                </a:lnTo>
                <a:lnTo>
                  <a:pt x="14" y="100"/>
                </a:lnTo>
                <a:lnTo>
                  <a:pt x="18" y="104"/>
                </a:lnTo>
                <a:lnTo>
                  <a:pt x="22" y="108"/>
                </a:lnTo>
                <a:lnTo>
                  <a:pt x="27" y="112"/>
                </a:lnTo>
                <a:lnTo>
                  <a:pt x="32" y="115"/>
                </a:lnTo>
                <a:lnTo>
                  <a:pt x="37" y="117"/>
                </a:lnTo>
                <a:lnTo>
                  <a:pt x="43" y="120"/>
                </a:lnTo>
                <a:lnTo>
                  <a:pt x="48" y="121"/>
                </a:lnTo>
                <a:lnTo>
                  <a:pt x="54" y="122"/>
                </a:lnTo>
                <a:lnTo>
                  <a:pt x="61" y="122"/>
                </a:lnTo>
                <a:lnTo>
                  <a:pt x="635" y="122"/>
                </a:lnTo>
                <a:lnTo>
                  <a:pt x="641" y="122"/>
                </a:lnTo>
                <a:lnTo>
                  <a:pt x="647" y="121"/>
                </a:lnTo>
                <a:lnTo>
                  <a:pt x="653" y="120"/>
                </a:lnTo>
                <a:lnTo>
                  <a:pt x="658" y="117"/>
                </a:lnTo>
                <a:lnTo>
                  <a:pt x="664" y="115"/>
                </a:lnTo>
                <a:lnTo>
                  <a:pt x="669" y="112"/>
                </a:lnTo>
                <a:lnTo>
                  <a:pt x="673" y="108"/>
                </a:lnTo>
                <a:lnTo>
                  <a:pt x="678" y="104"/>
                </a:lnTo>
                <a:lnTo>
                  <a:pt x="682" y="100"/>
                </a:lnTo>
                <a:lnTo>
                  <a:pt x="685" y="95"/>
                </a:lnTo>
                <a:lnTo>
                  <a:pt x="688" y="90"/>
                </a:lnTo>
                <a:lnTo>
                  <a:pt x="691" y="85"/>
                </a:lnTo>
                <a:lnTo>
                  <a:pt x="693" y="79"/>
                </a:lnTo>
                <a:lnTo>
                  <a:pt x="695" y="74"/>
                </a:lnTo>
                <a:lnTo>
                  <a:pt x="695" y="68"/>
                </a:lnTo>
                <a:lnTo>
                  <a:pt x="696" y="61"/>
                </a:lnTo>
                <a:lnTo>
                  <a:pt x="695" y="55"/>
                </a:lnTo>
                <a:lnTo>
                  <a:pt x="695" y="49"/>
                </a:lnTo>
                <a:lnTo>
                  <a:pt x="693" y="43"/>
                </a:lnTo>
                <a:lnTo>
                  <a:pt x="691" y="38"/>
                </a:lnTo>
                <a:lnTo>
                  <a:pt x="688" y="32"/>
                </a:lnTo>
                <a:lnTo>
                  <a:pt x="685" y="27"/>
                </a:lnTo>
                <a:lnTo>
                  <a:pt x="682" y="22"/>
                </a:lnTo>
                <a:lnTo>
                  <a:pt x="678" y="18"/>
                </a:lnTo>
                <a:lnTo>
                  <a:pt x="673" y="14"/>
                </a:lnTo>
                <a:lnTo>
                  <a:pt x="669" y="11"/>
                </a:lnTo>
                <a:lnTo>
                  <a:pt x="664" y="7"/>
                </a:lnTo>
                <a:lnTo>
                  <a:pt x="658" y="5"/>
                </a:lnTo>
                <a:lnTo>
                  <a:pt x="653" y="3"/>
                </a:lnTo>
                <a:lnTo>
                  <a:pt x="647" y="1"/>
                </a:lnTo>
                <a:lnTo>
                  <a:pt x="641" y="0"/>
                </a:lnTo>
                <a:lnTo>
                  <a:pt x="635" y="0"/>
                </a:lnTo>
                <a:lnTo>
                  <a:pt x="61" y="0"/>
                </a:lnTo>
              </a:path>
            </a:pathLst>
          </a:custGeom>
          <a:solidFill>
            <a:srgbClr val="D43977"/>
          </a:solidFill>
          <a:ln w="12700" cap="rnd" cmpd="sng">
            <a:solidFill>
              <a:srgbClr val="09185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87" name="Freeform 47"/>
          <p:cNvSpPr>
            <a:spLocks/>
          </p:cNvSpPr>
          <p:nvPr/>
        </p:nvSpPr>
        <p:spPr bwMode="auto">
          <a:xfrm>
            <a:off x="1814689" y="5772151"/>
            <a:ext cx="983545" cy="195263"/>
          </a:xfrm>
          <a:custGeom>
            <a:avLst/>
            <a:gdLst>
              <a:gd name="T0" fmla="*/ 85725 w 697"/>
              <a:gd name="T1" fmla="*/ 0 h 123"/>
              <a:gd name="T2" fmla="*/ 68263 w 697"/>
              <a:gd name="T3" fmla="*/ 4763 h 123"/>
              <a:gd name="T4" fmla="*/ 50800 w 697"/>
              <a:gd name="T5" fmla="*/ 11113 h 123"/>
              <a:gd name="T6" fmla="*/ 34925 w 697"/>
              <a:gd name="T7" fmla="*/ 22225 h 123"/>
              <a:gd name="T8" fmla="*/ 22225 w 697"/>
              <a:gd name="T9" fmla="*/ 34925 h 123"/>
              <a:gd name="T10" fmla="*/ 11113 w 697"/>
              <a:gd name="T11" fmla="*/ 50800 h 123"/>
              <a:gd name="T12" fmla="*/ 3175 w 697"/>
              <a:gd name="T13" fmla="*/ 68263 h 123"/>
              <a:gd name="T14" fmla="*/ 0 w 697"/>
              <a:gd name="T15" fmla="*/ 87313 h 123"/>
              <a:gd name="T16" fmla="*/ 0 w 697"/>
              <a:gd name="T17" fmla="*/ 107950 h 123"/>
              <a:gd name="T18" fmla="*/ 3175 w 697"/>
              <a:gd name="T19" fmla="*/ 125413 h 123"/>
              <a:gd name="T20" fmla="*/ 11113 w 697"/>
              <a:gd name="T21" fmla="*/ 142875 h 123"/>
              <a:gd name="T22" fmla="*/ 22225 w 697"/>
              <a:gd name="T23" fmla="*/ 158750 h 123"/>
              <a:gd name="T24" fmla="*/ 34925 w 697"/>
              <a:gd name="T25" fmla="*/ 171450 h 123"/>
              <a:gd name="T26" fmla="*/ 50800 w 697"/>
              <a:gd name="T27" fmla="*/ 182563 h 123"/>
              <a:gd name="T28" fmla="*/ 68263 w 697"/>
              <a:gd name="T29" fmla="*/ 190500 h 123"/>
              <a:gd name="T30" fmla="*/ 85725 w 697"/>
              <a:gd name="T31" fmla="*/ 193675 h 123"/>
              <a:gd name="T32" fmla="*/ 1008063 w 697"/>
              <a:gd name="T33" fmla="*/ 193675 h 123"/>
              <a:gd name="T34" fmla="*/ 1027113 w 697"/>
              <a:gd name="T35" fmla="*/ 192088 h 123"/>
              <a:gd name="T36" fmla="*/ 1044575 w 697"/>
              <a:gd name="T37" fmla="*/ 185738 h 123"/>
              <a:gd name="T38" fmla="*/ 1062038 w 697"/>
              <a:gd name="T39" fmla="*/ 177800 h 123"/>
              <a:gd name="T40" fmla="*/ 1076325 w 697"/>
              <a:gd name="T41" fmla="*/ 165100 h 123"/>
              <a:gd name="T42" fmla="*/ 1087438 w 697"/>
              <a:gd name="T43" fmla="*/ 150813 h 123"/>
              <a:gd name="T44" fmla="*/ 1096963 w 697"/>
              <a:gd name="T45" fmla="*/ 134938 h 123"/>
              <a:gd name="T46" fmla="*/ 1103313 w 697"/>
              <a:gd name="T47" fmla="*/ 117475 h 123"/>
              <a:gd name="T48" fmla="*/ 1104900 w 697"/>
              <a:gd name="T49" fmla="*/ 96838 h 123"/>
              <a:gd name="T50" fmla="*/ 1103313 w 697"/>
              <a:gd name="T51" fmla="*/ 77788 h 123"/>
              <a:gd name="T52" fmla="*/ 1096963 w 697"/>
              <a:gd name="T53" fmla="*/ 60325 h 123"/>
              <a:gd name="T54" fmla="*/ 1087438 w 697"/>
              <a:gd name="T55" fmla="*/ 42863 h 123"/>
              <a:gd name="T56" fmla="*/ 1076325 w 697"/>
              <a:gd name="T57" fmla="*/ 28575 h 123"/>
              <a:gd name="T58" fmla="*/ 1062038 w 697"/>
              <a:gd name="T59" fmla="*/ 17463 h 123"/>
              <a:gd name="T60" fmla="*/ 1044575 w 697"/>
              <a:gd name="T61" fmla="*/ 7938 h 123"/>
              <a:gd name="T62" fmla="*/ 1027113 w 697"/>
              <a:gd name="T63" fmla="*/ 1588 h 123"/>
              <a:gd name="T64" fmla="*/ 1008063 w 697"/>
              <a:gd name="T65" fmla="*/ 0 h 123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697" h="123">
                <a:moveTo>
                  <a:pt x="61" y="0"/>
                </a:moveTo>
                <a:lnTo>
                  <a:pt x="54" y="0"/>
                </a:lnTo>
                <a:lnTo>
                  <a:pt x="48" y="1"/>
                </a:lnTo>
                <a:lnTo>
                  <a:pt x="43" y="3"/>
                </a:lnTo>
                <a:lnTo>
                  <a:pt x="37" y="5"/>
                </a:lnTo>
                <a:lnTo>
                  <a:pt x="32" y="7"/>
                </a:lnTo>
                <a:lnTo>
                  <a:pt x="27" y="11"/>
                </a:lnTo>
                <a:lnTo>
                  <a:pt x="22" y="14"/>
                </a:lnTo>
                <a:lnTo>
                  <a:pt x="18" y="18"/>
                </a:lnTo>
                <a:lnTo>
                  <a:pt x="14" y="22"/>
                </a:lnTo>
                <a:lnTo>
                  <a:pt x="10" y="27"/>
                </a:lnTo>
                <a:lnTo>
                  <a:pt x="7" y="32"/>
                </a:lnTo>
                <a:lnTo>
                  <a:pt x="5" y="38"/>
                </a:lnTo>
                <a:lnTo>
                  <a:pt x="2" y="43"/>
                </a:lnTo>
                <a:lnTo>
                  <a:pt x="1" y="49"/>
                </a:lnTo>
                <a:lnTo>
                  <a:pt x="0" y="55"/>
                </a:lnTo>
                <a:lnTo>
                  <a:pt x="0" y="61"/>
                </a:lnTo>
                <a:lnTo>
                  <a:pt x="0" y="68"/>
                </a:lnTo>
                <a:lnTo>
                  <a:pt x="1" y="74"/>
                </a:lnTo>
                <a:lnTo>
                  <a:pt x="2" y="79"/>
                </a:lnTo>
                <a:lnTo>
                  <a:pt x="5" y="85"/>
                </a:lnTo>
                <a:lnTo>
                  <a:pt x="7" y="90"/>
                </a:lnTo>
                <a:lnTo>
                  <a:pt x="10" y="95"/>
                </a:lnTo>
                <a:lnTo>
                  <a:pt x="14" y="100"/>
                </a:lnTo>
                <a:lnTo>
                  <a:pt x="18" y="104"/>
                </a:lnTo>
                <a:lnTo>
                  <a:pt x="22" y="108"/>
                </a:lnTo>
                <a:lnTo>
                  <a:pt x="27" y="112"/>
                </a:lnTo>
                <a:lnTo>
                  <a:pt x="32" y="115"/>
                </a:lnTo>
                <a:lnTo>
                  <a:pt x="37" y="117"/>
                </a:lnTo>
                <a:lnTo>
                  <a:pt x="43" y="120"/>
                </a:lnTo>
                <a:lnTo>
                  <a:pt x="48" y="121"/>
                </a:lnTo>
                <a:lnTo>
                  <a:pt x="54" y="122"/>
                </a:lnTo>
                <a:lnTo>
                  <a:pt x="61" y="122"/>
                </a:lnTo>
                <a:lnTo>
                  <a:pt x="635" y="122"/>
                </a:lnTo>
                <a:lnTo>
                  <a:pt x="641" y="122"/>
                </a:lnTo>
                <a:lnTo>
                  <a:pt x="647" y="121"/>
                </a:lnTo>
                <a:lnTo>
                  <a:pt x="653" y="120"/>
                </a:lnTo>
                <a:lnTo>
                  <a:pt x="658" y="117"/>
                </a:lnTo>
                <a:lnTo>
                  <a:pt x="664" y="115"/>
                </a:lnTo>
                <a:lnTo>
                  <a:pt x="669" y="112"/>
                </a:lnTo>
                <a:lnTo>
                  <a:pt x="673" y="108"/>
                </a:lnTo>
                <a:lnTo>
                  <a:pt x="678" y="104"/>
                </a:lnTo>
                <a:lnTo>
                  <a:pt x="682" y="100"/>
                </a:lnTo>
                <a:lnTo>
                  <a:pt x="685" y="95"/>
                </a:lnTo>
                <a:lnTo>
                  <a:pt x="688" y="90"/>
                </a:lnTo>
                <a:lnTo>
                  <a:pt x="691" y="85"/>
                </a:lnTo>
                <a:lnTo>
                  <a:pt x="693" y="79"/>
                </a:lnTo>
                <a:lnTo>
                  <a:pt x="695" y="74"/>
                </a:lnTo>
                <a:lnTo>
                  <a:pt x="695" y="68"/>
                </a:lnTo>
                <a:lnTo>
                  <a:pt x="696" y="61"/>
                </a:lnTo>
                <a:lnTo>
                  <a:pt x="695" y="55"/>
                </a:lnTo>
                <a:lnTo>
                  <a:pt x="695" y="49"/>
                </a:lnTo>
                <a:lnTo>
                  <a:pt x="693" y="43"/>
                </a:lnTo>
                <a:lnTo>
                  <a:pt x="691" y="38"/>
                </a:lnTo>
                <a:lnTo>
                  <a:pt x="688" y="32"/>
                </a:lnTo>
                <a:lnTo>
                  <a:pt x="685" y="27"/>
                </a:lnTo>
                <a:lnTo>
                  <a:pt x="682" y="22"/>
                </a:lnTo>
                <a:lnTo>
                  <a:pt x="678" y="18"/>
                </a:lnTo>
                <a:lnTo>
                  <a:pt x="673" y="14"/>
                </a:lnTo>
                <a:lnTo>
                  <a:pt x="669" y="11"/>
                </a:lnTo>
                <a:lnTo>
                  <a:pt x="664" y="7"/>
                </a:lnTo>
                <a:lnTo>
                  <a:pt x="658" y="5"/>
                </a:lnTo>
                <a:lnTo>
                  <a:pt x="653" y="3"/>
                </a:lnTo>
                <a:lnTo>
                  <a:pt x="647" y="1"/>
                </a:lnTo>
                <a:lnTo>
                  <a:pt x="641" y="0"/>
                </a:lnTo>
                <a:lnTo>
                  <a:pt x="635" y="0"/>
                </a:lnTo>
                <a:lnTo>
                  <a:pt x="61" y="0"/>
                </a:lnTo>
              </a:path>
            </a:pathLst>
          </a:custGeom>
          <a:solidFill>
            <a:srgbClr val="FC7B3F"/>
          </a:solidFill>
          <a:ln w="12700" cap="rnd" cmpd="sng">
            <a:solidFill>
              <a:srgbClr val="09185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88" name="Freeform 48"/>
          <p:cNvSpPr>
            <a:spLocks/>
          </p:cNvSpPr>
          <p:nvPr/>
        </p:nvSpPr>
        <p:spPr bwMode="auto">
          <a:xfrm>
            <a:off x="4557889" y="5322888"/>
            <a:ext cx="983545" cy="195262"/>
          </a:xfrm>
          <a:custGeom>
            <a:avLst/>
            <a:gdLst>
              <a:gd name="T0" fmla="*/ 85725 w 697"/>
              <a:gd name="T1" fmla="*/ 0 h 123"/>
              <a:gd name="T2" fmla="*/ 68263 w 697"/>
              <a:gd name="T3" fmla="*/ 4762 h 123"/>
              <a:gd name="T4" fmla="*/ 50800 w 697"/>
              <a:gd name="T5" fmla="*/ 11112 h 123"/>
              <a:gd name="T6" fmla="*/ 34925 w 697"/>
              <a:gd name="T7" fmla="*/ 22225 h 123"/>
              <a:gd name="T8" fmla="*/ 22225 w 697"/>
              <a:gd name="T9" fmla="*/ 34925 h 123"/>
              <a:gd name="T10" fmla="*/ 11113 w 697"/>
              <a:gd name="T11" fmla="*/ 50800 h 123"/>
              <a:gd name="T12" fmla="*/ 3175 w 697"/>
              <a:gd name="T13" fmla="*/ 68262 h 123"/>
              <a:gd name="T14" fmla="*/ 0 w 697"/>
              <a:gd name="T15" fmla="*/ 87312 h 123"/>
              <a:gd name="T16" fmla="*/ 0 w 697"/>
              <a:gd name="T17" fmla="*/ 107950 h 123"/>
              <a:gd name="T18" fmla="*/ 3175 w 697"/>
              <a:gd name="T19" fmla="*/ 125412 h 123"/>
              <a:gd name="T20" fmla="*/ 11113 w 697"/>
              <a:gd name="T21" fmla="*/ 142875 h 123"/>
              <a:gd name="T22" fmla="*/ 22225 w 697"/>
              <a:gd name="T23" fmla="*/ 158750 h 123"/>
              <a:gd name="T24" fmla="*/ 34925 w 697"/>
              <a:gd name="T25" fmla="*/ 171450 h 123"/>
              <a:gd name="T26" fmla="*/ 50800 w 697"/>
              <a:gd name="T27" fmla="*/ 182562 h 123"/>
              <a:gd name="T28" fmla="*/ 68263 w 697"/>
              <a:gd name="T29" fmla="*/ 190500 h 123"/>
              <a:gd name="T30" fmla="*/ 85725 w 697"/>
              <a:gd name="T31" fmla="*/ 193675 h 123"/>
              <a:gd name="T32" fmla="*/ 1008063 w 697"/>
              <a:gd name="T33" fmla="*/ 193675 h 123"/>
              <a:gd name="T34" fmla="*/ 1027113 w 697"/>
              <a:gd name="T35" fmla="*/ 192087 h 123"/>
              <a:gd name="T36" fmla="*/ 1044575 w 697"/>
              <a:gd name="T37" fmla="*/ 185737 h 123"/>
              <a:gd name="T38" fmla="*/ 1062038 w 697"/>
              <a:gd name="T39" fmla="*/ 177800 h 123"/>
              <a:gd name="T40" fmla="*/ 1076325 w 697"/>
              <a:gd name="T41" fmla="*/ 165100 h 123"/>
              <a:gd name="T42" fmla="*/ 1087438 w 697"/>
              <a:gd name="T43" fmla="*/ 150812 h 123"/>
              <a:gd name="T44" fmla="*/ 1096963 w 697"/>
              <a:gd name="T45" fmla="*/ 134937 h 123"/>
              <a:gd name="T46" fmla="*/ 1103313 w 697"/>
              <a:gd name="T47" fmla="*/ 117475 h 123"/>
              <a:gd name="T48" fmla="*/ 1104900 w 697"/>
              <a:gd name="T49" fmla="*/ 96837 h 123"/>
              <a:gd name="T50" fmla="*/ 1103313 w 697"/>
              <a:gd name="T51" fmla="*/ 77787 h 123"/>
              <a:gd name="T52" fmla="*/ 1096963 w 697"/>
              <a:gd name="T53" fmla="*/ 60325 h 123"/>
              <a:gd name="T54" fmla="*/ 1087438 w 697"/>
              <a:gd name="T55" fmla="*/ 42862 h 123"/>
              <a:gd name="T56" fmla="*/ 1076325 w 697"/>
              <a:gd name="T57" fmla="*/ 28575 h 123"/>
              <a:gd name="T58" fmla="*/ 1062038 w 697"/>
              <a:gd name="T59" fmla="*/ 17462 h 123"/>
              <a:gd name="T60" fmla="*/ 1044575 w 697"/>
              <a:gd name="T61" fmla="*/ 7937 h 123"/>
              <a:gd name="T62" fmla="*/ 1027113 w 697"/>
              <a:gd name="T63" fmla="*/ 1587 h 123"/>
              <a:gd name="T64" fmla="*/ 1008063 w 697"/>
              <a:gd name="T65" fmla="*/ 0 h 123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697" h="123">
                <a:moveTo>
                  <a:pt x="61" y="0"/>
                </a:moveTo>
                <a:lnTo>
                  <a:pt x="54" y="0"/>
                </a:lnTo>
                <a:lnTo>
                  <a:pt x="48" y="1"/>
                </a:lnTo>
                <a:lnTo>
                  <a:pt x="43" y="3"/>
                </a:lnTo>
                <a:lnTo>
                  <a:pt x="37" y="5"/>
                </a:lnTo>
                <a:lnTo>
                  <a:pt x="32" y="7"/>
                </a:lnTo>
                <a:lnTo>
                  <a:pt x="27" y="11"/>
                </a:lnTo>
                <a:lnTo>
                  <a:pt x="22" y="14"/>
                </a:lnTo>
                <a:lnTo>
                  <a:pt x="18" y="18"/>
                </a:lnTo>
                <a:lnTo>
                  <a:pt x="14" y="22"/>
                </a:lnTo>
                <a:lnTo>
                  <a:pt x="10" y="27"/>
                </a:lnTo>
                <a:lnTo>
                  <a:pt x="7" y="32"/>
                </a:lnTo>
                <a:lnTo>
                  <a:pt x="5" y="38"/>
                </a:lnTo>
                <a:lnTo>
                  <a:pt x="2" y="43"/>
                </a:lnTo>
                <a:lnTo>
                  <a:pt x="1" y="49"/>
                </a:lnTo>
                <a:lnTo>
                  <a:pt x="0" y="55"/>
                </a:lnTo>
                <a:lnTo>
                  <a:pt x="0" y="61"/>
                </a:lnTo>
                <a:lnTo>
                  <a:pt x="0" y="68"/>
                </a:lnTo>
                <a:lnTo>
                  <a:pt x="1" y="74"/>
                </a:lnTo>
                <a:lnTo>
                  <a:pt x="2" y="79"/>
                </a:lnTo>
                <a:lnTo>
                  <a:pt x="5" y="85"/>
                </a:lnTo>
                <a:lnTo>
                  <a:pt x="7" y="90"/>
                </a:lnTo>
                <a:lnTo>
                  <a:pt x="10" y="95"/>
                </a:lnTo>
                <a:lnTo>
                  <a:pt x="14" y="100"/>
                </a:lnTo>
                <a:lnTo>
                  <a:pt x="18" y="104"/>
                </a:lnTo>
                <a:lnTo>
                  <a:pt x="22" y="108"/>
                </a:lnTo>
                <a:lnTo>
                  <a:pt x="27" y="112"/>
                </a:lnTo>
                <a:lnTo>
                  <a:pt x="32" y="115"/>
                </a:lnTo>
                <a:lnTo>
                  <a:pt x="37" y="117"/>
                </a:lnTo>
                <a:lnTo>
                  <a:pt x="43" y="120"/>
                </a:lnTo>
                <a:lnTo>
                  <a:pt x="48" y="121"/>
                </a:lnTo>
                <a:lnTo>
                  <a:pt x="54" y="122"/>
                </a:lnTo>
                <a:lnTo>
                  <a:pt x="61" y="122"/>
                </a:lnTo>
                <a:lnTo>
                  <a:pt x="635" y="122"/>
                </a:lnTo>
                <a:lnTo>
                  <a:pt x="641" y="122"/>
                </a:lnTo>
                <a:lnTo>
                  <a:pt x="647" y="121"/>
                </a:lnTo>
                <a:lnTo>
                  <a:pt x="653" y="120"/>
                </a:lnTo>
                <a:lnTo>
                  <a:pt x="658" y="117"/>
                </a:lnTo>
                <a:lnTo>
                  <a:pt x="664" y="115"/>
                </a:lnTo>
                <a:lnTo>
                  <a:pt x="669" y="112"/>
                </a:lnTo>
                <a:lnTo>
                  <a:pt x="673" y="108"/>
                </a:lnTo>
                <a:lnTo>
                  <a:pt x="678" y="104"/>
                </a:lnTo>
                <a:lnTo>
                  <a:pt x="682" y="100"/>
                </a:lnTo>
                <a:lnTo>
                  <a:pt x="685" y="95"/>
                </a:lnTo>
                <a:lnTo>
                  <a:pt x="688" y="90"/>
                </a:lnTo>
                <a:lnTo>
                  <a:pt x="691" y="85"/>
                </a:lnTo>
                <a:lnTo>
                  <a:pt x="693" y="79"/>
                </a:lnTo>
                <a:lnTo>
                  <a:pt x="695" y="74"/>
                </a:lnTo>
                <a:lnTo>
                  <a:pt x="695" y="68"/>
                </a:lnTo>
                <a:lnTo>
                  <a:pt x="696" y="61"/>
                </a:lnTo>
                <a:lnTo>
                  <a:pt x="695" y="55"/>
                </a:lnTo>
                <a:lnTo>
                  <a:pt x="695" y="49"/>
                </a:lnTo>
                <a:lnTo>
                  <a:pt x="693" y="43"/>
                </a:lnTo>
                <a:lnTo>
                  <a:pt x="691" y="38"/>
                </a:lnTo>
                <a:lnTo>
                  <a:pt x="688" y="32"/>
                </a:lnTo>
                <a:lnTo>
                  <a:pt x="685" y="27"/>
                </a:lnTo>
                <a:lnTo>
                  <a:pt x="682" y="22"/>
                </a:lnTo>
                <a:lnTo>
                  <a:pt x="678" y="18"/>
                </a:lnTo>
                <a:lnTo>
                  <a:pt x="673" y="14"/>
                </a:lnTo>
                <a:lnTo>
                  <a:pt x="669" y="11"/>
                </a:lnTo>
                <a:lnTo>
                  <a:pt x="664" y="7"/>
                </a:lnTo>
                <a:lnTo>
                  <a:pt x="658" y="5"/>
                </a:lnTo>
                <a:lnTo>
                  <a:pt x="653" y="3"/>
                </a:lnTo>
                <a:lnTo>
                  <a:pt x="647" y="1"/>
                </a:lnTo>
                <a:lnTo>
                  <a:pt x="641" y="0"/>
                </a:lnTo>
                <a:lnTo>
                  <a:pt x="635" y="0"/>
                </a:lnTo>
                <a:lnTo>
                  <a:pt x="61" y="0"/>
                </a:lnTo>
              </a:path>
            </a:pathLst>
          </a:custGeom>
          <a:solidFill>
            <a:srgbClr val="1CA29F"/>
          </a:solidFill>
          <a:ln w="12700" cap="rnd" cmpd="sng">
            <a:solidFill>
              <a:srgbClr val="09185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89" name="Freeform 49"/>
          <p:cNvSpPr>
            <a:spLocks/>
          </p:cNvSpPr>
          <p:nvPr/>
        </p:nvSpPr>
        <p:spPr bwMode="auto">
          <a:xfrm>
            <a:off x="4557889" y="5772151"/>
            <a:ext cx="983545" cy="195263"/>
          </a:xfrm>
          <a:custGeom>
            <a:avLst/>
            <a:gdLst>
              <a:gd name="T0" fmla="*/ 85725 w 697"/>
              <a:gd name="T1" fmla="*/ 0 h 123"/>
              <a:gd name="T2" fmla="*/ 68263 w 697"/>
              <a:gd name="T3" fmla="*/ 4763 h 123"/>
              <a:gd name="T4" fmla="*/ 50800 w 697"/>
              <a:gd name="T5" fmla="*/ 11113 h 123"/>
              <a:gd name="T6" fmla="*/ 34925 w 697"/>
              <a:gd name="T7" fmla="*/ 22225 h 123"/>
              <a:gd name="T8" fmla="*/ 22225 w 697"/>
              <a:gd name="T9" fmla="*/ 34925 h 123"/>
              <a:gd name="T10" fmla="*/ 11113 w 697"/>
              <a:gd name="T11" fmla="*/ 50800 h 123"/>
              <a:gd name="T12" fmla="*/ 3175 w 697"/>
              <a:gd name="T13" fmla="*/ 68263 h 123"/>
              <a:gd name="T14" fmla="*/ 0 w 697"/>
              <a:gd name="T15" fmla="*/ 87313 h 123"/>
              <a:gd name="T16" fmla="*/ 0 w 697"/>
              <a:gd name="T17" fmla="*/ 107950 h 123"/>
              <a:gd name="T18" fmla="*/ 3175 w 697"/>
              <a:gd name="T19" fmla="*/ 125413 h 123"/>
              <a:gd name="T20" fmla="*/ 11113 w 697"/>
              <a:gd name="T21" fmla="*/ 142875 h 123"/>
              <a:gd name="T22" fmla="*/ 22225 w 697"/>
              <a:gd name="T23" fmla="*/ 158750 h 123"/>
              <a:gd name="T24" fmla="*/ 34925 w 697"/>
              <a:gd name="T25" fmla="*/ 171450 h 123"/>
              <a:gd name="T26" fmla="*/ 50800 w 697"/>
              <a:gd name="T27" fmla="*/ 182563 h 123"/>
              <a:gd name="T28" fmla="*/ 68263 w 697"/>
              <a:gd name="T29" fmla="*/ 190500 h 123"/>
              <a:gd name="T30" fmla="*/ 85725 w 697"/>
              <a:gd name="T31" fmla="*/ 193675 h 123"/>
              <a:gd name="T32" fmla="*/ 1008063 w 697"/>
              <a:gd name="T33" fmla="*/ 193675 h 123"/>
              <a:gd name="T34" fmla="*/ 1027113 w 697"/>
              <a:gd name="T35" fmla="*/ 192088 h 123"/>
              <a:gd name="T36" fmla="*/ 1044575 w 697"/>
              <a:gd name="T37" fmla="*/ 185738 h 123"/>
              <a:gd name="T38" fmla="*/ 1062038 w 697"/>
              <a:gd name="T39" fmla="*/ 177800 h 123"/>
              <a:gd name="T40" fmla="*/ 1076325 w 697"/>
              <a:gd name="T41" fmla="*/ 165100 h 123"/>
              <a:gd name="T42" fmla="*/ 1087438 w 697"/>
              <a:gd name="T43" fmla="*/ 150813 h 123"/>
              <a:gd name="T44" fmla="*/ 1096963 w 697"/>
              <a:gd name="T45" fmla="*/ 134938 h 123"/>
              <a:gd name="T46" fmla="*/ 1103313 w 697"/>
              <a:gd name="T47" fmla="*/ 117475 h 123"/>
              <a:gd name="T48" fmla="*/ 1104900 w 697"/>
              <a:gd name="T49" fmla="*/ 96838 h 123"/>
              <a:gd name="T50" fmla="*/ 1103313 w 697"/>
              <a:gd name="T51" fmla="*/ 77788 h 123"/>
              <a:gd name="T52" fmla="*/ 1096963 w 697"/>
              <a:gd name="T53" fmla="*/ 60325 h 123"/>
              <a:gd name="T54" fmla="*/ 1087438 w 697"/>
              <a:gd name="T55" fmla="*/ 42863 h 123"/>
              <a:gd name="T56" fmla="*/ 1076325 w 697"/>
              <a:gd name="T57" fmla="*/ 28575 h 123"/>
              <a:gd name="T58" fmla="*/ 1062038 w 697"/>
              <a:gd name="T59" fmla="*/ 17463 h 123"/>
              <a:gd name="T60" fmla="*/ 1044575 w 697"/>
              <a:gd name="T61" fmla="*/ 7938 h 123"/>
              <a:gd name="T62" fmla="*/ 1027113 w 697"/>
              <a:gd name="T63" fmla="*/ 1588 h 123"/>
              <a:gd name="T64" fmla="*/ 1008063 w 697"/>
              <a:gd name="T65" fmla="*/ 0 h 123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697" h="123">
                <a:moveTo>
                  <a:pt x="61" y="0"/>
                </a:moveTo>
                <a:lnTo>
                  <a:pt x="54" y="0"/>
                </a:lnTo>
                <a:lnTo>
                  <a:pt x="48" y="1"/>
                </a:lnTo>
                <a:lnTo>
                  <a:pt x="43" y="3"/>
                </a:lnTo>
                <a:lnTo>
                  <a:pt x="37" y="5"/>
                </a:lnTo>
                <a:lnTo>
                  <a:pt x="32" y="7"/>
                </a:lnTo>
                <a:lnTo>
                  <a:pt x="27" y="11"/>
                </a:lnTo>
                <a:lnTo>
                  <a:pt x="22" y="14"/>
                </a:lnTo>
                <a:lnTo>
                  <a:pt x="18" y="18"/>
                </a:lnTo>
                <a:lnTo>
                  <a:pt x="14" y="22"/>
                </a:lnTo>
                <a:lnTo>
                  <a:pt x="10" y="27"/>
                </a:lnTo>
                <a:lnTo>
                  <a:pt x="7" y="32"/>
                </a:lnTo>
                <a:lnTo>
                  <a:pt x="5" y="38"/>
                </a:lnTo>
                <a:lnTo>
                  <a:pt x="2" y="43"/>
                </a:lnTo>
                <a:lnTo>
                  <a:pt x="1" y="49"/>
                </a:lnTo>
                <a:lnTo>
                  <a:pt x="0" y="55"/>
                </a:lnTo>
                <a:lnTo>
                  <a:pt x="0" y="61"/>
                </a:lnTo>
                <a:lnTo>
                  <a:pt x="0" y="68"/>
                </a:lnTo>
                <a:lnTo>
                  <a:pt x="1" y="74"/>
                </a:lnTo>
                <a:lnTo>
                  <a:pt x="2" y="79"/>
                </a:lnTo>
                <a:lnTo>
                  <a:pt x="5" y="85"/>
                </a:lnTo>
                <a:lnTo>
                  <a:pt x="7" y="90"/>
                </a:lnTo>
                <a:lnTo>
                  <a:pt x="10" y="95"/>
                </a:lnTo>
                <a:lnTo>
                  <a:pt x="14" y="100"/>
                </a:lnTo>
                <a:lnTo>
                  <a:pt x="18" y="104"/>
                </a:lnTo>
                <a:lnTo>
                  <a:pt x="22" y="108"/>
                </a:lnTo>
                <a:lnTo>
                  <a:pt x="27" y="112"/>
                </a:lnTo>
                <a:lnTo>
                  <a:pt x="32" y="115"/>
                </a:lnTo>
                <a:lnTo>
                  <a:pt x="37" y="117"/>
                </a:lnTo>
                <a:lnTo>
                  <a:pt x="43" y="120"/>
                </a:lnTo>
                <a:lnTo>
                  <a:pt x="48" y="121"/>
                </a:lnTo>
                <a:lnTo>
                  <a:pt x="54" y="122"/>
                </a:lnTo>
                <a:lnTo>
                  <a:pt x="61" y="122"/>
                </a:lnTo>
                <a:lnTo>
                  <a:pt x="635" y="122"/>
                </a:lnTo>
                <a:lnTo>
                  <a:pt x="641" y="122"/>
                </a:lnTo>
                <a:lnTo>
                  <a:pt x="647" y="121"/>
                </a:lnTo>
                <a:lnTo>
                  <a:pt x="653" y="120"/>
                </a:lnTo>
                <a:lnTo>
                  <a:pt x="658" y="117"/>
                </a:lnTo>
                <a:lnTo>
                  <a:pt x="664" y="115"/>
                </a:lnTo>
                <a:lnTo>
                  <a:pt x="669" y="112"/>
                </a:lnTo>
                <a:lnTo>
                  <a:pt x="673" y="108"/>
                </a:lnTo>
                <a:lnTo>
                  <a:pt x="678" y="104"/>
                </a:lnTo>
                <a:lnTo>
                  <a:pt x="682" y="100"/>
                </a:lnTo>
                <a:lnTo>
                  <a:pt x="685" y="95"/>
                </a:lnTo>
                <a:lnTo>
                  <a:pt x="688" y="90"/>
                </a:lnTo>
                <a:lnTo>
                  <a:pt x="691" y="85"/>
                </a:lnTo>
                <a:lnTo>
                  <a:pt x="693" y="79"/>
                </a:lnTo>
                <a:lnTo>
                  <a:pt x="695" y="74"/>
                </a:lnTo>
                <a:lnTo>
                  <a:pt x="695" y="68"/>
                </a:lnTo>
                <a:lnTo>
                  <a:pt x="696" y="61"/>
                </a:lnTo>
                <a:lnTo>
                  <a:pt x="695" y="55"/>
                </a:lnTo>
                <a:lnTo>
                  <a:pt x="695" y="49"/>
                </a:lnTo>
                <a:lnTo>
                  <a:pt x="693" y="43"/>
                </a:lnTo>
                <a:lnTo>
                  <a:pt x="691" y="38"/>
                </a:lnTo>
                <a:lnTo>
                  <a:pt x="688" y="32"/>
                </a:lnTo>
                <a:lnTo>
                  <a:pt x="685" y="27"/>
                </a:lnTo>
                <a:lnTo>
                  <a:pt x="682" y="22"/>
                </a:lnTo>
                <a:lnTo>
                  <a:pt x="678" y="18"/>
                </a:lnTo>
                <a:lnTo>
                  <a:pt x="673" y="14"/>
                </a:lnTo>
                <a:lnTo>
                  <a:pt x="669" y="11"/>
                </a:lnTo>
                <a:lnTo>
                  <a:pt x="664" y="7"/>
                </a:lnTo>
                <a:lnTo>
                  <a:pt x="658" y="5"/>
                </a:lnTo>
                <a:lnTo>
                  <a:pt x="653" y="3"/>
                </a:lnTo>
                <a:lnTo>
                  <a:pt x="647" y="1"/>
                </a:lnTo>
                <a:lnTo>
                  <a:pt x="641" y="0"/>
                </a:lnTo>
                <a:lnTo>
                  <a:pt x="635" y="0"/>
                </a:lnTo>
                <a:lnTo>
                  <a:pt x="61" y="0"/>
                </a:lnTo>
              </a:path>
            </a:pathLst>
          </a:custGeom>
          <a:solidFill>
            <a:srgbClr val="8054CE"/>
          </a:solidFill>
          <a:ln w="12700" cap="rnd" cmpd="sng">
            <a:solidFill>
              <a:srgbClr val="09185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62" name="Rectangle 50"/>
          <p:cNvSpPr>
            <a:spLocks noChangeArrowheads="1"/>
          </p:cNvSpPr>
          <p:nvPr/>
        </p:nvSpPr>
        <p:spPr bwMode="auto">
          <a:xfrm>
            <a:off x="2805289" y="5110164"/>
            <a:ext cx="1761702" cy="1050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Adenine (A)</a:t>
            </a:r>
          </a:p>
          <a:p>
            <a:pPr>
              <a:lnSpc>
                <a:spcPct val="130000"/>
              </a:lnSpc>
              <a:defRPr/>
            </a:pPr>
            <a:r>
              <a:rPr lang="en-US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Thymine (T)</a:t>
            </a:r>
          </a:p>
        </p:txBody>
      </p:sp>
      <p:sp>
        <p:nvSpPr>
          <p:cNvPr id="13363" name="Rectangle 51"/>
          <p:cNvSpPr>
            <a:spLocks noChangeArrowheads="1"/>
          </p:cNvSpPr>
          <p:nvPr/>
        </p:nvSpPr>
        <p:spPr bwMode="auto">
          <a:xfrm>
            <a:off x="5595056" y="5110164"/>
            <a:ext cx="1763304" cy="1050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Cytosine (C)</a:t>
            </a:r>
          </a:p>
          <a:p>
            <a:pPr>
              <a:lnSpc>
                <a:spcPct val="130000"/>
              </a:lnSpc>
              <a:defRPr/>
            </a:pPr>
            <a:r>
              <a:rPr lang="en-US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Guanine (G)</a:t>
            </a:r>
          </a:p>
        </p:txBody>
      </p:sp>
      <p:sp>
        <p:nvSpPr>
          <p:cNvPr id="13364" name="Rectangle 52"/>
          <p:cNvSpPr>
            <a:spLocks noChangeArrowheads="1"/>
          </p:cNvSpPr>
          <p:nvPr/>
        </p:nvSpPr>
        <p:spPr bwMode="auto">
          <a:xfrm>
            <a:off x="4157134" y="2520951"/>
            <a:ext cx="900889" cy="45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Bases</a:t>
            </a:r>
          </a:p>
        </p:txBody>
      </p:sp>
      <p:sp>
        <p:nvSpPr>
          <p:cNvPr id="13365" name="Rectangle 53"/>
          <p:cNvSpPr>
            <a:spLocks noChangeArrowheads="1"/>
          </p:cNvSpPr>
          <p:nvPr/>
        </p:nvSpPr>
        <p:spPr bwMode="auto">
          <a:xfrm>
            <a:off x="838200" y="1676400"/>
            <a:ext cx="1560689" cy="1086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Sugar phosphate backbone</a:t>
            </a:r>
          </a:p>
        </p:txBody>
      </p:sp>
      <p:sp>
        <p:nvSpPr>
          <p:cNvPr id="10294" name="Line 54"/>
          <p:cNvSpPr>
            <a:spLocks noChangeShapeType="1"/>
          </p:cNvSpPr>
          <p:nvPr/>
        </p:nvSpPr>
        <p:spPr bwMode="auto">
          <a:xfrm>
            <a:off x="1886656" y="2638426"/>
            <a:ext cx="475544" cy="2381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95" name="Line 55"/>
          <p:cNvSpPr>
            <a:spLocks noChangeShapeType="1"/>
          </p:cNvSpPr>
          <p:nvPr/>
        </p:nvSpPr>
        <p:spPr bwMode="auto">
          <a:xfrm>
            <a:off x="4659489" y="3000375"/>
            <a:ext cx="478367" cy="57943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96" name="Line 56"/>
          <p:cNvSpPr>
            <a:spLocks noChangeShapeType="1"/>
          </p:cNvSpPr>
          <p:nvPr/>
        </p:nvSpPr>
        <p:spPr bwMode="auto">
          <a:xfrm>
            <a:off x="4667956" y="3008313"/>
            <a:ext cx="207434" cy="914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97" name="Line 57"/>
          <p:cNvSpPr>
            <a:spLocks noChangeShapeType="1"/>
          </p:cNvSpPr>
          <p:nvPr/>
        </p:nvSpPr>
        <p:spPr bwMode="auto">
          <a:xfrm flipH="1">
            <a:off x="4223457" y="3000376"/>
            <a:ext cx="437444" cy="148431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98" name="Line 58"/>
          <p:cNvSpPr>
            <a:spLocks noChangeShapeType="1"/>
          </p:cNvSpPr>
          <p:nvPr/>
        </p:nvSpPr>
        <p:spPr bwMode="auto">
          <a:xfrm flipH="1">
            <a:off x="4126089" y="2992438"/>
            <a:ext cx="543278" cy="9461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99" name="Line 59"/>
          <p:cNvSpPr>
            <a:spLocks noChangeShapeType="1"/>
          </p:cNvSpPr>
          <p:nvPr/>
        </p:nvSpPr>
        <p:spPr bwMode="auto">
          <a:xfrm flipV="1">
            <a:off x="6523567" y="2417763"/>
            <a:ext cx="897467" cy="7794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72" name="Rectangle 60"/>
          <p:cNvSpPr>
            <a:spLocks noChangeArrowheads="1"/>
          </p:cNvSpPr>
          <p:nvPr/>
        </p:nvSpPr>
        <p:spPr bwMode="auto">
          <a:xfrm>
            <a:off x="7457723" y="2205039"/>
            <a:ext cx="1335303" cy="45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Base pair</a:t>
            </a:r>
          </a:p>
        </p:txBody>
      </p:sp>
      <p:sp>
        <p:nvSpPr>
          <p:cNvPr id="10301" name="Line 61"/>
          <p:cNvSpPr>
            <a:spLocks noChangeShapeType="1"/>
          </p:cNvSpPr>
          <p:nvPr/>
        </p:nvSpPr>
        <p:spPr bwMode="auto">
          <a:xfrm flipV="1">
            <a:off x="6509456" y="2400300"/>
            <a:ext cx="911578" cy="135413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76594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6024034" y="63119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pPr algn="r"/>
            <a:r>
              <a:rPr lang="en-US" sz="1600" b="1">
                <a:solidFill>
                  <a:srgbClr val="00FFFF"/>
                </a:solidFill>
              </a:rPr>
              <a:t>ASCO</a:t>
            </a:r>
          </a:p>
        </p:txBody>
      </p:sp>
      <p:pic>
        <p:nvPicPr>
          <p:cNvPr id="7171" name="Picture 3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819401"/>
            <a:ext cx="7601656" cy="361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2" name="Rectangle 4"/>
          <p:cNvSpPr>
            <a:spLocks noGrp="1" noChangeArrowheads="1"/>
          </p:cNvSpPr>
          <p:nvPr>
            <p:ph type="title"/>
          </p:nvPr>
        </p:nvSpPr>
        <p:spPr>
          <a:xfrm>
            <a:off x="1253067" y="0"/>
            <a:ext cx="7772400" cy="1752600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r>
              <a:rPr lang="en-US" sz="4000" smtClean="0"/>
              <a:t>Overview</a:t>
            </a:r>
            <a:br>
              <a:rPr lang="en-US" sz="4000" smtClean="0"/>
            </a:br>
            <a:r>
              <a:rPr lang="en-US" sz="4000" smtClean="0"/>
              <a:t>Chromosomes, DNA, Genes, Proteins</a:t>
            </a:r>
          </a:p>
        </p:txBody>
      </p:sp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990600" y="2514601"/>
            <a:ext cx="652424" cy="428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2200">
                <a:effectLst>
                  <a:outerShdw blurRad="38100" dist="38100" dir="2700000" algn="tl">
                    <a:srgbClr val="FFFFFF"/>
                  </a:outerShdw>
                </a:effectLst>
              </a:rPr>
              <a:t>Cell</a:t>
            </a: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1515534" y="2262188"/>
            <a:ext cx="1106073" cy="428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2200">
                <a:effectLst>
                  <a:outerShdw blurRad="38100" dist="38100" dir="2700000" algn="tl">
                    <a:srgbClr val="FFFFFF"/>
                  </a:outerShdw>
                </a:effectLst>
              </a:rPr>
              <a:t>Nucleus</a:t>
            </a:r>
          </a:p>
        </p:txBody>
      </p:sp>
      <p:sp>
        <p:nvSpPr>
          <p:cNvPr id="11271" name="Rectangle 7"/>
          <p:cNvSpPr>
            <a:spLocks noChangeArrowheads="1"/>
          </p:cNvSpPr>
          <p:nvPr/>
        </p:nvSpPr>
        <p:spPr bwMode="auto">
          <a:xfrm>
            <a:off x="2610556" y="2595563"/>
            <a:ext cx="1811394" cy="428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2200">
                <a:effectLst>
                  <a:outerShdw blurRad="38100" dist="38100" dir="2700000" algn="tl">
                    <a:srgbClr val="FFFFFF"/>
                  </a:outerShdw>
                </a:effectLst>
              </a:rPr>
              <a:t>Chromosomes</a:t>
            </a:r>
          </a:p>
        </p:txBody>
      </p:sp>
      <p:sp>
        <p:nvSpPr>
          <p:cNvPr id="7176" name="Rectangle 8"/>
          <p:cNvSpPr>
            <a:spLocks noChangeArrowheads="1"/>
          </p:cNvSpPr>
          <p:nvPr/>
        </p:nvSpPr>
        <p:spPr bwMode="auto">
          <a:xfrm>
            <a:off x="6166556" y="1804988"/>
            <a:ext cx="777458" cy="428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sz="2200"/>
              <a:t>Gene</a:t>
            </a:r>
          </a:p>
        </p:txBody>
      </p:sp>
      <p:sp>
        <p:nvSpPr>
          <p:cNvPr id="11273" name="Rectangle 9"/>
          <p:cNvSpPr>
            <a:spLocks noChangeArrowheads="1"/>
          </p:cNvSpPr>
          <p:nvPr/>
        </p:nvSpPr>
        <p:spPr bwMode="auto">
          <a:xfrm>
            <a:off x="7899400" y="5400676"/>
            <a:ext cx="998672" cy="428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2200">
                <a:effectLst>
                  <a:outerShdw blurRad="38100" dist="38100" dir="2700000" algn="tl">
                    <a:srgbClr val="FFFFFF"/>
                  </a:outerShdw>
                </a:effectLst>
              </a:rPr>
              <a:t>Protein</a:t>
            </a:r>
          </a:p>
        </p:txBody>
      </p:sp>
      <p:sp>
        <p:nvSpPr>
          <p:cNvPr id="7178" name="Line 10"/>
          <p:cNvSpPr>
            <a:spLocks noChangeShapeType="1"/>
          </p:cNvSpPr>
          <p:nvPr/>
        </p:nvSpPr>
        <p:spPr bwMode="auto">
          <a:xfrm>
            <a:off x="1143000" y="2986088"/>
            <a:ext cx="0" cy="81121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9" name="Line 11"/>
          <p:cNvSpPr>
            <a:spLocks noChangeShapeType="1"/>
          </p:cNvSpPr>
          <p:nvPr/>
        </p:nvSpPr>
        <p:spPr bwMode="auto">
          <a:xfrm>
            <a:off x="1972734" y="2693988"/>
            <a:ext cx="8467" cy="110331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80" name="Line 12"/>
          <p:cNvSpPr>
            <a:spLocks noChangeShapeType="1"/>
          </p:cNvSpPr>
          <p:nvPr/>
        </p:nvSpPr>
        <p:spPr bwMode="auto">
          <a:xfrm flipV="1">
            <a:off x="2679701" y="2960688"/>
            <a:ext cx="663222" cy="101441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81" name="Line 13"/>
          <p:cNvSpPr>
            <a:spLocks noChangeShapeType="1"/>
          </p:cNvSpPr>
          <p:nvPr/>
        </p:nvSpPr>
        <p:spPr bwMode="auto">
          <a:xfrm>
            <a:off x="3352800" y="2986088"/>
            <a:ext cx="0" cy="96361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82" name="Line 14"/>
          <p:cNvSpPr>
            <a:spLocks noChangeShapeType="1"/>
          </p:cNvSpPr>
          <p:nvPr/>
        </p:nvSpPr>
        <p:spPr bwMode="auto">
          <a:xfrm>
            <a:off x="4508501" y="2362200"/>
            <a:ext cx="409222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83" name="Line 15"/>
          <p:cNvSpPr>
            <a:spLocks noChangeShapeType="1"/>
          </p:cNvSpPr>
          <p:nvPr/>
        </p:nvSpPr>
        <p:spPr bwMode="auto">
          <a:xfrm>
            <a:off x="4495800" y="2376488"/>
            <a:ext cx="0" cy="27781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84" name="Line 16"/>
          <p:cNvSpPr>
            <a:spLocks noChangeShapeType="1"/>
          </p:cNvSpPr>
          <p:nvPr/>
        </p:nvSpPr>
        <p:spPr bwMode="auto">
          <a:xfrm>
            <a:off x="7404101" y="5638800"/>
            <a:ext cx="51082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81" name="Rectangle 17"/>
          <p:cNvSpPr>
            <a:spLocks noChangeArrowheads="1"/>
          </p:cNvSpPr>
          <p:nvPr/>
        </p:nvSpPr>
        <p:spPr bwMode="auto">
          <a:xfrm>
            <a:off x="914400" y="6324601"/>
            <a:ext cx="5113965" cy="33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1600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Adapted from </a:t>
            </a:r>
            <a:r>
              <a:rPr lang="en-US" sz="1600" i="1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Understanding Gene Testing</a:t>
            </a:r>
            <a:r>
              <a:rPr lang="en-US" sz="1600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, NIH, 1995</a:t>
            </a:r>
          </a:p>
        </p:txBody>
      </p:sp>
      <p:sp>
        <p:nvSpPr>
          <p:cNvPr id="7186" name="Line 18"/>
          <p:cNvSpPr>
            <a:spLocks noChangeShapeType="1"/>
          </p:cNvSpPr>
          <p:nvPr/>
        </p:nvSpPr>
        <p:spPr bwMode="auto">
          <a:xfrm>
            <a:off x="6547556" y="2185988"/>
            <a:ext cx="0" cy="15081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7187" name="Picture 19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123" y="4268789"/>
            <a:ext cx="935566" cy="76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84" name="Rectangle 20"/>
          <p:cNvSpPr>
            <a:spLocks noChangeArrowheads="1"/>
          </p:cNvSpPr>
          <p:nvPr/>
        </p:nvSpPr>
        <p:spPr bwMode="auto">
          <a:xfrm>
            <a:off x="5528733" y="2971800"/>
            <a:ext cx="84667" cy="533400"/>
          </a:xfrm>
          <a:prstGeom prst="rect">
            <a:avLst/>
          </a:prstGeom>
          <a:solidFill>
            <a:srgbClr val="00FF00"/>
          </a:solidFill>
          <a:ln w="12700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85" name="Oval 21"/>
          <p:cNvSpPr>
            <a:spLocks noChangeArrowheads="1"/>
          </p:cNvSpPr>
          <p:nvPr/>
        </p:nvSpPr>
        <p:spPr bwMode="auto">
          <a:xfrm>
            <a:off x="5808133" y="5505450"/>
            <a:ext cx="135467" cy="152400"/>
          </a:xfrm>
          <a:prstGeom prst="ellipse">
            <a:avLst/>
          </a:prstGeom>
          <a:solidFill>
            <a:srgbClr val="00FF00"/>
          </a:solidFill>
          <a:ln w="12700">
            <a:solidFill>
              <a:srgbClr val="FFFF00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86" name="Line 22"/>
          <p:cNvSpPr>
            <a:spLocks noChangeShapeType="1"/>
          </p:cNvSpPr>
          <p:nvPr/>
        </p:nvSpPr>
        <p:spPr bwMode="auto">
          <a:xfrm>
            <a:off x="6536267" y="4267200"/>
            <a:ext cx="0" cy="762000"/>
          </a:xfrm>
          <a:prstGeom prst="line">
            <a:avLst/>
          </a:prstGeom>
          <a:noFill/>
          <a:ln w="63500">
            <a:solidFill>
              <a:srgbClr val="00FF00"/>
            </a:solidFill>
            <a:round/>
            <a:headEnd type="none" w="sm" len="sm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1289" name="Group 25"/>
          <p:cNvGrpSpPr>
            <a:grpSpLocks/>
          </p:cNvGrpSpPr>
          <p:nvPr/>
        </p:nvGrpSpPr>
        <p:grpSpPr bwMode="auto">
          <a:xfrm>
            <a:off x="5588000" y="5105400"/>
            <a:ext cx="2302933" cy="1371600"/>
            <a:chOff x="3960" y="3216"/>
            <a:chExt cx="1632" cy="864"/>
          </a:xfrm>
        </p:grpSpPr>
        <p:sp>
          <p:nvSpPr>
            <p:cNvPr id="7194" name="Line 23"/>
            <p:cNvSpPr>
              <a:spLocks noChangeShapeType="1"/>
            </p:cNvSpPr>
            <p:nvPr/>
          </p:nvSpPr>
          <p:spPr bwMode="auto">
            <a:xfrm>
              <a:off x="3960" y="3216"/>
              <a:ext cx="1632" cy="864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5" name="Line 24"/>
            <p:cNvSpPr>
              <a:spLocks noChangeShapeType="1"/>
            </p:cNvSpPr>
            <p:nvPr/>
          </p:nvSpPr>
          <p:spPr bwMode="auto">
            <a:xfrm flipV="1">
              <a:off x="3960" y="3216"/>
              <a:ext cx="1632" cy="864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290" name="Rectangle 26"/>
          <p:cNvSpPr>
            <a:spLocks noChangeArrowheads="1"/>
          </p:cNvSpPr>
          <p:nvPr/>
        </p:nvSpPr>
        <p:spPr bwMode="auto">
          <a:xfrm>
            <a:off x="5029200" y="2981326"/>
            <a:ext cx="76200" cy="752475"/>
          </a:xfrm>
          <a:prstGeom prst="rect">
            <a:avLst/>
          </a:prstGeom>
          <a:solidFill>
            <a:srgbClr val="FF0000"/>
          </a:solidFill>
          <a:ln w="12700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91" name="Line 27"/>
          <p:cNvSpPr>
            <a:spLocks noChangeShapeType="1"/>
          </p:cNvSpPr>
          <p:nvPr/>
        </p:nvSpPr>
        <p:spPr bwMode="auto">
          <a:xfrm>
            <a:off x="6544733" y="4267200"/>
            <a:ext cx="0" cy="76200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 type="none" w="sm" len="sm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29570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1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3" presetID="9" presetClass="entr" presetSubtype="0" repeatCount="indefinite" fill="hold" grpId="0" nodeType="after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repeatCount="500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1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34" dur="500" fill="hold"/>
                                        <p:tgtEl>
                                          <p:spTgt spid="112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84" grpId="0" animBg="1"/>
      <p:bldP spid="11285" grpId="0" animBg="1"/>
      <p:bldP spid="11285" grpId="1" animBg="1"/>
      <p:bldP spid="11286" grpId="0" animBg="1"/>
      <p:bldP spid="11286" grpId="1" animBg="1"/>
      <p:bldP spid="11290" grpId="0" animBg="1"/>
      <p:bldP spid="1129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49316"/>
            <a:ext cx="9144000" cy="1046084"/>
          </a:xfrm>
        </p:spPr>
        <p:txBody>
          <a:bodyPr>
            <a:noAutofit/>
          </a:bodyPr>
          <a:lstStyle/>
          <a:p>
            <a:pPr marL="182880" indent="0" algn="ctr">
              <a:buNone/>
            </a:pPr>
            <a:r>
              <a:rPr lang="en-US" sz="4000" i="1" dirty="0" smtClean="0"/>
              <a:t>Central Dogma</a:t>
            </a:r>
            <a:endParaRPr lang="en-US" sz="4000" i="1" dirty="0"/>
          </a:p>
        </p:txBody>
      </p:sp>
      <p:sp>
        <p:nvSpPr>
          <p:cNvPr id="3" name="TextBox 2"/>
          <p:cNvSpPr txBox="1"/>
          <p:nvPr/>
        </p:nvSpPr>
        <p:spPr>
          <a:xfrm>
            <a:off x="3727959" y="1447800"/>
            <a:ext cx="137569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Arial" pitchFamily="34" charset="0"/>
                <a:cs typeface="Arial" pitchFamily="34" charset="0"/>
              </a:rPr>
              <a:t>DNA</a:t>
            </a:r>
            <a:endParaRPr lang="en-US" sz="4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27959" y="3310980"/>
            <a:ext cx="137569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Arial" pitchFamily="34" charset="0"/>
                <a:cs typeface="Arial" pitchFamily="34" charset="0"/>
              </a:rPr>
              <a:t>RNA</a:t>
            </a:r>
            <a:endParaRPr lang="en-US" sz="4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29000" y="5174159"/>
            <a:ext cx="19736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Arial" pitchFamily="34" charset="0"/>
                <a:cs typeface="Arial" pitchFamily="34" charset="0"/>
              </a:rPr>
              <a:t>Protein</a:t>
            </a:r>
            <a:endParaRPr lang="en-US" sz="4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own Arrow 3"/>
          <p:cNvSpPr/>
          <p:nvPr/>
        </p:nvSpPr>
        <p:spPr>
          <a:xfrm>
            <a:off x="4335817" y="2362200"/>
            <a:ext cx="228600" cy="838200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>
            <a:off x="4335817" y="4247970"/>
            <a:ext cx="228600" cy="838200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c 21"/>
          <p:cNvSpPr/>
          <p:nvPr/>
        </p:nvSpPr>
        <p:spPr>
          <a:xfrm rot="5149564">
            <a:off x="4221333" y="1797892"/>
            <a:ext cx="457200" cy="506581"/>
          </a:xfrm>
          <a:prstGeom prst="arc">
            <a:avLst>
              <a:gd name="adj1" fmla="val 16200000"/>
              <a:gd name="adj2" fmla="val 5290392"/>
            </a:avLst>
          </a:prstGeom>
          <a:ln w="38100">
            <a:solidFill>
              <a:schemeClr val="tx1">
                <a:lumMod val="50000"/>
                <a:lumOff val="50000"/>
              </a:schemeClr>
            </a:solidFill>
            <a:prstDash val="sysDash"/>
            <a:head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071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ans">
  <a:themeElements>
    <a:clrScheme name="Fans.pot 7">
      <a:dk1>
        <a:srgbClr val="49764A"/>
      </a:dk1>
      <a:lt1>
        <a:srgbClr val="CCFFCC"/>
      </a:lt1>
      <a:dk2>
        <a:srgbClr val="001800"/>
      </a:dk2>
      <a:lt2>
        <a:srgbClr val="FFFFFF"/>
      </a:lt2>
      <a:accent1>
        <a:srgbClr val="66CCFF"/>
      </a:accent1>
      <a:accent2>
        <a:srgbClr val="00FFFF"/>
      </a:accent2>
      <a:accent3>
        <a:srgbClr val="AAABAA"/>
      </a:accent3>
      <a:accent4>
        <a:srgbClr val="AEDAAE"/>
      </a:accent4>
      <a:accent5>
        <a:srgbClr val="B8E2FF"/>
      </a:accent5>
      <a:accent6>
        <a:srgbClr val="00E7E7"/>
      </a:accent6>
      <a:hlink>
        <a:srgbClr val="009999"/>
      </a:hlink>
      <a:folHlink>
        <a:srgbClr val="0099CC"/>
      </a:folHlink>
    </a:clrScheme>
    <a:fontScheme name="Fans.po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Fans.pot 1">
        <a:dk1>
          <a:srgbClr val="5F5F5F"/>
        </a:dk1>
        <a:lt1>
          <a:srgbClr val="FFFFCC"/>
        </a:lt1>
        <a:dk2>
          <a:srgbClr val="000000"/>
        </a:dk2>
        <a:lt2>
          <a:srgbClr val="FFCC00"/>
        </a:lt2>
        <a:accent1>
          <a:srgbClr val="FF7C80"/>
        </a:accent1>
        <a:accent2>
          <a:srgbClr val="990099"/>
        </a:accent2>
        <a:accent3>
          <a:srgbClr val="AAAAAA"/>
        </a:accent3>
        <a:accent4>
          <a:srgbClr val="DADAAE"/>
        </a:accent4>
        <a:accent5>
          <a:srgbClr val="FFBFC0"/>
        </a:accent5>
        <a:accent6>
          <a:srgbClr val="8A008A"/>
        </a:accent6>
        <a:hlink>
          <a:srgbClr val="FF3399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ns.pot 2">
        <a:dk1>
          <a:srgbClr val="000000"/>
        </a:dk1>
        <a:lt1>
          <a:srgbClr val="FFFFFF"/>
        </a:lt1>
        <a:dk2>
          <a:srgbClr val="000066"/>
        </a:dk2>
        <a:lt2>
          <a:srgbClr val="969696"/>
        </a:lt2>
        <a:accent1>
          <a:srgbClr val="0000CC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AAE2"/>
        </a:accent5>
        <a:accent6>
          <a:srgbClr val="E7E7E7"/>
        </a:accent6>
        <a:hlink>
          <a:srgbClr val="00008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ns.po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ns.pot 4">
        <a:dk1>
          <a:srgbClr val="000000"/>
        </a:dk1>
        <a:lt1>
          <a:srgbClr val="FFFFFF"/>
        </a:lt1>
        <a:dk2>
          <a:srgbClr val="006633"/>
        </a:dk2>
        <a:lt2>
          <a:srgbClr val="969696"/>
        </a:lt2>
        <a:accent1>
          <a:srgbClr val="009900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E7E7E7"/>
        </a:accent6>
        <a:hlink>
          <a:srgbClr val="00330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ns.pot 5">
        <a:dk1>
          <a:srgbClr val="000000"/>
        </a:dk1>
        <a:lt1>
          <a:srgbClr val="FFFFCC"/>
        </a:lt1>
        <a:dk2>
          <a:srgbClr val="CC0000"/>
        </a:dk2>
        <a:lt2>
          <a:srgbClr val="808000"/>
        </a:lt2>
        <a:accent1>
          <a:srgbClr val="CC9900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E2CAAA"/>
        </a:accent5>
        <a:accent6>
          <a:srgbClr val="730000"/>
        </a:accent6>
        <a:hlink>
          <a:srgbClr val="FF6633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ns.pot 6">
        <a:dk1>
          <a:srgbClr val="000000"/>
        </a:dk1>
        <a:lt1>
          <a:srgbClr val="FFFFFF"/>
        </a:lt1>
        <a:dk2>
          <a:srgbClr val="336699"/>
        </a:dk2>
        <a:lt2>
          <a:srgbClr val="969696"/>
        </a:lt2>
        <a:accent1>
          <a:srgbClr val="99FFCC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CAFFE2"/>
        </a:accent5>
        <a:accent6>
          <a:srgbClr val="5CB9E7"/>
        </a:accent6>
        <a:hlink>
          <a:srgbClr val="CCCCFF"/>
        </a:hlink>
        <a:folHlink>
          <a:srgbClr val="99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ns.pot 7">
        <a:dk1>
          <a:srgbClr val="49764A"/>
        </a:dk1>
        <a:lt1>
          <a:srgbClr val="CCFFCC"/>
        </a:lt1>
        <a:dk2>
          <a:srgbClr val="001800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BAA"/>
        </a:accent3>
        <a:accent4>
          <a:srgbClr val="AEDAAE"/>
        </a:accent4>
        <a:accent5>
          <a:srgbClr val="B8E2FF"/>
        </a:accent5>
        <a:accent6>
          <a:srgbClr val="00E7E7"/>
        </a:accent6>
        <a:hlink>
          <a:srgbClr val="009999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ns.pot 8">
        <a:dk1>
          <a:srgbClr val="A05F8B"/>
        </a:dk1>
        <a:lt1>
          <a:srgbClr val="FFE4FF"/>
        </a:lt1>
        <a:dk2>
          <a:srgbClr val="280028"/>
        </a:dk2>
        <a:lt2>
          <a:srgbClr val="FFFFFF"/>
        </a:lt2>
        <a:accent1>
          <a:srgbClr val="FF33CC"/>
        </a:accent1>
        <a:accent2>
          <a:srgbClr val="CC0099"/>
        </a:accent2>
        <a:accent3>
          <a:srgbClr val="ACAAAC"/>
        </a:accent3>
        <a:accent4>
          <a:srgbClr val="DAC3DA"/>
        </a:accent4>
        <a:accent5>
          <a:srgbClr val="FFADE2"/>
        </a:accent5>
        <a:accent6>
          <a:srgbClr val="B9008A"/>
        </a:accent6>
        <a:hlink>
          <a:srgbClr val="99009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ns.pot 9">
        <a:dk1>
          <a:srgbClr val="4D4D93"/>
        </a:dk1>
        <a:lt1>
          <a:srgbClr val="CCECFF"/>
        </a:lt1>
        <a:dk2>
          <a:srgbClr val="00003E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AAF"/>
        </a:accent3>
        <a:accent4>
          <a:srgbClr val="AEC9DA"/>
        </a:accent4>
        <a:accent5>
          <a:srgbClr val="B8E2FF"/>
        </a:accent5>
        <a:accent6>
          <a:srgbClr val="00E7E7"/>
        </a:accent6>
        <a:hlink>
          <a:srgbClr val="6699FF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efault Design">
  <a:themeElements>
    <a:clrScheme name="">
      <a:dk1>
        <a:srgbClr val="808080"/>
      </a:dk1>
      <a:lt1>
        <a:srgbClr val="FFFFFF"/>
      </a:lt1>
      <a:dk2>
        <a:srgbClr val="000000"/>
      </a:dk2>
      <a:lt2>
        <a:srgbClr val="FFFF00"/>
      </a:lt2>
      <a:accent1>
        <a:srgbClr val="00CC99"/>
      </a:accent1>
      <a:accent2>
        <a:srgbClr val="3333CC"/>
      </a:accent2>
      <a:accent3>
        <a:srgbClr val="AAAAAA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chemeClr val="tx1"/>
          </a:solidFill>
          <a:prstDash val="solid"/>
          <a:round/>
          <a:headEnd type="none" w="sm" len="sm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chemeClr val="tx1"/>
          </a:solidFill>
          <a:prstDash val="solid"/>
          <a:round/>
          <a:headEnd type="none" w="sm" len="sm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30306</TotalTime>
  <Words>1386</Words>
  <Application>Microsoft Office PowerPoint</Application>
  <PresentationFormat>On-screen Show (4:3)</PresentationFormat>
  <Paragraphs>560</Paragraphs>
  <Slides>53</Slides>
  <Notes>26</Notes>
  <HiddenSlides>0</HiddenSlides>
  <MMClips>0</MMClips>
  <ScaleCrop>false</ScaleCrop>
  <HeadingPairs>
    <vt:vector size="6" baseType="variant">
      <vt:variant>
        <vt:lpstr>Theme</vt:lpstr>
      </vt:variant>
      <vt:variant>
        <vt:i4>6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53</vt:i4>
      </vt:variant>
    </vt:vector>
  </HeadingPairs>
  <TitlesOfParts>
    <vt:vector size="63" baseType="lpstr">
      <vt:lpstr>Office Theme</vt:lpstr>
      <vt:lpstr>Fans</vt:lpstr>
      <vt:lpstr>Default Design</vt:lpstr>
      <vt:lpstr>2_Default Design</vt:lpstr>
      <vt:lpstr>2_Office Theme</vt:lpstr>
      <vt:lpstr>4_Office Theme</vt:lpstr>
      <vt:lpstr>CorelDRAW</vt:lpstr>
      <vt:lpstr>Clip</vt:lpstr>
      <vt:lpstr>Bitmap Image</vt:lpstr>
      <vt:lpstr>Adobe.Illustrator.7</vt:lpstr>
      <vt:lpstr>  Update on NAF Funded Research  Laura Ranum, Ph.D. Professor of Molecular Genetics and Microbiology Director Center for NeuroGenetics University of Florida  </vt:lpstr>
      <vt:lpstr>Goals and Impact of NAF Funding</vt:lpstr>
      <vt:lpstr>NAF Seed Grant Recipients in 2014</vt:lpstr>
      <vt:lpstr>NAF Grant Recipients  Young Investigators in 2014 </vt:lpstr>
      <vt:lpstr>NAF Grant Recipients in 2014</vt:lpstr>
      <vt:lpstr>Genetics 101</vt:lpstr>
      <vt:lpstr>The DNA Double Helix</vt:lpstr>
      <vt:lpstr>Overview Chromosomes, DNA, Genes, Proteins</vt:lpstr>
      <vt:lpstr>Central Dogma</vt:lpstr>
      <vt:lpstr>GENOMIC SOFTWARE “The Code”</vt:lpstr>
      <vt:lpstr>DNA  RNA  CODONSProtein</vt:lpstr>
      <vt:lpstr>Organization of a Gene</vt:lpstr>
      <vt:lpstr>Genetics of Disease</vt:lpstr>
      <vt:lpstr>Disease-Associated Mutations</vt:lpstr>
      <vt:lpstr>Disease-Associated Mutations   Can Alter Protein Function</vt:lpstr>
      <vt:lpstr>Point Mutations</vt:lpstr>
      <vt:lpstr>Autosomal Dominant Inheritance</vt:lpstr>
      <vt:lpstr>Autosomal Recessive Inheritance</vt:lpstr>
      <vt:lpstr>Drinking from a hydrant</vt:lpstr>
      <vt:lpstr>Genetics 101    2015</vt:lpstr>
      <vt:lpstr>Positional cloning overview</vt:lpstr>
      <vt:lpstr>Disease mutations can be repeat expansions 1990s</vt:lpstr>
      <vt:lpstr>SCA1 Gene – Repeat Length Changes Protein</vt:lpstr>
      <vt:lpstr>Polyglutamine Protein Aggregates in Patient Cells Cause Cellular Problems.</vt:lpstr>
      <vt:lpstr>Purkinje Cell Degeneration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DNA  RNA  CODONSProtein</vt:lpstr>
      <vt:lpstr>PowerPoint Presentation</vt:lpstr>
      <vt:lpstr>Spinocerebellar Ataxia Type 8 SCA8</vt:lpstr>
      <vt:lpstr>PowerPoint Presentation</vt:lpstr>
      <vt:lpstr> SCA8: one mutation two genes</vt:lpstr>
      <vt:lpstr>Discovery of Repeat-Associated Non-ATG Translation  (RAN translation)</vt:lpstr>
      <vt:lpstr>DNA  RNA   Protein</vt:lpstr>
      <vt:lpstr>RAN Translation in vivo: SCA8</vt:lpstr>
      <vt:lpstr> SCA8: one mutation two genes up to six proteins</vt:lpstr>
      <vt:lpstr>PowerPoint Presentation</vt:lpstr>
      <vt:lpstr> Target both RNAs</vt:lpstr>
      <vt:lpstr>PowerPoint Presentation</vt:lpstr>
      <vt:lpstr>Conclusions</vt:lpstr>
      <vt:lpstr>Acknowledgements</vt:lpstr>
      <vt:lpstr>THANK YOU</vt:lpstr>
      <vt:lpstr>Discoveries of how genes work in SCA8</vt:lpstr>
      <vt:lpstr>PowerPoint Presentation</vt:lpstr>
      <vt:lpstr>PowerPoint Presentation</vt:lpstr>
      <vt:lpstr>DNA  RNA  CODONSProtein</vt:lpstr>
      <vt:lpstr>PowerPoint Presentation</vt:lpstr>
      <vt:lpstr>PowerPoint Presentation</vt:lpstr>
      <vt:lpstr>PowerPoint Presentation</vt:lpstr>
    </vt:vector>
  </TitlesOfParts>
  <Company>University of Florida Genetics Institute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Keck Institute Overview</dc:title>
  <dc:creator>ranum@ufl.edu</dc:creator>
  <cp:lastModifiedBy>Ranum, Laura P.W.</cp:lastModifiedBy>
  <cp:revision>403</cp:revision>
  <cp:lastPrinted>2014-04-02T15:20:14Z</cp:lastPrinted>
  <dcterms:created xsi:type="dcterms:W3CDTF">2011-09-02T21:29:14Z</dcterms:created>
  <dcterms:modified xsi:type="dcterms:W3CDTF">2015-03-06T15:36:51Z</dcterms:modified>
</cp:coreProperties>
</file>