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Lst>
  <p:notesMasterIdLst>
    <p:notesMasterId r:id="rId30"/>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48"/>
      </p:cViewPr>
      <p:guideLst>
        <p:guide orient="horz" pos="2160"/>
        <p:guide pos="2880"/>
      </p:guideLst>
    </p:cSldViewPr>
  </p:slideViewPr>
  <p:notesTextViewPr>
    <p:cViewPr>
      <p:scale>
        <a:sx n="3" d="2"/>
        <a:sy n="3" d="2"/>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3/10/2015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A749E8E9-26D1-4838-8286-956402E34EC5}" type="slidenum">
              <a:rPr lang="en-US" altLang="en-US" sz="1200">
                <a:solidFill>
                  <a:schemeClr val="tx1"/>
                </a:solidFill>
                <a:latin typeface="Times New Roman" pitchFamily="18" charset="0"/>
              </a:rPr>
              <a:pPr/>
              <a:t>12</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0633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r"/>
            <a:fld id="{2DE8DCE4-9B16-4F25-8BDE-6AEAAFD4E5E8}" type="slidenum">
              <a:rPr lang="en-US" altLang="en-US" sz="1200">
                <a:solidFill>
                  <a:schemeClr val="tx1"/>
                </a:solidFill>
                <a:latin typeface="Times New Roman" pitchFamily="18" charset="0"/>
              </a:rPr>
              <a:pPr algn="r"/>
              <a:t>13</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0559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r"/>
            <a:fld id="{FDE128D3-C2E2-4D2D-85BD-B0E6A372159F}" type="slidenum">
              <a:rPr lang="en-US" altLang="en-US" sz="1200">
                <a:solidFill>
                  <a:schemeClr val="tx1"/>
                </a:solidFill>
                <a:latin typeface="Times New Roman" pitchFamily="18" charset="0"/>
              </a:rPr>
              <a:pPr algn="r"/>
              <a:t>14</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26531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r"/>
            <a:fld id="{1FEDFFB4-A4D5-45AD-815F-6049798EEA53}" type="slidenum">
              <a:rPr lang="en-US" altLang="en-US" sz="1200">
                <a:solidFill>
                  <a:schemeClr val="tx1"/>
                </a:solidFill>
                <a:latin typeface="Times New Roman" pitchFamily="18" charset="0"/>
              </a:rPr>
              <a:pPr algn="r"/>
              <a:t>15</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089422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81D85E8F-1A38-4D34-B9DC-95995DAA53D7}" type="slidenum">
              <a:rPr lang="en-US" altLang="en-US" sz="1200">
                <a:solidFill>
                  <a:schemeClr val="tx1"/>
                </a:solidFill>
                <a:latin typeface="Times New Roman" pitchFamily="18" charset="0"/>
              </a:rPr>
              <a:pPr/>
              <a:t>16</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77436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B67A35AA-FABB-4214-8E5F-1D46E9B2A7B9}" type="slidenum">
              <a:rPr lang="en-US" altLang="en-US" sz="1200">
                <a:solidFill>
                  <a:schemeClr val="tx1"/>
                </a:solidFill>
                <a:latin typeface="Times New Roman" pitchFamily="18" charset="0"/>
              </a:rPr>
              <a:pPr/>
              <a:t>17</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09603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23E7A712-5EF4-4B2D-BBD6-38C6849BC8BB}" type="slidenum">
              <a:rPr lang="en-US" altLang="en-US" sz="1200">
                <a:solidFill>
                  <a:schemeClr val="tx1"/>
                </a:solidFill>
                <a:latin typeface="Times New Roman" pitchFamily="18" charset="0"/>
              </a:rPr>
              <a:pPr/>
              <a:t>18</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1910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74303DA3-D85B-4FAC-8E57-4906977F0BE7}" type="slidenum">
              <a:rPr lang="en-US" altLang="en-US" sz="1200">
                <a:solidFill>
                  <a:schemeClr val="tx1"/>
                </a:solidFill>
                <a:latin typeface="Times New Roman" pitchFamily="18" charset="0"/>
              </a:rPr>
              <a:pPr/>
              <a:t>19</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42601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F332F80D-DFCB-49A8-A4B2-2F7CB167EB37}" type="slidenum">
              <a:rPr lang="en-US" altLang="en-US" sz="1200">
                <a:solidFill>
                  <a:schemeClr val="tx1"/>
                </a:solidFill>
                <a:latin typeface="Times New Roman" pitchFamily="18" charset="0"/>
              </a:rPr>
              <a:pPr/>
              <a:t>20</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241087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8882FFE7-E8DF-438D-AA38-D8FED421CA47}" type="slidenum">
              <a:rPr lang="en-US" altLang="en-US" sz="1200">
                <a:solidFill>
                  <a:schemeClr val="tx1"/>
                </a:solidFill>
                <a:latin typeface="Times New Roman" pitchFamily="18" charset="0"/>
              </a:rPr>
              <a:pPr/>
              <a:t>21</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10525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5DFF11F5-D935-4127-B963-6BA41CCE5628}" type="slidenum">
              <a:rPr lang="en-US" altLang="en-US" sz="1200">
                <a:solidFill>
                  <a:schemeClr val="tx1"/>
                </a:solidFill>
                <a:latin typeface="Times New Roman" pitchFamily="18" charset="0"/>
              </a:rPr>
              <a:pPr/>
              <a:t>4</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951894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F0912A37-A342-487A-9C57-A4F6B0FF3C77}" type="slidenum">
              <a:rPr lang="en-US" altLang="en-US" sz="1200">
                <a:solidFill>
                  <a:schemeClr val="tx1"/>
                </a:solidFill>
                <a:latin typeface="Times New Roman" pitchFamily="18" charset="0"/>
              </a:rPr>
              <a:pPr/>
              <a:t>22</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75035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BC3F62B1-3D35-4D7C-9A40-33EC102BF26A}" type="slidenum">
              <a:rPr lang="en-US" altLang="en-US" sz="1200">
                <a:solidFill>
                  <a:schemeClr val="tx1"/>
                </a:solidFill>
                <a:latin typeface="Times New Roman" pitchFamily="18" charset="0"/>
              </a:rPr>
              <a:pPr/>
              <a:t>23</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683957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r"/>
            <a:fld id="{2C57AED0-4952-46A6-95F1-D3FE96673664}" type="slidenum">
              <a:rPr lang="en-US" altLang="en-US" sz="1200">
                <a:solidFill>
                  <a:schemeClr val="tx1"/>
                </a:solidFill>
                <a:latin typeface="Times New Roman" pitchFamily="18" charset="0"/>
              </a:rPr>
              <a:pPr algn="r"/>
              <a:t>24</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795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EDBE2BA0-003E-4083-B289-0D24569D8404}" type="slidenum">
              <a:rPr lang="en-US" altLang="en-US" sz="1200">
                <a:solidFill>
                  <a:schemeClr val="tx1"/>
                </a:solidFill>
                <a:latin typeface="Times New Roman" pitchFamily="18" charset="0"/>
              </a:rPr>
              <a:pPr/>
              <a:t>25</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287702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0857D928-DF17-42FF-BCE6-2489C7B450FC}" type="slidenum">
              <a:rPr lang="en-US" altLang="en-US" sz="1200">
                <a:solidFill>
                  <a:schemeClr val="tx1"/>
                </a:solidFill>
                <a:latin typeface="Times New Roman" pitchFamily="18" charset="0"/>
              </a:rPr>
              <a:pPr/>
              <a:t>26</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86925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22563FDE-634B-4144-93C0-D2C7CC2F351C}" type="slidenum">
              <a:rPr lang="en-US" altLang="en-US" sz="1200">
                <a:solidFill>
                  <a:schemeClr val="tx1"/>
                </a:solidFill>
                <a:latin typeface="Times New Roman" pitchFamily="18" charset="0"/>
              </a:rPr>
              <a:pPr/>
              <a:t>27</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389959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DBEA7BAE-4D2B-4E7B-BD0C-FFA13857E9EC}" type="slidenum">
              <a:rPr lang="en-US" altLang="en-US" sz="1200">
                <a:solidFill>
                  <a:schemeClr val="tx1"/>
                </a:solidFill>
                <a:latin typeface="Times New Roman" pitchFamily="18" charset="0"/>
              </a:rPr>
              <a:pPr/>
              <a:t>28</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35875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E74CF8CB-2B26-4081-B30E-3DF986143143}" type="slidenum">
              <a:rPr lang="en-US" altLang="en-US" sz="1200">
                <a:solidFill>
                  <a:schemeClr val="tx1"/>
                </a:solidFill>
                <a:latin typeface="Times New Roman" pitchFamily="18" charset="0"/>
              </a:rPr>
              <a:pPr/>
              <a:t>5</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4688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36818204-F683-4DC1-8F0C-B055DFB26427}" type="slidenum">
              <a:rPr lang="en-US" altLang="en-US" sz="1200">
                <a:solidFill>
                  <a:schemeClr val="tx1"/>
                </a:solidFill>
                <a:latin typeface="Times New Roman" pitchFamily="18" charset="0"/>
              </a:rPr>
              <a:pPr/>
              <a:t>6</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19580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1B3536A4-FD45-4171-8F67-AEA0B60A0BF5}" type="slidenum">
              <a:rPr lang="en-US" altLang="en-US" sz="1200">
                <a:solidFill>
                  <a:schemeClr val="tx1"/>
                </a:solidFill>
                <a:latin typeface="Times New Roman" pitchFamily="18" charset="0"/>
              </a:rPr>
              <a:pPr/>
              <a:t>7</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90555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3E88A003-7A92-44EF-AEF0-6D274C70E45B}" type="slidenum">
              <a:rPr lang="en-US" altLang="en-US" sz="1200">
                <a:solidFill>
                  <a:schemeClr val="tx1"/>
                </a:solidFill>
                <a:latin typeface="Times New Roman" pitchFamily="18" charset="0"/>
              </a:rPr>
              <a:pPr/>
              <a:t>8</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4449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r"/>
            <a:fld id="{70AB2A36-D8CE-4665-9FB3-09681D933F27}" type="slidenum">
              <a:rPr lang="en-US" altLang="en-US" sz="1200">
                <a:solidFill>
                  <a:schemeClr val="tx1"/>
                </a:solidFill>
                <a:latin typeface="Times New Roman" pitchFamily="18" charset="0"/>
              </a:rPr>
              <a:pPr algn="r"/>
              <a:t>9</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27648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006F07A5-BBA4-4163-9EEF-A8B23FB74C07}" type="slidenum">
              <a:rPr lang="en-US" altLang="en-US" sz="1200">
                <a:solidFill>
                  <a:schemeClr val="tx1"/>
                </a:solidFill>
                <a:latin typeface="Times New Roman" pitchFamily="18" charset="0"/>
              </a:rPr>
              <a:pPr/>
              <a:t>10</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426267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defRPr>
            </a:lvl1pPr>
            <a:lvl2pPr marL="742950" indent="-28575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fld id="{A29388EE-00A8-47F5-88EC-49690EB30987}" type="slidenum">
              <a:rPr lang="en-US" altLang="en-US" sz="1200">
                <a:solidFill>
                  <a:schemeClr val="tx1"/>
                </a:solidFill>
                <a:latin typeface="Times New Roman" pitchFamily="18" charset="0"/>
              </a:rPr>
              <a:pPr/>
              <a:t>11</a:t>
            </a:fld>
            <a:endParaRPr lang="en-US" altLang="en-US" sz="1200">
              <a:solidFill>
                <a:schemeClr val="tx1"/>
              </a:solidFill>
              <a:latin typeface="Times New Roman" pitchFamily="18" charset="0"/>
            </a:endParaRPr>
          </a:p>
        </p:txBody>
      </p:sp>
    </p:spTree>
    <p:extLst>
      <p:ext uri="{BB962C8B-B14F-4D97-AF65-F5344CB8AC3E}">
        <p14:creationId xmlns:p14="http://schemas.microsoft.com/office/powerpoint/2010/main" val="111276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9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5022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25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319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9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40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72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7010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036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4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637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715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8889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789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5876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255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9A90D38-F633-4FA6-9348-28CEFF06AE6A}" type="datetimeFigureOut">
              <a:rPr lang="en-US" smtClean="0"/>
              <a:pPr/>
              <a:t>3/10/2015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27467852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590675" y="1752600"/>
            <a:ext cx="6019800" cy="6019800"/>
          </a:xfrm>
          <a:prstGeom prst="ellipse">
            <a:avLst/>
          </a:prstGeom>
          <a:ln>
            <a:noFill/>
          </a:ln>
          <a:effectLst>
            <a:softEdge rad="112500"/>
          </a:effectLst>
        </p:spPr>
      </p:pic>
      <p:sp>
        <p:nvSpPr>
          <p:cNvPr id="2" name="Title 1"/>
          <p:cNvSpPr>
            <a:spLocks noGrp="1"/>
          </p:cNvSpPr>
          <p:nvPr>
            <p:ph type="ctrTitle"/>
          </p:nvPr>
        </p:nvSpPr>
        <p:spPr>
          <a:xfrm>
            <a:off x="1828800" y="258698"/>
            <a:ext cx="5867400" cy="1265302"/>
          </a:xfrm>
        </p:spPr>
        <p:txBody>
          <a:bodyPr>
            <a:normAutofit/>
          </a:bodyPr>
          <a:lstStyle/>
          <a:p>
            <a:pPr algn="ctr"/>
            <a:r>
              <a:rPr lang="en-US" altLang="en-US" sz="4000" b="1" dirty="0">
                <a:solidFill>
                  <a:schemeClr val="tx1"/>
                </a:solidFill>
                <a:latin typeface="Arial" charset="0"/>
              </a:rPr>
              <a:t>Medical Marijuana</a:t>
            </a:r>
            <a:r>
              <a:rPr lang="en-US" altLang="en-US" b="1" dirty="0">
                <a:solidFill>
                  <a:schemeClr val="tx1"/>
                </a:solidFill>
                <a:latin typeface="Arial" charset="0"/>
              </a:rPr>
              <a:t/>
            </a:r>
            <a:br>
              <a:rPr lang="en-US" altLang="en-US" b="1" dirty="0">
                <a:solidFill>
                  <a:schemeClr val="tx1"/>
                </a:solidFill>
                <a:latin typeface="Arial" charset="0"/>
              </a:rPr>
            </a:br>
            <a:r>
              <a:rPr lang="en-US" altLang="en-US" sz="3200" b="1" dirty="0">
                <a:solidFill>
                  <a:schemeClr val="tx1"/>
                </a:solidFill>
                <a:latin typeface="Arial" charset="0"/>
              </a:rPr>
              <a:t>A role in the Ataxias?</a:t>
            </a:r>
          </a:p>
        </p:txBody>
      </p:sp>
      <p:sp>
        <p:nvSpPr>
          <p:cNvPr id="3" name="Subtitle 2"/>
          <p:cNvSpPr>
            <a:spLocks noGrp="1"/>
          </p:cNvSpPr>
          <p:nvPr>
            <p:ph type="subTitle" idx="1"/>
          </p:nvPr>
        </p:nvSpPr>
        <p:spPr>
          <a:xfrm>
            <a:off x="1619250" y="1524000"/>
            <a:ext cx="6019800" cy="1386458"/>
          </a:xfrm>
        </p:spPr>
        <p:txBody>
          <a:bodyPr>
            <a:noAutofit/>
          </a:bodyPr>
          <a:lstStyle/>
          <a:p>
            <a:pPr algn="ctr">
              <a:spcBef>
                <a:spcPct val="0"/>
              </a:spcBef>
            </a:pPr>
            <a:r>
              <a:rPr lang="en-US" altLang="en-US" sz="1600" dirty="0">
                <a:solidFill>
                  <a:schemeClr val="tx1"/>
                </a:solidFill>
                <a:latin typeface="Arial" charset="0"/>
              </a:rPr>
              <a:t>Terry D. Fife, MD, FAAN</a:t>
            </a:r>
          </a:p>
          <a:p>
            <a:pPr algn="ctr">
              <a:spcBef>
                <a:spcPct val="0"/>
              </a:spcBef>
            </a:pPr>
            <a:r>
              <a:rPr lang="en-US" altLang="en-US" sz="1600" dirty="0">
                <a:solidFill>
                  <a:schemeClr val="tx1"/>
                </a:solidFill>
                <a:latin typeface="Arial" charset="0"/>
              </a:rPr>
              <a:t>Director, Balance Disorders &amp; </a:t>
            </a:r>
            <a:r>
              <a:rPr lang="en-US" altLang="en-US" sz="1600" dirty="0" err="1">
                <a:solidFill>
                  <a:schemeClr val="tx1"/>
                </a:solidFill>
                <a:latin typeface="Arial" charset="0"/>
              </a:rPr>
              <a:t>Otoneurology</a:t>
            </a:r>
            <a:endParaRPr lang="en-US" altLang="en-US" sz="1600" dirty="0">
              <a:solidFill>
                <a:schemeClr val="tx1"/>
              </a:solidFill>
              <a:latin typeface="Arial" charset="0"/>
            </a:endParaRPr>
          </a:p>
          <a:p>
            <a:pPr algn="ctr">
              <a:spcBef>
                <a:spcPct val="0"/>
              </a:spcBef>
            </a:pPr>
            <a:r>
              <a:rPr lang="en-US" altLang="en-US" sz="1600" dirty="0">
                <a:solidFill>
                  <a:schemeClr val="tx1"/>
                </a:solidFill>
                <a:latin typeface="Arial" charset="0"/>
              </a:rPr>
              <a:t>Barrow Neurological Institute</a:t>
            </a:r>
          </a:p>
          <a:p>
            <a:pPr algn="ctr">
              <a:spcBef>
                <a:spcPct val="0"/>
              </a:spcBef>
            </a:pPr>
            <a:r>
              <a:rPr lang="en-US" altLang="en-US" sz="1600" dirty="0">
                <a:solidFill>
                  <a:schemeClr val="tx1"/>
                </a:solidFill>
                <a:latin typeface="Arial" charset="0"/>
              </a:rPr>
              <a:t>Associate Professor of Neurology</a:t>
            </a:r>
          </a:p>
          <a:p>
            <a:pPr algn="ctr">
              <a:spcBef>
                <a:spcPct val="0"/>
              </a:spcBef>
            </a:pPr>
            <a:r>
              <a:rPr lang="en-US" altLang="en-US" sz="1600" dirty="0">
                <a:solidFill>
                  <a:schemeClr val="tx1"/>
                </a:solidFill>
                <a:latin typeface="Arial" charset="0"/>
              </a:rPr>
              <a:t>University of Arizona College of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uspharmacist.com/uspexams/109441/USP1310-CE-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43000"/>
            <a:ext cx="89166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27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0"/>
            <a:ext cx="831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33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524000" y="762000"/>
            <a:ext cx="6265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latin typeface="Arial" charset="0"/>
              </a:rPr>
              <a:t>So what does the science tell us?</a:t>
            </a:r>
          </a:p>
        </p:txBody>
      </p:sp>
      <p:sp>
        <p:nvSpPr>
          <p:cNvPr id="23555" name="AutoShape 2" descr="Image result for scientific studie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bg1"/>
              </a:solidFill>
              <a:latin typeface="Arial" charset="0"/>
            </a:endParaRPr>
          </a:p>
        </p:txBody>
      </p:sp>
      <p:pic>
        <p:nvPicPr>
          <p:cNvPr id="23556" name="Picture 4" descr="http://www.slate.com/content/dam/slate/articles/health_and_science/science/2012/08/120813_SCI_sciencelabEX.jpg.CROP.rectangle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2293938"/>
            <a:ext cx="43656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6" descr="Image result for scientific studies"/>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chemeClr val="bg1"/>
              </a:solidFill>
              <a:latin typeface="Arial" charset="0"/>
            </a:endParaRPr>
          </a:p>
        </p:txBody>
      </p:sp>
      <p:pic>
        <p:nvPicPr>
          <p:cNvPr id="23558" name="Picture 8" descr="http://www.discardedimage.com/wp-content/uploads/2012/11/Stud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57450"/>
            <a:ext cx="2857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94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28600"/>
            <a:ext cx="8661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782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581400" y="457200"/>
            <a:ext cx="186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latin typeface="Arial" charset="0"/>
              </a:rPr>
              <a:t>Methods</a:t>
            </a:r>
          </a:p>
        </p:txBody>
      </p:sp>
      <p:sp>
        <p:nvSpPr>
          <p:cNvPr id="27651" name="TextBox 2"/>
          <p:cNvSpPr txBox="1">
            <a:spLocks noChangeArrowheads="1"/>
          </p:cNvSpPr>
          <p:nvPr/>
        </p:nvSpPr>
        <p:spPr bwMode="auto">
          <a:xfrm>
            <a:off x="838200" y="1371600"/>
            <a:ext cx="731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Arial" charset="0"/>
              </a:rPr>
              <a:t>A systematic review of published literature broadly related to neurological conditions, 1947-2013</a:t>
            </a:r>
            <a:r>
              <a:rPr lang="en-US" altLang="en-US" sz="2400">
                <a:latin typeface="Arial" charset="0"/>
              </a:rPr>
              <a:t> </a:t>
            </a:r>
            <a:endParaRPr lang="en-US" altLang="en-US" sz="2400" b="1">
              <a:latin typeface="Arial" charset="0"/>
            </a:endParaRPr>
          </a:p>
        </p:txBody>
      </p:sp>
      <p:sp>
        <p:nvSpPr>
          <p:cNvPr id="27652" name="TextBox 3"/>
          <p:cNvSpPr txBox="1">
            <a:spLocks noChangeArrowheads="1"/>
          </p:cNvSpPr>
          <p:nvPr/>
        </p:nvSpPr>
        <p:spPr bwMode="auto">
          <a:xfrm>
            <a:off x="838200" y="45720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Arial" charset="0"/>
              </a:rPr>
              <a:t>Literature Classified on the basis of potential for bias (RTC), only Class I, II and III considered.</a:t>
            </a:r>
          </a:p>
        </p:txBody>
      </p:sp>
      <p:sp>
        <p:nvSpPr>
          <p:cNvPr id="27653" name="TextBox 4"/>
          <p:cNvSpPr txBox="1">
            <a:spLocks noChangeArrowheads="1"/>
          </p:cNvSpPr>
          <p:nvPr/>
        </p:nvSpPr>
        <p:spPr bwMode="auto">
          <a:xfrm>
            <a:off x="838200" y="30480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Arial" charset="0"/>
              </a:rPr>
              <a:t>1590 Articles, 61 relevant, 23 were RCT meeting criteria, 9 were Class I</a:t>
            </a:r>
          </a:p>
        </p:txBody>
      </p:sp>
    </p:spTree>
    <p:extLst>
      <p:ext uri="{BB962C8B-B14F-4D97-AF65-F5344CB8AC3E}">
        <p14:creationId xmlns:p14="http://schemas.microsoft.com/office/powerpoint/2010/main" val="249025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33400" y="1143000"/>
            <a:ext cx="7696200" cy="526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tabLst>
                <a:tab pos="0" algn="l"/>
              </a:tabLst>
              <a:defRPr sz="3200">
                <a:solidFill>
                  <a:schemeClr val="tx1"/>
                </a:solidFill>
                <a:latin typeface="Times New Roman" pitchFamily="18" charset="0"/>
              </a:defRPr>
            </a:lvl1pPr>
            <a:lvl2pPr marL="742950" indent="-285750">
              <a:spcBef>
                <a:spcPct val="20000"/>
              </a:spcBef>
              <a:buChar char="–"/>
              <a:tabLst>
                <a:tab pos="0" algn="l"/>
              </a:tabLst>
              <a:defRPr sz="2800">
                <a:solidFill>
                  <a:schemeClr val="tx1"/>
                </a:solidFill>
                <a:latin typeface="Times New Roman" pitchFamily="18" charset="0"/>
              </a:defRPr>
            </a:lvl2pPr>
            <a:lvl3pPr marL="1143000" indent="-228600">
              <a:spcBef>
                <a:spcPct val="20000"/>
              </a:spcBef>
              <a:buChar char="•"/>
              <a:tabLst>
                <a:tab pos="0" algn="l"/>
              </a:tabLst>
              <a:defRPr sz="2400">
                <a:solidFill>
                  <a:schemeClr val="tx1"/>
                </a:solidFill>
                <a:latin typeface="Times New Roman" pitchFamily="18" charset="0"/>
              </a:defRPr>
            </a:lvl3pPr>
            <a:lvl4pPr marL="1600200" indent="-228600">
              <a:spcBef>
                <a:spcPct val="20000"/>
              </a:spcBef>
              <a:buChar char="–"/>
              <a:tabLst>
                <a:tab pos="0" algn="l"/>
              </a:tabLst>
              <a:defRPr sz="2000">
                <a:solidFill>
                  <a:schemeClr val="tx1"/>
                </a:solidFill>
                <a:latin typeface="Times New Roman" pitchFamily="18" charset="0"/>
              </a:defRPr>
            </a:lvl4pPr>
            <a:lvl5pPr marL="2057400" indent="-228600">
              <a:spcBef>
                <a:spcPct val="20000"/>
              </a:spcBef>
              <a:buChar char="»"/>
              <a:tabLst>
                <a:tab pos="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9pPr>
          </a:lstStyle>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 efficacy of cannabinoids in relieving </a:t>
            </a:r>
            <a:r>
              <a:rPr lang="en-US" altLang="en-US" sz="2400" b="1" i="1">
                <a:solidFill>
                  <a:srgbClr val="000000"/>
                </a:solidFill>
                <a:latin typeface="Arial" charset="0"/>
                <a:ea typeface="Times New Roman" pitchFamily="18" charset="0"/>
                <a:cs typeface="Arial" charset="0"/>
              </a:rPr>
              <a:t>spasticity in patients with MS</a:t>
            </a:r>
            <a:r>
              <a:rPr lang="en-US" altLang="en-US" sz="2400" b="1">
                <a:solidFill>
                  <a:srgbClr val="000000"/>
                </a:solidFill>
                <a:latin typeface="Arial" charset="0"/>
                <a:ea typeface="Times New Roman" pitchFamily="18" charset="0"/>
                <a:cs typeface="Arial" charset="0"/>
              </a:rPr>
              <a:t>?</a:t>
            </a:r>
            <a:endParaRPr lang="en-US" altLang="en-US" sz="2400" b="1">
              <a:solidFill>
                <a:schemeClr val="bg1"/>
              </a:solidFill>
              <a:latin typeface="Arial" charset="0"/>
              <a:ea typeface="Times New Roman" pitchFamily="18" charset="0"/>
              <a:cs typeface="Arial" charset="0"/>
            </a:endParaRPr>
          </a:p>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their efficacy in relieving </a:t>
            </a:r>
            <a:r>
              <a:rPr lang="en-US" altLang="en-US" sz="2400" b="1" i="1">
                <a:solidFill>
                  <a:srgbClr val="000000"/>
                </a:solidFill>
                <a:latin typeface="Arial" charset="0"/>
                <a:ea typeface="Times New Roman" pitchFamily="18" charset="0"/>
                <a:cs typeface="Arial" charset="0"/>
              </a:rPr>
              <a:t>central pain and painful spasms in MS</a:t>
            </a:r>
            <a:r>
              <a:rPr lang="en-US" altLang="en-US" sz="2400" b="1">
                <a:solidFill>
                  <a:srgbClr val="000000"/>
                </a:solidFill>
                <a:latin typeface="Arial" charset="0"/>
                <a:ea typeface="Times New Roman" pitchFamily="18" charset="0"/>
                <a:cs typeface="Arial" charset="0"/>
              </a:rPr>
              <a:t>?</a:t>
            </a:r>
            <a:endParaRPr lang="en-US" altLang="en-US" sz="2400" b="1">
              <a:solidFill>
                <a:schemeClr val="bg1"/>
              </a:solidFill>
              <a:latin typeface="Arial" charset="0"/>
              <a:ea typeface="Times New Roman" pitchFamily="18" charset="0"/>
              <a:cs typeface="Arial" charset="0"/>
            </a:endParaRPr>
          </a:p>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their efficacy in alleviating </a:t>
            </a:r>
            <a:r>
              <a:rPr lang="en-US" altLang="en-US" sz="2400" b="1" i="1">
                <a:solidFill>
                  <a:srgbClr val="000000"/>
                </a:solidFill>
                <a:latin typeface="Arial" charset="0"/>
                <a:ea typeface="Times New Roman" pitchFamily="18" charset="0"/>
                <a:cs typeface="Arial" charset="0"/>
              </a:rPr>
              <a:t>bladder dysfunction in MS</a:t>
            </a:r>
            <a:r>
              <a:rPr lang="en-US" altLang="en-US" sz="2400" b="1">
                <a:solidFill>
                  <a:srgbClr val="000000"/>
                </a:solidFill>
                <a:latin typeface="Arial" charset="0"/>
                <a:ea typeface="Times New Roman" pitchFamily="18" charset="0"/>
                <a:cs typeface="Arial" charset="0"/>
              </a:rPr>
              <a:t>?</a:t>
            </a:r>
            <a:endParaRPr lang="en-US" altLang="en-US" sz="2400" b="1">
              <a:solidFill>
                <a:schemeClr val="bg1"/>
              </a:solidFill>
              <a:latin typeface="Arial" charset="0"/>
              <a:ea typeface="Times New Roman" pitchFamily="18" charset="0"/>
              <a:cs typeface="Arial" charset="0"/>
            </a:endParaRPr>
          </a:p>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their efficacy in controlling involuntary movements including</a:t>
            </a:r>
            <a:r>
              <a:rPr lang="en-US" altLang="en-US" sz="2400" b="1">
                <a:solidFill>
                  <a:srgbClr val="000000"/>
                </a:solidFill>
                <a:latin typeface="Arial" charset="0"/>
                <a:ea typeface="Times New Roman" pitchFamily="18" charset="0"/>
                <a:cs typeface="Arial" charset="0"/>
              </a:rPr>
              <a:t> </a:t>
            </a:r>
            <a:r>
              <a:rPr lang="en-US" altLang="en-US" sz="2400" b="1" i="1">
                <a:solidFill>
                  <a:srgbClr val="000000"/>
                </a:solidFill>
                <a:latin typeface="Arial" charset="0"/>
                <a:ea typeface="Times New Roman" pitchFamily="18" charset="0"/>
                <a:cs typeface="Arial" charset="0"/>
              </a:rPr>
              <a:t>tremor in MS</a:t>
            </a:r>
            <a:r>
              <a:rPr lang="en-US" altLang="en-US" sz="2400" b="1">
                <a:solidFill>
                  <a:srgbClr val="000000"/>
                </a:solidFill>
                <a:latin typeface="Arial" charset="0"/>
                <a:ea typeface="Times New Roman" pitchFamily="18" charset="0"/>
                <a:cs typeface="Arial" charset="0"/>
              </a:rPr>
              <a:t>?</a:t>
            </a:r>
            <a:endParaRPr lang="en-US" altLang="en-US" sz="2400" b="1">
              <a:solidFill>
                <a:schemeClr val="bg1"/>
              </a:solidFill>
              <a:latin typeface="Arial" charset="0"/>
              <a:ea typeface="Times New Roman" pitchFamily="18" charset="0"/>
              <a:cs typeface="Arial" charset="0"/>
            </a:endParaRPr>
          </a:p>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their efficacy in reducing</a:t>
            </a:r>
            <a:r>
              <a:rPr lang="en-US" altLang="en-US" sz="2400" b="1">
                <a:solidFill>
                  <a:srgbClr val="000000"/>
                </a:solidFill>
                <a:latin typeface="Arial" charset="0"/>
                <a:ea typeface="Times New Roman" pitchFamily="18" charset="0"/>
                <a:cs typeface="Arial" charset="0"/>
              </a:rPr>
              <a:t> </a:t>
            </a:r>
            <a:r>
              <a:rPr lang="en-US" altLang="en-US" sz="2400" b="1" i="1">
                <a:solidFill>
                  <a:srgbClr val="000000"/>
                </a:solidFill>
                <a:latin typeface="Arial" charset="0"/>
                <a:ea typeface="Times New Roman" pitchFamily="18" charset="0"/>
                <a:cs typeface="Arial" charset="0"/>
              </a:rPr>
              <a:t>dyskinesias</a:t>
            </a:r>
            <a:r>
              <a:rPr lang="en-US" altLang="en-US" sz="2400" b="1">
                <a:solidFill>
                  <a:srgbClr val="000000"/>
                </a:solidFill>
                <a:latin typeface="Arial" charset="0"/>
                <a:ea typeface="Times New Roman" pitchFamily="18" charset="0"/>
                <a:cs typeface="Arial" charset="0"/>
              </a:rPr>
              <a:t> of </a:t>
            </a:r>
            <a:r>
              <a:rPr lang="en-US" altLang="en-US" sz="2400">
                <a:solidFill>
                  <a:srgbClr val="000000"/>
                </a:solidFill>
                <a:latin typeface="Arial" charset="0"/>
                <a:ea typeface="Times New Roman" pitchFamily="18" charset="0"/>
                <a:cs typeface="Arial" charset="0"/>
              </a:rPr>
              <a:t>Huntington’s disease, levodopa-induced dyskinesias of Parkinson’s disease, and </a:t>
            </a:r>
            <a:r>
              <a:rPr lang="en-US" altLang="en-US" sz="2400" b="1" i="1">
                <a:solidFill>
                  <a:srgbClr val="000000"/>
                </a:solidFill>
                <a:latin typeface="Arial" charset="0"/>
                <a:ea typeface="Times New Roman" pitchFamily="18" charset="0"/>
                <a:cs typeface="Arial" charset="0"/>
              </a:rPr>
              <a:t>tics of Tourette’s syndrome</a:t>
            </a:r>
            <a:r>
              <a:rPr lang="en-US" altLang="en-US" sz="2400" b="1">
                <a:solidFill>
                  <a:srgbClr val="000000"/>
                </a:solidFill>
                <a:latin typeface="Arial" charset="0"/>
                <a:ea typeface="Times New Roman" pitchFamily="18" charset="0"/>
                <a:cs typeface="Arial" charset="0"/>
              </a:rPr>
              <a:t>?</a:t>
            </a:r>
            <a:endParaRPr lang="en-US" altLang="en-US" sz="2400" b="1">
              <a:solidFill>
                <a:schemeClr val="bg1"/>
              </a:solidFill>
              <a:latin typeface="Arial" charset="0"/>
              <a:ea typeface="Times New Roman" pitchFamily="18" charset="0"/>
              <a:cs typeface="Arial" charset="0"/>
            </a:endParaRPr>
          </a:p>
          <a:p>
            <a:pPr>
              <a:spcBef>
                <a:spcPct val="0"/>
              </a:spcBef>
              <a:buFont typeface="Times New Roman" pitchFamily="18" charset="0"/>
              <a:buAutoNum type="arabicPeriod"/>
            </a:pPr>
            <a:r>
              <a:rPr lang="en-US" altLang="en-US" sz="2400">
                <a:solidFill>
                  <a:srgbClr val="000000"/>
                </a:solidFill>
                <a:latin typeface="Arial" charset="0"/>
                <a:ea typeface="Times New Roman" pitchFamily="18" charset="0"/>
                <a:cs typeface="Arial" charset="0"/>
              </a:rPr>
              <a:t>What is their efficacy in reducing </a:t>
            </a:r>
            <a:r>
              <a:rPr lang="en-US" altLang="en-US" sz="2400" b="1" i="1">
                <a:solidFill>
                  <a:srgbClr val="000000"/>
                </a:solidFill>
                <a:latin typeface="Arial" charset="0"/>
                <a:ea typeface="Times New Roman" pitchFamily="18" charset="0"/>
                <a:cs typeface="Arial" charset="0"/>
              </a:rPr>
              <a:t>seizure frequency in epilepsy</a:t>
            </a:r>
            <a:r>
              <a:rPr lang="en-US" altLang="en-US" sz="2400" b="1">
                <a:solidFill>
                  <a:srgbClr val="000000"/>
                </a:solidFill>
                <a:latin typeface="Arial" charset="0"/>
                <a:ea typeface="Times New Roman" pitchFamily="18" charset="0"/>
                <a:cs typeface="Arial" charset="0"/>
              </a:rPr>
              <a:t>?   </a:t>
            </a:r>
            <a:endParaRPr lang="en-US" altLang="en-US" sz="2400" b="1">
              <a:solidFill>
                <a:schemeClr val="bg1"/>
              </a:solidFill>
              <a:latin typeface="Arial" charset="0"/>
              <a:ea typeface="Times New Roman" pitchFamily="18" charset="0"/>
              <a:cs typeface="Arial" charset="0"/>
            </a:endParaRPr>
          </a:p>
        </p:txBody>
      </p:sp>
      <p:sp>
        <p:nvSpPr>
          <p:cNvPr id="29699" name="TextBox 3"/>
          <p:cNvSpPr txBox="1">
            <a:spLocks noChangeArrowheads="1"/>
          </p:cNvSpPr>
          <p:nvPr/>
        </p:nvSpPr>
        <p:spPr bwMode="auto">
          <a:xfrm>
            <a:off x="2590800" y="381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a:latin typeface="Arial" charset="0"/>
              </a:rPr>
              <a:t>Questions to Answer</a:t>
            </a:r>
          </a:p>
        </p:txBody>
      </p:sp>
    </p:spTree>
    <p:extLst>
      <p:ext uri="{BB962C8B-B14F-4D97-AF65-F5344CB8AC3E}">
        <p14:creationId xmlns:p14="http://schemas.microsoft.com/office/powerpoint/2010/main" val="1263759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fife\Desktop\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9601200" cy="1030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3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609600"/>
            <a:ext cx="4191000" cy="685800"/>
          </a:xfrm>
        </p:spPr>
        <p:txBody>
          <a:bodyPr>
            <a:normAutofit fontScale="90000"/>
          </a:bodyPr>
          <a:lstStyle/>
          <a:p>
            <a:r>
              <a:rPr lang="en-US" altLang="en-US" b="1" dirty="0" smtClean="0">
                <a:solidFill>
                  <a:schemeClr val="tx1"/>
                </a:solidFill>
                <a:latin typeface="Arial" charset="0"/>
              </a:rPr>
              <a:t>Spasticity from MS</a:t>
            </a:r>
          </a:p>
        </p:txBody>
      </p:sp>
      <p:sp>
        <p:nvSpPr>
          <p:cNvPr id="33795" name="Rectangle 3"/>
          <p:cNvSpPr>
            <a:spLocks noGrp="1" noChangeArrowheads="1"/>
          </p:cNvSpPr>
          <p:nvPr>
            <p:ph type="body" idx="1"/>
          </p:nvPr>
        </p:nvSpPr>
        <p:spPr>
          <a:xfrm>
            <a:off x="685800" y="1752600"/>
            <a:ext cx="7772400" cy="4419600"/>
          </a:xfrm>
        </p:spPr>
        <p:txBody>
          <a:bodyPr>
            <a:normAutofit lnSpcReduction="10000"/>
          </a:bodyPr>
          <a:lstStyle/>
          <a:p>
            <a:r>
              <a:rPr lang="en-US" altLang="en-US" sz="2800" dirty="0" smtClean="0">
                <a:solidFill>
                  <a:schemeClr val="tx1"/>
                </a:solidFill>
              </a:rPr>
              <a:t>Cannabis extract/THC and </a:t>
            </a:r>
            <a:r>
              <a:rPr lang="en-US" altLang="en-US" sz="2800" dirty="0" err="1" smtClean="0">
                <a:solidFill>
                  <a:schemeClr val="tx1"/>
                </a:solidFill>
              </a:rPr>
              <a:t>Sativex</a:t>
            </a:r>
            <a:r>
              <a:rPr lang="en-US" altLang="en-US" sz="2800" dirty="0" smtClean="0">
                <a:solidFill>
                  <a:schemeClr val="tx1"/>
                </a:solidFill>
              </a:rPr>
              <a:t> probably effective in patient-reported (VAS/NAS) spasticity (4 Class I studies) </a:t>
            </a:r>
          </a:p>
          <a:p>
            <a:r>
              <a:rPr lang="en-US" altLang="en-US" sz="2800" dirty="0" smtClean="0">
                <a:solidFill>
                  <a:schemeClr val="tx1"/>
                </a:solidFill>
              </a:rPr>
              <a:t>Cannabis extract/THC probable ineffective for physician-assessed (Ashworth scale) spasticity (3 Class I studies)</a:t>
            </a:r>
          </a:p>
          <a:p>
            <a:r>
              <a:rPr lang="en-US" altLang="en-US" sz="2800" dirty="0" smtClean="0">
                <a:solidFill>
                  <a:schemeClr val="tx1"/>
                </a:solidFill>
              </a:rPr>
              <a:t>Smoked marijuana is of uncertain benefit in MS related spasticity (2 conflicting Class III studies).</a:t>
            </a:r>
            <a:endParaRPr lang="en-US" altLang="en-US" sz="2400" i="1" dirty="0" smtClean="0">
              <a:solidFill>
                <a:schemeClr val="tx1"/>
              </a:solidFill>
            </a:endParaRPr>
          </a:p>
        </p:txBody>
      </p:sp>
    </p:spTree>
    <p:extLst>
      <p:ext uri="{BB962C8B-B14F-4D97-AF65-F5344CB8AC3E}">
        <p14:creationId xmlns:p14="http://schemas.microsoft.com/office/powerpoint/2010/main" val="917621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609600"/>
            <a:ext cx="4191000" cy="685800"/>
          </a:xfrm>
        </p:spPr>
        <p:txBody>
          <a:bodyPr>
            <a:normAutofit fontScale="90000"/>
          </a:bodyPr>
          <a:lstStyle/>
          <a:p>
            <a:r>
              <a:rPr lang="en-US" altLang="en-US" b="1" dirty="0" smtClean="0">
                <a:solidFill>
                  <a:schemeClr val="tx1"/>
                </a:solidFill>
                <a:latin typeface="Arial" charset="0"/>
              </a:rPr>
              <a:t>Spasticity from MS</a:t>
            </a:r>
          </a:p>
        </p:txBody>
      </p:sp>
      <p:sp>
        <p:nvSpPr>
          <p:cNvPr id="35843" name="Rectangle 3"/>
          <p:cNvSpPr>
            <a:spLocks noGrp="1" noChangeArrowheads="1"/>
          </p:cNvSpPr>
          <p:nvPr>
            <p:ph type="body" idx="1"/>
          </p:nvPr>
        </p:nvSpPr>
        <p:spPr>
          <a:xfrm>
            <a:off x="685800" y="1600200"/>
            <a:ext cx="7924800" cy="4419600"/>
          </a:xfrm>
        </p:spPr>
        <p:txBody>
          <a:bodyPr/>
          <a:lstStyle/>
          <a:p>
            <a:r>
              <a:rPr lang="en-US" altLang="en-US" sz="2800" dirty="0" smtClean="0">
                <a:solidFill>
                  <a:schemeClr val="tx1"/>
                </a:solidFill>
              </a:rPr>
              <a:t>Oral cannabis is established as effective to reduce patient-reported symptoms of spasticity over six weeks (Level A).</a:t>
            </a:r>
            <a:endParaRPr lang="en-US" altLang="en-US" sz="2800" b="1" dirty="0" smtClean="0">
              <a:solidFill>
                <a:schemeClr val="tx1"/>
              </a:solidFill>
            </a:endParaRPr>
          </a:p>
          <a:p>
            <a:r>
              <a:rPr lang="en-US" altLang="en-US" sz="2800" dirty="0" err="1" smtClean="0">
                <a:solidFill>
                  <a:schemeClr val="tx1"/>
                </a:solidFill>
              </a:rPr>
              <a:t>Sativex</a:t>
            </a:r>
            <a:r>
              <a:rPr lang="en-US" altLang="en-US" sz="2800" dirty="0" smtClean="0">
                <a:solidFill>
                  <a:schemeClr val="tx1"/>
                </a:solidFill>
              </a:rPr>
              <a:t>® and THC are probably effective in reducing patient reported symptoms of spasticity over six weeks (Level B).</a:t>
            </a:r>
          </a:p>
          <a:p>
            <a:r>
              <a:rPr lang="en-US" altLang="en-US" sz="2800" dirty="0" smtClean="0">
                <a:solidFill>
                  <a:schemeClr val="tx1"/>
                </a:solidFill>
              </a:rPr>
              <a:t>Inhaled marijuana is of uncertain effect in reducing spasticity (Level U).</a:t>
            </a:r>
          </a:p>
          <a:p>
            <a:endParaRPr lang="en-US" altLang="en-US" sz="2800" dirty="0" smtClean="0"/>
          </a:p>
          <a:p>
            <a:pPr algn="ctr">
              <a:buFontTx/>
              <a:buNone/>
            </a:pPr>
            <a:endParaRPr lang="en-US" altLang="en-US" sz="2400" i="1" dirty="0" smtClean="0"/>
          </a:p>
          <a:p>
            <a:pPr algn="ctr">
              <a:buFontTx/>
              <a:buNone/>
            </a:pPr>
            <a:endParaRPr lang="en-US" altLang="en-US" sz="2400" i="1" dirty="0" smtClean="0"/>
          </a:p>
        </p:txBody>
      </p:sp>
    </p:spTree>
    <p:extLst>
      <p:ext uri="{BB962C8B-B14F-4D97-AF65-F5344CB8AC3E}">
        <p14:creationId xmlns:p14="http://schemas.microsoft.com/office/powerpoint/2010/main" val="779868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0" y="609600"/>
            <a:ext cx="7315200" cy="762000"/>
          </a:xfrm>
        </p:spPr>
        <p:txBody>
          <a:bodyPr>
            <a:normAutofit fontScale="90000"/>
          </a:bodyPr>
          <a:lstStyle/>
          <a:p>
            <a:r>
              <a:rPr lang="en-US" altLang="en-US" dirty="0" smtClean="0">
                <a:solidFill>
                  <a:schemeClr val="tx1"/>
                </a:solidFill>
                <a:latin typeface="Arial" charset="0"/>
              </a:rPr>
              <a:t>Medically refractory central pain in MS</a:t>
            </a:r>
          </a:p>
        </p:txBody>
      </p:sp>
      <p:sp>
        <p:nvSpPr>
          <p:cNvPr id="37891" name="Rectangle 3"/>
          <p:cNvSpPr>
            <a:spLocks noGrp="1" noChangeArrowheads="1"/>
          </p:cNvSpPr>
          <p:nvPr>
            <p:ph type="body" idx="1"/>
          </p:nvPr>
        </p:nvSpPr>
        <p:spPr>
          <a:xfrm>
            <a:off x="685800" y="1447800"/>
            <a:ext cx="7924800" cy="4572000"/>
          </a:xfrm>
        </p:spPr>
        <p:txBody>
          <a:bodyPr>
            <a:normAutofit fontScale="92500" lnSpcReduction="10000"/>
          </a:bodyPr>
          <a:lstStyle/>
          <a:p>
            <a:pPr>
              <a:buFontTx/>
              <a:buNone/>
            </a:pPr>
            <a:r>
              <a:rPr lang="en-US" altLang="en-US" sz="2800" dirty="0" smtClean="0">
                <a:solidFill>
                  <a:schemeClr val="tx1"/>
                </a:solidFill>
              </a:rPr>
              <a:t>Based on 5 Class I studies, 3 Class II studies:</a:t>
            </a:r>
          </a:p>
          <a:p>
            <a:pPr>
              <a:buFontTx/>
              <a:buNone/>
            </a:pPr>
            <a:endParaRPr lang="en-US" altLang="en-US" sz="2800" dirty="0" smtClean="0">
              <a:solidFill>
                <a:schemeClr val="tx1"/>
              </a:solidFill>
            </a:endParaRPr>
          </a:p>
          <a:p>
            <a:r>
              <a:rPr lang="en-US" altLang="en-US" sz="2800" dirty="0" smtClean="0">
                <a:solidFill>
                  <a:schemeClr val="tx1"/>
                </a:solidFill>
              </a:rPr>
              <a:t>Oral cannabis extract is established as effective to reduce central pain of MS that has failed standard therapy (2 Class I studies), (Level A).</a:t>
            </a:r>
          </a:p>
          <a:p>
            <a:pPr>
              <a:buFontTx/>
              <a:buNone/>
            </a:pPr>
            <a:endParaRPr lang="en-US" altLang="en-US" sz="2800" b="1" dirty="0" smtClean="0">
              <a:solidFill>
                <a:schemeClr val="tx1"/>
              </a:solidFill>
            </a:endParaRPr>
          </a:p>
          <a:p>
            <a:r>
              <a:rPr lang="en-US" altLang="en-US" sz="2800" dirty="0" smtClean="0">
                <a:solidFill>
                  <a:schemeClr val="tx1"/>
                </a:solidFill>
              </a:rPr>
              <a:t>THC or </a:t>
            </a:r>
            <a:r>
              <a:rPr lang="en-US" altLang="en-US" sz="2800" dirty="0" err="1" smtClean="0">
                <a:solidFill>
                  <a:schemeClr val="tx1"/>
                </a:solidFill>
              </a:rPr>
              <a:t>nabiximols</a:t>
            </a:r>
            <a:r>
              <a:rPr lang="en-US" altLang="en-US" sz="2800" dirty="0" smtClean="0">
                <a:solidFill>
                  <a:schemeClr val="tx1"/>
                </a:solidFill>
              </a:rPr>
              <a:t> are probably effective to reduce central pain or painful spasms of MS that has failed standard therapy (1 Class I study each), (Level B).</a:t>
            </a:r>
          </a:p>
          <a:p>
            <a:pPr algn="ctr">
              <a:buFontTx/>
              <a:buNone/>
            </a:pPr>
            <a:endParaRPr lang="en-US" altLang="en-US" sz="2400" i="1" dirty="0" smtClean="0"/>
          </a:p>
          <a:p>
            <a:pPr algn="ctr">
              <a:buFontTx/>
              <a:buNone/>
            </a:pPr>
            <a:endParaRPr lang="en-US" altLang="en-US" sz="2400" i="1" dirty="0" smtClean="0"/>
          </a:p>
        </p:txBody>
      </p:sp>
    </p:spTree>
    <p:extLst>
      <p:ext uri="{BB962C8B-B14F-4D97-AF65-F5344CB8AC3E}">
        <p14:creationId xmlns:p14="http://schemas.microsoft.com/office/powerpoint/2010/main" val="230265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5" y="0"/>
            <a:ext cx="6347713" cy="1009904"/>
          </a:xfrm>
        </p:spPr>
        <p:txBody>
          <a:bodyPr>
            <a:normAutofit fontScale="90000"/>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1676400" y="1219200"/>
            <a:ext cx="6858001" cy="4705350"/>
          </a:xfrm>
        </p:spPr>
        <p:txBody>
          <a:bodyPr>
            <a:noAutofit/>
          </a:bodyPr>
          <a:lstStyle/>
          <a:p>
            <a:pPr>
              <a:buFont typeface="Wingdings" pitchFamily="2" charset="2"/>
              <a:buChar char="§"/>
            </a:pPr>
            <a:r>
              <a:rPr lang="en-US" sz="2000" dirty="0" smtClean="0"/>
              <a:t>The information provided by speakers in any presentation made as part of the 2015 NAF Annual Membership Meeting is for informational use only.</a:t>
            </a:r>
          </a:p>
          <a:p>
            <a:pPr>
              <a:buFont typeface="Wingdings" pitchFamily="2" charset="2"/>
              <a:buChar char="§"/>
            </a:pPr>
            <a:r>
              <a:rPr lang="en-US" sz="2000" dirty="0" smtClean="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smtClean="0"/>
              <a:t>Products or services mentioned during these presentations does not imply endorsement by NAF. </a:t>
            </a:r>
            <a:endParaRPr lang="en-US" sz="2000" dirty="0"/>
          </a:p>
        </p:txBody>
      </p:sp>
      <p:pic>
        <p:nvPicPr>
          <p:cNvPr id="4" name="Picture 3" descr="atalogo.gif"/>
          <p:cNvPicPr>
            <a:picLocks noChangeAspect="1"/>
          </p:cNvPicPr>
          <p:nvPr/>
        </p:nvPicPr>
        <p:blipFill>
          <a:blip r:embed="rId2" cstate="print"/>
          <a:stretch>
            <a:fillRect/>
          </a:stretch>
        </p:blipFill>
        <p:spPr>
          <a:xfrm>
            <a:off x="838200" y="5448300"/>
            <a:ext cx="381000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95400" y="609600"/>
            <a:ext cx="7772400" cy="762000"/>
          </a:xfrm>
        </p:spPr>
        <p:txBody>
          <a:bodyPr/>
          <a:lstStyle/>
          <a:p>
            <a:r>
              <a:rPr lang="en-US" altLang="en-US" dirty="0" smtClean="0">
                <a:solidFill>
                  <a:schemeClr val="tx1"/>
                </a:solidFill>
                <a:latin typeface="Arial" charset="0"/>
              </a:rPr>
              <a:t>Bladder symptoms in MS</a:t>
            </a:r>
          </a:p>
        </p:txBody>
      </p:sp>
      <p:sp>
        <p:nvSpPr>
          <p:cNvPr id="39939" name="Rectangle 3"/>
          <p:cNvSpPr>
            <a:spLocks noGrp="1" noChangeArrowheads="1"/>
          </p:cNvSpPr>
          <p:nvPr>
            <p:ph type="body" idx="1"/>
          </p:nvPr>
        </p:nvSpPr>
        <p:spPr>
          <a:xfrm>
            <a:off x="914400" y="1600200"/>
            <a:ext cx="7924800" cy="4572000"/>
          </a:xfrm>
        </p:spPr>
        <p:txBody>
          <a:bodyPr/>
          <a:lstStyle/>
          <a:p>
            <a:pPr>
              <a:buFontTx/>
              <a:buNone/>
            </a:pPr>
            <a:r>
              <a:rPr lang="en-US" altLang="en-US" sz="2800" dirty="0" smtClean="0">
                <a:solidFill>
                  <a:schemeClr val="tx1"/>
                </a:solidFill>
              </a:rPr>
              <a:t>Based on 4 Class I studies, 1 Class II studies:</a:t>
            </a:r>
          </a:p>
          <a:p>
            <a:pPr>
              <a:buFontTx/>
              <a:buNone/>
            </a:pPr>
            <a:endParaRPr lang="en-US" altLang="en-US" sz="2800" dirty="0" smtClean="0">
              <a:solidFill>
                <a:schemeClr val="tx1"/>
              </a:solidFill>
            </a:endParaRPr>
          </a:p>
          <a:p>
            <a:r>
              <a:rPr lang="en-US" altLang="en-US" sz="2800" dirty="0" err="1" smtClean="0">
                <a:solidFill>
                  <a:schemeClr val="tx1"/>
                </a:solidFill>
              </a:rPr>
              <a:t>Nabiximols</a:t>
            </a:r>
            <a:r>
              <a:rPr lang="en-US" altLang="en-US" sz="2800" dirty="0" smtClean="0">
                <a:solidFill>
                  <a:schemeClr val="tx1"/>
                </a:solidFill>
              </a:rPr>
              <a:t> probably effective decreasing number of bladder voids at 10 weeks (Level B).</a:t>
            </a:r>
          </a:p>
          <a:p>
            <a:r>
              <a:rPr lang="en-US" altLang="en-US" sz="2800" dirty="0" smtClean="0">
                <a:solidFill>
                  <a:schemeClr val="tx1"/>
                </a:solidFill>
              </a:rPr>
              <a:t>THC / oral Cannabis probably ineffective in reducing bladder complains (Level B).</a:t>
            </a:r>
          </a:p>
          <a:p>
            <a:r>
              <a:rPr lang="en-US" altLang="en-US" sz="2800" dirty="0" err="1" smtClean="0">
                <a:solidFill>
                  <a:schemeClr val="tx1"/>
                </a:solidFill>
              </a:rPr>
              <a:t>Nabiximols</a:t>
            </a:r>
            <a:r>
              <a:rPr lang="en-US" altLang="en-US" sz="2800" dirty="0" smtClean="0">
                <a:solidFill>
                  <a:schemeClr val="tx1"/>
                </a:solidFill>
              </a:rPr>
              <a:t> of uncertain effectiveness for overall bladder symptoms (Level U).</a:t>
            </a:r>
          </a:p>
          <a:p>
            <a:pPr algn="ctr">
              <a:buFontTx/>
              <a:buNone/>
            </a:pPr>
            <a:endParaRPr lang="en-US" altLang="en-US" sz="2400" i="1" dirty="0" smtClean="0"/>
          </a:p>
          <a:p>
            <a:pPr algn="ctr">
              <a:buFontTx/>
              <a:buNone/>
            </a:pPr>
            <a:endParaRPr lang="en-US" altLang="en-US" sz="2400" i="1" dirty="0" smtClean="0"/>
          </a:p>
        </p:txBody>
      </p:sp>
    </p:spTree>
    <p:extLst>
      <p:ext uri="{BB962C8B-B14F-4D97-AF65-F5344CB8AC3E}">
        <p14:creationId xmlns:p14="http://schemas.microsoft.com/office/powerpoint/2010/main" val="20345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95400" y="609600"/>
            <a:ext cx="4114800" cy="838200"/>
          </a:xfrm>
        </p:spPr>
        <p:txBody>
          <a:bodyPr/>
          <a:lstStyle/>
          <a:p>
            <a:r>
              <a:rPr lang="en-US" altLang="en-US" dirty="0" smtClean="0">
                <a:solidFill>
                  <a:schemeClr val="tx1"/>
                </a:solidFill>
                <a:latin typeface="Arial" charset="0"/>
              </a:rPr>
              <a:t>MS-related tremor</a:t>
            </a:r>
          </a:p>
        </p:txBody>
      </p:sp>
      <p:sp>
        <p:nvSpPr>
          <p:cNvPr id="41987" name="Rectangle 3"/>
          <p:cNvSpPr>
            <a:spLocks noGrp="1" noChangeArrowheads="1"/>
          </p:cNvSpPr>
          <p:nvPr>
            <p:ph type="body" idx="1"/>
          </p:nvPr>
        </p:nvSpPr>
        <p:spPr>
          <a:xfrm>
            <a:off x="838200" y="1752600"/>
            <a:ext cx="7924800" cy="3962400"/>
          </a:xfrm>
        </p:spPr>
        <p:txBody>
          <a:bodyPr/>
          <a:lstStyle/>
          <a:p>
            <a:pPr>
              <a:buFontTx/>
              <a:buNone/>
            </a:pPr>
            <a:r>
              <a:rPr lang="en-US" altLang="en-US" sz="2800" dirty="0" smtClean="0">
                <a:solidFill>
                  <a:schemeClr val="tx1"/>
                </a:solidFill>
              </a:rPr>
              <a:t>Based on secondary outcome measures in 2 Class I studies, 2 Class II studies:</a:t>
            </a:r>
          </a:p>
          <a:p>
            <a:pPr>
              <a:buFontTx/>
              <a:buNone/>
            </a:pPr>
            <a:endParaRPr lang="en-US" altLang="en-US" sz="2800" dirty="0" smtClean="0">
              <a:solidFill>
                <a:schemeClr val="tx1"/>
              </a:solidFill>
            </a:endParaRPr>
          </a:p>
          <a:p>
            <a:r>
              <a:rPr lang="en-US" altLang="en-US" sz="2800" dirty="0" smtClean="0">
                <a:solidFill>
                  <a:schemeClr val="tx1"/>
                </a:solidFill>
              </a:rPr>
              <a:t>No benefit in tremor reduction, possibly worsens</a:t>
            </a:r>
          </a:p>
          <a:p>
            <a:r>
              <a:rPr lang="en-US" altLang="en-US" sz="2800" dirty="0" smtClean="0">
                <a:solidFill>
                  <a:schemeClr val="tx1"/>
                </a:solidFill>
              </a:rPr>
              <a:t>THC / oral cannabis extract should not be offered for MS-related tremor (Level B).</a:t>
            </a:r>
          </a:p>
          <a:p>
            <a:pPr algn="ctr">
              <a:buFontTx/>
              <a:buNone/>
            </a:pPr>
            <a:endParaRPr lang="en-US" altLang="en-US" sz="2400" i="1" dirty="0" smtClean="0"/>
          </a:p>
          <a:p>
            <a:pPr algn="ctr">
              <a:buFontTx/>
              <a:buNone/>
            </a:pPr>
            <a:endParaRPr lang="en-US" altLang="en-US" sz="2400" i="1" dirty="0" smtClean="0"/>
          </a:p>
        </p:txBody>
      </p:sp>
    </p:spTree>
    <p:extLst>
      <p:ext uri="{BB962C8B-B14F-4D97-AF65-F5344CB8AC3E}">
        <p14:creationId xmlns:p14="http://schemas.microsoft.com/office/powerpoint/2010/main" val="3277139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1600" y="609600"/>
            <a:ext cx="5105400" cy="685800"/>
          </a:xfrm>
        </p:spPr>
        <p:txBody>
          <a:bodyPr/>
          <a:lstStyle/>
          <a:p>
            <a:r>
              <a:rPr lang="en-US" altLang="en-US" dirty="0" smtClean="0">
                <a:solidFill>
                  <a:schemeClr val="tx1"/>
                </a:solidFill>
                <a:latin typeface="Arial" charset="0"/>
              </a:rPr>
              <a:t>Involuntary movements</a:t>
            </a:r>
          </a:p>
        </p:txBody>
      </p:sp>
      <p:sp>
        <p:nvSpPr>
          <p:cNvPr id="44035" name="Rectangle 3"/>
          <p:cNvSpPr>
            <a:spLocks noGrp="1" noChangeArrowheads="1"/>
          </p:cNvSpPr>
          <p:nvPr>
            <p:ph type="body" idx="1"/>
          </p:nvPr>
        </p:nvSpPr>
        <p:spPr>
          <a:xfrm>
            <a:off x="609600" y="1828800"/>
            <a:ext cx="7924800" cy="4572000"/>
          </a:xfrm>
        </p:spPr>
        <p:txBody>
          <a:bodyPr/>
          <a:lstStyle/>
          <a:p>
            <a:pPr>
              <a:buFontTx/>
              <a:buNone/>
            </a:pPr>
            <a:r>
              <a:rPr lang="en-US" altLang="en-US" sz="2400" dirty="0" smtClean="0">
                <a:solidFill>
                  <a:schemeClr val="tx1"/>
                </a:solidFill>
              </a:rPr>
              <a:t>Huntington’s chorea:  2 Class I studies using CBD but with different rating scales, underpowered. Benefit with secondary outcome of chorea (1 study), behavioral features (1 study). Possible modest benefit in chorea (Level B)</a:t>
            </a:r>
          </a:p>
          <a:p>
            <a:pPr>
              <a:buFontTx/>
              <a:buNone/>
            </a:pPr>
            <a:r>
              <a:rPr lang="en-US" altLang="en-US" sz="2400" dirty="0" smtClean="0">
                <a:solidFill>
                  <a:schemeClr val="tx1"/>
                </a:solidFill>
              </a:rPr>
              <a:t>Levodopa-</a:t>
            </a:r>
            <a:r>
              <a:rPr lang="en-US" altLang="en-US" sz="2400" dirty="0" err="1" smtClean="0">
                <a:solidFill>
                  <a:schemeClr val="tx1"/>
                </a:solidFill>
              </a:rPr>
              <a:t>dyskinesias</a:t>
            </a:r>
            <a:r>
              <a:rPr lang="en-US" altLang="en-US" sz="2400" dirty="0" smtClean="0">
                <a:solidFill>
                  <a:schemeClr val="tx1"/>
                </a:solidFill>
              </a:rPr>
              <a:t> in PD:  1 Class I study using THC was ineffective (Level B)</a:t>
            </a:r>
          </a:p>
          <a:p>
            <a:pPr>
              <a:buFontTx/>
              <a:buNone/>
            </a:pPr>
            <a:r>
              <a:rPr lang="en-US" altLang="en-US" sz="2400" dirty="0" smtClean="0">
                <a:solidFill>
                  <a:schemeClr val="tx1"/>
                </a:solidFill>
              </a:rPr>
              <a:t>Tourette’s syndrome: 1 Class I, 1 Class II study, conflicting data that is overall insufficient evidence of CBD in reducing tics (Level U)</a:t>
            </a:r>
          </a:p>
          <a:p>
            <a:pPr algn="ctr">
              <a:buFontTx/>
              <a:buNone/>
            </a:pPr>
            <a:endParaRPr lang="en-US" altLang="en-US" sz="2400" i="1" dirty="0" smtClean="0"/>
          </a:p>
        </p:txBody>
      </p:sp>
    </p:spTree>
    <p:extLst>
      <p:ext uri="{BB962C8B-B14F-4D97-AF65-F5344CB8AC3E}">
        <p14:creationId xmlns:p14="http://schemas.microsoft.com/office/powerpoint/2010/main" val="2423003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609600"/>
            <a:ext cx="6172200" cy="762000"/>
          </a:xfrm>
        </p:spPr>
        <p:txBody>
          <a:bodyPr/>
          <a:lstStyle/>
          <a:p>
            <a:r>
              <a:rPr lang="en-US" altLang="en-US" dirty="0" smtClean="0">
                <a:solidFill>
                  <a:schemeClr val="tx1"/>
                </a:solidFill>
                <a:latin typeface="Arial" charset="0"/>
              </a:rPr>
              <a:t>Seizure frequency in epilepsy</a:t>
            </a:r>
          </a:p>
        </p:txBody>
      </p:sp>
      <p:sp>
        <p:nvSpPr>
          <p:cNvPr id="46083" name="Rectangle 3"/>
          <p:cNvSpPr>
            <a:spLocks noGrp="1" noChangeArrowheads="1"/>
          </p:cNvSpPr>
          <p:nvPr>
            <p:ph type="body" idx="1"/>
          </p:nvPr>
        </p:nvSpPr>
        <p:spPr>
          <a:xfrm>
            <a:off x="609600" y="1828800"/>
            <a:ext cx="7924800" cy="4572000"/>
          </a:xfrm>
        </p:spPr>
        <p:txBody>
          <a:bodyPr/>
          <a:lstStyle/>
          <a:p>
            <a:pPr>
              <a:buFontTx/>
              <a:buNone/>
            </a:pPr>
            <a:r>
              <a:rPr lang="en-US" altLang="en-US" sz="2400" dirty="0" smtClean="0">
                <a:solidFill>
                  <a:schemeClr val="tx1"/>
                </a:solidFill>
              </a:rPr>
              <a:t>No Class I-III studies using cannabinoids for seizure frequency in epilepsy.  All studies Class IV.  No recommendation for use (Level U)</a:t>
            </a:r>
          </a:p>
          <a:p>
            <a:pPr algn="ctr">
              <a:buFontTx/>
              <a:buNone/>
            </a:pPr>
            <a:endParaRPr lang="en-US" altLang="en-US" sz="2400" i="1" dirty="0" smtClean="0">
              <a:solidFill>
                <a:schemeClr val="tx1"/>
              </a:solidFill>
            </a:endParaRPr>
          </a:p>
        </p:txBody>
      </p:sp>
    </p:spTree>
    <p:extLst>
      <p:ext uri="{BB962C8B-B14F-4D97-AF65-F5344CB8AC3E}">
        <p14:creationId xmlns:p14="http://schemas.microsoft.com/office/powerpoint/2010/main" val="1425862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762000" y="1828800"/>
            <a:ext cx="7696200" cy="4154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tabLst>
                <a:tab pos="0" algn="l"/>
              </a:tabLst>
              <a:defRPr sz="3200">
                <a:solidFill>
                  <a:schemeClr val="tx1"/>
                </a:solidFill>
                <a:latin typeface="Times New Roman" pitchFamily="18" charset="0"/>
              </a:defRPr>
            </a:lvl1pPr>
            <a:lvl2pPr marL="742950" indent="-285750">
              <a:spcBef>
                <a:spcPct val="20000"/>
              </a:spcBef>
              <a:buChar char="–"/>
              <a:tabLst>
                <a:tab pos="0" algn="l"/>
              </a:tabLst>
              <a:defRPr sz="2800">
                <a:solidFill>
                  <a:schemeClr val="tx1"/>
                </a:solidFill>
                <a:latin typeface="Times New Roman" pitchFamily="18" charset="0"/>
              </a:defRPr>
            </a:lvl2pPr>
            <a:lvl3pPr marL="1143000" indent="-228600">
              <a:spcBef>
                <a:spcPct val="20000"/>
              </a:spcBef>
              <a:buChar char="•"/>
              <a:tabLst>
                <a:tab pos="0" algn="l"/>
              </a:tabLst>
              <a:defRPr sz="2400">
                <a:solidFill>
                  <a:schemeClr val="tx1"/>
                </a:solidFill>
                <a:latin typeface="Times New Roman" pitchFamily="18" charset="0"/>
              </a:defRPr>
            </a:lvl3pPr>
            <a:lvl4pPr marL="1600200" indent="-228600">
              <a:spcBef>
                <a:spcPct val="20000"/>
              </a:spcBef>
              <a:buChar char="–"/>
              <a:tabLst>
                <a:tab pos="0" algn="l"/>
              </a:tabLst>
              <a:defRPr sz="2000">
                <a:solidFill>
                  <a:schemeClr val="tx1"/>
                </a:solidFill>
                <a:latin typeface="Times New Roman" pitchFamily="18" charset="0"/>
              </a:defRPr>
            </a:lvl4pPr>
            <a:lvl5pPr marL="2057400" indent="-228600">
              <a:spcBef>
                <a:spcPct val="20000"/>
              </a:spcBef>
              <a:buChar char="»"/>
              <a:tabLst>
                <a:tab pos="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0" algn="l"/>
              </a:tabLst>
              <a:defRPr sz="2000">
                <a:solidFill>
                  <a:schemeClr val="tx1"/>
                </a:solidFill>
                <a:latin typeface="Times New Roman" pitchFamily="18" charset="0"/>
              </a:defRPr>
            </a:lvl9pPr>
          </a:lstStyle>
          <a:p>
            <a:pPr>
              <a:spcBef>
                <a:spcPct val="0"/>
              </a:spcBef>
              <a:buFont typeface="Times New Roman" pitchFamily="18" charset="0"/>
              <a:buAutoNum type="arabicPeriod"/>
            </a:pPr>
            <a:r>
              <a:rPr lang="en-US" altLang="en-US" sz="2400" b="1" i="1" dirty="0">
                <a:solidFill>
                  <a:srgbClr val="000000"/>
                </a:solidFill>
                <a:latin typeface="Arial" charset="0"/>
                <a:ea typeface="Times New Roman" pitchFamily="18" charset="0"/>
                <a:cs typeface="Arial" charset="0"/>
              </a:rPr>
              <a:t>Refractory spasticity in patients with MS</a:t>
            </a:r>
            <a:r>
              <a:rPr lang="en-US" altLang="en-US" sz="2400" b="1" dirty="0">
                <a:solidFill>
                  <a:srgbClr val="000000"/>
                </a:solidFill>
                <a:latin typeface="Arial" charset="0"/>
                <a:ea typeface="Times New Roman" pitchFamily="18" charset="0"/>
                <a:cs typeface="Arial" charset="0"/>
              </a:rPr>
              <a:t>? </a:t>
            </a:r>
            <a:r>
              <a:rPr lang="en-US" altLang="en-US" sz="2400" b="1" dirty="0">
                <a:solidFill>
                  <a:srgbClr val="FF0000"/>
                </a:solidFill>
                <a:latin typeface="Arial" charset="0"/>
                <a:ea typeface="Times New Roman" pitchFamily="18" charset="0"/>
                <a:cs typeface="Arial" charset="0"/>
              </a:rPr>
              <a:t>Subjective improvement – YES</a:t>
            </a:r>
          </a:p>
          <a:p>
            <a:pPr>
              <a:spcBef>
                <a:spcPct val="0"/>
              </a:spcBef>
              <a:buFontTx/>
              <a:buNone/>
            </a:pPr>
            <a:r>
              <a:rPr lang="en-US" altLang="en-US" sz="2400" b="1" dirty="0">
                <a:solidFill>
                  <a:srgbClr val="FF0000"/>
                </a:solidFill>
                <a:latin typeface="Arial" charset="0"/>
                <a:ea typeface="Times New Roman" pitchFamily="18" charset="0"/>
                <a:cs typeface="Arial" charset="0"/>
              </a:rPr>
              <a:t>		Objective improvement – NO</a:t>
            </a:r>
          </a:p>
          <a:p>
            <a:pPr>
              <a:spcBef>
                <a:spcPct val="0"/>
              </a:spcBef>
              <a:buFont typeface="Times New Roman" pitchFamily="18" charset="0"/>
              <a:buAutoNum type="arabicPeriod"/>
            </a:pPr>
            <a:r>
              <a:rPr lang="en-US" altLang="en-US" sz="2400" b="1" i="1" dirty="0">
                <a:solidFill>
                  <a:srgbClr val="000000"/>
                </a:solidFill>
                <a:latin typeface="Arial" charset="0"/>
                <a:ea typeface="Times New Roman" pitchFamily="18" charset="0"/>
                <a:cs typeface="Arial" charset="0"/>
              </a:rPr>
              <a:t>Refractory central pain and painful spasms in MS</a:t>
            </a:r>
            <a:r>
              <a:rPr lang="en-US" altLang="en-US" sz="2400" b="1" dirty="0">
                <a:solidFill>
                  <a:srgbClr val="000000"/>
                </a:solidFill>
                <a:latin typeface="Arial" charset="0"/>
                <a:ea typeface="Times New Roman" pitchFamily="18" charset="0"/>
                <a:cs typeface="Arial" charset="0"/>
              </a:rPr>
              <a:t>?  </a:t>
            </a:r>
            <a:r>
              <a:rPr lang="en-US" altLang="en-US" sz="2400" b="1" dirty="0">
                <a:solidFill>
                  <a:srgbClr val="FF0000"/>
                </a:solidFill>
                <a:latin typeface="Arial" charset="0"/>
                <a:ea typeface="Times New Roman" pitchFamily="18" charset="0"/>
                <a:cs typeface="Arial" charset="0"/>
              </a:rPr>
              <a:t>YES</a:t>
            </a:r>
            <a:endParaRPr lang="en-US" altLang="en-US" sz="2400" b="1" dirty="0">
              <a:solidFill>
                <a:srgbClr val="FF0000"/>
              </a:solidFill>
              <a:latin typeface="Arial" charset="0"/>
              <a:cs typeface="Arial" charset="0"/>
            </a:endParaRPr>
          </a:p>
          <a:p>
            <a:pPr>
              <a:spcBef>
                <a:spcPct val="0"/>
              </a:spcBef>
              <a:buFont typeface="Times New Roman" pitchFamily="18" charset="0"/>
              <a:buAutoNum type="arabicPeriod"/>
            </a:pPr>
            <a:r>
              <a:rPr lang="en-US" altLang="en-US" sz="2400" b="1" i="1" dirty="0">
                <a:solidFill>
                  <a:srgbClr val="000000"/>
                </a:solidFill>
                <a:latin typeface="Arial" charset="0"/>
                <a:cs typeface="Times New Roman" pitchFamily="18" charset="0"/>
              </a:rPr>
              <a:t>Bladder dysfunction in MS</a:t>
            </a:r>
            <a:r>
              <a:rPr lang="en-US" altLang="en-US" sz="2400" b="1" dirty="0">
                <a:solidFill>
                  <a:srgbClr val="000000"/>
                </a:solidFill>
                <a:latin typeface="Arial" charset="0"/>
                <a:cs typeface="Times New Roman" pitchFamily="18" charset="0"/>
              </a:rPr>
              <a:t>?  </a:t>
            </a:r>
            <a:r>
              <a:rPr lang="en-US" altLang="en-US" sz="2400" b="1" dirty="0">
                <a:solidFill>
                  <a:srgbClr val="FF0000"/>
                </a:solidFill>
                <a:latin typeface="Arial" charset="0"/>
                <a:cs typeface="Times New Roman" pitchFamily="18" charset="0"/>
              </a:rPr>
              <a:t>NO (mostly)</a:t>
            </a:r>
            <a:endParaRPr lang="en-US" altLang="en-US" sz="2400" b="1" dirty="0">
              <a:solidFill>
                <a:srgbClr val="FF0000"/>
              </a:solidFill>
              <a:latin typeface="Arial" charset="0"/>
              <a:cs typeface="Arial" charset="0"/>
            </a:endParaRPr>
          </a:p>
          <a:p>
            <a:pPr>
              <a:spcBef>
                <a:spcPct val="0"/>
              </a:spcBef>
              <a:buFont typeface="Times New Roman" pitchFamily="18" charset="0"/>
              <a:buAutoNum type="arabicPeriod"/>
            </a:pPr>
            <a:r>
              <a:rPr lang="en-US" altLang="en-US" sz="2400" b="1" i="1" dirty="0">
                <a:solidFill>
                  <a:srgbClr val="000000"/>
                </a:solidFill>
                <a:latin typeface="Arial" charset="0"/>
                <a:cs typeface="Times New Roman" pitchFamily="18" charset="0"/>
              </a:rPr>
              <a:t>Tremor in MS</a:t>
            </a:r>
            <a:r>
              <a:rPr lang="en-US" altLang="en-US" sz="2400" b="1" dirty="0">
                <a:solidFill>
                  <a:srgbClr val="000000"/>
                </a:solidFill>
                <a:latin typeface="Arial" charset="0"/>
                <a:cs typeface="Times New Roman" pitchFamily="18" charset="0"/>
              </a:rPr>
              <a:t>? </a:t>
            </a:r>
            <a:r>
              <a:rPr lang="en-US" altLang="en-US" sz="2400" b="1" dirty="0">
                <a:solidFill>
                  <a:srgbClr val="FF0000"/>
                </a:solidFill>
                <a:latin typeface="Arial" charset="0"/>
                <a:cs typeface="Times New Roman" pitchFamily="18" charset="0"/>
              </a:rPr>
              <a:t>NO</a:t>
            </a:r>
            <a:endParaRPr lang="en-US" altLang="en-US" sz="2400" b="1" dirty="0">
              <a:solidFill>
                <a:schemeClr val="bg1"/>
              </a:solidFill>
              <a:latin typeface="Arial" charset="0"/>
              <a:cs typeface="Arial" charset="0"/>
            </a:endParaRPr>
          </a:p>
          <a:p>
            <a:pPr>
              <a:spcBef>
                <a:spcPct val="0"/>
              </a:spcBef>
              <a:buFont typeface="Times New Roman" pitchFamily="18" charset="0"/>
              <a:buAutoNum type="arabicPeriod"/>
            </a:pPr>
            <a:r>
              <a:rPr lang="en-US" altLang="en-US" sz="2400" b="1" i="1" dirty="0" err="1">
                <a:solidFill>
                  <a:srgbClr val="000000"/>
                </a:solidFill>
                <a:latin typeface="Arial" charset="0"/>
                <a:cs typeface="Times New Roman" pitchFamily="18" charset="0"/>
              </a:rPr>
              <a:t>Dyskinesias</a:t>
            </a:r>
            <a:r>
              <a:rPr lang="en-US" altLang="en-US" sz="2400" b="1" dirty="0">
                <a:solidFill>
                  <a:srgbClr val="000000"/>
                </a:solidFill>
                <a:latin typeface="Arial" charset="0"/>
                <a:cs typeface="Times New Roman" pitchFamily="18" charset="0"/>
              </a:rPr>
              <a:t> of HD, </a:t>
            </a:r>
            <a:r>
              <a:rPr lang="en-US" altLang="en-US" sz="2400" b="1" dirty="0" err="1">
                <a:solidFill>
                  <a:srgbClr val="000000"/>
                </a:solidFill>
                <a:latin typeface="Arial" charset="0"/>
                <a:cs typeface="Times New Roman" pitchFamily="18" charset="0"/>
              </a:rPr>
              <a:t>dopa</a:t>
            </a:r>
            <a:r>
              <a:rPr lang="en-US" altLang="en-US" sz="2400" b="1" dirty="0">
                <a:solidFill>
                  <a:srgbClr val="000000"/>
                </a:solidFill>
                <a:latin typeface="Arial" charset="0"/>
                <a:cs typeface="Times New Roman" pitchFamily="18" charset="0"/>
              </a:rPr>
              <a:t>-dyskinesia in PD, Tics in </a:t>
            </a:r>
            <a:r>
              <a:rPr lang="en-US" altLang="en-US" sz="2400" b="1" i="1" dirty="0">
                <a:solidFill>
                  <a:srgbClr val="000000"/>
                </a:solidFill>
                <a:latin typeface="Arial" charset="0"/>
                <a:cs typeface="Times New Roman" pitchFamily="18" charset="0"/>
              </a:rPr>
              <a:t>Tourette’s syndrome</a:t>
            </a:r>
            <a:r>
              <a:rPr lang="en-US" altLang="en-US" sz="2400" b="1" dirty="0">
                <a:solidFill>
                  <a:srgbClr val="000000"/>
                </a:solidFill>
                <a:latin typeface="Arial" charset="0"/>
                <a:cs typeface="Times New Roman" pitchFamily="18" charset="0"/>
              </a:rPr>
              <a:t>? </a:t>
            </a:r>
            <a:r>
              <a:rPr lang="en-US" altLang="en-US" sz="2400" b="1" dirty="0">
                <a:solidFill>
                  <a:srgbClr val="FF0000"/>
                </a:solidFill>
                <a:latin typeface="Arial" charset="0"/>
                <a:cs typeface="Times New Roman" pitchFamily="18" charset="0"/>
              </a:rPr>
              <a:t>MOSTLY NO (possible modest reduction of chorea in HD)</a:t>
            </a:r>
            <a:endParaRPr lang="en-US" altLang="en-US" sz="2400" b="1" dirty="0">
              <a:solidFill>
                <a:schemeClr val="bg1"/>
              </a:solidFill>
              <a:latin typeface="Arial" charset="0"/>
              <a:cs typeface="Arial" charset="0"/>
            </a:endParaRPr>
          </a:p>
          <a:p>
            <a:pPr>
              <a:spcBef>
                <a:spcPct val="0"/>
              </a:spcBef>
              <a:buFont typeface="Times New Roman" pitchFamily="18" charset="0"/>
              <a:buAutoNum type="arabicPeriod"/>
            </a:pPr>
            <a:r>
              <a:rPr lang="en-US" altLang="en-US" sz="2400" b="1" i="1" dirty="0">
                <a:solidFill>
                  <a:srgbClr val="000000"/>
                </a:solidFill>
                <a:latin typeface="Arial" charset="0"/>
                <a:cs typeface="Times New Roman" pitchFamily="18" charset="0"/>
              </a:rPr>
              <a:t>Seizure frequency in epilepsy</a:t>
            </a:r>
            <a:r>
              <a:rPr lang="en-US" altLang="en-US" sz="2400" b="1" dirty="0">
                <a:solidFill>
                  <a:srgbClr val="000000"/>
                </a:solidFill>
                <a:latin typeface="Arial" charset="0"/>
                <a:cs typeface="Times New Roman" pitchFamily="18" charset="0"/>
              </a:rPr>
              <a:t>? </a:t>
            </a:r>
            <a:r>
              <a:rPr lang="en-US" altLang="en-US" sz="2400" b="1" dirty="0" smtClean="0">
                <a:solidFill>
                  <a:srgbClr val="FF0000"/>
                </a:solidFill>
                <a:latin typeface="Arial" charset="0"/>
                <a:cs typeface="Times New Roman" pitchFamily="18" charset="0"/>
              </a:rPr>
              <a:t>Unknown</a:t>
            </a:r>
            <a:r>
              <a:rPr lang="en-US" altLang="en-US" sz="2400" b="1" dirty="0" smtClean="0">
                <a:solidFill>
                  <a:srgbClr val="000000"/>
                </a:solidFill>
                <a:latin typeface="Arial" charset="0"/>
                <a:cs typeface="Times New Roman" pitchFamily="18" charset="0"/>
              </a:rPr>
              <a:t> </a:t>
            </a:r>
            <a:endParaRPr lang="en-US" altLang="en-US" sz="2400" b="1" dirty="0">
              <a:solidFill>
                <a:schemeClr val="bg1"/>
              </a:solidFill>
              <a:latin typeface="Arial" charset="0"/>
              <a:cs typeface="Arial" charset="0"/>
            </a:endParaRPr>
          </a:p>
        </p:txBody>
      </p:sp>
      <p:sp>
        <p:nvSpPr>
          <p:cNvPr id="48131" name="TextBox 3"/>
          <p:cNvSpPr txBox="1">
            <a:spLocks noChangeArrowheads="1"/>
          </p:cNvSpPr>
          <p:nvPr/>
        </p:nvSpPr>
        <p:spPr bwMode="auto">
          <a:xfrm>
            <a:off x="2355316" y="457200"/>
            <a:ext cx="45095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b="1" dirty="0">
                <a:latin typeface="Arial" charset="0"/>
              </a:rPr>
              <a:t>Answers to </a:t>
            </a:r>
            <a:r>
              <a:rPr lang="en-US" altLang="en-US" b="1" dirty="0" smtClean="0">
                <a:latin typeface="Arial" charset="0"/>
              </a:rPr>
              <a:t>Questions</a:t>
            </a:r>
            <a:endParaRPr lang="en-US" altLang="en-US" b="1" dirty="0">
              <a:latin typeface="Arial" charset="0"/>
            </a:endParaRPr>
          </a:p>
        </p:txBody>
      </p:sp>
    </p:spTree>
    <p:extLst>
      <p:ext uri="{BB962C8B-B14F-4D97-AF65-F5344CB8AC3E}">
        <p14:creationId xmlns:p14="http://schemas.microsoft.com/office/powerpoint/2010/main" val="2078057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476375" y="1147763"/>
            <a:ext cx="5219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dirty="0">
                <a:latin typeface="Arial" charset="0"/>
              </a:rPr>
              <a:t>So where does that leave </a:t>
            </a:r>
            <a:r>
              <a:rPr lang="en-US" altLang="en-US" sz="2800" b="1" dirty="0" smtClean="0">
                <a:latin typeface="Arial" charset="0"/>
              </a:rPr>
              <a:t>us?</a:t>
            </a:r>
            <a:endParaRPr lang="en-US" altLang="en-US" sz="2800" b="1" dirty="0">
              <a:latin typeface="Arial" charset="0"/>
            </a:endParaRPr>
          </a:p>
        </p:txBody>
      </p:sp>
      <p:sp>
        <p:nvSpPr>
          <p:cNvPr id="50179" name="TextBox 2"/>
          <p:cNvSpPr txBox="1">
            <a:spLocks noChangeArrowheads="1"/>
          </p:cNvSpPr>
          <p:nvPr/>
        </p:nvSpPr>
        <p:spPr bwMode="auto">
          <a:xfrm>
            <a:off x="2362200" y="1965325"/>
            <a:ext cx="5213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u="sng" dirty="0">
                <a:latin typeface="Arial" charset="0"/>
              </a:rPr>
              <a:t>Answer</a:t>
            </a:r>
            <a:r>
              <a:rPr lang="en-US" altLang="en-US" sz="2800" dirty="0">
                <a:latin typeface="Arial" charset="0"/>
              </a:rPr>
              <a:t>:  in need of more study.</a:t>
            </a:r>
          </a:p>
        </p:txBody>
      </p:sp>
      <p:sp>
        <p:nvSpPr>
          <p:cNvPr id="50180" name="TextBox 3"/>
          <p:cNvSpPr txBox="1">
            <a:spLocks noChangeArrowheads="1"/>
          </p:cNvSpPr>
          <p:nvPr/>
        </p:nvSpPr>
        <p:spPr bwMode="auto">
          <a:xfrm>
            <a:off x="1476375" y="2794000"/>
            <a:ext cx="4915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dirty="0">
                <a:latin typeface="Arial" charset="0"/>
              </a:rPr>
              <a:t>So why is it taking so long?</a:t>
            </a:r>
          </a:p>
        </p:txBody>
      </p:sp>
      <p:sp>
        <p:nvSpPr>
          <p:cNvPr id="50181" name="TextBox 4"/>
          <p:cNvSpPr txBox="1">
            <a:spLocks noChangeArrowheads="1"/>
          </p:cNvSpPr>
          <p:nvPr/>
        </p:nvSpPr>
        <p:spPr bwMode="auto">
          <a:xfrm>
            <a:off x="2362200" y="3657600"/>
            <a:ext cx="614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u="sng" dirty="0">
                <a:latin typeface="Arial" charset="0"/>
              </a:rPr>
              <a:t>Answer</a:t>
            </a:r>
            <a:r>
              <a:rPr lang="en-US" altLang="en-US" sz="2800" dirty="0">
                <a:latin typeface="Arial" charset="0"/>
              </a:rPr>
              <a:t>:  politics, opinions, ideologies</a:t>
            </a:r>
          </a:p>
        </p:txBody>
      </p:sp>
    </p:spTree>
    <p:extLst>
      <p:ext uri="{BB962C8B-B14F-4D97-AF65-F5344CB8AC3E}">
        <p14:creationId xmlns:p14="http://schemas.microsoft.com/office/powerpoint/2010/main" val="2956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2971800" y="374650"/>
            <a:ext cx="3068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a:latin typeface="Arial" charset="0"/>
              </a:rPr>
              <a:t>Some Thoughts</a:t>
            </a:r>
          </a:p>
        </p:txBody>
      </p:sp>
      <p:sp>
        <p:nvSpPr>
          <p:cNvPr id="52227" name="TextBox 2"/>
          <p:cNvSpPr txBox="1">
            <a:spLocks noChangeArrowheads="1"/>
          </p:cNvSpPr>
          <p:nvPr/>
        </p:nvSpPr>
        <p:spPr bwMode="auto">
          <a:xfrm>
            <a:off x="1905000" y="12192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Disclaimer:  We do not have answers to very many questions so these are my thoughts for what they are worth…</a:t>
            </a:r>
          </a:p>
        </p:txBody>
      </p:sp>
      <p:sp>
        <p:nvSpPr>
          <p:cNvPr id="52228" name="TextBox 3"/>
          <p:cNvSpPr txBox="1">
            <a:spLocks noChangeArrowheads="1"/>
          </p:cNvSpPr>
          <p:nvPr/>
        </p:nvSpPr>
        <p:spPr bwMode="auto">
          <a:xfrm>
            <a:off x="609600" y="2686050"/>
            <a:ext cx="744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When you might consider marijuana or cannabinoids:</a:t>
            </a:r>
          </a:p>
        </p:txBody>
      </p:sp>
      <p:sp>
        <p:nvSpPr>
          <p:cNvPr id="52229" name="TextBox 4"/>
          <p:cNvSpPr txBox="1">
            <a:spLocks noChangeArrowheads="1"/>
          </p:cNvSpPr>
          <p:nvPr/>
        </p:nvSpPr>
        <p:spPr bwMode="auto">
          <a:xfrm>
            <a:off x="990600" y="3435350"/>
            <a:ext cx="7472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400" dirty="0">
                <a:latin typeface="Arial" charset="0"/>
              </a:rPr>
              <a:t>Pain that has failed all conventional therapies</a:t>
            </a:r>
          </a:p>
          <a:p>
            <a:pPr>
              <a:spcBef>
                <a:spcPct val="0"/>
              </a:spcBef>
            </a:pPr>
            <a:r>
              <a:rPr lang="en-US" altLang="en-US" sz="2400" dirty="0">
                <a:latin typeface="Arial" charset="0"/>
              </a:rPr>
              <a:t>Excessive weight loss or loss of appetite</a:t>
            </a:r>
          </a:p>
          <a:p>
            <a:pPr>
              <a:spcBef>
                <a:spcPct val="0"/>
              </a:spcBef>
            </a:pPr>
            <a:r>
              <a:rPr lang="en-US" altLang="en-US" sz="2400" dirty="0">
                <a:latin typeface="Arial" charset="0"/>
              </a:rPr>
              <a:t>Nausea or motion sensitivity failing other </a:t>
            </a:r>
            <a:r>
              <a:rPr lang="en-US" altLang="en-US" sz="2400" dirty="0" err="1">
                <a:latin typeface="Arial" charset="0"/>
              </a:rPr>
              <a:t>Tx</a:t>
            </a:r>
            <a:endParaRPr lang="en-US" altLang="en-US" sz="2400" dirty="0">
              <a:latin typeface="Arial" charset="0"/>
            </a:endParaRPr>
          </a:p>
          <a:p>
            <a:pPr>
              <a:spcBef>
                <a:spcPct val="0"/>
              </a:spcBef>
            </a:pPr>
            <a:r>
              <a:rPr lang="en-US" altLang="en-US" sz="2400" dirty="0">
                <a:latin typeface="Arial" charset="0"/>
              </a:rPr>
              <a:t>Anxiety, extreme emotional distress failing other </a:t>
            </a:r>
            <a:r>
              <a:rPr lang="en-US" altLang="en-US" sz="2400" dirty="0" err="1">
                <a:latin typeface="Arial" charset="0"/>
              </a:rPr>
              <a:t>Tx</a:t>
            </a:r>
            <a:endParaRPr lang="en-US" altLang="en-US" sz="2400" dirty="0">
              <a:latin typeface="Arial" charset="0"/>
            </a:endParaRPr>
          </a:p>
          <a:p>
            <a:pPr>
              <a:spcBef>
                <a:spcPct val="0"/>
              </a:spcBef>
            </a:pPr>
            <a:r>
              <a:rPr lang="en-US" altLang="en-US" sz="2400" dirty="0">
                <a:latin typeface="Arial" charset="0"/>
              </a:rPr>
              <a:t>Excessive spasticity or muscle tone failing other </a:t>
            </a:r>
            <a:r>
              <a:rPr lang="en-US" altLang="en-US" sz="2400" dirty="0" err="1">
                <a:latin typeface="Arial" charset="0"/>
              </a:rPr>
              <a:t>Tx</a:t>
            </a:r>
            <a:endParaRPr lang="en-US" altLang="en-US" sz="2400" dirty="0">
              <a:latin typeface="Arial" charset="0"/>
            </a:endParaRPr>
          </a:p>
          <a:p>
            <a:pPr>
              <a:spcBef>
                <a:spcPct val="0"/>
              </a:spcBef>
            </a:pPr>
            <a:r>
              <a:rPr lang="en-US" altLang="en-US" sz="2400" dirty="0" err="1">
                <a:latin typeface="Arial" charset="0"/>
              </a:rPr>
              <a:t>Oscillopsia</a:t>
            </a:r>
            <a:r>
              <a:rPr lang="en-US" altLang="en-US" sz="2400" dirty="0">
                <a:latin typeface="Arial" charset="0"/>
              </a:rPr>
              <a:t> (jittery vision) from </a:t>
            </a:r>
            <a:r>
              <a:rPr lang="en-US" altLang="en-US" sz="2400" dirty="0" err="1">
                <a:latin typeface="Arial" charset="0"/>
              </a:rPr>
              <a:t>nystagmus</a:t>
            </a:r>
            <a:endParaRPr lang="en-US" altLang="en-US" sz="2400" dirty="0">
              <a:latin typeface="Arial" charset="0"/>
            </a:endParaRPr>
          </a:p>
        </p:txBody>
      </p:sp>
    </p:spTree>
    <p:extLst>
      <p:ext uri="{BB962C8B-B14F-4D97-AF65-F5344CB8AC3E}">
        <p14:creationId xmlns:p14="http://schemas.microsoft.com/office/powerpoint/2010/main" val="1422982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609600" y="838200"/>
            <a:ext cx="8010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When you might want to avoid marijuana or cannabinoids</a:t>
            </a:r>
          </a:p>
          <a:p>
            <a:pPr>
              <a:spcBef>
                <a:spcPct val="0"/>
              </a:spcBef>
              <a:buFontTx/>
              <a:buNone/>
            </a:pPr>
            <a:r>
              <a:rPr lang="en-US" altLang="en-US" sz="2400">
                <a:latin typeface="Arial" charset="0"/>
              </a:rPr>
              <a:t>if you have:</a:t>
            </a:r>
          </a:p>
        </p:txBody>
      </p:sp>
      <p:sp>
        <p:nvSpPr>
          <p:cNvPr id="54275" name="TextBox 2"/>
          <p:cNvSpPr txBox="1">
            <a:spLocks noChangeArrowheads="1"/>
          </p:cNvSpPr>
          <p:nvPr/>
        </p:nvSpPr>
        <p:spPr bwMode="auto">
          <a:xfrm>
            <a:off x="990600" y="1905000"/>
            <a:ext cx="73644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400">
                <a:latin typeface="Arial" charset="0"/>
              </a:rPr>
              <a:t>Memory or cognitive dysfunction</a:t>
            </a:r>
          </a:p>
          <a:p>
            <a:pPr>
              <a:spcBef>
                <a:spcPct val="0"/>
              </a:spcBef>
            </a:pPr>
            <a:r>
              <a:rPr lang="en-US" altLang="en-US" sz="2400">
                <a:latin typeface="Arial" charset="0"/>
              </a:rPr>
              <a:t>Ataxia – it might worsen balance, speech</a:t>
            </a:r>
          </a:p>
          <a:p>
            <a:pPr>
              <a:spcBef>
                <a:spcPct val="0"/>
              </a:spcBef>
            </a:pPr>
            <a:r>
              <a:rPr lang="en-US" altLang="en-US" sz="2400">
                <a:latin typeface="Arial" charset="0"/>
              </a:rPr>
              <a:t>Periods of confusion, hallucinations, disorientation</a:t>
            </a:r>
          </a:p>
          <a:p>
            <a:pPr>
              <a:spcBef>
                <a:spcPct val="0"/>
              </a:spcBef>
            </a:pPr>
            <a:endParaRPr lang="en-US" altLang="en-US" sz="2400">
              <a:latin typeface="Arial" charset="0"/>
            </a:endParaRPr>
          </a:p>
        </p:txBody>
      </p:sp>
      <p:sp>
        <p:nvSpPr>
          <p:cNvPr id="54276" name="TextBox 3"/>
          <p:cNvSpPr txBox="1">
            <a:spLocks noChangeArrowheads="1"/>
          </p:cNvSpPr>
          <p:nvPr/>
        </p:nvSpPr>
        <p:spPr bwMode="auto">
          <a:xfrm>
            <a:off x="609600" y="35814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Consider the following healthful approaches:</a:t>
            </a:r>
          </a:p>
        </p:txBody>
      </p:sp>
      <p:sp>
        <p:nvSpPr>
          <p:cNvPr id="54277" name="TextBox 4"/>
          <p:cNvSpPr txBox="1">
            <a:spLocks noChangeArrowheads="1"/>
          </p:cNvSpPr>
          <p:nvPr/>
        </p:nvSpPr>
        <p:spPr bwMode="auto">
          <a:xfrm>
            <a:off x="990600" y="4130675"/>
            <a:ext cx="67294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400" dirty="0">
                <a:latin typeface="Arial" charset="0"/>
              </a:rPr>
              <a:t>Minimize sedating and non-essential drugs</a:t>
            </a:r>
          </a:p>
          <a:p>
            <a:pPr>
              <a:spcBef>
                <a:spcPct val="0"/>
              </a:spcBef>
            </a:pPr>
            <a:r>
              <a:rPr lang="en-US" altLang="en-US" sz="2400" dirty="0">
                <a:latin typeface="Arial" charset="0"/>
              </a:rPr>
              <a:t>Well-balance diet, hunger is permitted</a:t>
            </a:r>
          </a:p>
          <a:p>
            <a:pPr>
              <a:spcBef>
                <a:spcPct val="0"/>
              </a:spcBef>
            </a:pPr>
            <a:r>
              <a:rPr lang="en-US" altLang="en-US" sz="2400" dirty="0">
                <a:latin typeface="Arial" charset="0"/>
              </a:rPr>
              <a:t>Exercise – how to achieve depends on health</a:t>
            </a:r>
          </a:p>
          <a:p>
            <a:pPr>
              <a:spcBef>
                <a:spcPct val="0"/>
              </a:spcBef>
            </a:pPr>
            <a:r>
              <a:rPr lang="en-US" altLang="en-US" sz="2400" dirty="0">
                <a:latin typeface="Arial" charset="0"/>
              </a:rPr>
              <a:t>Engage with others socially, intellectually</a:t>
            </a:r>
          </a:p>
          <a:p>
            <a:pPr>
              <a:spcBef>
                <a:spcPct val="0"/>
              </a:spcBef>
            </a:pPr>
            <a:endParaRPr lang="en-US" altLang="en-US" sz="2400" dirty="0">
              <a:latin typeface="Arial" charset="0"/>
            </a:endParaRPr>
          </a:p>
        </p:txBody>
      </p:sp>
    </p:spTree>
    <p:extLst>
      <p:ext uri="{BB962C8B-B14F-4D97-AF65-F5344CB8AC3E}">
        <p14:creationId xmlns:p14="http://schemas.microsoft.com/office/powerpoint/2010/main" val="354744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9525"/>
            <a:ext cx="9375738" cy="6445821"/>
          </a:xfrm>
          <a:prstGeom prst="rect">
            <a:avLst/>
          </a:prstGeom>
        </p:spPr>
      </p:pic>
    </p:spTree>
    <p:extLst>
      <p:ext uri="{BB962C8B-B14F-4D97-AF65-F5344CB8AC3E}">
        <p14:creationId xmlns:p14="http://schemas.microsoft.com/office/powerpoint/2010/main" val="137436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752600" y="1447800"/>
            <a:ext cx="6172200" cy="3873246"/>
          </a:xfrm>
        </p:spPr>
        <p:txBody>
          <a:bodyPr>
            <a:normAutofit/>
          </a:bodyPr>
          <a:lstStyle/>
          <a:p>
            <a:pPr marL="0">
              <a:spcBef>
                <a:spcPts val="0"/>
              </a:spcBef>
              <a:buFontTx/>
              <a:buNone/>
            </a:pPr>
            <a:r>
              <a:rPr lang="en-US" altLang="en-US" sz="2000" dirty="0">
                <a:solidFill>
                  <a:schemeClr val="tx1"/>
                </a:solidFill>
              </a:rPr>
              <a:t>Dr. Fife has no financial relationship with any manufacturer of any commercial product and/or provider of commercial services discussed in this </a:t>
            </a:r>
            <a:r>
              <a:rPr lang="en-US" altLang="en-US" sz="2000" dirty="0" smtClean="0">
                <a:solidFill>
                  <a:schemeClr val="tx1"/>
                </a:solidFill>
              </a:rPr>
              <a:t>CME </a:t>
            </a:r>
            <a:r>
              <a:rPr lang="en-US" altLang="en-US" sz="2000" dirty="0">
                <a:solidFill>
                  <a:schemeClr val="tx1"/>
                </a:solidFill>
              </a:rPr>
              <a:t>activity</a:t>
            </a:r>
            <a:r>
              <a:rPr lang="en-US" altLang="en-US" sz="2000" dirty="0" smtClean="0">
                <a:solidFill>
                  <a:schemeClr val="tx1"/>
                </a:solidFill>
              </a:rPr>
              <a:t>.</a:t>
            </a:r>
          </a:p>
          <a:p>
            <a:pPr marL="0">
              <a:spcBef>
                <a:spcPts val="0"/>
              </a:spcBef>
              <a:buFontTx/>
              <a:buNone/>
            </a:pPr>
            <a:endParaRPr lang="en-US" altLang="en-US" sz="2000" dirty="0">
              <a:solidFill>
                <a:schemeClr val="tx1"/>
              </a:solidFill>
            </a:endParaRPr>
          </a:p>
          <a:p>
            <a:pPr marL="0">
              <a:spcBef>
                <a:spcPts val="0"/>
              </a:spcBef>
              <a:buNone/>
            </a:pPr>
            <a:r>
              <a:rPr lang="en-US" altLang="en-US" sz="2000" dirty="0">
                <a:solidFill>
                  <a:schemeClr val="tx1"/>
                </a:solidFill>
              </a:rPr>
              <a:t>Dr. Fife will </a:t>
            </a:r>
            <a:r>
              <a:rPr lang="en-US" altLang="en-US" sz="2000" dirty="0" smtClean="0">
                <a:solidFill>
                  <a:schemeClr val="tx1"/>
                </a:solidFill>
              </a:rPr>
              <a:t>discuss </a:t>
            </a:r>
            <a:r>
              <a:rPr lang="en-US" altLang="en-US" sz="2000" dirty="0">
                <a:solidFill>
                  <a:schemeClr val="tx1"/>
                </a:solidFill>
              </a:rPr>
              <a:t>the evidence of cannabinoid use in neurological conditions for which there is not an FDA-designated </a:t>
            </a:r>
            <a:r>
              <a:rPr lang="en-US" altLang="en-US" sz="2000" dirty="0" smtClean="0">
                <a:solidFill>
                  <a:schemeClr val="tx1"/>
                </a:solidFill>
              </a:rPr>
              <a:t>indication.</a:t>
            </a:r>
            <a:endParaRPr lang="en-US" altLang="en-US" sz="2000" dirty="0">
              <a:solidFill>
                <a:schemeClr val="tx1"/>
              </a:solidFill>
            </a:endParaRPr>
          </a:p>
          <a:p>
            <a:pPr marL="0">
              <a:spcBef>
                <a:spcPts val="0"/>
              </a:spcBef>
              <a:buFontTx/>
              <a:buNone/>
            </a:pPr>
            <a:endParaRPr lang="en-US" altLang="en-US" sz="2400" b="1" i="1" dirty="0"/>
          </a:p>
        </p:txBody>
      </p:sp>
      <p:pic>
        <p:nvPicPr>
          <p:cNvPr id="4" name="Picture 3" descr="atalogo.gif"/>
          <p:cNvPicPr>
            <a:picLocks noChangeAspect="1"/>
          </p:cNvPicPr>
          <p:nvPr/>
        </p:nvPicPr>
        <p:blipFill>
          <a:blip r:embed="rId2" cstate="print"/>
          <a:stretch>
            <a:fillRect/>
          </a:stretch>
        </p:blipFill>
        <p:spPr>
          <a:xfrm>
            <a:off x="838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5400" y="609600"/>
            <a:ext cx="2590800" cy="685800"/>
          </a:xfrm>
        </p:spPr>
        <p:txBody>
          <a:bodyPr/>
          <a:lstStyle/>
          <a:p>
            <a:r>
              <a:rPr lang="en-US" altLang="en-US" dirty="0" smtClean="0">
                <a:solidFill>
                  <a:schemeClr val="tx1"/>
                </a:solidFill>
                <a:latin typeface="Arial" charset="0"/>
              </a:rPr>
              <a:t>Objectives</a:t>
            </a:r>
          </a:p>
        </p:txBody>
      </p:sp>
      <p:sp>
        <p:nvSpPr>
          <p:cNvPr id="7171" name="Rectangle 3"/>
          <p:cNvSpPr>
            <a:spLocks noGrp="1" noChangeArrowheads="1"/>
          </p:cNvSpPr>
          <p:nvPr>
            <p:ph type="body" idx="1"/>
          </p:nvPr>
        </p:nvSpPr>
        <p:spPr>
          <a:xfrm>
            <a:off x="1219200" y="1371600"/>
            <a:ext cx="7239000" cy="4419600"/>
          </a:xfrm>
        </p:spPr>
        <p:txBody>
          <a:bodyPr>
            <a:normAutofit fontScale="92500"/>
          </a:bodyPr>
          <a:lstStyle/>
          <a:p>
            <a:r>
              <a:rPr lang="en-US" altLang="en-US" sz="2600" dirty="0" smtClean="0">
                <a:solidFill>
                  <a:schemeClr val="tx1"/>
                </a:solidFill>
              </a:rPr>
              <a:t>Be familiar with formulations of cannabinoids</a:t>
            </a:r>
          </a:p>
          <a:p>
            <a:pPr>
              <a:buFontTx/>
              <a:buNone/>
            </a:pPr>
            <a:endParaRPr lang="en-US" altLang="en-US" sz="2600" dirty="0" smtClean="0">
              <a:solidFill>
                <a:schemeClr val="tx1"/>
              </a:solidFill>
            </a:endParaRPr>
          </a:p>
          <a:p>
            <a:r>
              <a:rPr lang="en-US" altLang="en-US" sz="2600" dirty="0" smtClean="0">
                <a:solidFill>
                  <a:schemeClr val="tx1"/>
                </a:solidFill>
              </a:rPr>
              <a:t>Develop a reasonable understanding of the evidence regarding use of various cannabinoids in neurological diseases and ataxia syndromes</a:t>
            </a:r>
          </a:p>
          <a:p>
            <a:pPr>
              <a:buFontTx/>
              <a:buNone/>
            </a:pPr>
            <a:endParaRPr lang="en-US" altLang="en-US" sz="2600" dirty="0" smtClean="0">
              <a:solidFill>
                <a:schemeClr val="tx1"/>
              </a:solidFill>
            </a:endParaRPr>
          </a:p>
          <a:p>
            <a:r>
              <a:rPr lang="en-US" altLang="en-US" sz="2600" dirty="0" smtClean="0">
                <a:solidFill>
                  <a:schemeClr val="tx1"/>
                </a:solidFill>
              </a:rPr>
              <a:t>Be aware of a few of the legal issues associated with use of cannabinoids in medical care</a:t>
            </a:r>
          </a:p>
          <a:p>
            <a:pPr algn="ctr">
              <a:buFontTx/>
              <a:buNone/>
            </a:pPr>
            <a:endParaRPr lang="en-US" altLang="en-US" sz="2400" i="1" dirty="0" smtClean="0"/>
          </a:p>
          <a:p>
            <a:pPr algn="ctr">
              <a:buFontTx/>
              <a:buNone/>
            </a:pPr>
            <a:endParaRPr lang="en-US" altLang="en-US" sz="2400" i="1" dirty="0" smtClean="0"/>
          </a:p>
        </p:txBody>
      </p:sp>
    </p:spTree>
    <p:extLst>
      <p:ext uri="{BB962C8B-B14F-4D97-AF65-F5344CB8AC3E}">
        <p14:creationId xmlns:p14="http://schemas.microsoft.com/office/powerpoint/2010/main" val="3585674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295400" y="685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The plant:  </a:t>
            </a:r>
            <a:r>
              <a:rPr lang="en-US" altLang="en-US" sz="2400" i="1" dirty="0">
                <a:latin typeface="Arial" charset="0"/>
              </a:rPr>
              <a:t>Cannabis sativa</a:t>
            </a:r>
          </a:p>
        </p:txBody>
      </p:sp>
      <p:sp>
        <p:nvSpPr>
          <p:cNvPr id="9219" name="TextBox 2"/>
          <p:cNvSpPr txBox="1">
            <a:spLocks noChangeArrowheads="1"/>
          </p:cNvSpPr>
          <p:nvPr/>
        </p:nvSpPr>
        <p:spPr bwMode="auto">
          <a:xfrm>
            <a:off x="1295400" y="3352800"/>
            <a:ext cx="6400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Many active chemical constituents:  THC (psychoactive), and cannabidiol (not psychoactive)</a:t>
            </a:r>
          </a:p>
          <a:p>
            <a:pPr>
              <a:spcBef>
                <a:spcPct val="0"/>
              </a:spcBef>
              <a:buFontTx/>
              <a:buNone/>
            </a:pPr>
            <a:endParaRPr lang="en-US" altLang="en-US" sz="2400" i="1">
              <a:latin typeface="Arial" charset="0"/>
            </a:endParaRPr>
          </a:p>
          <a:p>
            <a:pPr>
              <a:spcBef>
                <a:spcPct val="0"/>
              </a:spcBef>
              <a:buFontTx/>
              <a:buNone/>
            </a:pPr>
            <a:r>
              <a:rPr lang="en-US" altLang="en-US" sz="2400">
                <a:latin typeface="Arial" charset="0"/>
              </a:rPr>
              <a:t>Hemp is fiber made from the stem of the plant and used for clothing and paper but has no medicinal value.</a:t>
            </a:r>
          </a:p>
        </p:txBody>
      </p:sp>
      <p:pic>
        <p:nvPicPr>
          <p:cNvPr id="9220" name="Picture 2" descr="Image result for cannabis sati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811" y="0"/>
            <a:ext cx="372418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58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rijuana-lea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14288"/>
            <a:ext cx="297973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marijuana-lea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751"/>
            <a:ext cx="301440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marijuana-lea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4288"/>
            <a:ext cx="3014662"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76600"/>
            <a:ext cx="9144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919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hswstatic.com/gif/marijuana-br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914400"/>
            <a:ext cx="421163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762000" y="762000"/>
            <a:ext cx="388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Brain has endocannabioids</a:t>
            </a:r>
          </a:p>
          <a:p>
            <a:pPr>
              <a:spcBef>
                <a:spcPct val="0"/>
              </a:spcBef>
              <a:buFontTx/>
              <a:buNone/>
            </a:pPr>
            <a:r>
              <a:rPr lang="en-US" altLang="en-US" sz="2400">
                <a:latin typeface="Arial" charset="0"/>
              </a:rPr>
              <a:t>which are our body’s own molecules that bind to cannabinoid receptors (named CB1 and CB2).</a:t>
            </a:r>
          </a:p>
        </p:txBody>
      </p:sp>
      <p:sp>
        <p:nvSpPr>
          <p:cNvPr id="13316" name="TextBox 3"/>
          <p:cNvSpPr txBox="1">
            <a:spLocks noChangeArrowheads="1"/>
          </p:cNvSpPr>
          <p:nvPr/>
        </p:nvSpPr>
        <p:spPr bwMode="auto">
          <a:xfrm>
            <a:off x="766763" y="2971800"/>
            <a:ext cx="388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CB1 – in CNS mainly hippocampus and cerebellum, basal ganglia, limbic system, prefrontal cortex.</a:t>
            </a:r>
          </a:p>
        </p:txBody>
      </p:sp>
      <p:sp>
        <p:nvSpPr>
          <p:cNvPr id="13317" name="TextBox 4"/>
          <p:cNvSpPr txBox="1">
            <a:spLocks noChangeArrowheads="1"/>
          </p:cNvSpPr>
          <p:nvPr/>
        </p:nvSpPr>
        <p:spPr bwMode="auto">
          <a:xfrm>
            <a:off x="788988" y="5153025"/>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latin typeface="Arial" charset="0"/>
              </a:rPr>
              <a:t>CB2 – located on immune cells</a:t>
            </a:r>
          </a:p>
        </p:txBody>
      </p:sp>
    </p:spTree>
    <p:extLst>
      <p:ext uri="{BB962C8B-B14F-4D97-AF65-F5344CB8AC3E}">
        <p14:creationId xmlns:p14="http://schemas.microsoft.com/office/powerpoint/2010/main" val="1808403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371600" y="609599"/>
            <a:ext cx="708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latin typeface="Arial" charset="0"/>
              </a:rPr>
              <a:t>Controversies of Medical Marijuana</a:t>
            </a:r>
          </a:p>
        </p:txBody>
      </p:sp>
      <p:sp>
        <p:nvSpPr>
          <p:cNvPr id="15363" name="TextBox 2"/>
          <p:cNvSpPr txBox="1">
            <a:spLocks noChangeArrowheads="1"/>
          </p:cNvSpPr>
          <p:nvPr/>
        </p:nvSpPr>
        <p:spPr bwMode="auto">
          <a:xfrm>
            <a:off x="914400" y="1600200"/>
            <a:ext cx="610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Accounts for 75% of illegal drug use in U.S.</a:t>
            </a:r>
          </a:p>
        </p:txBody>
      </p:sp>
      <p:sp>
        <p:nvSpPr>
          <p:cNvPr id="15364" name="TextBox 3"/>
          <p:cNvSpPr txBox="1">
            <a:spLocks noChangeArrowheads="1"/>
          </p:cNvSpPr>
          <p:nvPr/>
        </p:nvSpPr>
        <p:spPr bwMode="auto">
          <a:xfrm>
            <a:off x="914400" y="2128838"/>
            <a:ext cx="7478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Two </a:t>
            </a:r>
            <a:r>
              <a:rPr lang="en-US" altLang="en-US" sz="2400" dirty="0" smtClean="0">
                <a:latin typeface="Arial" charset="0"/>
              </a:rPr>
              <a:t>cannabinoids approved </a:t>
            </a:r>
            <a:r>
              <a:rPr lang="en-US" altLang="en-US" sz="2400" dirty="0">
                <a:latin typeface="Arial" charset="0"/>
              </a:rPr>
              <a:t>by FDA in 1985:</a:t>
            </a:r>
          </a:p>
          <a:p>
            <a:pPr>
              <a:spcBef>
                <a:spcPct val="0"/>
              </a:spcBef>
              <a:buFontTx/>
              <a:buNone/>
            </a:pPr>
            <a:r>
              <a:rPr lang="en-US" altLang="en-US" sz="2400" dirty="0" err="1">
                <a:latin typeface="Arial" charset="0"/>
              </a:rPr>
              <a:t>Marinol</a:t>
            </a:r>
            <a:r>
              <a:rPr lang="en-US" altLang="en-US" sz="2400" dirty="0">
                <a:latin typeface="Arial" charset="0"/>
              </a:rPr>
              <a:t>® (Schedule III) and </a:t>
            </a:r>
            <a:r>
              <a:rPr lang="en-US" altLang="en-US" sz="2400" dirty="0" err="1">
                <a:latin typeface="Arial" charset="0"/>
              </a:rPr>
              <a:t>Cesamet</a:t>
            </a:r>
            <a:r>
              <a:rPr lang="en-US" altLang="en-US" sz="2400" dirty="0">
                <a:latin typeface="Arial" charset="0"/>
              </a:rPr>
              <a:t>™ (Schedule II).</a:t>
            </a:r>
          </a:p>
        </p:txBody>
      </p:sp>
      <p:sp>
        <p:nvSpPr>
          <p:cNvPr id="15365" name="TextBox 5"/>
          <p:cNvSpPr txBox="1">
            <a:spLocks noChangeArrowheads="1"/>
          </p:cNvSpPr>
          <p:nvPr/>
        </p:nvSpPr>
        <p:spPr bwMode="auto">
          <a:xfrm>
            <a:off x="928688" y="3130550"/>
            <a:ext cx="5548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rPr>
              <a:t>Herbal (plant) marijuana remains illegal</a:t>
            </a:r>
          </a:p>
        </p:txBody>
      </p:sp>
      <p:sp>
        <p:nvSpPr>
          <p:cNvPr id="15366" name="Rectangle 7"/>
          <p:cNvSpPr>
            <a:spLocks noChangeArrowheads="1"/>
          </p:cNvSpPr>
          <p:nvPr/>
        </p:nvSpPr>
        <p:spPr bwMode="auto">
          <a:xfrm>
            <a:off x="928688" y="3810000"/>
            <a:ext cx="771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latin typeface="Arial" charset="0"/>
                <a:ea typeface="Calibri" pitchFamily="34" charset="0"/>
                <a:cs typeface="Arial" charset="0"/>
              </a:rPr>
              <a:t>FDA Schedule I drug since President Nixon signed the Controlled Substance Act in 1970 as a prelude to the “war on drugs” declaration.</a:t>
            </a:r>
          </a:p>
        </p:txBody>
      </p:sp>
    </p:spTree>
    <p:extLst>
      <p:ext uri="{BB962C8B-B14F-4D97-AF65-F5344CB8AC3E}">
        <p14:creationId xmlns:p14="http://schemas.microsoft.com/office/powerpoint/2010/main" val="3348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57200" y="1952625"/>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dirty="0">
                <a:latin typeface="Arial" charset="0"/>
              </a:rPr>
              <a:t>Controlled Substances Act (CSA) which was signed into law as the Comprehensive Drug Abuse Prevention and Control Act of 1970 placed marijuana and its derivatives as Schedule I. </a:t>
            </a:r>
            <a:endParaRPr lang="en-US" altLang="en-US" sz="1800" dirty="0">
              <a:latin typeface="Arial" charset="0"/>
            </a:endParaRPr>
          </a:p>
        </p:txBody>
      </p:sp>
      <p:sp>
        <p:nvSpPr>
          <p:cNvPr id="19459" name="TextBox 3"/>
          <p:cNvSpPr txBox="1">
            <a:spLocks noChangeArrowheads="1"/>
          </p:cNvSpPr>
          <p:nvPr/>
        </p:nvSpPr>
        <p:spPr bwMode="auto">
          <a:xfrm>
            <a:off x="1752600" y="457200"/>
            <a:ext cx="5827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a:latin typeface="Arial" charset="0"/>
              </a:rPr>
              <a:t>Federal Law on Marijuana</a:t>
            </a:r>
          </a:p>
        </p:txBody>
      </p:sp>
    </p:spTree>
    <p:extLst>
      <p:ext uri="{BB962C8B-B14F-4D97-AF65-F5344CB8AC3E}">
        <p14:creationId xmlns:p14="http://schemas.microsoft.com/office/powerpoint/2010/main" val="126514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638</TotalTime>
  <Words>1156</Words>
  <Application>Microsoft Office PowerPoint</Application>
  <PresentationFormat>On-screen Show (4:3)</PresentationFormat>
  <Paragraphs>137</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Times New Roman</vt:lpstr>
      <vt:lpstr>Wingdings</vt:lpstr>
      <vt:lpstr>Wingdings 3</vt:lpstr>
      <vt:lpstr>Wisp</vt:lpstr>
      <vt:lpstr>Medical Marijuana A role in the Ataxias?</vt:lpstr>
      <vt:lpstr> Disclaimer</vt:lpstr>
      <vt:lpstr>Presenter Disclosures   </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Spasticity from MS</vt:lpstr>
      <vt:lpstr>Spasticity from MS</vt:lpstr>
      <vt:lpstr>Medically refractory central pain in MS</vt:lpstr>
      <vt:lpstr>Bladder symptoms in MS</vt:lpstr>
      <vt:lpstr>MS-related tremor</vt:lpstr>
      <vt:lpstr>Involuntary movements</vt:lpstr>
      <vt:lpstr>Seizure frequency in epilepsy</vt:lpstr>
      <vt:lpstr>PowerPoint Presentation</vt:lpstr>
      <vt:lpstr>PowerPoint Presentation</vt:lpstr>
      <vt:lpstr>PowerPoint Presentation</vt:lpstr>
      <vt:lpstr>PowerPoint Presentation</vt:lpstr>
      <vt:lpstr>PowerPoint Presentation</vt:lpstr>
    </vt:vector>
  </TitlesOfParts>
  <Company>NAF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Lori Shogren</cp:lastModifiedBy>
  <cp:revision>38</cp:revision>
  <dcterms:created xsi:type="dcterms:W3CDTF">2011-10-05T17:48:34Z</dcterms:created>
  <dcterms:modified xsi:type="dcterms:W3CDTF">2015-03-10T22:29:24Z</dcterms:modified>
</cp:coreProperties>
</file>