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9" r:id="rId1"/>
  </p:sldMasterIdLst>
  <p:notesMasterIdLst>
    <p:notesMasterId r:id="rId38"/>
  </p:notesMasterIdLst>
  <p:sldIdLst>
    <p:sldId id="256" r:id="rId2"/>
    <p:sldId id="257" r:id="rId3"/>
    <p:sldId id="258" r:id="rId4"/>
    <p:sldId id="271" r:id="rId5"/>
    <p:sldId id="259" r:id="rId6"/>
    <p:sldId id="272" r:id="rId7"/>
    <p:sldId id="273" r:id="rId8"/>
    <p:sldId id="260" r:id="rId9"/>
    <p:sldId id="274" r:id="rId10"/>
    <p:sldId id="270" r:id="rId11"/>
    <p:sldId id="261" r:id="rId12"/>
    <p:sldId id="262" r:id="rId13"/>
    <p:sldId id="275" r:id="rId14"/>
    <p:sldId id="276" r:id="rId15"/>
    <p:sldId id="277" r:id="rId16"/>
    <p:sldId id="263" r:id="rId17"/>
    <p:sldId id="278" r:id="rId18"/>
    <p:sldId id="279" r:id="rId19"/>
    <p:sldId id="298" r:id="rId20"/>
    <p:sldId id="280" r:id="rId21"/>
    <p:sldId id="268" r:id="rId22"/>
    <p:sldId id="267" r:id="rId23"/>
    <p:sldId id="264" r:id="rId24"/>
    <p:sldId id="269" r:id="rId25"/>
    <p:sldId id="265" r:id="rId26"/>
    <p:sldId id="266" r:id="rId27"/>
    <p:sldId id="289" r:id="rId28"/>
    <p:sldId id="297" r:id="rId29"/>
    <p:sldId id="294" r:id="rId30"/>
    <p:sldId id="290" r:id="rId31"/>
    <p:sldId id="291" r:id="rId32"/>
    <p:sldId id="292" r:id="rId33"/>
    <p:sldId id="293" r:id="rId34"/>
    <p:sldId id="296" r:id="rId35"/>
    <p:sldId id="299" r:id="rId36"/>
    <p:sldId id="295" r:id="rId3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2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3/11/17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A90D38-F633-4FA6-9348-28CEFF06AE6A}" type="datetimeFigureOut">
              <a:rPr lang="en-US" smtClean="0"/>
              <a:pPr/>
              <a:t>3/11/17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97659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5455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3/11/17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64892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3/11/17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770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A90D38-F633-4FA6-9348-28CEFF06AE6A}" type="datetimeFigureOut">
              <a:rPr lang="en-US" smtClean="0"/>
              <a:pPr/>
              <a:t>3/11/17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05115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83832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88469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30690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A90D38-F633-4FA6-9348-28CEFF06AE6A}" type="datetimeFigureOut">
              <a:rPr lang="en-US" smtClean="0"/>
              <a:pPr/>
              <a:t>3/11/17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823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86706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3/11/17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38142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68183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7464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4604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6081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73917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3/11/17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569415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A90D38-F633-4FA6-9348-28CEFF06AE6A}" type="datetimeFigureOut">
              <a:rPr lang="en-US" smtClean="0"/>
              <a:pPr/>
              <a:t>3/11/17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1879710359"/>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979" b="5612"/>
          <a:stretch/>
        </p:blipFill>
        <p:spPr>
          <a:xfrm>
            <a:off x="4191000" y="2895600"/>
            <a:ext cx="3429000" cy="3338763"/>
          </a:xfrm>
          <a:prstGeom prst="rect">
            <a:avLst/>
          </a:prstGeom>
          <a:ln>
            <a:noFill/>
          </a:ln>
          <a:effectLst>
            <a:softEdge rad="112500"/>
          </a:effectLst>
        </p:spPr>
      </p:pic>
      <p:sp>
        <p:nvSpPr>
          <p:cNvPr id="2" name="Title 1"/>
          <p:cNvSpPr>
            <a:spLocks noGrp="1"/>
          </p:cNvSpPr>
          <p:nvPr>
            <p:ph type="ctrTitle"/>
          </p:nvPr>
        </p:nvSpPr>
        <p:spPr>
          <a:xfrm>
            <a:off x="1752600" y="838200"/>
            <a:ext cx="8915400" cy="1813750"/>
          </a:xfrm>
        </p:spPr>
        <p:txBody>
          <a:bodyPr>
            <a:normAutofit/>
          </a:bodyPr>
          <a:lstStyle/>
          <a:p>
            <a:pPr algn="ctr"/>
            <a:r>
              <a:rPr lang="en-US" sz="5400" b="1" dirty="0" err="1" smtClean="0">
                <a:solidFill>
                  <a:schemeClr val="accent6">
                    <a:lumMod val="50000"/>
                  </a:schemeClr>
                </a:solidFill>
              </a:rPr>
              <a:t>Reprodutive</a:t>
            </a:r>
            <a:r>
              <a:rPr lang="en-US" sz="5400" b="1" dirty="0" smtClean="0">
                <a:solidFill>
                  <a:schemeClr val="accent6">
                    <a:lumMod val="50000"/>
                  </a:schemeClr>
                </a:solidFill>
              </a:rPr>
              <a:t> Strategies and wrap-up</a:t>
            </a:r>
            <a:endParaRPr lang="en-US" sz="5400" b="1" dirty="0">
              <a:solidFill>
                <a:schemeClr val="accent6">
                  <a:lumMod val="50000"/>
                </a:schemeClr>
              </a:solidFill>
            </a:endParaRPr>
          </a:p>
        </p:txBody>
      </p:sp>
      <p:sp>
        <p:nvSpPr>
          <p:cNvPr id="3" name="Subtitle 2"/>
          <p:cNvSpPr>
            <a:spLocks noGrp="1"/>
          </p:cNvSpPr>
          <p:nvPr>
            <p:ph type="subTitle" idx="1"/>
          </p:nvPr>
        </p:nvSpPr>
        <p:spPr>
          <a:xfrm>
            <a:off x="3200400" y="2590800"/>
            <a:ext cx="5826719" cy="1096899"/>
          </a:xfrm>
        </p:spPr>
        <p:txBody>
          <a:bodyPr>
            <a:normAutofit/>
          </a:bodyPr>
          <a:lstStyle/>
          <a:p>
            <a:pPr algn="ctr"/>
            <a:r>
              <a:rPr lang="en-US" sz="2800" dirty="0" smtClean="0">
                <a:solidFill>
                  <a:schemeClr val="accent6">
                    <a:lumMod val="50000"/>
                  </a:schemeClr>
                </a:solidFill>
              </a:rPr>
              <a:t>Chip Wilmot, MD, PhD</a:t>
            </a:r>
            <a:endParaRPr lang="en-US" sz="2800" dirty="0">
              <a:solidFill>
                <a:schemeClr val="accent6">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odomin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28600"/>
            <a:ext cx="4905375" cy="6327454"/>
          </a:xfrm>
          <a:prstGeom prst="rect">
            <a:avLst/>
          </a:prstGeom>
        </p:spPr>
      </p:pic>
      <p:pic>
        <p:nvPicPr>
          <p:cNvPr id="5" name="Picture 4" descr="autorecess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0200"/>
            <a:ext cx="3838575" cy="4951387"/>
          </a:xfrm>
          <a:prstGeom prst="rect">
            <a:avLst/>
          </a:prstGeom>
        </p:spPr>
      </p:pic>
    </p:spTree>
    <p:extLst>
      <p:ext uri="{BB962C8B-B14F-4D97-AF65-F5344CB8AC3E}">
        <p14:creationId xmlns:p14="http://schemas.microsoft.com/office/powerpoint/2010/main" val="286974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3200" b="1" dirty="0" smtClean="0"/>
              <a:t>Banish the Disease</a:t>
            </a:r>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5841877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3200" b="1" dirty="0" smtClean="0"/>
              <a:t>Banish the Mutant Gene</a:t>
            </a:r>
          </a:p>
          <a:p>
            <a:pPr lvl="1"/>
            <a:endParaRPr lang="en-US" sz="3200" dirty="0" smtClean="0"/>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9132557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3200" b="1" dirty="0" smtClean="0"/>
              <a:t>Banish the Mutant Gene</a:t>
            </a:r>
          </a:p>
          <a:p>
            <a:pPr lvl="1"/>
            <a:r>
              <a:rPr lang="en-US" sz="3200" dirty="0" smtClean="0"/>
              <a:t>Don</a:t>
            </a:r>
            <a:r>
              <a:rPr lang="uk-UA" sz="3200" dirty="0" smtClean="0"/>
              <a:t>’</a:t>
            </a:r>
            <a:r>
              <a:rPr lang="en-US" sz="3200" dirty="0" smtClean="0"/>
              <a:t>t ever have sex  -- abstinence</a:t>
            </a:r>
          </a:p>
          <a:p>
            <a:pPr marL="457200" lvl="1" indent="0">
              <a:buNone/>
            </a:pPr>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9991980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3200" b="1" dirty="0" smtClean="0"/>
              <a:t>Banish the Mutant Gene</a:t>
            </a:r>
          </a:p>
          <a:p>
            <a:pPr lvl="1"/>
            <a:r>
              <a:rPr lang="en-US" sz="3200" dirty="0" smtClean="0"/>
              <a:t>Don</a:t>
            </a:r>
            <a:r>
              <a:rPr lang="uk-UA" sz="3200" dirty="0" smtClean="0"/>
              <a:t>’</a:t>
            </a:r>
            <a:r>
              <a:rPr lang="en-US" sz="3200" dirty="0" smtClean="0"/>
              <a:t>t ever have sex  -- abstinence</a:t>
            </a:r>
          </a:p>
          <a:p>
            <a:pPr lvl="1"/>
            <a:r>
              <a:rPr lang="en-US" sz="3200" dirty="0" smtClean="0"/>
              <a:t>Have “protected” sex  -- birth control</a:t>
            </a:r>
          </a:p>
          <a:p>
            <a:pPr marL="457200" lvl="1" indent="0">
              <a:buNone/>
            </a:pPr>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64193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3200" b="1" dirty="0" smtClean="0"/>
              <a:t>Banish the Mutant Gene</a:t>
            </a:r>
          </a:p>
          <a:p>
            <a:pPr lvl="1"/>
            <a:r>
              <a:rPr lang="en-US" sz="3200" dirty="0" smtClean="0"/>
              <a:t>Don</a:t>
            </a:r>
            <a:r>
              <a:rPr lang="uk-UA" sz="3200" dirty="0" smtClean="0"/>
              <a:t>’</a:t>
            </a:r>
            <a:r>
              <a:rPr lang="en-US" sz="3200" dirty="0" smtClean="0"/>
              <a:t>t ever have sex  -- abstinence</a:t>
            </a:r>
          </a:p>
          <a:p>
            <a:pPr lvl="1"/>
            <a:r>
              <a:rPr lang="en-US" sz="3200" dirty="0" smtClean="0"/>
              <a:t>Have “protected” sex  -- birth control</a:t>
            </a:r>
          </a:p>
          <a:p>
            <a:pPr lvl="1"/>
            <a:r>
              <a:rPr lang="en-US" sz="3200" dirty="0" smtClean="0"/>
              <a:t>What if you want to have children?</a:t>
            </a:r>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024788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511040"/>
          </a:xfrm>
        </p:spPr>
        <p:txBody>
          <a:bodyPr>
            <a:normAutofit/>
          </a:bodyPr>
          <a:lstStyle/>
          <a:p>
            <a:r>
              <a:rPr lang="en-US" sz="3200" b="1" dirty="0" smtClean="0"/>
              <a:t>How to have a child</a:t>
            </a:r>
            <a:r>
              <a:rPr lang="en-US" dirty="0" smtClean="0"/>
              <a:t> </a:t>
            </a:r>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3085918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511040"/>
          </a:xfrm>
        </p:spPr>
        <p:txBody>
          <a:bodyPr>
            <a:normAutofit/>
          </a:bodyPr>
          <a:lstStyle/>
          <a:p>
            <a:r>
              <a:rPr lang="en-US" sz="3200" b="1" dirty="0" smtClean="0"/>
              <a:t>How to have a child without passing on the bad gene</a:t>
            </a:r>
          </a:p>
          <a:p>
            <a:pPr marL="457200" lvl="1" indent="0">
              <a:buNone/>
            </a:pPr>
            <a:r>
              <a:rPr lang="en-US" dirty="0" smtClean="0"/>
              <a:t> </a:t>
            </a:r>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1396801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511040"/>
          </a:xfrm>
        </p:spPr>
        <p:txBody>
          <a:bodyPr>
            <a:normAutofit/>
          </a:bodyPr>
          <a:lstStyle/>
          <a:p>
            <a:r>
              <a:rPr lang="en-US" sz="3200" b="1" dirty="0" smtClean="0"/>
              <a:t>How to have a child without passing on the bad gene</a:t>
            </a:r>
          </a:p>
          <a:p>
            <a:pPr lvl="1"/>
            <a:r>
              <a:rPr lang="en-US" sz="3200" dirty="0" smtClean="0"/>
              <a:t>Borrow your neighbors child</a:t>
            </a:r>
          </a:p>
          <a:p>
            <a:pPr marL="457200" lvl="1" indent="0">
              <a:buNone/>
            </a:pPr>
            <a:r>
              <a:rPr lang="en-US" dirty="0" smtClean="0"/>
              <a:t> </a:t>
            </a:r>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5948255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511040"/>
          </a:xfrm>
        </p:spPr>
        <p:txBody>
          <a:bodyPr>
            <a:normAutofit/>
          </a:bodyPr>
          <a:lstStyle/>
          <a:p>
            <a:r>
              <a:rPr lang="en-US" sz="3200" b="1" dirty="0" smtClean="0"/>
              <a:t>How to have a child without passing on the bad gene</a:t>
            </a:r>
          </a:p>
          <a:p>
            <a:pPr lvl="1"/>
            <a:r>
              <a:rPr lang="en-US" sz="3200" dirty="0" smtClean="0"/>
              <a:t>Borrow your neighbors child</a:t>
            </a:r>
          </a:p>
          <a:p>
            <a:pPr lvl="1"/>
            <a:r>
              <a:rPr lang="en-US" sz="3200" dirty="0" smtClean="0"/>
              <a:t>Get a spouse who already has kids (the </a:t>
            </a:r>
            <a:r>
              <a:rPr lang="en-US" sz="3200" dirty="0" err="1" smtClean="0"/>
              <a:t>stepkid</a:t>
            </a:r>
            <a:r>
              <a:rPr lang="en-US" sz="3200" dirty="0" smtClean="0"/>
              <a:t> solution)</a:t>
            </a:r>
          </a:p>
          <a:p>
            <a:pPr marL="457200" lvl="1" indent="0">
              <a:buNone/>
            </a:pPr>
            <a:r>
              <a:rPr lang="en-US" dirty="0" smtClean="0"/>
              <a:t> </a:t>
            </a:r>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8164498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71450"/>
            <a:ext cx="6347713" cy="1581150"/>
          </a:xfrm>
        </p:spPr>
        <p:txBody>
          <a:bodyPr>
            <a:normAutofit/>
          </a:bodyPr>
          <a:lstStyle/>
          <a:p>
            <a:pPr algn="ctr"/>
            <a:r>
              <a:rPr lang="en-US" dirty="0" smtClean="0">
                <a:solidFill>
                  <a:schemeClr val="accent2"/>
                </a:solidFill>
              </a:rPr>
              <a:t/>
            </a:r>
            <a:br>
              <a:rPr lang="en-US" dirty="0" smtClean="0">
                <a:solidFill>
                  <a:schemeClr val="accent2"/>
                </a:solidFill>
              </a:rPr>
            </a:br>
            <a:r>
              <a:rPr lang="en-US" b="1" dirty="0" smtClean="0">
                <a:solidFill>
                  <a:schemeClr val="accent6">
                    <a:lumMod val="50000"/>
                  </a:schemeClr>
                </a:solidFill>
              </a:rPr>
              <a:t>Disclaimer</a:t>
            </a:r>
            <a:endParaRPr lang="en-US" b="1" dirty="0">
              <a:solidFill>
                <a:schemeClr val="accent6">
                  <a:lumMod val="50000"/>
                </a:schemeClr>
              </a:solidFill>
            </a:endParaRPr>
          </a:p>
        </p:txBody>
      </p:sp>
      <p:sp>
        <p:nvSpPr>
          <p:cNvPr id="3" name="Content Placeholder 2"/>
          <p:cNvSpPr>
            <a:spLocks noGrp="1"/>
          </p:cNvSpPr>
          <p:nvPr>
            <p:ph idx="1"/>
          </p:nvPr>
        </p:nvSpPr>
        <p:spPr>
          <a:xfrm>
            <a:off x="3124201" y="1695450"/>
            <a:ext cx="6858001" cy="4705350"/>
          </a:xfrm>
        </p:spPr>
        <p:txBody>
          <a:bodyPr>
            <a:noAutofit/>
          </a:bodyPr>
          <a:lstStyle/>
          <a:p>
            <a:pPr>
              <a:buFont typeface="Wingdings" pitchFamily="2" charset="2"/>
              <a:buChar char="§"/>
            </a:pPr>
            <a:r>
              <a:rPr lang="en-US" sz="2000" dirty="0">
                <a:solidFill>
                  <a:schemeClr val="accent6">
                    <a:lumMod val="50000"/>
                  </a:schemeClr>
                </a:solidFill>
              </a:rPr>
              <a:t>The information provided by speakers in any presentation made as part of the 2017 NAF Annual Ataxia Conference is for informational use only.</a:t>
            </a:r>
          </a:p>
          <a:p>
            <a:pPr>
              <a:buFont typeface="Wingdings" pitchFamily="2" charset="2"/>
              <a:buChar char="§"/>
            </a:pPr>
            <a:r>
              <a:rPr lang="en-US" sz="2000" dirty="0">
                <a:solidFill>
                  <a:schemeClr val="accent6">
                    <a:lumMod val="50000"/>
                  </a:schemeClr>
                </a:solidFill>
              </a:rPr>
              <a:t>The 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solidFill>
                  <a:schemeClr val="accent6">
                    <a:lumMod val="50000"/>
                  </a:schemeClr>
                </a:solidFill>
              </a:rPr>
              <a:t>Products or services mentioned during these presentations does not imply endorsement by the NAF.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511040"/>
          </a:xfrm>
        </p:spPr>
        <p:txBody>
          <a:bodyPr>
            <a:normAutofit/>
          </a:bodyPr>
          <a:lstStyle/>
          <a:p>
            <a:r>
              <a:rPr lang="en-US" sz="3200" b="1" dirty="0" smtClean="0"/>
              <a:t>How to have a child without passing on the bad gene</a:t>
            </a:r>
          </a:p>
          <a:p>
            <a:pPr lvl="1"/>
            <a:r>
              <a:rPr lang="en-US" sz="3200" dirty="0" smtClean="0"/>
              <a:t>Adopt</a:t>
            </a:r>
          </a:p>
          <a:p>
            <a:pPr lvl="1"/>
            <a:r>
              <a:rPr lang="en-US" sz="3200" dirty="0" smtClean="0"/>
              <a:t>Unaffected Sperm Donor (for affected males)</a:t>
            </a:r>
          </a:p>
          <a:p>
            <a:pPr lvl="1"/>
            <a:r>
              <a:rPr lang="en-US" sz="3200" dirty="0" smtClean="0"/>
              <a:t>Unaffected Egg Donor (for affected females)</a:t>
            </a:r>
          </a:p>
          <a:p>
            <a:pPr lvl="2"/>
            <a:r>
              <a:rPr lang="en-US" sz="2800" dirty="0" smtClean="0"/>
              <a:t>In vitro fertilization (you become pregnant)</a:t>
            </a:r>
          </a:p>
          <a:p>
            <a:pPr lvl="2"/>
            <a:r>
              <a:rPr lang="en-US" sz="2800" dirty="0" smtClean="0"/>
              <a:t>Surrogate pregnancy (another woman becomes pregnant)</a:t>
            </a:r>
          </a:p>
          <a:p>
            <a:pPr marL="457200" lvl="1" indent="0">
              <a:buNone/>
            </a:pPr>
            <a:r>
              <a:rPr lang="en-US" dirty="0" smtClean="0"/>
              <a:t> </a:t>
            </a:r>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7810011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8610600" cy="1293028"/>
          </a:xfrm>
        </p:spPr>
        <p:txBody>
          <a:bodyPr>
            <a:normAutofit/>
          </a:bodyPr>
          <a:lstStyle/>
          <a:p>
            <a:r>
              <a:rPr lang="en-US" sz="3600" dirty="0" smtClean="0"/>
              <a:t>In vitro fertilization</a:t>
            </a:r>
            <a:endParaRPr lang="en-US" sz="3600" dirty="0"/>
          </a:p>
        </p:txBody>
      </p:sp>
      <p:pic>
        <p:nvPicPr>
          <p:cNvPr id="4" name="Content Placeholder 3" descr="how-does-ivf-work3f-data.jpg"/>
          <p:cNvPicPr>
            <a:picLocks noGrp="1" noChangeAspect="1"/>
          </p:cNvPicPr>
          <p:nvPr>
            <p:ph idx="1"/>
          </p:nvPr>
        </p:nvPicPr>
        <p:blipFill>
          <a:blip r:embed="rId2">
            <a:extLst>
              <a:ext uri="{28A0092B-C50C-407E-A947-70E740481C1C}">
                <a14:useLocalDpi xmlns:a14="http://schemas.microsoft.com/office/drawing/2010/main" val="0"/>
              </a:ext>
            </a:extLst>
          </a:blip>
          <a:srcRect l="-84438" r="-84438"/>
          <a:stretch>
            <a:fillRect/>
          </a:stretch>
        </p:blipFill>
        <p:spPr>
          <a:xfrm>
            <a:off x="-990600" y="1219200"/>
            <a:ext cx="14670498" cy="5456238"/>
          </a:xfrm>
        </p:spPr>
      </p:pic>
    </p:spTree>
    <p:extLst>
      <p:ext uri="{BB962C8B-B14F-4D97-AF65-F5344CB8AC3E}">
        <p14:creationId xmlns:p14="http://schemas.microsoft.com/office/powerpoint/2010/main" val="213474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511040"/>
          </a:xfrm>
        </p:spPr>
        <p:txBody>
          <a:bodyPr>
            <a:normAutofit/>
          </a:bodyPr>
          <a:lstStyle/>
          <a:p>
            <a:r>
              <a:rPr lang="en-US" sz="3200" b="1" dirty="0" smtClean="0"/>
              <a:t>How to have a child without passing on the bad gene (that is 100% genetically related)</a:t>
            </a:r>
          </a:p>
          <a:p>
            <a:pPr lvl="1"/>
            <a:r>
              <a:rPr lang="en-US" sz="3200" dirty="0" smtClean="0"/>
              <a:t>Test after usual pregnancy has started</a:t>
            </a:r>
          </a:p>
          <a:p>
            <a:pPr lvl="2"/>
            <a:r>
              <a:rPr lang="en-US" sz="2800" dirty="0" smtClean="0"/>
              <a:t>Amniocentesis, chorionic villous sampling</a:t>
            </a:r>
          </a:p>
          <a:p>
            <a:pPr lvl="2"/>
            <a:r>
              <a:rPr lang="en-US" sz="2800" dirty="0" smtClean="0"/>
              <a:t>Terminate the pregnancy if the fetus has the disease</a:t>
            </a:r>
          </a:p>
          <a:p>
            <a:pPr lvl="1"/>
            <a:r>
              <a:rPr lang="en-US" sz="3200" dirty="0" smtClean="0"/>
              <a:t>Test before unusual pregnancy has started</a:t>
            </a:r>
          </a:p>
          <a:p>
            <a:pPr lvl="2"/>
            <a:r>
              <a:rPr lang="en-US" sz="3000" dirty="0" err="1" smtClean="0"/>
              <a:t>Preimplantation</a:t>
            </a:r>
            <a:r>
              <a:rPr lang="en-US" sz="3000" dirty="0" smtClean="0"/>
              <a:t> Genetic Diagnosis (PGD)</a:t>
            </a:r>
          </a:p>
          <a:p>
            <a:pPr marL="457200" lvl="1" indent="0">
              <a:buNone/>
            </a:pPr>
            <a:r>
              <a:rPr lang="en-US" dirty="0" smtClean="0"/>
              <a:t> </a:t>
            </a:r>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5065927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3825240"/>
          </a:xfrm>
        </p:spPr>
        <p:txBody>
          <a:bodyPr>
            <a:normAutofit/>
          </a:bodyPr>
          <a:lstStyle/>
          <a:p>
            <a:r>
              <a:rPr lang="en-US" sz="3200" b="1" dirty="0" err="1" smtClean="0"/>
              <a:t>Preimplantation</a:t>
            </a:r>
            <a:r>
              <a:rPr lang="en-US" sz="3200" b="1" dirty="0" smtClean="0"/>
              <a:t> </a:t>
            </a:r>
            <a:r>
              <a:rPr lang="en-US" sz="3200" b="1" dirty="0"/>
              <a:t>Genetic Diagnosis (</a:t>
            </a:r>
            <a:r>
              <a:rPr lang="en-US" sz="3200" b="1" dirty="0" smtClean="0"/>
              <a:t>PGD</a:t>
            </a:r>
            <a:r>
              <a:rPr lang="en-US" sz="3200" b="1" dirty="0"/>
              <a:t>)</a:t>
            </a:r>
            <a:endParaRPr lang="en-US" b="1" dirty="0" smtClean="0"/>
          </a:p>
          <a:p>
            <a:pPr lvl="1"/>
            <a:r>
              <a:rPr lang="en-US" sz="2800" dirty="0" smtClean="0"/>
              <a:t>Allows the selection of unaffected embryos</a:t>
            </a:r>
          </a:p>
          <a:p>
            <a:pPr lvl="1"/>
            <a:r>
              <a:rPr lang="en-US" sz="2800" dirty="0" smtClean="0"/>
              <a:t>Children are 100% genetically related to parents</a:t>
            </a:r>
          </a:p>
          <a:p>
            <a:pPr lvl="1"/>
            <a:endParaRPr lang="en-US" sz="2800" dirty="0"/>
          </a:p>
          <a:p>
            <a:pPr lvl="1"/>
            <a:r>
              <a:rPr lang="en-US" sz="2800" dirty="0" smtClean="0"/>
              <a:t>IVF </a:t>
            </a:r>
            <a:r>
              <a:rPr lang="en-US" sz="2800" dirty="0" smtClean="0">
                <a:sym typeface="Wingdings"/>
              </a:rPr>
              <a:t> </a:t>
            </a:r>
            <a:r>
              <a:rPr lang="en-US" sz="2800" dirty="0" smtClean="0"/>
              <a:t>test young embryos for the mutation </a:t>
            </a:r>
            <a:r>
              <a:rPr lang="en-US" sz="2800" dirty="0" smtClean="0">
                <a:sym typeface="Wingdings"/>
              </a:rPr>
              <a:t> implant unaffected embryos</a:t>
            </a:r>
            <a:endParaRPr lang="en-US" sz="2800" dirty="0" smtClean="0"/>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7228900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762000" y="1905000"/>
            <a:ext cx="10820400" cy="853440"/>
          </a:xfrm>
        </p:spPr>
        <p:txBody>
          <a:bodyPr>
            <a:normAutofit/>
          </a:bodyPr>
          <a:lstStyle/>
          <a:p>
            <a:r>
              <a:rPr lang="en-US" sz="3200" b="1" dirty="0"/>
              <a:t>Pre-implantation Genetic Diagnosis (</a:t>
            </a:r>
            <a:r>
              <a:rPr lang="en-US" sz="3200" b="1" dirty="0" smtClean="0"/>
              <a:t>PGD)</a:t>
            </a:r>
            <a:endParaRPr lang="en-US" b="1" dirty="0" smtClean="0"/>
          </a:p>
        </p:txBody>
      </p:sp>
      <p:pic>
        <p:nvPicPr>
          <p:cNvPr id="4" name="Picture 3" descr="infertility-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38515"/>
            <a:ext cx="4830402" cy="4400164"/>
          </a:xfrm>
          <a:prstGeom prst="rect">
            <a:avLst/>
          </a:prstGeom>
        </p:spPr>
      </p:pic>
      <p:pic>
        <p:nvPicPr>
          <p:cNvPr id="5" name="Picture 4"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48000"/>
            <a:ext cx="2908300" cy="2044700"/>
          </a:xfrm>
          <a:prstGeom prst="rect">
            <a:avLst/>
          </a:prstGeom>
        </p:spPr>
      </p:pic>
      <p:pic>
        <p:nvPicPr>
          <p:cNvPr id="6" name="Picture 5" descr="images-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962400"/>
            <a:ext cx="3390900" cy="2400300"/>
          </a:xfrm>
          <a:prstGeom prst="rect">
            <a:avLst/>
          </a:prstGeom>
        </p:spPr>
      </p:pic>
    </p:spTree>
    <p:extLst>
      <p:ext uri="{BB962C8B-B14F-4D97-AF65-F5344CB8AC3E}">
        <p14:creationId xmlns:p14="http://schemas.microsoft.com/office/powerpoint/2010/main" val="41025471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515600" cy="3291840"/>
          </a:xfrm>
        </p:spPr>
        <p:txBody>
          <a:bodyPr>
            <a:normAutofit/>
          </a:bodyPr>
          <a:lstStyle/>
          <a:p>
            <a:r>
              <a:rPr lang="en-US" sz="3200" b="1" dirty="0"/>
              <a:t>Pre-implantation Genetic Diagnosis (</a:t>
            </a:r>
            <a:r>
              <a:rPr lang="en-US" sz="3200" b="1" dirty="0" smtClean="0"/>
              <a:t>PGD</a:t>
            </a:r>
            <a:r>
              <a:rPr lang="en-US" sz="3200" b="1" dirty="0"/>
              <a:t>)</a:t>
            </a:r>
            <a:endParaRPr lang="en-US" b="1" dirty="0" smtClean="0"/>
          </a:p>
          <a:p>
            <a:pPr lvl="1"/>
            <a:r>
              <a:rPr lang="en-US" sz="2800" dirty="0" smtClean="0"/>
              <a:t>Considerations:</a:t>
            </a:r>
          </a:p>
          <a:p>
            <a:pPr lvl="2"/>
            <a:r>
              <a:rPr lang="en-US" sz="2400" dirty="0" smtClean="0"/>
              <a:t>Ethical/moral/religious</a:t>
            </a:r>
          </a:p>
          <a:p>
            <a:pPr lvl="2"/>
            <a:r>
              <a:rPr lang="en-US" sz="2400" dirty="0" smtClean="0"/>
              <a:t>Cost  $10-15,000</a:t>
            </a:r>
          </a:p>
          <a:p>
            <a:pPr lvl="2"/>
            <a:r>
              <a:rPr lang="en-US" sz="2400" dirty="0" smtClean="0"/>
              <a:t>Hassle</a:t>
            </a:r>
          </a:p>
          <a:p>
            <a:pPr lvl="2"/>
            <a:r>
              <a:rPr lang="en-US" sz="2400" dirty="0" smtClean="0"/>
              <a:t>Efficiency  ~50%</a:t>
            </a:r>
            <a:endParaRPr lang="en-US" sz="2600" dirty="0" smtClean="0"/>
          </a:p>
          <a:p>
            <a:pPr lvl="2"/>
            <a:endParaRPr lang="en-US" dirty="0" smtClean="0"/>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3449992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515600" cy="3291840"/>
          </a:xfrm>
        </p:spPr>
        <p:txBody>
          <a:bodyPr>
            <a:normAutofit/>
          </a:bodyPr>
          <a:lstStyle/>
          <a:p>
            <a:r>
              <a:rPr lang="en-US" sz="3200" b="1" dirty="0"/>
              <a:t>Pre-implantation Genetic Diagnosis (</a:t>
            </a:r>
            <a:r>
              <a:rPr lang="en-US" sz="3200" b="1" dirty="0" smtClean="0"/>
              <a:t>PGD</a:t>
            </a:r>
            <a:r>
              <a:rPr lang="en-US" sz="3200" b="1" dirty="0"/>
              <a:t>)</a:t>
            </a:r>
            <a:endParaRPr lang="en-US" b="1" dirty="0" smtClean="0"/>
          </a:p>
          <a:p>
            <a:pPr lvl="1"/>
            <a:r>
              <a:rPr lang="en-US" sz="2800" dirty="0" smtClean="0"/>
              <a:t>CAN be done in at-risk parents who don’t want testing</a:t>
            </a:r>
          </a:p>
          <a:p>
            <a:pPr lvl="1"/>
            <a:r>
              <a:rPr lang="en-US" sz="2800" dirty="0" smtClean="0"/>
              <a:t>If you are interested:</a:t>
            </a:r>
          </a:p>
          <a:p>
            <a:pPr lvl="2"/>
            <a:r>
              <a:rPr lang="en-US" sz="2400" dirty="0" smtClean="0"/>
              <a:t>Talk to your physician</a:t>
            </a:r>
          </a:p>
          <a:p>
            <a:pPr lvl="2"/>
            <a:r>
              <a:rPr lang="en-US" sz="2400" dirty="0" smtClean="0"/>
              <a:t>See a genetic counselor or geneticist</a:t>
            </a:r>
          </a:p>
          <a:p>
            <a:pPr lvl="2"/>
            <a:r>
              <a:rPr lang="en-US" sz="2400" dirty="0" smtClean="0"/>
              <a:t>Find a fertility clinic</a:t>
            </a:r>
          </a:p>
          <a:p>
            <a:pPr marL="914400" lvl="2" indent="0">
              <a:buNone/>
            </a:pPr>
            <a:endParaRPr lang="en-US" dirty="0" smtClean="0"/>
          </a:p>
          <a:p>
            <a:pPr lvl="1"/>
            <a:endParaRPr lang="en-US" dirty="0" smtClean="0"/>
          </a:p>
          <a:p>
            <a:pPr lvl="1"/>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1091638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Camille </a:t>
            </a:r>
            <a:r>
              <a:rPr lang="en-US" dirty="0" err="1" smtClean="0"/>
              <a:t>Daglio</a:t>
            </a:r>
            <a:r>
              <a:rPr lang="en-US" dirty="0" smtClean="0"/>
              <a:t> and Joel Sutherland</a:t>
            </a:r>
          </a:p>
          <a:p>
            <a:pPr lvl="1"/>
            <a:r>
              <a:rPr lang="en-US" dirty="0" smtClean="0"/>
              <a:t>NAF is 60!!!</a:t>
            </a:r>
          </a:p>
          <a:p>
            <a:pPr lvl="1"/>
            <a:r>
              <a:rPr lang="en-US" dirty="0" smtClean="0"/>
              <a:t>NAF 6 consecutive 4-star ratings by Charity Navigator</a:t>
            </a:r>
          </a:p>
          <a:p>
            <a:pPr lvl="1"/>
            <a:r>
              <a:rPr lang="en-US" dirty="0" smtClean="0"/>
              <a:t>“Money buys research, </a:t>
            </a:r>
            <a:r>
              <a:rPr lang="is-IS" dirty="0" smtClean="0"/>
              <a:t>…  “</a:t>
            </a:r>
            <a:r>
              <a:rPr lang="en-US" dirty="0" smtClean="0"/>
              <a:t> </a:t>
            </a:r>
          </a:p>
          <a:p>
            <a:pPr lvl="1"/>
            <a:endParaRPr lang="en-US" dirty="0"/>
          </a:p>
        </p:txBody>
      </p:sp>
    </p:spTree>
    <p:extLst>
      <p:ext uri="{BB962C8B-B14F-4D97-AF65-F5344CB8AC3E}">
        <p14:creationId xmlns:p14="http://schemas.microsoft.com/office/powerpoint/2010/main" val="145861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Camille </a:t>
            </a:r>
            <a:r>
              <a:rPr lang="en-US" dirty="0" err="1" smtClean="0"/>
              <a:t>Daglio</a:t>
            </a:r>
            <a:r>
              <a:rPr lang="en-US" dirty="0" smtClean="0"/>
              <a:t> and Joel Sutherland</a:t>
            </a:r>
          </a:p>
          <a:p>
            <a:pPr lvl="1"/>
            <a:r>
              <a:rPr lang="en-US" dirty="0" smtClean="0"/>
              <a:t>NAF is 60!!!</a:t>
            </a:r>
          </a:p>
          <a:p>
            <a:pPr lvl="1"/>
            <a:r>
              <a:rPr lang="en-US" dirty="0" smtClean="0"/>
              <a:t>NAF 6 consecutive 4-star ratings by Charity Navigator</a:t>
            </a:r>
          </a:p>
          <a:p>
            <a:pPr lvl="1"/>
            <a:r>
              <a:rPr lang="en-US" dirty="0" smtClean="0"/>
              <a:t>“Money buys research, Research buys answers</a:t>
            </a:r>
            <a:r>
              <a:rPr lang="is-IS" dirty="0" smtClean="0"/>
              <a:t>“</a:t>
            </a:r>
            <a:r>
              <a:rPr lang="en-US" dirty="0" smtClean="0"/>
              <a:t> </a:t>
            </a:r>
          </a:p>
          <a:p>
            <a:pPr lvl="1"/>
            <a:r>
              <a:rPr lang="en-US" dirty="0" smtClean="0"/>
              <a:t>“Think big, but its still one step at a time”</a:t>
            </a:r>
          </a:p>
          <a:p>
            <a:pPr lvl="1"/>
            <a:r>
              <a:rPr lang="en-US" dirty="0" smtClean="0"/>
              <a:t>“The only thing you can’t do is nothing”</a:t>
            </a:r>
          </a:p>
          <a:p>
            <a:pPr lvl="1"/>
            <a:r>
              <a:rPr lang="en-US" dirty="0" smtClean="0"/>
              <a:t>60 for 60</a:t>
            </a:r>
          </a:p>
          <a:p>
            <a:pPr lvl="1"/>
            <a:r>
              <a:rPr lang="en-US" dirty="0" smtClean="0"/>
              <a:t>NAF new look</a:t>
            </a:r>
          </a:p>
          <a:p>
            <a:pPr lvl="1"/>
            <a:endParaRPr lang="en-US" dirty="0" smtClean="0"/>
          </a:p>
          <a:p>
            <a:pPr lvl="1"/>
            <a:endParaRPr lang="en-US" dirty="0"/>
          </a:p>
        </p:txBody>
      </p:sp>
    </p:spTree>
    <p:extLst>
      <p:ext uri="{BB962C8B-B14F-4D97-AF65-F5344CB8AC3E}">
        <p14:creationId xmlns:p14="http://schemas.microsoft.com/office/powerpoint/2010/main" val="114529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err="1" smtClean="0"/>
              <a:t>Pravin</a:t>
            </a:r>
            <a:r>
              <a:rPr lang="en-US" dirty="0" smtClean="0"/>
              <a:t> </a:t>
            </a:r>
            <a:r>
              <a:rPr lang="en-US" dirty="0" err="1" smtClean="0"/>
              <a:t>Khemani</a:t>
            </a:r>
            <a:endParaRPr lang="en-US" dirty="0" smtClean="0"/>
          </a:p>
          <a:p>
            <a:pPr lvl="1"/>
            <a:r>
              <a:rPr lang="en-US" dirty="0" smtClean="0"/>
              <a:t>Types of ataxia</a:t>
            </a:r>
          </a:p>
          <a:p>
            <a:pPr lvl="1"/>
            <a:r>
              <a:rPr lang="en-US" dirty="0" smtClean="0"/>
              <a:t>Multidisciplinary care</a:t>
            </a:r>
          </a:p>
          <a:p>
            <a:pPr lvl="1"/>
            <a:r>
              <a:rPr lang="en-US" dirty="0" smtClean="0"/>
              <a:t>Team approach</a:t>
            </a:r>
          </a:p>
          <a:p>
            <a:pPr lvl="1"/>
            <a:r>
              <a:rPr lang="en-US" dirty="0" smtClean="0"/>
              <a:t>Seek out experienced neurologist</a:t>
            </a:r>
          </a:p>
          <a:p>
            <a:pPr lvl="2"/>
            <a:endParaRPr lang="en-US" dirty="0"/>
          </a:p>
        </p:txBody>
      </p:sp>
    </p:spTree>
    <p:extLst>
      <p:ext uri="{BB962C8B-B14F-4D97-AF65-F5344CB8AC3E}">
        <p14:creationId xmlns:p14="http://schemas.microsoft.com/office/powerpoint/2010/main" val="414670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smtClean="0">
                <a:solidFill>
                  <a:schemeClr val="accent6">
                    <a:lumMod val="50000"/>
                  </a:schemeClr>
                </a:solidFill>
              </a:rPr>
              <a:t>Presenter Disclosures</a:t>
            </a:r>
            <a:r>
              <a:rPr lang="en-US" dirty="0" smtClean="0">
                <a:solidFill>
                  <a:schemeClr val="accent6">
                    <a:lumMod val="50000"/>
                  </a:schemeClr>
                </a:solidFill>
              </a:rPr>
              <a:t>	</a:t>
            </a:r>
            <a:r>
              <a:rPr lang="en-US" dirty="0" smtClean="0"/>
              <a:t>		</a:t>
            </a:r>
            <a:endParaRPr lang="en-US" dirty="0"/>
          </a:p>
        </p:txBody>
      </p:sp>
      <p:sp>
        <p:nvSpPr>
          <p:cNvPr id="3" name="Content Placeholder 2"/>
          <p:cNvSpPr>
            <a:spLocks noGrp="1"/>
          </p:cNvSpPr>
          <p:nvPr>
            <p:ph idx="1"/>
          </p:nvPr>
        </p:nvSpPr>
        <p:spPr>
          <a:xfrm>
            <a:off x="3429000" y="1766228"/>
            <a:ext cx="6172200" cy="3873246"/>
          </a:xfrm>
        </p:spPr>
        <p:txBody>
          <a:bodyPr>
            <a:normAutofit/>
          </a:bodyPr>
          <a:lstStyle/>
          <a:p>
            <a:pPr marL="0" indent="0">
              <a:buNone/>
            </a:pPr>
            <a:endParaRPr lang="en-US" sz="2400" dirty="0">
              <a:solidFill>
                <a:schemeClr val="accent6">
                  <a:lumMod val="50000"/>
                </a:schemeClr>
              </a:solidFill>
            </a:endParaRPr>
          </a:p>
          <a:p>
            <a:pPr>
              <a:buFont typeface="Wingdings" pitchFamily="2" charset="2"/>
              <a:buChar char="§"/>
            </a:pPr>
            <a:r>
              <a:rPr lang="en-US" sz="2400" dirty="0" smtClean="0">
                <a:solidFill>
                  <a:schemeClr val="accent6">
                    <a:lumMod val="50000"/>
                  </a:schemeClr>
                </a:solidFill>
              </a:rPr>
              <a:t>No relationships to disclose or list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a:xfrm>
            <a:off x="685800" y="2194560"/>
            <a:ext cx="11049000" cy="4024125"/>
          </a:xfrm>
        </p:spPr>
        <p:txBody>
          <a:bodyPr/>
          <a:lstStyle/>
          <a:p>
            <a:r>
              <a:rPr lang="en-US" dirty="0" smtClean="0"/>
              <a:t>Jason </a:t>
            </a:r>
            <a:r>
              <a:rPr lang="en-US" dirty="0" err="1" smtClean="0"/>
              <a:t>Wolfer</a:t>
            </a:r>
            <a:endParaRPr lang="en-US" dirty="0" smtClean="0"/>
          </a:p>
          <a:p>
            <a:pPr lvl="1"/>
            <a:r>
              <a:rPr lang="en-US" dirty="0" smtClean="0"/>
              <a:t>Glimpse of what it means to have ataxia</a:t>
            </a:r>
          </a:p>
          <a:p>
            <a:pPr lvl="1"/>
            <a:r>
              <a:rPr lang="en-US" dirty="0" smtClean="0"/>
              <a:t>“Everyone has a number.  I wanted one too.”</a:t>
            </a:r>
          </a:p>
          <a:p>
            <a:pPr lvl="1"/>
            <a:r>
              <a:rPr lang="en-US" dirty="0" smtClean="0"/>
              <a:t>SCA 24-7</a:t>
            </a:r>
          </a:p>
          <a:p>
            <a:pPr lvl="1"/>
            <a:r>
              <a:rPr lang="en-US" dirty="0" smtClean="0"/>
              <a:t>Experiences with neurologists</a:t>
            </a:r>
          </a:p>
          <a:p>
            <a:pPr lvl="2"/>
            <a:r>
              <a:rPr lang="en-US" dirty="0" smtClean="0"/>
              <a:t>(Note to self – don’t underestimate patients!!!)</a:t>
            </a:r>
          </a:p>
          <a:p>
            <a:pPr lvl="1"/>
            <a:r>
              <a:rPr lang="en-US" dirty="0" smtClean="0"/>
              <a:t>Importance of meeting people and support</a:t>
            </a:r>
          </a:p>
          <a:p>
            <a:pPr lvl="1"/>
            <a:r>
              <a:rPr lang="en-US" dirty="0" smtClean="0"/>
              <a:t>” The hammer that shatters the glass is the same hammer that shapes the metal”</a:t>
            </a:r>
          </a:p>
          <a:p>
            <a:pPr lvl="1"/>
            <a:r>
              <a:rPr lang="en-US" dirty="0" smtClean="0"/>
              <a:t>Denial, Isolation, Acceptance, Support</a:t>
            </a:r>
          </a:p>
          <a:p>
            <a:pPr lvl="1"/>
            <a:r>
              <a:rPr lang="en-US" dirty="0" smtClean="0"/>
              <a:t>“My life had been invaded by a very stubborn guy </a:t>
            </a:r>
            <a:r>
              <a:rPr lang="en-US" dirty="0" err="1" smtClean="0"/>
              <a:t>sho</a:t>
            </a:r>
            <a:r>
              <a:rPr lang="en-US" dirty="0" smtClean="0"/>
              <a:t> wasn’t going away soon”</a:t>
            </a:r>
          </a:p>
          <a:p>
            <a:endParaRPr lang="en-US" dirty="0"/>
          </a:p>
        </p:txBody>
      </p:sp>
    </p:spTree>
    <p:extLst>
      <p:ext uri="{BB962C8B-B14F-4D97-AF65-F5344CB8AC3E}">
        <p14:creationId xmlns:p14="http://schemas.microsoft.com/office/powerpoint/2010/main" val="2067237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Huda </a:t>
            </a:r>
            <a:r>
              <a:rPr lang="en-US" dirty="0" err="1" smtClean="0"/>
              <a:t>Zoghbi</a:t>
            </a:r>
            <a:endParaRPr lang="en-US" dirty="0" smtClean="0"/>
          </a:p>
          <a:p>
            <a:pPr lvl="1"/>
            <a:r>
              <a:rPr lang="en-US" sz="2400" dirty="0" smtClean="0"/>
              <a:t>SCA1  mouse models</a:t>
            </a:r>
          </a:p>
          <a:p>
            <a:pPr lvl="2"/>
            <a:r>
              <a:rPr lang="en-US" sz="2000" dirty="0" err="1" smtClean="0"/>
              <a:t>polyQ</a:t>
            </a:r>
            <a:r>
              <a:rPr lang="en-US" sz="2000" dirty="0" smtClean="0"/>
              <a:t> expansion makes it more stable</a:t>
            </a:r>
          </a:p>
          <a:p>
            <a:pPr lvl="2"/>
            <a:r>
              <a:rPr lang="en-US" sz="2000" dirty="0" smtClean="0"/>
              <a:t>S776 phosphorylation in needed for toxicity</a:t>
            </a:r>
          </a:p>
          <a:p>
            <a:pPr lvl="2"/>
            <a:r>
              <a:rPr lang="en-US" sz="2000" dirty="0" smtClean="0"/>
              <a:t>Strategy: lowering ataxin-1 levels</a:t>
            </a:r>
          </a:p>
          <a:p>
            <a:pPr lvl="3"/>
            <a:r>
              <a:rPr lang="en-US" sz="1800" dirty="0" smtClean="0"/>
              <a:t>Antisense Oligonucleotides (ASO)</a:t>
            </a:r>
          </a:p>
          <a:p>
            <a:pPr lvl="4"/>
            <a:r>
              <a:rPr lang="en-US" sz="1800" dirty="0" smtClean="0"/>
              <a:t>help mice, esp. lifespan</a:t>
            </a:r>
          </a:p>
          <a:p>
            <a:pPr lvl="4"/>
            <a:r>
              <a:rPr lang="en-US" sz="1800" dirty="0" smtClean="0"/>
              <a:t>Works in humans in other diseases (Spinal Muscular Atrophy)</a:t>
            </a:r>
          </a:p>
          <a:p>
            <a:pPr lvl="4"/>
            <a:r>
              <a:rPr lang="en-US" sz="1800" dirty="0" smtClean="0"/>
              <a:t>Need to prove target engagement</a:t>
            </a:r>
          </a:p>
          <a:p>
            <a:pPr lvl="4"/>
            <a:r>
              <a:rPr lang="en-US" sz="1800" dirty="0" smtClean="0"/>
              <a:t>Need to dose properly to make it safe (might affect other genes like </a:t>
            </a:r>
            <a:r>
              <a:rPr lang="en-US" sz="1800" dirty="0" err="1" smtClean="0"/>
              <a:t>Capicua</a:t>
            </a:r>
            <a:r>
              <a:rPr lang="en-US" sz="1800" dirty="0" smtClean="0"/>
              <a:t>)</a:t>
            </a:r>
          </a:p>
          <a:p>
            <a:pPr lvl="3"/>
            <a:r>
              <a:rPr lang="en-US" sz="1800" dirty="0" smtClean="0"/>
              <a:t>Find genes that lower ATXN1 levels (MSK1 </a:t>
            </a:r>
            <a:r>
              <a:rPr lang="is-IS" sz="1800" dirty="0" smtClean="0"/>
              <a:t>… which phosphorylates S776)</a:t>
            </a:r>
            <a:endParaRPr lang="en-US" sz="1800" dirty="0" smtClean="0"/>
          </a:p>
          <a:p>
            <a:pPr lvl="4"/>
            <a:endParaRPr lang="en-US" dirty="0" smtClean="0"/>
          </a:p>
          <a:p>
            <a:pPr marL="1371600" lvl="3" indent="0">
              <a:buNone/>
            </a:pPr>
            <a:endParaRPr lang="en-US" dirty="0" smtClean="0"/>
          </a:p>
          <a:p>
            <a:pPr lvl="2"/>
            <a:endParaRPr lang="en-US" dirty="0"/>
          </a:p>
        </p:txBody>
      </p:sp>
    </p:spTree>
    <p:extLst>
      <p:ext uri="{BB962C8B-B14F-4D97-AF65-F5344CB8AC3E}">
        <p14:creationId xmlns:p14="http://schemas.microsoft.com/office/powerpoint/2010/main" val="2539289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Henry Paulson</a:t>
            </a:r>
          </a:p>
          <a:p>
            <a:pPr lvl="1"/>
            <a:r>
              <a:rPr lang="en-US" dirty="0" smtClean="0"/>
              <a:t>Clinical Trial Readiness</a:t>
            </a:r>
          </a:p>
          <a:p>
            <a:pPr lvl="1"/>
            <a:r>
              <a:rPr lang="en-US" dirty="0" smtClean="0"/>
              <a:t>Finding genes </a:t>
            </a:r>
          </a:p>
          <a:p>
            <a:pPr lvl="2"/>
            <a:r>
              <a:rPr lang="en-US" dirty="0" smtClean="0"/>
              <a:t>“ Can’t find answers unless you toil in the lab”</a:t>
            </a:r>
          </a:p>
          <a:p>
            <a:pPr lvl="1"/>
            <a:r>
              <a:rPr lang="en-US" dirty="0" smtClean="0"/>
              <a:t>Common Mechanisms</a:t>
            </a:r>
          </a:p>
          <a:p>
            <a:pPr lvl="2"/>
            <a:r>
              <a:rPr lang="en-US" dirty="0" smtClean="0"/>
              <a:t>DNA repair</a:t>
            </a:r>
          </a:p>
          <a:p>
            <a:pPr lvl="2"/>
            <a:r>
              <a:rPr lang="en-US" dirty="0" err="1" smtClean="0"/>
              <a:t>Chennel</a:t>
            </a:r>
            <a:r>
              <a:rPr lang="en-US" dirty="0" smtClean="0"/>
              <a:t> dysfunction</a:t>
            </a:r>
          </a:p>
          <a:p>
            <a:pPr lvl="2"/>
            <a:r>
              <a:rPr lang="en-US" dirty="0" err="1" smtClean="0"/>
              <a:t>Bioenergentics</a:t>
            </a:r>
            <a:endParaRPr lang="en-US" dirty="0" smtClean="0"/>
          </a:p>
          <a:p>
            <a:pPr lvl="2"/>
            <a:r>
              <a:rPr lang="en-US" dirty="0" err="1" smtClean="0"/>
              <a:t>polyQ</a:t>
            </a:r>
            <a:r>
              <a:rPr lang="en-US" dirty="0" smtClean="0"/>
              <a:t> toxicity</a:t>
            </a:r>
          </a:p>
          <a:p>
            <a:pPr lvl="2"/>
            <a:r>
              <a:rPr lang="en-US" dirty="0" smtClean="0"/>
              <a:t>Protein homeostasis</a:t>
            </a:r>
          </a:p>
          <a:p>
            <a:pPr lvl="2"/>
            <a:r>
              <a:rPr lang="en-US" dirty="0" smtClean="0"/>
              <a:t>Repeat expansions</a:t>
            </a:r>
          </a:p>
          <a:p>
            <a:pPr lvl="2"/>
            <a:endParaRPr lang="en-US" dirty="0"/>
          </a:p>
        </p:txBody>
      </p:sp>
    </p:spTree>
    <p:extLst>
      <p:ext uri="{BB962C8B-B14F-4D97-AF65-F5344CB8AC3E}">
        <p14:creationId xmlns:p14="http://schemas.microsoft.com/office/powerpoint/2010/main" val="2418788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Brent Vogel</a:t>
            </a:r>
          </a:p>
          <a:p>
            <a:pPr lvl="1"/>
            <a:r>
              <a:rPr lang="en-US" dirty="0" smtClean="0"/>
              <a:t>Genes!  Genes! SCA43, SCAR24</a:t>
            </a:r>
          </a:p>
          <a:p>
            <a:pPr lvl="1"/>
            <a:r>
              <a:rPr lang="en-US" dirty="0" smtClean="0"/>
              <a:t>Types of testing  -</a:t>
            </a:r>
          </a:p>
          <a:p>
            <a:pPr lvl="2"/>
            <a:r>
              <a:rPr lang="en-US" dirty="0" smtClean="0"/>
              <a:t>Single genes, gene panels. Whole </a:t>
            </a:r>
            <a:r>
              <a:rPr lang="en-US" dirty="0" err="1" smtClean="0"/>
              <a:t>Exome</a:t>
            </a:r>
            <a:r>
              <a:rPr lang="en-US" dirty="0" smtClean="0"/>
              <a:t> Sequencing  </a:t>
            </a:r>
          </a:p>
          <a:p>
            <a:pPr lvl="1"/>
            <a:r>
              <a:rPr lang="en-US" dirty="0" smtClean="0"/>
              <a:t>Identifying new genes</a:t>
            </a:r>
          </a:p>
          <a:p>
            <a:pPr lvl="1"/>
            <a:r>
              <a:rPr lang="en-US" dirty="0" smtClean="0"/>
              <a:t>9 </a:t>
            </a:r>
            <a:r>
              <a:rPr lang="en-US" dirty="0" err="1" smtClean="0"/>
              <a:t>yo</a:t>
            </a:r>
            <a:r>
              <a:rPr lang="en-US" dirty="0" smtClean="0"/>
              <a:t> girl found to have a treatable condition (high dose riboflavin)</a:t>
            </a:r>
          </a:p>
          <a:p>
            <a:pPr lvl="1"/>
            <a:r>
              <a:rPr lang="en-US" dirty="0" smtClean="0"/>
              <a:t>Benefits of testing</a:t>
            </a:r>
          </a:p>
          <a:p>
            <a:pPr lvl="2"/>
            <a:r>
              <a:rPr lang="en-US" dirty="0" smtClean="0"/>
              <a:t>Stop unnecessary treatment</a:t>
            </a:r>
          </a:p>
          <a:p>
            <a:pPr lvl="2"/>
            <a:r>
              <a:rPr lang="en-US" dirty="0" smtClean="0"/>
              <a:t>Get an answer</a:t>
            </a:r>
          </a:p>
          <a:p>
            <a:pPr lvl="2"/>
            <a:r>
              <a:rPr lang="en-US" dirty="0" smtClean="0"/>
              <a:t>Prognosis</a:t>
            </a:r>
          </a:p>
          <a:p>
            <a:pPr lvl="2"/>
            <a:r>
              <a:rPr lang="en-US" dirty="0" smtClean="0"/>
              <a:t>Treatment (of course)</a:t>
            </a:r>
          </a:p>
          <a:p>
            <a:pPr lvl="2"/>
            <a:endParaRPr lang="en-US" dirty="0"/>
          </a:p>
        </p:txBody>
      </p:sp>
    </p:spTree>
    <p:extLst>
      <p:ext uri="{BB962C8B-B14F-4D97-AF65-F5344CB8AC3E}">
        <p14:creationId xmlns:p14="http://schemas.microsoft.com/office/powerpoint/2010/main" val="58633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Terri </a:t>
            </a:r>
            <a:r>
              <a:rPr lang="en-US" dirty="0" err="1" smtClean="0"/>
              <a:t>Alessi</a:t>
            </a:r>
            <a:endParaRPr lang="en-US" dirty="0" smtClean="0"/>
          </a:p>
          <a:p>
            <a:pPr lvl="1"/>
            <a:r>
              <a:rPr lang="en-US" dirty="0" smtClean="0"/>
              <a:t>Caregiver for husband and son with SCA2</a:t>
            </a:r>
          </a:p>
          <a:p>
            <a:pPr lvl="1"/>
            <a:r>
              <a:rPr lang="en-US" dirty="0" smtClean="0"/>
              <a:t>You have to proactive in letting your needs known, accept help</a:t>
            </a:r>
          </a:p>
          <a:p>
            <a:pPr lvl="1"/>
            <a:r>
              <a:rPr lang="en-US" dirty="0" smtClean="0"/>
              <a:t>Financial impact </a:t>
            </a:r>
          </a:p>
          <a:p>
            <a:pPr lvl="1"/>
            <a:r>
              <a:rPr lang="en-US" dirty="0" smtClean="0"/>
              <a:t>Love for her family and such poise!</a:t>
            </a:r>
          </a:p>
          <a:p>
            <a:pPr lvl="1"/>
            <a:r>
              <a:rPr lang="en-US" dirty="0" smtClean="0"/>
              <a:t>“Walk for Dave” </a:t>
            </a:r>
          </a:p>
        </p:txBody>
      </p:sp>
    </p:spTree>
    <p:extLst>
      <p:ext uri="{BB962C8B-B14F-4D97-AF65-F5344CB8AC3E}">
        <p14:creationId xmlns:p14="http://schemas.microsoft.com/office/powerpoint/2010/main" val="2025863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lstStyle/>
          <a:p>
            <a:r>
              <a:rPr lang="en-US" dirty="0" smtClean="0"/>
              <a:t>Laura </a:t>
            </a:r>
            <a:r>
              <a:rPr lang="en-US" dirty="0" err="1" smtClean="0"/>
              <a:t>Ranum</a:t>
            </a:r>
            <a:endParaRPr lang="en-US" dirty="0"/>
          </a:p>
          <a:p>
            <a:pPr lvl="1"/>
            <a:r>
              <a:rPr lang="en-US" dirty="0" smtClean="0"/>
              <a:t>NAF research grants</a:t>
            </a:r>
          </a:p>
          <a:p>
            <a:pPr lvl="1"/>
            <a:r>
              <a:rPr lang="en-US" dirty="0" smtClean="0"/>
              <a:t>Many applications (102 covering many diseases), many reviewers, conference calls etc.</a:t>
            </a:r>
          </a:p>
          <a:p>
            <a:pPr lvl="1"/>
            <a:r>
              <a:rPr lang="en-US" dirty="0" smtClean="0"/>
              <a:t>$1.1 million for 27 projects  (26%)</a:t>
            </a:r>
          </a:p>
          <a:p>
            <a:pPr lvl="1"/>
            <a:r>
              <a:rPr lang="en-US" dirty="0" smtClean="0"/>
              <a:t>Pioneer SCA Translation Research awards described in more detail</a:t>
            </a:r>
          </a:p>
          <a:p>
            <a:pPr lvl="1"/>
            <a:r>
              <a:rPr lang="en-US" dirty="0" smtClean="0"/>
              <a:t>Gene discovery </a:t>
            </a:r>
            <a:r>
              <a:rPr lang="en-US" dirty="0" smtClean="0">
                <a:sym typeface="Wingdings"/>
              </a:rPr>
              <a:t> Gene based therapies</a:t>
            </a:r>
          </a:p>
          <a:p>
            <a:pPr lvl="2"/>
            <a:r>
              <a:rPr lang="en-US" dirty="0" smtClean="0">
                <a:sym typeface="Wingdings"/>
              </a:rPr>
              <a:t>Mutation types</a:t>
            </a:r>
          </a:p>
          <a:p>
            <a:pPr lvl="2"/>
            <a:r>
              <a:rPr lang="en-US" dirty="0" smtClean="0">
                <a:sym typeface="Wingdings"/>
              </a:rPr>
              <a:t>Genetics 2017  - RAN translation </a:t>
            </a:r>
            <a:endParaRPr lang="en-US" dirty="0" smtClean="0">
              <a:sym typeface="Wingdings"/>
            </a:endParaRPr>
          </a:p>
          <a:p>
            <a:pPr lvl="2"/>
            <a:r>
              <a:rPr lang="en-US" dirty="0" smtClean="0">
                <a:sym typeface="Wingdings"/>
              </a:rPr>
              <a:t>Gene Editing and </a:t>
            </a:r>
            <a:r>
              <a:rPr lang="en-US" smtClean="0">
                <a:sym typeface="Wingdings"/>
              </a:rPr>
              <a:t>targeting possibilities</a:t>
            </a:r>
            <a:endParaRPr lang="en-US" dirty="0" smtClean="0"/>
          </a:p>
        </p:txBody>
      </p:sp>
    </p:spTree>
    <p:extLst>
      <p:ext uri="{BB962C8B-B14F-4D97-AF65-F5344CB8AC3E}">
        <p14:creationId xmlns:p14="http://schemas.microsoft.com/office/powerpoint/2010/main" val="1967297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THANK YOU!!!  </a:t>
            </a:r>
            <a:endParaRPr lang="en-US" dirty="0"/>
          </a:p>
          <a:p>
            <a:pPr lvl="1"/>
            <a:r>
              <a:rPr lang="en-US" dirty="0"/>
              <a:t>P</a:t>
            </a:r>
            <a:r>
              <a:rPr lang="en-US" dirty="0" smtClean="0"/>
              <a:t>atients</a:t>
            </a:r>
          </a:p>
          <a:p>
            <a:pPr lvl="1"/>
            <a:r>
              <a:rPr lang="en-US" dirty="0" smtClean="0"/>
              <a:t>NAF</a:t>
            </a:r>
          </a:p>
          <a:p>
            <a:pPr lvl="1"/>
            <a:r>
              <a:rPr lang="en-US" dirty="0" smtClean="0"/>
              <a:t>FARA</a:t>
            </a:r>
          </a:p>
          <a:p>
            <a:pPr lvl="1"/>
            <a:r>
              <a:rPr lang="en-US" dirty="0" smtClean="0"/>
              <a:t>nurse coordinators -  Becky McMurray, Cathy Wood -</a:t>
            </a:r>
            <a:r>
              <a:rPr lang="en-US" dirty="0" err="1" smtClean="0"/>
              <a:t>Siverio</a:t>
            </a:r>
            <a:r>
              <a:rPr lang="en-US" dirty="0" smtClean="0"/>
              <a:t>, Betty Robinson, Sue </a:t>
            </a:r>
            <a:r>
              <a:rPr lang="en-US" dirty="0" err="1" smtClean="0"/>
              <a:t>Gronka</a:t>
            </a:r>
            <a:endParaRPr lang="en-US" dirty="0" smtClean="0"/>
          </a:p>
          <a:p>
            <a:pPr lvl="1"/>
            <a:r>
              <a:rPr lang="en-US" dirty="0" smtClean="0"/>
              <a:t>Industry partners – </a:t>
            </a:r>
            <a:r>
              <a:rPr lang="en-US" dirty="0" err="1" smtClean="0"/>
              <a:t>Reata</a:t>
            </a:r>
            <a:r>
              <a:rPr lang="en-US" dirty="0" smtClean="0"/>
              <a:t>, </a:t>
            </a:r>
            <a:r>
              <a:rPr lang="en-US" dirty="0" err="1" smtClean="0"/>
              <a:t>Biohaven</a:t>
            </a:r>
            <a:r>
              <a:rPr lang="en-US" dirty="0" smtClean="0"/>
              <a:t>, Shire, </a:t>
            </a:r>
            <a:r>
              <a:rPr lang="en-US" dirty="0" err="1" smtClean="0"/>
              <a:t>Santhera</a:t>
            </a:r>
            <a:endParaRPr lang="en-US" dirty="0" smtClean="0"/>
          </a:p>
          <a:p>
            <a:pPr marL="0" indent="0">
              <a:buNone/>
            </a:pPr>
            <a:endParaRPr lang="en-US" dirty="0"/>
          </a:p>
        </p:txBody>
      </p:sp>
    </p:spTree>
    <p:extLst>
      <p:ext uri="{BB962C8B-B14F-4D97-AF65-F5344CB8AC3E}">
        <p14:creationId xmlns:p14="http://schemas.microsoft.com/office/powerpoint/2010/main" val="29146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smtClean="0">
                <a:solidFill>
                  <a:schemeClr val="accent6">
                    <a:lumMod val="50000"/>
                  </a:schemeClr>
                </a:solidFill>
              </a:rPr>
              <a:t>Presenter Disclosures</a:t>
            </a:r>
            <a:r>
              <a:rPr lang="en-US" dirty="0" smtClean="0">
                <a:solidFill>
                  <a:schemeClr val="accent6">
                    <a:lumMod val="50000"/>
                  </a:schemeClr>
                </a:solidFill>
              </a:rPr>
              <a:t>	</a:t>
            </a:r>
            <a:r>
              <a:rPr lang="en-US" dirty="0" smtClean="0"/>
              <a:t>		</a:t>
            </a:r>
            <a:endParaRPr lang="en-US" dirty="0"/>
          </a:p>
        </p:txBody>
      </p:sp>
      <p:sp>
        <p:nvSpPr>
          <p:cNvPr id="3" name="Content Placeholder 2"/>
          <p:cNvSpPr>
            <a:spLocks noGrp="1"/>
          </p:cNvSpPr>
          <p:nvPr>
            <p:ph idx="1"/>
          </p:nvPr>
        </p:nvSpPr>
        <p:spPr>
          <a:xfrm>
            <a:off x="3429000" y="1766228"/>
            <a:ext cx="6172200" cy="3873246"/>
          </a:xfrm>
        </p:spPr>
        <p:txBody>
          <a:bodyPr>
            <a:normAutofit/>
          </a:bodyPr>
          <a:lstStyle/>
          <a:p>
            <a:pPr marL="0" indent="0">
              <a:buNone/>
            </a:pPr>
            <a:endParaRPr lang="en-US" sz="2400" dirty="0">
              <a:solidFill>
                <a:schemeClr val="accent6">
                  <a:lumMod val="50000"/>
                </a:schemeClr>
              </a:solidFill>
            </a:endParaRPr>
          </a:p>
          <a:p>
            <a:pPr>
              <a:buFont typeface="Wingdings" pitchFamily="2" charset="2"/>
              <a:buChar char="§"/>
            </a:pPr>
            <a:r>
              <a:rPr lang="en-US" sz="2400" dirty="0" smtClean="0">
                <a:solidFill>
                  <a:schemeClr val="accent6">
                    <a:lumMod val="50000"/>
                  </a:schemeClr>
                </a:solidFill>
              </a:rPr>
              <a:t>No relationships to disclose or list</a:t>
            </a:r>
          </a:p>
          <a:p>
            <a:pPr>
              <a:buFont typeface="Wingdings" pitchFamily="2" charset="2"/>
              <a:buChar char="§"/>
            </a:pPr>
            <a:r>
              <a:rPr lang="en-US" sz="2400" dirty="0" smtClean="0">
                <a:solidFill>
                  <a:schemeClr val="accent6">
                    <a:lumMod val="50000"/>
                  </a:schemeClr>
                </a:solidFill>
              </a:rPr>
              <a:t>Sex will be mentioned </a:t>
            </a:r>
            <a:endParaRPr lang="en-US" sz="2400" dirty="0">
              <a:solidFill>
                <a:schemeClr val="accent6">
                  <a:lumMod val="50000"/>
                </a:schemeClr>
              </a:solidFill>
            </a:endParaRPr>
          </a:p>
        </p:txBody>
      </p:sp>
      <p:pic>
        <p:nvPicPr>
          <p:cNvPr id="4" name="Picture 3" descr="giph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657600"/>
            <a:ext cx="3796441" cy="2133600"/>
          </a:xfrm>
          <a:prstGeom prst="rect">
            <a:avLst/>
          </a:prstGeom>
        </p:spPr>
      </p:pic>
    </p:spTree>
    <p:extLst>
      <p:ext uri="{BB962C8B-B14F-4D97-AF65-F5344CB8AC3E}">
        <p14:creationId xmlns:p14="http://schemas.microsoft.com/office/powerpoint/2010/main" val="17291728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1691640"/>
          </a:xfrm>
        </p:spPr>
        <p:txBody>
          <a:bodyPr>
            <a:normAutofit/>
          </a:bodyPr>
          <a:lstStyle/>
          <a:p>
            <a:r>
              <a:rPr lang="en-US" sz="2400" b="1" dirty="0" smtClean="0"/>
              <a:t>Live Well, Fight Hard   </a:t>
            </a:r>
            <a:r>
              <a:rPr lang="is-IS" sz="2400" b="1" dirty="0" smtClean="0"/>
              <a:t>…  </a:t>
            </a:r>
            <a:r>
              <a:rPr lang="en-US" sz="2400" b="1" dirty="0" smtClean="0"/>
              <a:t>aka the “Kyle Bryant Method”</a:t>
            </a:r>
          </a:p>
          <a:p>
            <a:endParaRPr lang="en-US" sz="2400" b="1" dirty="0"/>
          </a:p>
          <a:p>
            <a:pPr lvl="1"/>
            <a:r>
              <a:rPr lang="en-US" b="1" dirty="0" err="1" smtClean="0"/>
              <a:t>www.kyleabryant.com</a:t>
            </a:r>
            <a:endParaRPr lang="en-US" b="1" dirty="0" smtClean="0"/>
          </a:p>
        </p:txBody>
      </p:sp>
      <p:pic>
        <p:nvPicPr>
          <p:cNvPr id="5" name="Picture 4" descr="Kyle_Bry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048000"/>
            <a:ext cx="4876800" cy="3251200"/>
          </a:xfrm>
          <a:prstGeom prst="rect">
            <a:avLst/>
          </a:prstGeom>
        </p:spPr>
      </p:pic>
    </p:spTree>
    <p:extLst>
      <p:ext uri="{BB962C8B-B14F-4D97-AF65-F5344CB8AC3E}">
        <p14:creationId xmlns:p14="http://schemas.microsoft.com/office/powerpoint/2010/main" val="32365985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2400" b="1" dirty="0" smtClean="0"/>
              <a:t>Live Well, Fight Hard   </a:t>
            </a:r>
            <a:r>
              <a:rPr lang="is-IS" sz="2400" b="1" dirty="0" smtClean="0"/>
              <a:t>…  </a:t>
            </a:r>
            <a:r>
              <a:rPr lang="en-US" sz="2400" b="1" dirty="0" smtClean="0"/>
              <a:t>aka the “Kyle Bryant Method”</a:t>
            </a:r>
          </a:p>
          <a:p>
            <a:r>
              <a:rPr lang="en-US" sz="2400" b="1" dirty="0" smtClean="0"/>
              <a:t>Develop Treatments</a:t>
            </a:r>
          </a:p>
        </p:txBody>
      </p:sp>
    </p:spTree>
    <p:extLst>
      <p:ext uri="{BB962C8B-B14F-4D97-AF65-F5344CB8AC3E}">
        <p14:creationId xmlns:p14="http://schemas.microsoft.com/office/powerpoint/2010/main" val="885428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2400" b="1" dirty="0" smtClean="0"/>
              <a:t>Live Well, Fight Hard   </a:t>
            </a:r>
            <a:r>
              <a:rPr lang="is-IS" sz="2400" b="1" dirty="0" smtClean="0"/>
              <a:t>…  </a:t>
            </a:r>
            <a:r>
              <a:rPr lang="en-US" sz="2400" b="1" dirty="0" smtClean="0"/>
              <a:t>aka the “Kyle Bryant Method”</a:t>
            </a:r>
          </a:p>
          <a:p>
            <a:r>
              <a:rPr lang="en-US" sz="2400" b="1" dirty="0" smtClean="0"/>
              <a:t>Develop Treatments</a:t>
            </a:r>
          </a:p>
          <a:p>
            <a:pPr lvl="1"/>
            <a:r>
              <a:rPr lang="en-US" dirty="0" smtClean="0"/>
              <a:t>Understand Disease Mechanism</a:t>
            </a:r>
          </a:p>
          <a:p>
            <a:pPr lvl="1"/>
            <a:r>
              <a:rPr lang="en-US" dirty="0" smtClean="0"/>
              <a:t>Develop rational therapeutic strategies</a:t>
            </a:r>
          </a:p>
          <a:p>
            <a:pPr lvl="2"/>
            <a:r>
              <a:rPr lang="en-US" dirty="0" smtClean="0"/>
              <a:t>“preclinical” lab science</a:t>
            </a:r>
          </a:p>
          <a:p>
            <a:pPr lvl="1"/>
            <a:r>
              <a:rPr lang="en-US" dirty="0" smtClean="0"/>
              <a:t>Develop testing methods</a:t>
            </a:r>
          </a:p>
          <a:p>
            <a:pPr lvl="2"/>
            <a:r>
              <a:rPr lang="en-US" dirty="0" smtClean="0"/>
              <a:t>Establish measures of disease, trial network</a:t>
            </a:r>
          </a:p>
          <a:p>
            <a:pPr lvl="1"/>
            <a:r>
              <a:rPr lang="en-US" dirty="0" smtClean="0"/>
              <a:t>Conduct trials</a:t>
            </a:r>
          </a:p>
          <a:p>
            <a:pPr lvl="2"/>
            <a:r>
              <a:rPr lang="en-US" dirty="0" smtClean="0"/>
              <a:t>Mostly with companies</a:t>
            </a:r>
          </a:p>
          <a:p>
            <a:pPr lvl="1"/>
            <a:r>
              <a:rPr lang="en-US" dirty="0" smtClean="0"/>
              <a:t>Provide treatment</a:t>
            </a:r>
          </a:p>
          <a:p>
            <a:pPr lvl="2"/>
            <a:r>
              <a:rPr lang="en-US" dirty="0" smtClean="0"/>
              <a:t>FDA approval</a:t>
            </a:r>
          </a:p>
          <a:p>
            <a:pPr lvl="2"/>
            <a:r>
              <a:rPr lang="en-US" dirty="0" smtClean="0"/>
              <a:t>Insurance coverage</a:t>
            </a:r>
            <a:endParaRPr lang="en-US" dirty="0"/>
          </a:p>
        </p:txBody>
      </p:sp>
    </p:spTree>
    <p:extLst>
      <p:ext uri="{BB962C8B-B14F-4D97-AF65-F5344CB8AC3E}">
        <p14:creationId xmlns:p14="http://schemas.microsoft.com/office/powerpoint/2010/main" val="26085492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2400" b="1" dirty="0" smtClean="0"/>
              <a:t>Live Well, Fight Hard   </a:t>
            </a:r>
            <a:r>
              <a:rPr lang="is-IS" sz="2400" b="1" dirty="0" smtClean="0"/>
              <a:t>…  </a:t>
            </a:r>
            <a:r>
              <a:rPr lang="en-US" sz="2400" b="1" dirty="0" smtClean="0"/>
              <a:t>aka the “Kyle Bryant Method”</a:t>
            </a:r>
          </a:p>
          <a:p>
            <a:r>
              <a:rPr lang="en-US" sz="2400" b="1" dirty="0" smtClean="0"/>
              <a:t>Develop Treatments</a:t>
            </a:r>
          </a:p>
          <a:p>
            <a:pPr lvl="1"/>
            <a:r>
              <a:rPr lang="en-US" sz="2800" dirty="0" smtClean="0"/>
              <a:t>Helpful for an affected individual</a:t>
            </a:r>
          </a:p>
          <a:p>
            <a:r>
              <a:rPr lang="en-US" sz="2400" b="1" dirty="0" smtClean="0"/>
              <a:t>Banish the Disease</a:t>
            </a:r>
          </a:p>
          <a:p>
            <a:pPr lvl="1"/>
            <a:r>
              <a:rPr lang="en-US" sz="2800" dirty="0" smtClean="0"/>
              <a:t>Helpful for others</a:t>
            </a:r>
          </a:p>
          <a:p>
            <a:pPr marL="457200" lvl="1" indent="0">
              <a:buNone/>
            </a:pPr>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737778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Defeat Ataxia</a:t>
            </a:r>
            <a:endParaRPr lang="en-US" dirty="0"/>
          </a:p>
        </p:txBody>
      </p:sp>
      <p:sp>
        <p:nvSpPr>
          <p:cNvPr id="3" name="Content Placeholder 2"/>
          <p:cNvSpPr>
            <a:spLocks noGrp="1"/>
          </p:cNvSpPr>
          <p:nvPr>
            <p:ph idx="1"/>
          </p:nvPr>
        </p:nvSpPr>
        <p:spPr>
          <a:xfrm>
            <a:off x="685800" y="2194560"/>
            <a:ext cx="10820400" cy="4282440"/>
          </a:xfrm>
        </p:spPr>
        <p:txBody>
          <a:bodyPr>
            <a:normAutofit/>
          </a:bodyPr>
          <a:lstStyle/>
          <a:p>
            <a:r>
              <a:rPr lang="en-US" sz="2400" b="1" dirty="0" smtClean="0"/>
              <a:t>Live Well, Fight Hard   </a:t>
            </a:r>
            <a:r>
              <a:rPr lang="is-IS" sz="2400" b="1" dirty="0" smtClean="0"/>
              <a:t>…  </a:t>
            </a:r>
            <a:r>
              <a:rPr lang="en-US" sz="2400" b="1" dirty="0" smtClean="0"/>
              <a:t>aka the “Kyle Bryant Method”</a:t>
            </a:r>
          </a:p>
          <a:p>
            <a:r>
              <a:rPr lang="en-US" sz="2400" b="1" dirty="0" smtClean="0"/>
              <a:t>Develop Treatments</a:t>
            </a:r>
          </a:p>
          <a:p>
            <a:pPr lvl="1"/>
            <a:r>
              <a:rPr lang="en-US" sz="2800" dirty="0" smtClean="0"/>
              <a:t>Helpful for an affected individual</a:t>
            </a:r>
          </a:p>
          <a:p>
            <a:r>
              <a:rPr lang="en-US" sz="2400" b="1" dirty="0" smtClean="0"/>
              <a:t>Banish the Disease</a:t>
            </a:r>
          </a:p>
          <a:p>
            <a:pPr lvl="1"/>
            <a:r>
              <a:rPr lang="en-US" sz="2800" dirty="0" smtClean="0"/>
              <a:t>Helpful for others</a:t>
            </a:r>
          </a:p>
          <a:p>
            <a:pPr lvl="1"/>
            <a:r>
              <a:rPr lang="en-US" sz="2800" dirty="0" smtClean="0"/>
              <a:t>Only works for </a:t>
            </a:r>
            <a:r>
              <a:rPr lang="en-US" sz="2800" dirty="0"/>
              <a:t>g</a:t>
            </a:r>
            <a:r>
              <a:rPr lang="en-US" sz="2800" dirty="0" smtClean="0"/>
              <a:t>enetic ataxias</a:t>
            </a:r>
          </a:p>
          <a:p>
            <a:pPr lvl="1"/>
            <a:r>
              <a:rPr lang="en-US" sz="2800" dirty="0" smtClean="0"/>
              <a:t>No Mutated Gene ==== &gt; No Disease</a:t>
            </a:r>
          </a:p>
          <a:p>
            <a:pPr lvl="1"/>
            <a:r>
              <a:rPr lang="en-US" sz="2800" dirty="0" smtClean="0"/>
              <a:t>Most </a:t>
            </a:r>
            <a:r>
              <a:rPr lang="en-US" sz="2800" dirty="0"/>
              <a:t>helpful for Dominantly inherited ataxias</a:t>
            </a:r>
          </a:p>
          <a:p>
            <a:pPr marL="457200" lvl="1" indent="0">
              <a:buNone/>
            </a:pPr>
            <a:endParaRPr lang="en-US" dirty="0" smtClean="0"/>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8786998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Custom 1">
      <a:dk1>
        <a:srgbClr val="174E7B"/>
      </a:dk1>
      <a:lt1>
        <a:srgbClr val="FFFFFF"/>
      </a:lt1>
      <a:dk2>
        <a:srgbClr val="FFFFFF"/>
      </a:dk2>
      <a:lt2>
        <a:srgbClr val="174E7B"/>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1089</TotalTime>
  <Words>1188</Words>
  <Application>Microsoft Macintosh PowerPoint</Application>
  <PresentationFormat>Custom</PresentationFormat>
  <Paragraphs>256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Vapor Trail</vt:lpstr>
      <vt:lpstr>Reprodutive Strategies and wrap-up</vt:lpstr>
      <vt:lpstr> Disclaimer</vt:lpstr>
      <vt:lpstr>Presenter Disclosures   </vt:lpstr>
      <vt:lpstr>Presenter Disclosures   </vt:lpstr>
      <vt:lpstr>Strategies to Defeat Ataxia</vt:lpstr>
      <vt:lpstr>Strategies to Defeat Ataxia</vt:lpstr>
      <vt:lpstr>Strategies to Defeat Ataxia</vt:lpstr>
      <vt:lpstr>Strategies to Defeat Ataxia</vt:lpstr>
      <vt:lpstr>Strategies to Defeat Ataxia</vt:lpstr>
      <vt:lpstr>PowerPoint Presentation</vt:lpstr>
      <vt:lpstr>Strategies to Defeat Ataxia</vt:lpstr>
      <vt:lpstr>Strategies to Defeat Ataxia</vt:lpstr>
      <vt:lpstr>Strategies to Defeat Ataxia</vt:lpstr>
      <vt:lpstr>Strategies to Defeat Ataxia</vt:lpstr>
      <vt:lpstr>Strategies to Defeat Ataxia</vt:lpstr>
      <vt:lpstr>Strategies to Defeat Ataxia</vt:lpstr>
      <vt:lpstr>Strategies to Defeat Ataxia</vt:lpstr>
      <vt:lpstr>Strategies to Defeat Ataxia</vt:lpstr>
      <vt:lpstr>Strategies to Defeat Ataxia</vt:lpstr>
      <vt:lpstr>Strategies to Defeat Ataxia</vt:lpstr>
      <vt:lpstr>In vitro fertilization</vt:lpstr>
      <vt:lpstr>Strategies to Defeat Ataxia</vt:lpstr>
      <vt:lpstr>Strategies to Defeat Ataxia</vt:lpstr>
      <vt:lpstr>Strategies to Defeat Ataxia</vt:lpstr>
      <vt:lpstr>Strategies to Defeat Ataxia</vt:lpstr>
      <vt:lpstr>Strategies to Defeat Ataxia</vt:lpstr>
      <vt:lpstr>Wrap-up</vt:lpstr>
      <vt:lpstr>Wrap-up</vt:lpstr>
      <vt:lpstr>Wrap-up</vt:lpstr>
      <vt:lpstr>Wrap-up</vt:lpstr>
      <vt:lpstr>Wrap-up</vt:lpstr>
      <vt:lpstr>Wrap-up</vt:lpstr>
      <vt:lpstr>Wrap-up</vt:lpstr>
      <vt:lpstr>Wrap-up</vt:lpstr>
      <vt:lpstr>Wrap-up</vt:lpstr>
      <vt:lpstr>PowerPoint Presentation</vt:lpstr>
    </vt:vector>
  </TitlesOfParts>
  <Company>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George (Chip) Wilmot</cp:lastModifiedBy>
  <cp:revision>73</cp:revision>
  <dcterms:created xsi:type="dcterms:W3CDTF">2011-10-05T17:48:34Z</dcterms:created>
  <dcterms:modified xsi:type="dcterms:W3CDTF">2017-03-11T16:31:54Z</dcterms:modified>
</cp:coreProperties>
</file>