
<file path=[Content_Types].xml><?xml version="1.0" encoding="utf-8"?>
<Types xmlns="http://schemas.openxmlformats.org/package/2006/content-types">
  <Default Extension="xml" ContentType="application/xml"/>
  <Default Extension="wmf" ContentType="image/x-wmf"/>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av" ContentType="audio/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9" r:id="rId1"/>
    <p:sldMasterId id="2147484639" r:id="rId2"/>
  </p:sldMasterIdLst>
  <p:notesMasterIdLst>
    <p:notesMasterId r:id="rId49"/>
  </p:notesMasterIdLst>
  <p:sldIdLst>
    <p:sldId id="256" r:id="rId3"/>
    <p:sldId id="257" r:id="rId4"/>
    <p:sldId id="276" r:id="rId5"/>
    <p:sldId id="258" r:id="rId6"/>
    <p:sldId id="264" r:id="rId7"/>
    <p:sldId id="263" r:id="rId8"/>
    <p:sldId id="260" r:id="rId9"/>
    <p:sldId id="261" r:id="rId10"/>
    <p:sldId id="262" r:id="rId11"/>
    <p:sldId id="265" r:id="rId12"/>
    <p:sldId id="272" r:id="rId13"/>
    <p:sldId id="273" r:id="rId14"/>
    <p:sldId id="271" r:id="rId15"/>
    <p:sldId id="275" r:id="rId16"/>
    <p:sldId id="279" r:id="rId17"/>
    <p:sldId id="280" r:id="rId18"/>
    <p:sldId id="281" r:id="rId19"/>
    <p:sldId id="282" r:id="rId20"/>
    <p:sldId id="283" r:id="rId21"/>
    <p:sldId id="284" r:id="rId22"/>
    <p:sldId id="286" r:id="rId23"/>
    <p:sldId id="287" r:id="rId24"/>
    <p:sldId id="288" r:id="rId25"/>
    <p:sldId id="289" r:id="rId26"/>
    <p:sldId id="290" r:id="rId27"/>
    <p:sldId id="291" r:id="rId28"/>
    <p:sldId id="293" r:id="rId29"/>
    <p:sldId id="297" r:id="rId30"/>
    <p:sldId id="298" r:id="rId31"/>
    <p:sldId id="315" r:id="rId32"/>
    <p:sldId id="299" r:id="rId33"/>
    <p:sldId id="300" r:id="rId34"/>
    <p:sldId id="301" r:id="rId35"/>
    <p:sldId id="302" r:id="rId36"/>
    <p:sldId id="303" r:id="rId37"/>
    <p:sldId id="304" r:id="rId38"/>
    <p:sldId id="305" r:id="rId39"/>
    <p:sldId id="306" r:id="rId40"/>
    <p:sldId id="316" r:id="rId41"/>
    <p:sldId id="311" r:id="rId42"/>
    <p:sldId id="310" r:id="rId43"/>
    <p:sldId id="308" r:id="rId44"/>
    <p:sldId id="295" r:id="rId45"/>
    <p:sldId id="296" r:id="rId46"/>
    <p:sldId id="313" r:id="rId47"/>
    <p:sldId id="314" r:id="rId4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537"/>
    <p:restoredTop sz="91484"/>
  </p:normalViewPr>
  <p:slideViewPr>
    <p:cSldViewPr>
      <p:cViewPr>
        <p:scale>
          <a:sx n="72" d="100"/>
          <a:sy n="72" d="100"/>
        </p:scale>
        <p:origin x="192" y="64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3/10/17</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mailto:w.vanroon@lumc.n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6B554E3F-EDD1-4552-8922-F719BA5385A2}" type="slidenum">
              <a:rPr lang="en-US" sz="1200">
                <a:solidFill>
                  <a:prstClr val="black"/>
                </a:solidFill>
              </a:rPr>
              <a:pPr/>
              <a:t>22</a:t>
            </a:fld>
            <a:endParaRPr lang="en-US" sz="1200">
              <a:solidFill>
                <a:prstClr val="black"/>
              </a:solidFill>
            </a:endParaRPr>
          </a:p>
        </p:txBody>
      </p:sp>
      <p:sp>
        <p:nvSpPr>
          <p:cNvPr id="63491"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12</a:t>
            </a:r>
          </a:p>
        </p:txBody>
      </p:sp>
      <p:sp>
        <p:nvSpPr>
          <p:cNvPr id="63492"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63493"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63494" name="Rectangle 5"/>
          <p:cNvSpPr>
            <a:spLocks noGrp="1" noRot="1" noChangeAspect="1" noChangeArrowheads="1" noTextEdit="1"/>
          </p:cNvSpPr>
          <p:nvPr>
            <p:ph type="sldImg"/>
          </p:nvPr>
        </p:nvSpPr>
        <p:spPr>
          <a:ln w="12700" cap="flat"/>
        </p:spPr>
      </p:sp>
      <p:sp>
        <p:nvSpPr>
          <p:cNvPr id="63495"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5965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124BA8D1-7197-4B9A-9061-071F2BD2DF81}" type="slidenum">
              <a:rPr lang="en-US" sz="1200">
                <a:solidFill>
                  <a:prstClr val="black"/>
                </a:solidFill>
              </a:rPr>
              <a:pPr/>
              <a:t>23</a:t>
            </a:fld>
            <a:endParaRPr lang="en-US" sz="1200">
              <a:solidFill>
                <a:prstClr val="black"/>
              </a:solidFill>
            </a:endParaRPr>
          </a:p>
        </p:txBody>
      </p:sp>
      <p:sp>
        <p:nvSpPr>
          <p:cNvPr id="64515"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14</a:t>
            </a:r>
          </a:p>
        </p:txBody>
      </p:sp>
      <p:sp>
        <p:nvSpPr>
          <p:cNvPr id="64516"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64517"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64518" name="Rectangle 5"/>
          <p:cNvSpPr>
            <a:spLocks noGrp="1" noRot="1" noChangeAspect="1" noChangeArrowheads="1" noTextEdit="1"/>
          </p:cNvSpPr>
          <p:nvPr>
            <p:ph type="sldImg"/>
          </p:nvPr>
        </p:nvSpPr>
        <p:spPr>
          <a:ln w="12700" cap="flat"/>
        </p:spPr>
      </p:sp>
      <p:sp>
        <p:nvSpPr>
          <p:cNvPr id="64519"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1446912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4D3380CB-416C-4435-915C-C41749D6EBF0}" type="slidenum">
              <a:rPr lang="en-US" sz="1200">
                <a:solidFill>
                  <a:prstClr val="black"/>
                </a:solidFill>
              </a:rPr>
              <a:pPr/>
              <a:t>24</a:t>
            </a:fld>
            <a:endParaRPr lang="en-US" sz="1200">
              <a:solidFill>
                <a:prstClr val="black"/>
              </a:solidFill>
            </a:endParaRPr>
          </a:p>
        </p:txBody>
      </p:sp>
      <p:sp>
        <p:nvSpPr>
          <p:cNvPr id="65539"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16</a:t>
            </a:r>
          </a:p>
        </p:txBody>
      </p:sp>
      <p:sp>
        <p:nvSpPr>
          <p:cNvPr id="65540"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65541"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65542" name="Rectangle 5"/>
          <p:cNvSpPr>
            <a:spLocks noGrp="1" noRot="1" noChangeAspect="1" noChangeArrowheads="1" noTextEdit="1"/>
          </p:cNvSpPr>
          <p:nvPr>
            <p:ph type="sldImg"/>
          </p:nvPr>
        </p:nvSpPr>
        <p:spPr>
          <a:ln w="12700" cap="flat"/>
        </p:spPr>
      </p:sp>
      <p:sp>
        <p:nvSpPr>
          <p:cNvPr id="65543"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308203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E3471FB4-8085-4AB4-8A42-CF6D841DC99A}" type="slidenum">
              <a:rPr lang="en-US" sz="1200">
                <a:solidFill>
                  <a:prstClr val="black"/>
                </a:solidFill>
              </a:rPr>
              <a:pPr/>
              <a:t>25</a:t>
            </a:fld>
            <a:endParaRPr lang="en-US" sz="1200">
              <a:solidFill>
                <a:prstClr val="black"/>
              </a:solidFill>
            </a:endParaRPr>
          </a:p>
        </p:txBody>
      </p:sp>
      <p:sp>
        <p:nvSpPr>
          <p:cNvPr id="71683"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30</a:t>
            </a:r>
          </a:p>
        </p:txBody>
      </p:sp>
      <p:sp>
        <p:nvSpPr>
          <p:cNvPr id="71684"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71685"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71686" name="Rectangle 5"/>
          <p:cNvSpPr>
            <a:spLocks noGrp="1" noRot="1" noChangeAspect="1" noChangeArrowheads="1" noTextEdit="1"/>
          </p:cNvSpPr>
          <p:nvPr>
            <p:ph type="sldImg"/>
          </p:nvPr>
        </p:nvSpPr>
        <p:spPr>
          <a:ln w="12700" cap="flat"/>
        </p:spPr>
      </p:sp>
      <p:sp>
        <p:nvSpPr>
          <p:cNvPr id="71687"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1371830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B1008727-9E18-453F-BD7A-6FCED94E88C5}" type="slidenum">
              <a:rPr lang="en-US" sz="1200">
                <a:solidFill>
                  <a:prstClr val="black"/>
                </a:solidFill>
              </a:rPr>
              <a:pPr/>
              <a:t>26</a:t>
            </a:fld>
            <a:endParaRPr lang="en-US" sz="1200">
              <a:solidFill>
                <a:prstClr val="black"/>
              </a:solidFill>
            </a:endParaRPr>
          </a:p>
        </p:txBody>
      </p:sp>
      <p:sp>
        <p:nvSpPr>
          <p:cNvPr id="72707"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2</a:t>
            </a:r>
          </a:p>
        </p:txBody>
      </p:sp>
      <p:sp>
        <p:nvSpPr>
          <p:cNvPr id="72708"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72709"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72710" name="Rectangle 5"/>
          <p:cNvSpPr>
            <a:spLocks noGrp="1" noRot="1" noChangeAspect="1" noChangeArrowheads="1" noTextEdit="1"/>
          </p:cNvSpPr>
          <p:nvPr>
            <p:ph type="sldImg"/>
          </p:nvPr>
        </p:nvSpPr>
        <p:spPr>
          <a:ln w="12700" cap="flat"/>
        </p:spPr>
      </p:sp>
      <p:sp>
        <p:nvSpPr>
          <p:cNvPr id="72711"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875438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395288" y="692150"/>
            <a:ext cx="6070600" cy="3416300"/>
          </a:xfrm>
          <a:ln cap="flat">
            <a:solidFill>
              <a:schemeClr val="tx1"/>
            </a:solidFill>
          </a:ln>
        </p:spPr>
      </p:sp>
      <p:sp>
        <p:nvSpPr>
          <p:cNvPr id="276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539" tIns="46270" rIns="92539" bIns="46270"/>
          <a:lstStyle/>
          <a:p>
            <a:endParaRPr lang="en-US" dirty="0" smtClean="0"/>
          </a:p>
        </p:txBody>
      </p:sp>
    </p:spTree>
    <p:extLst>
      <p:ext uri="{BB962C8B-B14F-4D97-AF65-F5344CB8AC3E}">
        <p14:creationId xmlns:p14="http://schemas.microsoft.com/office/powerpoint/2010/main" val="168151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C02C09F-6B64-4945-81E5-DAF11AD0FED0}" type="slidenum">
              <a:rPr lang="en-US">
                <a:solidFill>
                  <a:prstClr val="black"/>
                </a:solidFill>
              </a:rPr>
              <a:pPr/>
              <a:t>29</a:t>
            </a:fld>
            <a:endParaRPr lang="en-US">
              <a:solidFill>
                <a:prstClr val="black"/>
              </a:solidFill>
            </a:endParaRPr>
          </a:p>
        </p:txBody>
      </p:sp>
      <p:sp>
        <p:nvSpPr>
          <p:cNvPr id="675842"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16</a:t>
            </a:r>
          </a:p>
        </p:txBody>
      </p:sp>
      <p:sp>
        <p:nvSpPr>
          <p:cNvPr id="675843"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675844"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675845" name="Rectangle 5"/>
          <p:cNvSpPr>
            <a:spLocks noGrp="1" noRot="1" noChangeAspect="1" noChangeArrowheads="1" noTextEdit="1"/>
          </p:cNvSpPr>
          <p:nvPr>
            <p:ph type="sldImg"/>
          </p:nvPr>
        </p:nvSpPr>
        <p:spPr>
          <a:ln w="12700" cap="flat"/>
        </p:spPr>
      </p:sp>
      <p:sp>
        <p:nvSpPr>
          <p:cNvPr id="675846" name="Rectangle 6"/>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a:tailEnd/>
              </a14:hiddenLine>
            </a:ext>
          </a:extLst>
        </p:spPr>
        <p:txBody>
          <a:bodyPr lIns="90478" tIns="44445" rIns="90478" bIns="44445"/>
          <a:lstStyle/>
          <a:p>
            <a:endParaRPr lang="en-US"/>
          </a:p>
        </p:txBody>
      </p:sp>
    </p:spTree>
    <p:extLst>
      <p:ext uri="{BB962C8B-B14F-4D97-AF65-F5344CB8AC3E}">
        <p14:creationId xmlns:p14="http://schemas.microsoft.com/office/powerpoint/2010/main" val="71719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C02C09F-6B64-4945-81E5-DAF11AD0FED0}" type="slidenum">
              <a:rPr lang="en-US">
                <a:solidFill>
                  <a:prstClr val="black"/>
                </a:solidFill>
              </a:rPr>
              <a:pPr/>
              <a:t>30</a:t>
            </a:fld>
            <a:endParaRPr lang="en-US">
              <a:solidFill>
                <a:prstClr val="black"/>
              </a:solidFill>
            </a:endParaRPr>
          </a:p>
        </p:txBody>
      </p:sp>
      <p:sp>
        <p:nvSpPr>
          <p:cNvPr id="675842"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16</a:t>
            </a:r>
          </a:p>
        </p:txBody>
      </p:sp>
      <p:sp>
        <p:nvSpPr>
          <p:cNvPr id="675843"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675844"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675845" name="Rectangle 5"/>
          <p:cNvSpPr>
            <a:spLocks noGrp="1" noRot="1" noChangeAspect="1" noChangeArrowheads="1" noTextEdit="1"/>
          </p:cNvSpPr>
          <p:nvPr>
            <p:ph type="sldImg"/>
          </p:nvPr>
        </p:nvSpPr>
        <p:spPr>
          <a:ln w="12700" cap="flat"/>
        </p:spPr>
      </p:sp>
      <p:sp>
        <p:nvSpPr>
          <p:cNvPr id="675846" name="Rectangle 6"/>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a:tailEnd/>
              </a14:hiddenLine>
            </a:ext>
          </a:extLst>
        </p:spPr>
        <p:txBody>
          <a:bodyPr lIns="90478" tIns="44445" rIns="90478" bIns="44445"/>
          <a:lstStyle/>
          <a:p>
            <a:endParaRPr lang="en-US"/>
          </a:p>
        </p:txBody>
      </p:sp>
    </p:spTree>
    <p:extLst>
      <p:ext uri="{BB962C8B-B14F-4D97-AF65-F5344CB8AC3E}">
        <p14:creationId xmlns:p14="http://schemas.microsoft.com/office/powerpoint/2010/main" val="132075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smtClean="0">
              <a:latin typeface="Times New Roman" pitchFamily="-32" charset="0"/>
            </a:endParaRPr>
          </a:p>
        </p:txBody>
      </p:sp>
    </p:spTree>
    <p:extLst>
      <p:ext uri="{BB962C8B-B14F-4D97-AF65-F5344CB8AC3E}">
        <p14:creationId xmlns:p14="http://schemas.microsoft.com/office/powerpoint/2010/main" val="1945946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BD1BB1-AFFD-42FD-BFF7-D7452142EC7C}" type="slidenum">
              <a:rPr lang="en-US" smtClean="0"/>
              <a:t>33</a:t>
            </a:fld>
            <a:endParaRPr lang="en-US"/>
          </a:p>
        </p:txBody>
      </p:sp>
    </p:spTree>
    <p:extLst>
      <p:ext uri="{BB962C8B-B14F-4D97-AF65-F5344CB8AC3E}">
        <p14:creationId xmlns:p14="http://schemas.microsoft.com/office/powerpoint/2010/main" val="196428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10</a:t>
            </a:fld>
            <a:endParaRPr lang="en-US"/>
          </a:p>
        </p:txBody>
      </p:sp>
    </p:spTree>
    <p:extLst>
      <p:ext uri="{BB962C8B-B14F-4D97-AF65-F5344CB8AC3E}">
        <p14:creationId xmlns:p14="http://schemas.microsoft.com/office/powerpoint/2010/main" val="1549614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C02C09F-6B64-4945-81E5-DAF11AD0FED0}" type="slidenum">
              <a:rPr lang="en-US">
                <a:solidFill>
                  <a:prstClr val="black"/>
                </a:solidFill>
              </a:rPr>
              <a:pPr/>
              <a:t>37</a:t>
            </a:fld>
            <a:endParaRPr lang="en-US">
              <a:solidFill>
                <a:prstClr val="black"/>
              </a:solidFill>
            </a:endParaRPr>
          </a:p>
        </p:txBody>
      </p:sp>
      <p:sp>
        <p:nvSpPr>
          <p:cNvPr id="675842"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16</a:t>
            </a:r>
          </a:p>
        </p:txBody>
      </p:sp>
      <p:sp>
        <p:nvSpPr>
          <p:cNvPr id="675843"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675844"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675845" name="Rectangle 5"/>
          <p:cNvSpPr>
            <a:spLocks noGrp="1" noRot="1" noChangeAspect="1" noChangeArrowheads="1" noTextEdit="1"/>
          </p:cNvSpPr>
          <p:nvPr>
            <p:ph type="sldImg"/>
          </p:nvPr>
        </p:nvSpPr>
        <p:spPr>
          <a:ln w="12700" cap="flat"/>
        </p:spPr>
      </p:sp>
      <p:sp>
        <p:nvSpPr>
          <p:cNvPr id="675846" name="Rectangle 6"/>
          <p:cNvSpPr>
            <a:spLocks noGrp="1" noChangeArrowheads="1"/>
          </p:cNvSpPr>
          <p:nvPr>
            <p:ph type="body" idx="1"/>
          </p:nvPr>
        </p:nvSpPr>
        <p:spPr>
          <a:ln/>
          <a:extLst>
            <a:ext uri="{91240B29-F687-4f45-9708-019B960494DF}">
              <a14:hiddenLine xmlns:a14="http://schemas.microsoft.com/office/drawing/2010/main" xmlns="" w="12700">
                <a:solidFill>
                  <a:schemeClr val="tx1"/>
                </a:solidFill>
                <a:miter lim="800000"/>
                <a:headEnd/>
                <a:tailEnd/>
              </a14:hiddenLine>
            </a:ext>
          </a:extLst>
        </p:spPr>
        <p:txBody>
          <a:bodyPr lIns="90478" tIns="44445" rIns="90478" bIns="44445"/>
          <a:lstStyle/>
          <a:p>
            <a:endParaRPr lang="en-US"/>
          </a:p>
        </p:txBody>
      </p:sp>
    </p:spTree>
    <p:extLst>
      <p:ext uri="{BB962C8B-B14F-4D97-AF65-F5344CB8AC3E}">
        <p14:creationId xmlns:p14="http://schemas.microsoft.com/office/powerpoint/2010/main" val="272506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BD1BB1-AFFD-42FD-BFF7-D7452142EC7C}" type="slidenum">
              <a:rPr lang="en-US" smtClean="0"/>
              <a:t>39</a:t>
            </a:fld>
            <a:endParaRPr lang="en-US"/>
          </a:p>
        </p:txBody>
      </p:sp>
    </p:spTree>
    <p:extLst>
      <p:ext uri="{BB962C8B-B14F-4D97-AF65-F5344CB8AC3E}">
        <p14:creationId xmlns:p14="http://schemas.microsoft.com/office/powerpoint/2010/main" val="1067025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8F27FD6-BB5F-49CC-97D6-E55800116075}" type="slidenum">
              <a:rPr lang="en-US" smtClean="0"/>
              <a:t>40</a:t>
            </a:fld>
            <a:endParaRPr lang="en-US"/>
          </a:p>
        </p:txBody>
      </p:sp>
    </p:spTree>
    <p:extLst>
      <p:ext uri="{BB962C8B-B14F-4D97-AF65-F5344CB8AC3E}">
        <p14:creationId xmlns:p14="http://schemas.microsoft.com/office/powerpoint/2010/main" val="51377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ea typeface="Calibri" charset="0"/>
                <a:cs typeface="Times New Roman" charset="0"/>
              </a:rPr>
              <a:t>Mesenchymal stem cells are cells derived from several tissues (including the bone marrow) which have been shown to have a great regenerative potential, and which are being put forward as biological therapy agents against neurodegenerative diseases. While the effect of the cells has been studied in several neurodegenerative diseases, including ataxias, with promising results, no pre-clinical studies exist in spinocerebellar ataxia type 3 (SCA3), also known as Machado-Joseph disease (MJD). The goal of this project to study the utility of using either mesenchymal stem cells or biological products derived from these cells to treat SCA3/MJD. For this, we will assess of the short and long term effect of these treatments on the motor impairments of a mouse model of this disease, using tests that address balance, strength, and movement coordination; we will also look at effects on neuronal death in different regions of the nervous system of these mice, six months after the administration of the stem cells or their biological products. We will compare different protocols, including different injection sites, to define the one with a higher effect. This should provide relevant proof-of-concept information for future clinical studies of MSCs in patients with SCA3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ffectLst/>
              <a:latin typeface="Times New Roman" charset="0"/>
              <a:ea typeface="Calibri" charset="0"/>
              <a:cs typeface="Times New Roman" charset="0"/>
            </a:endParaRPr>
          </a:p>
          <a:p>
            <a:r>
              <a:rPr lang="en-US" dirty="0" smtClean="0">
                <a:latin typeface="Calibri" charset="0"/>
                <a:ea typeface="Calibri" charset="0"/>
                <a:cs typeface="Times New Roman" charset="0"/>
              </a:rPr>
              <a:t>Advancing the therapeutic potential of exon skipping for Spinocerebellar ataxia type 3</a:t>
            </a:r>
          </a:p>
          <a:p>
            <a:r>
              <a:rPr lang="en-US" dirty="0" err="1" smtClean="0">
                <a:latin typeface="Calibri" charset="0"/>
                <a:ea typeface="Calibri" charset="0"/>
                <a:cs typeface="Times New Roman" charset="0"/>
              </a:rPr>
              <a:t>Willeke</a:t>
            </a:r>
            <a:r>
              <a:rPr lang="en-US" dirty="0" smtClean="0">
                <a:latin typeface="Calibri" charset="0"/>
                <a:ea typeface="Calibri" charset="0"/>
                <a:cs typeface="Times New Roman" charset="0"/>
              </a:rPr>
              <a:t> M.C. van </a:t>
            </a:r>
            <a:r>
              <a:rPr lang="en-US" dirty="0" err="1" smtClean="0">
                <a:latin typeface="Calibri" charset="0"/>
                <a:ea typeface="Calibri" charset="0"/>
                <a:cs typeface="Times New Roman" charset="0"/>
              </a:rPr>
              <a:t>Roon</a:t>
            </a:r>
            <a:r>
              <a:rPr lang="en-US" dirty="0" smtClean="0">
                <a:latin typeface="Calibri" charset="0"/>
                <a:ea typeface="Calibri" charset="0"/>
                <a:cs typeface="Times New Roman" charset="0"/>
              </a:rPr>
              <a:t>-Mom, PhD</a:t>
            </a:r>
          </a:p>
          <a:p>
            <a:r>
              <a:rPr lang="en-US" dirty="0" smtClean="0">
                <a:latin typeface="Calibri" charset="0"/>
                <a:ea typeface="Calibri" charset="0"/>
                <a:cs typeface="Times New Roman" charset="0"/>
              </a:rPr>
              <a:t>She may be contacted at </a:t>
            </a:r>
            <a:r>
              <a:rPr lang="en-US" sz="1050" dirty="0" smtClean="0">
                <a:solidFill>
                  <a:srgbClr val="0000FF"/>
                </a:solidFill>
                <a:latin typeface="Arial" charset="0"/>
                <a:ea typeface="Calibri" charset="0"/>
                <a:cs typeface="Times New Roman" charset="0"/>
                <a:hlinkClick r:id="rId3"/>
              </a:rPr>
              <a:t>w.vanroon@lumc.nl</a:t>
            </a:r>
            <a:r>
              <a:rPr lang="en-US" dirty="0" smtClean="0">
                <a:latin typeface="Calibri" charset="0"/>
                <a:ea typeface="Calibri" charset="0"/>
                <a:cs typeface="Times New Roman" charset="0"/>
              </a:rPr>
              <a:t> </a:t>
            </a:r>
          </a:p>
          <a:p>
            <a:r>
              <a:rPr lang="en-US" b="1" dirty="0" smtClean="0">
                <a:latin typeface="Calibri" charset="0"/>
                <a:ea typeface="Calibri" charset="0"/>
                <a:cs typeface="Times New Roman" charset="0"/>
              </a:rPr>
              <a:t> </a:t>
            </a:r>
            <a:endParaRPr lang="en-US" dirty="0" smtClean="0">
              <a:latin typeface="Calibri" charset="0"/>
              <a:ea typeface="Calibri" charset="0"/>
              <a:cs typeface="Times New Roman" charset="0"/>
            </a:endParaRPr>
          </a:p>
          <a:p>
            <a:r>
              <a:rPr lang="en-US" b="1" dirty="0" smtClean="0">
                <a:latin typeface="Calibri" charset="0"/>
                <a:ea typeface="Calibri" charset="0"/>
                <a:cs typeface="Times New Roman" charset="0"/>
              </a:rPr>
              <a:t>Removal of the toxic protein region</a:t>
            </a:r>
            <a:endParaRPr lang="en-US" dirty="0" smtClean="0">
              <a:latin typeface="Calibri" charset="0"/>
              <a:ea typeface="Calibri" charset="0"/>
              <a:cs typeface="Times New Roman" charset="0"/>
            </a:endParaRPr>
          </a:p>
          <a:p>
            <a:r>
              <a:rPr lang="en-US" dirty="0" smtClean="0">
                <a:latin typeface="Calibri" charset="0"/>
                <a:ea typeface="Calibri" charset="0"/>
                <a:cs typeface="Times New Roman" charset="0"/>
              </a:rPr>
              <a:t>In our group we make use of molecules called antisense oligonucleotides (AONs). AONs can be used to remove specific regions of proteins within cells. We implement AONs to remove the toxic </a:t>
            </a:r>
            <a:r>
              <a:rPr lang="en-US" dirty="0" err="1" smtClean="0">
                <a:latin typeface="Calibri" charset="0"/>
                <a:ea typeface="Calibri" charset="0"/>
                <a:cs typeface="Times New Roman" charset="0"/>
              </a:rPr>
              <a:t>polyglutamine</a:t>
            </a:r>
            <a:r>
              <a:rPr lang="en-US" dirty="0" smtClean="0">
                <a:latin typeface="Calibri" charset="0"/>
                <a:ea typeface="Calibri" charset="0"/>
                <a:cs typeface="Times New Roman" charset="0"/>
              </a:rPr>
              <a:t> repeat from the ataxin-3 protein. In this manner, we are able to directly remove the cause of SCA3, without reducing the amount of ataxin-3 protein. Since ataxin-3 is likely an important protein for normal brain function, this is a key advantage over other AON based strategies for SCA3 that aim to lower the levels of ataxin-3 protein.</a:t>
            </a:r>
          </a:p>
          <a:p>
            <a:r>
              <a:rPr lang="en-US" b="1" dirty="0" smtClean="0">
                <a:latin typeface="Calibri" charset="0"/>
                <a:ea typeface="Calibri" charset="0"/>
                <a:cs typeface="Times New Roman" charset="0"/>
              </a:rPr>
              <a:t> </a:t>
            </a:r>
            <a:endParaRPr lang="en-US" dirty="0" smtClean="0">
              <a:latin typeface="Calibri" charset="0"/>
              <a:ea typeface="Calibri" charset="0"/>
              <a:cs typeface="Times New Roman" charset="0"/>
            </a:endParaRPr>
          </a:p>
          <a:p>
            <a:r>
              <a:rPr lang="en-US" b="1" dirty="0" smtClean="0">
                <a:latin typeface="Calibri" charset="0"/>
                <a:ea typeface="Calibri" charset="0"/>
                <a:cs typeface="Times New Roman" charset="0"/>
              </a:rPr>
              <a:t>Preliminary results</a:t>
            </a:r>
            <a:endParaRPr lang="en-US" dirty="0" smtClean="0">
              <a:latin typeface="Calibri" charset="0"/>
              <a:ea typeface="Calibri" charset="0"/>
              <a:cs typeface="Times New Roman" charset="0"/>
            </a:endParaRPr>
          </a:p>
          <a:p>
            <a:r>
              <a:rPr lang="en-US" dirty="0" smtClean="0">
                <a:latin typeface="Calibri" charset="0"/>
                <a:ea typeface="Calibri" charset="0"/>
                <a:cs typeface="Times New Roman" charset="0"/>
              </a:rPr>
              <a:t>We have shown that our AON approach in cell and animal models of SCA3 can indeed achieve removal of the </a:t>
            </a:r>
            <a:r>
              <a:rPr lang="en-US" dirty="0" err="1" smtClean="0">
                <a:latin typeface="Calibri" charset="0"/>
                <a:ea typeface="Calibri" charset="0"/>
                <a:cs typeface="Times New Roman" charset="0"/>
              </a:rPr>
              <a:t>polyglutamine</a:t>
            </a:r>
            <a:r>
              <a:rPr lang="en-US" dirty="0" smtClean="0">
                <a:latin typeface="Calibri" charset="0"/>
                <a:ea typeface="Calibri" charset="0"/>
                <a:cs typeface="Times New Roman" charset="0"/>
              </a:rPr>
              <a:t> repeat. Injection of the AON in the brains of mice led to removal of the </a:t>
            </a:r>
            <a:r>
              <a:rPr lang="en-US" dirty="0" err="1" smtClean="0">
                <a:latin typeface="Calibri" charset="0"/>
                <a:ea typeface="Calibri" charset="0"/>
                <a:cs typeface="Times New Roman" charset="0"/>
              </a:rPr>
              <a:t>polyglutamine</a:t>
            </a:r>
            <a:r>
              <a:rPr lang="en-US" dirty="0" smtClean="0">
                <a:latin typeface="Calibri" charset="0"/>
                <a:ea typeface="Calibri" charset="0"/>
                <a:cs typeface="Times New Roman" charset="0"/>
              </a:rPr>
              <a:t> repeat from the ataxin-3 protein throughout the brain. The treatment was well tolerated by the mice, and the treatment effect was observed for at least 2.5 months after injection. These results are very promising, and we wish to further pursue this approach to optimize the clinical potential.</a:t>
            </a:r>
          </a:p>
          <a:p>
            <a:r>
              <a:rPr lang="en-US" b="1" dirty="0" smtClean="0">
                <a:latin typeface="Calibri" charset="0"/>
                <a:ea typeface="Calibri" charset="0"/>
                <a:cs typeface="Times New Roman" charset="0"/>
              </a:rPr>
              <a:t> </a:t>
            </a:r>
            <a:endParaRPr lang="en-US" dirty="0" smtClean="0">
              <a:latin typeface="Calibri" charset="0"/>
              <a:ea typeface="Calibri" charset="0"/>
              <a:cs typeface="Times New Roman" charset="0"/>
            </a:endParaRPr>
          </a:p>
          <a:p>
            <a:r>
              <a:rPr lang="en-US" b="1" dirty="0" smtClean="0">
                <a:latin typeface="Calibri" charset="0"/>
                <a:ea typeface="Calibri" charset="0"/>
                <a:cs typeface="Times New Roman" charset="0"/>
              </a:rPr>
              <a:t>Proposed research</a:t>
            </a:r>
            <a:endParaRPr lang="en-US" dirty="0" smtClean="0">
              <a:latin typeface="Calibri" charset="0"/>
              <a:ea typeface="Calibri" charset="0"/>
              <a:cs typeface="Times New Roman" charset="0"/>
            </a:endParaRPr>
          </a:p>
          <a:p>
            <a:r>
              <a:rPr lang="en-US" dirty="0" smtClean="0">
                <a:latin typeface="Calibri" charset="0"/>
                <a:ea typeface="Calibri" charset="0"/>
                <a:cs typeface="Times New Roman" charset="0"/>
              </a:rPr>
              <a:t>In order to advance our AON approach for SCA3 to the clinic, we want to systematically screen a range of different AON sequences to determine the most effective molecule. We will perform these tests in SCA3 mice which have the mutated human </a:t>
            </a:r>
            <a:r>
              <a:rPr lang="en-US" i="1" dirty="0" smtClean="0">
                <a:latin typeface="Calibri" charset="0"/>
                <a:ea typeface="Calibri" charset="0"/>
                <a:cs typeface="Times New Roman" charset="0"/>
              </a:rPr>
              <a:t>ATXN3 </a:t>
            </a:r>
            <a:r>
              <a:rPr lang="en-US" dirty="0" smtClean="0">
                <a:latin typeface="Calibri" charset="0"/>
                <a:ea typeface="Calibri" charset="0"/>
                <a:cs typeface="Times New Roman" charset="0"/>
              </a:rPr>
              <a:t>gene. Furthermore, we will use human neuronal cell cultures of SCA3 to carefully assess ataxin-3 protein functioning in patient-relevant cell models to ensure safety of the treatment.</a:t>
            </a:r>
            <a:endParaRPr lang="en-US" dirty="0" smtClean="0">
              <a:effectLst/>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Harry Orr, PhD</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Towards an ASO Therapy for Spinocerebellar Ataxia Type 1</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5400" marR="0" eaLnBrk="0" hangingPunct="0">
              <a:lnSpc>
                <a:spcPts val="1125"/>
              </a:lnSpc>
              <a:spcBef>
                <a:spcPts val="0"/>
              </a:spcBef>
              <a:spcAft>
                <a:spcPts val="0"/>
              </a:spcAft>
            </a:pPr>
            <a:r>
              <a:rPr lang="en-US" spc="-5" dirty="0" smtClean="0">
                <a:latin typeface="Arial" charset="0"/>
                <a:ea typeface="Calibri" charset="0"/>
                <a:cs typeface="Times New Roman" charset="0"/>
              </a:rPr>
              <a:t> </a:t>
            </a:r>
            <a:endParaRPr lang="en-US" dirty="0" smtClean="0">
              <a:latin typeface="Calibri" charset="0"/>
              <a:ea typeface="Calibri" charset="0"/>
              <a:cs typeface="Times New Roman" charset="0"/>
            </a:endParaRPr>
          </a:p>
          <a:p>
            <a:pPr marL="27305" marR="0" eaLnBrk="0" hangingPunct="0">
              <a:spcBef>
                <a:spcPts val="0"/>
              </a:spcBef>
              <a:spcAft>
                <a:spcPts val="0"/>
              </a:spcAft>
            </a:pPr>
            <a:r>
              <a:rPr lang="en-US" dirty="0" smtClean="0">
                <a:latin typeface="Arial" charset="0"/>
                <a:ea typeface="Calibri" charset="0"/>
                <a:cs typeface="Times New Roman" charset="0"/>
              </a:rPr>
              <a:t>Spinocerebellar ataxia type 1 (SCA1) is a fatal inherited form of ataxia for which there is currently no effective treatment. Studies using mouse models of SCA1 demonstrate that reducing expression of the SCA1 gene is able to reduce SCA1-like symptoms including motor dysfunction and premature death. We propose to further our proof-of-concept studies that an antisense oligonucleotide (ASO) approach to reduce total Sca1 gene expression, including the mutant gene is effective in relieving SCA1-like symptoms in the </a:t>
            </a:r>
            <a:r>
              <a:rPr lang="en-US" i="1" dirty="0" smtClean="0">
                <a:latin typeface="Arial" charset="0"/>
                <a:ea typeface="Calibri" charset="0"/>
                <a:cs typeface="Times New Roman" charset="0"/>
              </a:rPr>
              <a:t>Sca1</a:t>
            </a:r>
            <a:r>
              <a:rPr lang="en-US" sz="500" i="1" dirty="0" smtClean="0">
                <a:latin typeface="Arial" charset="0"/>
                <a:ea typeface="Calibri" charset="0"/>
                <a:cs typeface="Times New Roman" charset="0"/>
              </a:rPr>
              <a:t>154Q/2Q </a:t>
            </a:r>
            <a:r>
              <a:rPr lang="en-US" dirty="0" err="1" smtClean="0">
                <a:latin typeface="Arial" charset="0"/>
                <a:ea typeface="Calibri" charset="0"/>
                <a:cs typeface="Times New Roman" charset="0"/>
              </a:rPr>
              <a:t>knockin</a:t>
            </a:r>
            <a:r>
              <a:rPr lang="en-US" dirty="0" smtClean="0">
                <a:latin typeface="Arial" charset="0"/>
                <a:ea typeface="Calibri" charset="0"/>
                <a:cs typeface="Times New Roman" charset="0"/>
              </a:rPr>
              <a:t> mouse model of SCA1. Assessing whether therapies impact the progression of neurodegeneration using only clinical scales is challenging due to slow progression and phenotypic variability, necessitating long clinical trials with large sample sizes.</a:t>
            </a:r>
            <a:endParaRPr lang="en-US" dirty="0" smtClean="0">
              <a:latin typeface="Calibri" charset="0"/>
              <a:ea typeface="Calibri" charset="0"/>
              <a:cs typeface="Times New Roman" charset="0"/>
            </a:endParaRPr>
          </a:p>
          <a:p>
            <a:pPr marL="25400" marR="69850" eaLnBrk="0" hangingPunct="0">
              <a:spcBef>
                <a:spcPts val="15"/>
              </a:spcBef>
              <a:spcAft>
                <a:spcPts val="0"/>
              </a:spcAft>
            </a:pPr>
            <a:r>
              <a:rPr lang="en-US" dirty="0" smtClean="0">
                <a:latin typeface="Arial" charset="0"/>
                <a:ea typeface="Calibri" charset="0"/>
                <a:cs typeface="Times New Roman" charset="0"/>
              </a:rPr>
              <a:t>Therefore, we will focus on monitoring ASO therapy in </a:t>
            </a:r>
            <a:r>
              <a:rPr lang="en-US" i="1" dirty="0" smtClean="0">
                <a:latin typeface="Arial" charset="0"/>
                <a:ea typeface="Calibri" charset="0"/>
                <a:cs typeface="Times New Roman" charset="0"/>
              </a:rPr>
              <a:t>Sca1</a:t>
            </a:r>
            <a:r>
              <a:rPr lang="en-US" sz="500" i="1" dirty="0" smtClean="0">
                <a:latin typeface="Arial" charset="0"/>
                <a:ea typeface="Calibri" charset="0"/>
                <a:cs typeface="Times New Roman" charset="0"/>
              </a:rPr>
              <a:t>154Q/2Q </a:t>
            </a:r>
            <a:r>
              <a:rPr lang="en-US" dirty="0" smtClean="0">
                <a:latin typeface="Arial" charset="0"/>
                <a:ea typeface="Calibri" charset="0"/>
                <a:cs typeface="Times New Roman" charset="0"/>
              </a:rPr>
              <a:t>mice using advanced MRS-based neuroimaging to address an unmet need relevant for translating ASO therapy to patients with SCA1</a:t>
            </a:r>
            <a:endParaRPr lang="en-US" dirty="0" smtClean="0">
              <a:effectLst/>
              <a:latin typeface="Calibri" charset="0"/>
              <a:ea typeface="Calibri"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14</a:t>
            </a:fld>
            <a:endParaRPr lang="en-US"/>
          </a:p>
        </p:txBody>
      </p:sp>
    </p:spTree>
    <p:extLst>
      <p:ext uri="{BB962C8B-B14F-4D97-AF65-F5344CB8AC3E}">
        <p14:creationId xmlns:p14="http://schemas.microsoft.com/office/powerpoint/2010/main" val="105157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4B48E0D2-362B-4FEC-A6B3-448820684132}" type="slidenum">
              <a:rPr lang="en-US" sz="1200">
                <a:solidFill>
                  <a:prstClr val="black"/>
                </a:solidFill>
              </a:rPr>
              <a:pPr/>
              <a:t>16</a:t>
            </a:fld>
            <a:endParaRPr lang="en-US" sz="1200">
              <a:solidFill>
                <a:prstClr val="black"/>
              </a:solidFill>
            </a:endParaRPr>
          </a:p>
        </p:txBody>
      </p:sp>
      <p:sp>
        <p:nvSpPr>
          <p:cNvPr id="55299"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3</a:t>
            </a:r>
          </a:p>
        </p:txBody>
      </p:sp>
      <p:sp>
        <p:nvSpPr>
          <p:cNvPr id="55300"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55301"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55302" name="Rectangle 5"/>
          <p:cNvSpPr>
            <a:spLocks noGrp="1" noRot="1" noChangeAspect="1" noChangeArrowheads="1" noTextEdit="1"/>
          </p:cNvSpPr>
          <p:nvPr>
            <p:ph type="sldImg"/>
          </p:nvPr>
        </p:nvSpPr>
        <p:spPr>
          <a:ln w="12700" cap="flat"/>
        </p:spPr>
      </p:sp>
      <p:sp>
        <p:nvSpPr>
          <p:cNvPr id="55303"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204097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47589282-FF57-4847-8B09-366DE33CB484}" type="slidenum">
              <a:rPr lang="en-US" sz="1200">
                <a:solidFill>
                  <a:prstClr val="black"/>
                </a:solidFill>
              </a:rPr>
              <a:pPr/>
              <a:t>17</a:t>
            </a:fld>
            <a:endParaRPr lang="en-US" sz="1200">
              <a:solidFill>
                <a:prstClr val="black"/>
              </a:solidFill>
            </a:endParaRPr>
          </a:p>
        </p:txBody>
      </p:sp>
      <p:sp>
        <p:nvSpPr>
          <p:cNvPr id="52227"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2</a:t>
            </a:r>
          </a:p>
        </p:txBody>
      </p:sp>
      <p:sp>
        <p:nvSpPr>
          <p:cNvPr id="52228"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52229"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52230" name="Rectangle 5"/>
          <p:cNvSpPr>
            <a:spLocks noGrp="1" noRot="1" noChangeAspect="1" noChangeArrowheads="1" noTextEdit="1"/>
          </p:cNvSpPr>
          <p:nvPr>
            <p:ph type="sldImg"/>
          </p:nvPr>
        </p:nvSpPr>
        <p:spPr>
          <a:ln w="12700" cap="flat"/>
        </p:spPr>
      </p:sp>
      <p:sp>
        <p:nvSpPr>
          <p:cNvPr id="52231"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r>
              <a:rPr lang="en-US" smtClean="0"/>
              <a:t>10 to 100 trillion</a:t>
            </a:r>
          </a:p>
        </p:txBody>
      </p:sp>
    </p:spTree>
    <p:extLst>
      <p:ext uri="{BB962C8B-B14F-4D97-AF65-F5344CB8AC3E}">
        <p14:creationId xmlns:p14="http://schemas.microsoft.com/office/powerpoint/2010/main" val="170788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Turn back the clock to discovery of bidirectional transcription and RAN translation</a:t>
            </a:r>
          </a:p>
        </p:txBody>
      </p:sp>
      <p:sp>
        <p:nvSpPr>
          <p:cNvPr id="4" name="Slide Number Placeholder 3"/>
          <p:cNvSpPr>
            <a:spLocks noGrp="1"/>
          </p:cNvSpPr>
          <p:nvPr>
            <p:ph type="sldNum" sz="quarter" idx="10"/>
          </p:nvPr>
        </p:nvSpPr>
        <p:spPr/>
        <p:txBody>
          <a:bodyPr/>
          <a:lstStyle/>
          <a:p>
            <a:fld id="{81BD1BB1-AFFD-42FD-BFF7-D7452142EC7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876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E4F352F7-BE5D-4D16-A889-EC6D68327BE0}" type="slidenum">
              <a:rPr lang="en-US" sz="1200">
                <a:solidFill>
                  <a:prstClr val="black"/>
                </a:solidFill>
              </a:rPr>
              <a:pPr/>
              <a:t>19</a:t>
            </a:fld>
            <a:endParaRPr lang="en-US" sz="1200">
              <a:solidFill>
                <a:prstClr val="black"/>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0828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D166391D-6448-425D-869F-4748569FD85A}" type="slidenum">
              <a:rPr lang="en-US" sz="1200">
                <a:solidFill>
                  <a:prstClr val="black"/>
                </a:solidFill>
              </a:rPr>
              <a:pPr/>
              <a:t>20</a:t>
            </a:fld>
            <a:endParaRPr lang="en-US" sz="1200">
              <a:solidFill>
                <a:prstClr val="black"/>
              </a:solidFill>
            </a:endParaRPr>
          </a:p>
        </p:txBody>
      </p:sp>
      <p:sp>
        <p:nvSpPr>
          <p:cNvPr id="59395" name="Rectangle 2"/>
          <p:cNvSpPr>
            <a:spLocks noChangeArrowheads="1"/>
          </p:cNvSpPr>
          <p:nvPr/>
        </p:nvSpPr>
        <p:spPr bwMode="auto">
          <a:xfrm>
            <a:off x="3888880" y="8676822"/>
            <a:ext cx="2966144" cy="447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algn="r" defTabSz="900947"/>
            <a:r>
              <a:rPr lang="en-US" sz="1200" b="1" i="1">
                <a:solidFill>
                  <a:prstClr val="black"/>
                </a:solidFill>
                <a:latin typeface="Goudy" charset="0"/>
              </a:rPr>
              <a:t>16</a:t>
            </a:r>
          </a:p>
        </p:txBody>
      </p:sp>
      <p:sp>
        <p:nvSpPr>
          <p:cNvPr id="59396" name="Rectangle 3"/>
          <p:cNvSpPr>
            <a:spLocks noChangeArrowheads="1"/>
          </p:cNvSpPr>
          <p:nvPr/>
        </p:nvSpPr>
        <p:spPr bwMode="auto">
          <a:xfrm>
            <a:off x="32742" y="8649609"/>
            <a:ext cx="2966145" cy="4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nchor="b"/>
          <a:lstStyle/>
          <a:p>
            <a:pPr defTabSz="900947"/>
            <a:r>
              <a:rPr lang="en-US" sz="1100">
                <a:solidFill>
                  <a:prstClr val="black"/>
                </a:solidFill>
                <a:latin typeface="Helvetica Black" charset="0"/>
              </a:rPr>
              <a:t>Basic Genetics</a:t>
            </a:r>
          </a:p>
        </p:txBody>
      </p:sp>
      <p:sp>
        <p:nvSpPr>
          <p:cNvPr id="59397" name="Rectangle 4"/>
          <p:cNvSpPr>
            <a:spLocks noChangeArrowheads="1"/>
          </p:cNvSpPr>
          <p:nvPr/>
        </p:nvSpPr>
        <p:spPr bwMode="auto">
          <a:xfrm>
            <a:off x="32742" y="0"/>
            <a:ext cx="6802934" cy="44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8" tIns="44445" rIns="90478" bIns="44445"/>
          <a:lstStyle/>
          <a:p>
            <a:pPr defTabSz="900947"/>
            <a:r>
              <a:rPr lang="en-US" sz="1400" i="1">
                <a:solidFill>
                  <a:prstClr val="black"/>
                </a:solidFill>
                <a:latin typeface="Goudy" charset="0"/>
              </a:rPr>
              <a:t>ASCO Curriculum: Cancer Genetics &amp; Cancer Predisposition Testing</a:t>
            </a:r>
          </a:p>
        </p:txBody>
      </p:sp>
      <p:sp>
        <p:nvSpPr>
          <p:cNvPr id="59398" name="Rectangle 5"/>
          <p:cNvSpPr>
            <a:spLocks noGrp="1" noRot="1" noChangeAspect="1" noChangeArrowheads="1" noTextEdit="1"/>
          </p:cNvSpPr>
          <p:nvPr>
            <p:ph type="sldImg"/>
          </p:nvPr>
        </p:nvSpPr>
        <p:spPr>
          <a:ln w="12700" cap="flat"/>
        </p:spPr>
      </p:sp>
      <p:sp>
        <p:nvSpPr>
          <p:cNvPr id="59399" name="Rectangle 6"/>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78" tIns="44445" rIns="90478" bIns="44445"/>
          <a:lstStyle/>
          <a:p>
            <a:endParaRPr lang="en-US" smtClean="0"/>
          </a:p>
        </p:txBody>
      </p:sp>
    </p:spTree>
    <p:extLst>
      <p:ext uri="{BB962C8B-B14F-4D97-AF65-F5344CB8AC3E}">
        <p14:creationId xmlns:p14="http://schemas.microsoft.com/office/powerpoint/2010/main" val="2024690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14462">
              <a:defRPr sz="3100">
                <a:solidFill>
                  <a:schemeClr val="tx1"/>
                </a:solidFill>
                <a:latin typeface="Times New Roman" pitchFamily="18" charset="0"/>
              </a:defRPr>
            </a:lvl1pPr>
            <a:lvl2pPr marL="702739" indent="-270284" defTabSz="914462">
              <a:defRPr sz="3100">
                <a:solidFill>
                  <a:schemeClr val="tx1"/>
                </a:solidFill>
                <a:latin typeface="Times New Roman" pitchFamily="18" charset="0"/>
              </a:defRPr>
            </a:lvl2pPr>
            <a:lvl3pPr marL="1081137" indent="-216227" defTabSz="914462">
              <a:defRPr sz="3100">
                <a:solidFill>
                  <a:schemeClr val="tx1"/>
                </a:solidFill>
                <a:latin typeface="Times New Roman" pitchFamily="18" charset="0"/>
              </a:defRPr>
            </a:lvl3pPr>
            <a:lvl4pPr marL="1513591" indent="-216227" defTabSz="914462">
              <a:defRPr sz="3100">
                <a:solidFill>
                  <a:schemeClr val="tx1"/>
                </a:solidFill>
                <a:latin typeface="Times New Roman" pitchFamily="18" charset="0"/>
              </a:defRPr>
            </a:lvl4pPr>
            <a:lvl5pPr marL="1946046" indent="-216227" defTabSz="914462">
              <a:defRPr sz="3100">
                <a:solidFill>
                  <a:schemeClr val="tx1"/>
                </a:solidFill>
                <a:latin typeface="Times New Roman" pitchFamily="18" charset="0"/>
              </a:defRPr>
            </a:lvl5pPr>
            <a:lvl6pPr marL="2378501" indent="-216227" defTabSz="914462" eaLnBrk="0" fontAlgn="base" hangingPunct="0">
              <a:spcBef>
                <a:spcPct val="0"/>
              </a:spcBef>
              <a:spcAft>
                <a:spcPct val="0"/>
              </a:spcAft>
              <a:defRPr sz="3100">
                <a:solidFill>
                  <a:schemeClr val="tx1"/>
                </a:solidFill>
                <a:latin typeface="Times New Roman" pitchFamily="18" charset="0"/>
              </a:defRPr>
            </a:lvl6pPr>
            <a:lvl7pPr marL="2810955" indent="-216227" defTabSz="914462" eaLnBrk="0" fontAlgn="base" hangingPunct="0">
              <a:spcBef>
                <a:spcPct val="0"/>
              </a:spcBef>
              <a:spcAft>
                <a:spcPct val="0"/>
              </a:spcAft>
              <a:defRPr sz="3100">
                <a:solidFill>
                  <a:schemeClr val="tx1"/>
                </a:solidFill>
                <a:latin typeface="Times New Roman" pitchFamily="18" charset="0"/>
              </a:defRPr>
            </a:lvl7pPr>
            <a:lvl8pPr marL="3243410" indent="-216227" defTabSz="914462" eaLnBrk="0" fontAlgn="base" hangingPunct="0">
              <a:spcBef>
                <a:spcPct val="0"/>
              </a:spcBef>
              <a:spcAft>
                <a:spcPct val="0"/>
              </a:spcAft>
              <a:defRPr sz="3100">
                <a:solidFill>
                  <a:schemeClr val="tx1"/>
                </a:solidFill>
                <a:latin typeface="Times New Roman" pitchFamily="18" charset="0"/>
              </a:defRPr>
            </a:lvl8pPr>
            <a:lvl9pPr marL="3675865" indent="-216227" defTabSz="914462" eaLnBrk="0" fontAlgn="base" hangingPunct="0">
              <a:spcBef>
                <a:spcPct val="0"/>
              </a:spcBef>
              <a:spcAft>
                <a:spcPct val="0"/>
              </a:spcAft>
              <a:defRPr sz="3100">
                <a:solidFill>
                  <a:schemeClr val="tx1"/>
                </a:solidFill>
                <a:latin typeface="Times New Roman" pitchFamily="18" charset="0"/>
              </a:defRPr>
            </a:lvl9pPr>
          </a:lstStyle>
          <a:p>
            <a:fld id="{829655F4-F597-4A8C-8589-EB2DC2E32CED}" type="slidenum">
              <a:rPr lang="en-US" sz="1200">
                <a:solidFill>
                  <a:prstClr val="black"/>
                </a:solidFill>
              </a:rPr>
              <a:pPr/>
              <a:t>21</a:t>
            </a:fld>
            <a:endParaRPr lang="en-US" sz="12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029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3/10/17</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97659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35455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648923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7704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05115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83832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88469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30690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3/10/17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235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0FB240-746F-5347-81D4-115AFE10E54A}" type="datetimeFigureOut">
              <a:rPr lang="en-US" smtClean="0"/>
              <a:t>3/11/17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DEA77-D6F5-944A-8C3B-F00EEDD3DF0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CCFFCC"/>
              </a:solidFill>
            </a:endParaRPr>
          </a:p>
        </p:txBody>
      </p:sp>
      <p:sp>
        <p:nvSpPr>
          <p:cNvPr id="5" name="Footer Placeholder 4"/>
          <p:cNvSpPr>
            <a:spLocks noGrp="1"/>
          </p:cNvSpPr>
          <p:nvPr>
            <p:ph type="ftr" sz="quarter" idx="11"/>
          </p:nvPr>
        </p:nvSpPr>
        <p:spPr/>
        <p:txBody>
          <a:bodyPr/>
          <a:lstStyle/>
          <a:p>
            <a:pPr>
              <a:defRPr/>
            </a:pPr>
            <a:endParaRPr lang="en-US">
              <a:solidFill>
                <a:srgbClr val="CCFFCC"/>
              </a:solidFill>
            </a:endParaRPr>
          </a:p>
        </p:txBody>
      </p:sp>
      <p:sp>
        <p:nvSpPr>
          <p:cNvPr id="6" name="Slide Number Placeholder 5"/>
          <p:cNvSpPr>
            <a:spLocks noGrp="1"/>
          </p:cNvSpPr>
          <p:nvPr>
            <p:ph type="sldNum" sz="quarter" idx="12"/>
          </p:nvPr>
        </p:nvSpPr>
        <p:spPr/>
        <p:txBody>
          <a:bodyPr/>
          <a:lstStyle/>
          <a:p>
            <a:pPr>
              <a:defRPr/>
            </a:pPr>
            <a:fld id="{00BA783C-DE4B-4830-BF40-8671024117B2}"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867068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CCFFCC"/>
              </a:solidFill>
            </a:endParaRPr>
          </a:p>
        </p:txBody>
      </p:sp>
      <p:sp>
        <p:nvSpPr>
          <p:cNvPr id="5" name="Footer Placeholder 4"/>
          <p:cNvSpPr>
            <a:spLocks noGrp="1"/>
          </p:cNvSpPr>
          <p:nvPr>
            <p:ph type="ftr" sz="quarter" idx="11"/>
          </p:nvPr>
        </p:nvSpPr>
        <p:spPr/>
        <p:txBody>
          <a:bodyPr/>
          <a:lstStyle/>
          <a:p>
            <a:pPr>
              <a:defRPr/>
            </a:pPr>
            <a:endParaRPr lang="en-US">
              <a:solidFill>
                <a:srgbClr val="CCFFCC"/>
              </a:solidFill>
            </a:endParaRPr>
          </a:p>
        </p:txBody>
      </p:sp>
      <p:sp>
        <p:nvSpPr>
          <p:cNvPr id="6" name="Slide Number Placeholder 5"/>
          <p:cNvSpPr>
            <a:spLocks noGrp="1"/>
          </p:cNvSpPr>
          <p:nvPr>
            <p:ph type="sldNum" sz="quarter" idx="12"/>
          </p:nvPr>
        </p:nvSpPr>
        <p:spPr/>
        <p:txBody>
          <a:bodyPr/>
          <a:lstStyle/>
          <a:p>
            <a:pPr>
              <a:defRPr/>
            </a:pPr>
            <a:fld id="{AAD6EFCB-3862-41F1-9DAF-6FAB53E15E2B}"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CCFFCC"/>
              </a:solidFill>
            </a:endParaRPr>
          </a:p>
        </p:txBody>
      </p:sp>
      <p:sp>
        <p:nvSpPr>
          <p:cNvPr id="6" name="Footer Placeholder 5"/>
          <p:cNvSpPr>
            <a:spLocks noGrp="1"/>
          </p:cNvSpPr>
          <p:nvPr>
            <p:ph type="ftr" sz="quarter" idx="11"/>
          </p:nvPr>
        </p:nvSpPr>
        <p:spPr/>
        <p:txBody>
          <a:bodyPr/>
          <a:lstStyle/>
          <a:p>
            <a:pPr>
              <a:defRPr/>
            </a:pPr>
            <a:endParaRPr lang="en-US">
              <a:solidFill>
                <a:srgbClr val="CCFFCC"/>
              </a:solidFill>
            </a:endParaRPr>
          </a:p>
        </p:txBody>
      </p:sp>
      <p:sp>
        <p:nvSpPr>
          <p:cNvPr id="7" name="Slide Number Placeholder 6"/>
          <p:cNvSpPr>
            <a:spLocks noGrp="1"/>
          </p:cNvSpPr>
          <p:nvPr>
            <p:ph type="sldNum" sz="quarter" idx="12"/>
          </p:nvPr>
        </p:nvSpPr>
        <p:spPr/>
        <p:txBody>
          <a:bodyPr/>
          <a:lstStyle/>
          <a:p>
            <a:pPr>
              <a:defRPr/>
            </a:pPr>
            <a:fld id="{29FAD995-86C8-4922-9BC6-1531D7BA30EC}"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CCFFCC"/>
              </a:solidFill>
            </a:endParaRPr>
          </a:p>
        </p:txBody>
      </p:sp>
      <p:sp>
        <p:nvSpPr>
          <p:cNvPr id="8" name="Footer Placeholder 7"/>
          <p:cNvSpPr>
            <a:spLocks noGrp="1"/>
          </p:cNvSpPr>
          <p:nvPr>
            <p:ph type="ftr" sz="quarter" idx="11"/>
          </p:nvPr>
        </p:nvSpPr>
        <p:spPr/>
        <p:txBody>
          <a:bodyPr/>
          <a:lstStyle/>
          <a:p>
            <a:pPr>
              <a:defRPr/>
            </a:pPr>
            <a:endParaRPr lang="en-US">
              <a:solidFill>
                <a:srgbClr val="CCFFCC"/>
              </a:solidFill>
            </a:endParaRPr>
          </a:p>
        </p:txBody>
      </p:sp>
      <p:sp>
        <p:nvSpPr>
          <p:cNvPr id="9" name="Slide Number Placeholder 8"/>
          <p:cNvSpPr>
            <a:spLocks noGrp="1"/>
          </p:cNvSpPr>
          <p:nvPr>
            <p:ph type="sldNum" sz="quarter" idx="12"/>
          </p:nvPr>
        </p:nvSpPr>
        <p:spPr/>
        <p:txBody>
          <a:bodyPr/>
          <a:lstStyle/>
          <a:p>
            <a:pPr>
              <a:defRPr/>
            </a:pPr>
            <a:fld id="{1FA99172-736C-4248-9687-D76D21AF6A1F}"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CCFFCC"/>
              </a:solidFill>
            </a:endParaRPr>
          </a:p>
        </p:txBody>
      </p:sp>
      <p:sp>
        <p:nvSpPr>
          <p:cNvPr id="4" name="Footer Placeholder 3"/>
          <p:cNvSpPr>
            <a:spLocks noGrp="1"/>
          </p:cNvSpPr>
          <p:nvPr>
            <p:ph type="ftr" sz="quarter" idx="11"/>
          </p:nvPr>
        </p:nvSpPr>
        <p:spPr/>
        <p:txBody>
          <a:bodyPr/>
          <a:lstStyle/>
          <a:p>
            <a:pPr>
              <a:defRPr/>
            </a:pPr>
            <a:endParaRPr lang="en-US">
              <a:solidFill>
                <a:srgbClr val="CCFFCC"/>
              </a:solidFill>
            </a:endParaRPr>
          </a:p>
        </p:txBody>
      </p:sp>
      <p:sp>
        <p:nvSpPr>
          <p:cNvPr id="5" name="Slide Number Placeholder 4"/>
          <p:cNvSpPr>
            <a:spLocks noGrp="1"/>
          </p:cNvSpPr>
          <p:nvPr>
            <p:ph type="sldNum" sz="quarter" idx="12"/>
          </p:nvPr>
        </p:nvSpPr>
        <p:spPr/>
        <p:txBody>
          <a:bodyPr/>
          <a:lstStyle/>
          <a:p>
            <a:pPr>
              <a:defRPr/>
            </a:pPr>
            <a:fld id="{9AAECCCE-9622-4399-AE07-9C71AC2043F4}"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CCFFCC"/>
              </a:solidFill>
            </a:endParaRPr>
          </a:p>
        </p:txBody>
      </p:sp>
      <p:sp>
        <p:nvSpPr>
          <p:cNvPr id="3" name="Footer Placeholder 2"/>
          <p:cNvSpPr>
            <a:spLocks noGrp="1"/>
          </p:cNvSpPr>
          <p:nvPr>
            <p:ph type="ftr" sz="quarter" idx="11"/>
          </p:nvPr>
        </p:nvSpPr>
        <p:spPr/>
        <p:txBody>
          <a:bodyPr/>
          <a:lstStyle/>
          <a:p>
            <a:pPr>
              <a:defRPr/>
            </a:pPr>
            <a:endParaRPr lang="en-US">
              <a:solidFill>
                <a:srgbClr val="CCFFCC"/>
              </a:solidFill>
            </a:endParaRPr>
          </a:p>
        </p:txBody>
      </p:sp>
      <p:sp>
        <p:nvSpPr>
          <p:cNvPr id="4" name="Slide Number Placeholder 3"/>
          <p:cNvSpPr>
            <a:spLocks noGrp="1"/>
          </p:cNvSpPr>
          <p:nvPr>
            <p:ph type="sldNum" sz="quarter" idx="12"/>
          </p:nvPr>
        </p:nvSpPr>
        <p:spPr/>
        <p:txBody>
          <a:bodyPr/>
          <a:lstStyle/>
          <a:p>
            <a:pPr>
              <a:defRPr/>
            </a:pPr>
            <a:fld id="{F82C6ED7-8940-40EA-982D-C82D15C43FC0}"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CCFFCC"/>
              </a:solidFill>
            </a:endParaRPr>
          </a:p>
        </p:txBody>
      </p:sp>
      <p:sp>
        <p:nvSpPr>
          <p:cNvPr id="6" name="Footer Placeholder 5"/>
          <p:cNvSpPr>
            <a:spLocks noGrp="1"/>
          </p:cNvSpPr>
          <p:nvPr>
            <p:ph type="ftr" sz="quarter" idx="11"/>
          </p:nvPr>
        </p:nvSpPr>
        <p:spPr/>
        <p:txBody>
          <a:bodyPr/>
          <a:lstStyle/>
          <a:p>
            <a:pPr>
              <a:defRPr/>
            </a:pPr>
            <a:endParaRPr lang="en-US">
              <a:solidFill>
                <a:srgbClr val="CCFFCC"/>
              </a:solidFill>
            </a:endParaRPr>
          </a:p>
        </p:txBody>
      </p:sp>
      <p:sp>
        <p:nvSpPr>
          <p:cNvPr id="7" name="Slide Number Placeholder 6"/>
          <p:cNvSpPr>
            <a:spLocks noGrp="1"/>
          </p:cNvSpPr>
          <p:nvPr>
            <p:ph type="sldNum" sz="quarter" idx="12"/>
          </p:nvPr>
        </p:nvSpPr>
        <p:spPr/>
        <p:txBody>
          <a:bodyPr/>
          <a:lstStyle/>
          <a:p>
            <a:pPr>
              <a:defRPr/>
            </a:pPr>
            <a:fld id="{7F9D2B05-92DE-4B5E-B29B-17FAE46ACD90}"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CCFFCC"/>
              </a:solidFill>
            </a:endParaRPr>
          </a:p>
        </p:txBody>
      </p:sp>
      <p:sp>
        <p:nvSpPr>
          <p:cNvPr id="6" name="Footer Placeholder 5"/>
          <p:cNvSpPr>
            <a:spLocks noGrp="1"/>
          </p:cNvSpPr>
          <p:nvPr>
            <p:ph type="ftr" sz="quarter" idx="11"/>
          </p:nvPr>
        </p:nvSpPr>
        <p:spPr/>
        <p:txBody>
          <a:bodyPr/>
          <a:lstStyle/>
          <a:p>
            <a:pPr>
              <a:defRPr/>
            </a:pPr>
            <a:endParaRPr lang="en-US">
              <a:solidFill>
                <a:srgbClr val="CCFFCC"/>
              </a:solidFill>
            </a:endParaRPr>
          </a:p>
        </p:txBody>
      </p:sp>
      <p:sp>
        <p:nvSpPr>
          <p:cNvPr id="7" name="Slide Number Placeholder 6"/>
          <p:cNvSpPr>
            <a:spLocks noGrp="1"/>
          </p:cNvSpPr>
          <p:nvPr>
            <p:ph type="sldNum" sz="quarter" idx="12"/>
          </p:nvPr>
        </p:nvSpPr>
        <p:spPr/>
        <p:txBody>
          <a:bodyPr/>
          <a:lstStyle/>
          <a:p>
            <a:pPr>
              <a:defRPr/>
            </a:pPr>
            <a:fld id="{EED6ECA8-D70E-4286-AF41-434AA934CF28}"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CCFFCC"/>
              </a:solidFill>
            </a:endParaRPr>
          </a:p>
        </p:txBody>
      </p:sp>
      <p:sp>
        <p:nvSpPr>
          <p:cNvPr id="5" name="Footer Placeholder 4"/>
          <p:cNvSpPr>
            <a:spLocks noGrp="1"/>
          </p:cNvSpPr>
          <p:nvPr>
            <p:ph type="ftr" sz="quarter" idx="11"/>
          </p:nvPr>
        </p:nvSpPr>
        <p:spPr/>
        <p:txBody>
          <a:bodyPr/>
          <a:lstStyle/>
          <a:p>
            <a:pPr>
              <a:defRPr/>
            </a:pPr>
            <a:endParaRPr lang="en-US">
              <a:solidFill>
                <a:srgbClr val="CCFFCC"/>
              </a:solidFill>
            </a:endParaRPr>
          </a:p>
        </p:txBody>
      </p:sp>
      <p:sp>
        <p:nvSpPr>
          <p:cNvPr id="6" name="Slide Number Placeholder 5"/>
          <p:cNvSpPr>
            <a:spLocks noGrp="1"/>
          </p:cNvSpPr>
          <p:nvPr>
            <p:ph type="sldNum" sz="quarter" idx="12"/>
          </p:nvPr>
        </p:nvSpPr>
        <p:spPr/>
        <p:txBody>
          <a:bodyPr/>
          <a:lstStyle/>
          <a:p>
            <a:pPr>
              <a:defRPr/>
            </a:pPr>
            <a:fld id="{442DA8BD-08E6-4BC0-8002-E72B1E27DE64}"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CCFFCC"/>
              </a:solidFill>
            </a:endParaRPr>
          </a:p>
        </p:txBody>
      </p:sp>
      <p:sp>
        <p:nvSpPr>
          <p:cNvPr id="5" name="Footer Placeholder 4"/>
          <p:cNvSpPr>
            <a:spLocks noGrp="1"/>
          </p:cNvSpPr>
          <p:nvPr>
            <p:ph type="ftr" sz="quarter" idx="11"/>
          </p:nvPr>
        </p:nvSpPr>
        <p:spPr/>
        <p:txBody>
          <a:bodyPr/>
          <a:lstStyle/>
          <a:p>
            <a:pPr>
              <a:defRPr/>
            </a:pPr>
            <a:endParaRPr lang="en-US">
              <a:solidFill>
                <a:srgbClr val="CCFFCC"/>
              </a:solidFill>
            </a:endParaRPr>
          </a:p>
        </p:txBody>
      </p:sp>
      <p:sp>
        <p:nvSpPr>
          <p:cNvPr id="6" name="Slide Number Placeholder 5"/>
          <p:cNvSpPr>
            <a:spLocks noGrp="1"/>
          </p:cNvSpPr>
          <p:nvPr>
            <p:ph type="sldNum" sz="quarter" idx="12"/>
          </p:nvPr>
        </p:nvSpPr>
        <p:spPr/>
        <p:txBody>
          <a:bodyPr/>
          <a:lstStyle/>
          <a:p>
            <a:pPr>
              <a:defRPr/>
            </a:pPr>
            <a:fld id="{B72E9A7F-34CB-44CE-9FEA-132B8B19D102}" type="slidenum">
              <a:rPr lang="en-US" smtClean="0">
                <a:solidFill>
                  <a:srgbClr val="CCFFCC"/>
                </a:solidFill>
              </a:rPr>
              <a:pPr>
                <a:defRPr/>
              </a:pPr>
              <a:t>‹#›</a:t>
            </a:fld>
            <a:endParaRPr lang="en-US">
              <a:solidFill>
                <a:srgbClr val="CCFFCC"/>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3/10/17</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8142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68183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74640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4604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60816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73917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3/10/17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5694151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3/10/17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879710359"/>
      </p:ext>
    </p:extLst>
  </p:cSld>
  <p:clrMap bg1="lt1" tx1="dk1" bg2="lt2" tx2="dk2" accent1="accent1" accent2="accent2" accent3="accent3" accent4="accent4" accent5="accent5" accent6="accent6" hlink="hlink" folHlink="folHlink"/>
  <p:sldLayoutIdLst>
    <p:sldLayoutId id="2147484610" r:id="rId1"/>
    <p:sldLayoutId id="2147484611" r:id="rId2"/>
    <p:sldLayoutId id="2147484612" r:id="rId3"/>
    <p:sldLayoutId id="2147484613" r:id="rId4"/>
    <p:sldLayoutId id="2147484614" r:id="rId5"/>
    <p:sldLayoutId id="2147484615" r:id="rId6"/>
    <p:sldLayoutId id="2147484616" r:id="rId7"/>
    <p:sldLayoutId id="2147484617" r:id="rId8"/>
    <p:sldLayoutId id="2147484618" r:id="rId9"/>
    <p:sldLayoutId id="2147484619" r:id="rId10"/>
    <p:sldLayoutId id="2147484620" r:id="rId11"/>
    <p:sldLayoutId id="2147484621" r:id="rId12"/>
    <p:sldLayoutId id="2147484622" r:id="rId13"/>
    <p:sldLayoutId id="2147484623" r:id="rId14"/>
    <p:sldLayoutId id="2147484624" r:id="rId15"/>
    <p:sldLayoutId id="2147484625" r:id="rId16"/>
    <p:sldLayoutId id="214748462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90D38-F633-4FA6-9348-28CEFF06AE6A}" type="datetimeFigureOut">
              <a:rPr lang="en-US" smtClean="0"/>
              <a:pPr/>
              <a:t>3/10/17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2072515639"/>
      </p:ext>
    </p:extLst>
  </p:cSld>
  <p:clrMap bg1="lt1" tx1="dk1" bg2="lt2" tx2="dk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hyperlink" Target="http://www.ataxia.org/research/summaries/2017/Seed_Money_Grants.aspx#simoes" TargetMode="External"/><Relationship Id="rId4" Type="http://schemas.openxmlformats.org/officeDocument/2006/relationships/hyperlink" Target="http://www.ataxia.org/research/summaries/2017/Seed_Money_Grants.aspx#karnebeek" TargetMode="External"/><Relationship Id="rId5" Type="http://schemas.openxmlformats.org/officeDocument/2006/relationships/hyperlink" Target="http://www.ataxia.org/research/summaries/2017/Seed_Money_Grants.aspx#he" TargetMode="External"/><Relationship Id="rId6" Type="http://schemas.openxmlformats.org/officeDocument/2006/relationships/hyperlink" Target="http://www.ataxia.org/research/summaries/2017/Seed_Money_Grants.aspx#oz" TargetMode="External"/><Relationship Id="rId7" Type="http://schemas.openxmlformats.org/officeDocument/2006/relationships/hyperlink" Target="http://www.ataxia.org/research/summaries/2017/Seed_Money_Grants.aspx#burmeister" TargetMode="External"/><Relationship Id="rId8" Type="http://schemas.openxmlformats.org/officeDocument/2006/relationships/hyperlink" Target="http://www.ataxia.org/research/summaries/2017/Seed_Money_Grants.aspx#lavin" TargetMode="External"/><Relationship Id="rId9" Type="http://schemas.openxmlformats.org/officeDocument/2006/relationships/hyperlink" Target="http://www.ataxia.org/research/summaries/2017/Seed_Money_Grants.aspx#ribeiro" TargetMode="External"/><Relationship Id="rId10" Type="http://schemas.openxmlformats.org/officeDocument/2006/relationships/hyperlink" Target="http://www.ataxia.org/research/summaries/2017/Seed_Money_Grants.aspx#perlman" TargetMode="External"/><Relationship Id="rId1" Type="http://schemas.openxmlformats.org/officeDocument/2006/relationships/slideLayout" Target="../slideLayouts/slideLayout5.xml"/><Relationship Id="rId2" Type="http://schemas.openxmlformats.org/officeDocument/2006/relationships/hyperlink" Target="http://www.ataxia.org/research/summaries/2017/Seed_Money_Grants.aspx#voge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taxia.org/research/summaries/2017/Young_Investigator_and_Young_Investigator_SCA_Awards.aspx#schmidt" TargetMode="External"/><Relationship Id="rId4" Type="http://schemas.openxmlformats.org/officeDocument/2006/relationships/hyperlink" Target="http://www.ataxia.org/research/summaries/2017/Young_Investigator_and_Young_Investigator_SCA_Awards.aspx#butler" TargetMode="External"/><Relationship Id="rId5" Type="http://schemas.openxmlformats.org/officeDocument/2006/relationships/hyperlink" Target="http://www.ataxia.org/research/summaries/2017/Young_Investigator_and_Young_Investigator_SCA_Awards.aspx#johny" TargetMode="External"/><Relationship Id="rId6" Type="http://schemas.openxmlformats.org/officeDocument/2006/relationships/hyperlink" Target="http://www.ataxia.org/research/summaries/2017/Young_Investigator_and_Young_Investigator_SCA_Awards.aspx#cvetanovic" TargetMode="External"/><Relationship Id="rId7" Type="http://schemas.openxmlformats.org/officeDocument/2006/relationships/hyperlink" Target="http://www.ataxia.org/research/summaries/2017/Young_Investigator_and_Young_Investigator_SCA_Awards.aspx#nageshwaran" TargetMode="External"/><Relationship Id="rId8" Type="http://schemas.openxmlformats.org/officeDocument/2006/relationships/hyperlink" Target="http://www.ataxia.org/research/summaries/2017/Young_Investigator_and_Young_Investigator_SCA_Awards.aspx#khurana" TargetMode="External"/><Relationship Id="rId9" Type="http://schemas.openxmlformats.org/officeDocument/2006/relationships/hyperlink" Target="http://www.ataxia.org/research/summaries/2017/Young_Investigator_and_Young_Investigator_SCA_Awards.aspx#gennarino" TargetMode="External"/><Relationship Id="rId1" Type="http://schemas.openxmlformats.org/officeDocument/2006/relationships/slideLayout" Target="../slideLayouts/slideLayout2.xml"/><Relationship Id="rId2" Type="http://schemas.openxmlformats.org/officeDocument/2006/relationships/hyperlink" Target="http://www.ataxia.org/research/summaries/2017/Young_Investigator_and_Young_Investigator_SCA_Awards.aspx#yao"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taxia.org/research/summaries/2017/Post_Doc_Fellowship_Awards.aspx#orengo" TargetMode="External"/><Relationship Id="rId4" Type="http://schemas.openxmlformats.org/officeDocument/2006/relationships/hyperlink" Target="http://www.ataxia.org/research/summaries/2017/Post_Doc_Fellowship_Awards.aspx#chen" TargetMode="External"/><Relationship Id="rId5" Type="http://schemas.openxmlformats.org/officeDocument/2006/relationships/hyperlink" Target="http://www.ataxia.org/research/summaries/2017/Post_Doc_Fellowship_Awards.aspx#bott" TargetMode="External"/><Relationship Id="rId6" Type="http://schemas.openxmlformats.org/officeDocument/2006/relationships/hyperlink" Target="http://www.ataxia.org/research/summaries/2017/Post_Doc_Fellowship_Awards.aspx#chopra" TargetMode="External"/><Relationship Id="rId7" Type="http://schemas.openxmlformats.org/officeDocument/2006/relationships/hyperlink" Target="http://www.ataxia.org/research/summaries/2017/Post_Doc_Fellowship_Awards.aspx#seminara" TargetMode="External"/><Relationship Id="rId1" Type="http://schemas.openxmlformats.org/officeDocument/2006/relationships/slideLayout" Target="../slideLayouts/slideLayout2.xml"/><Relationship Id="rId2" Type="http://schemas.openxmlformats.org/officeDocument/2006/relationships/hyperlink" Target="http://www.ataxia.org/research/summaries/2017/Post_Doc_Fellowship_Awards.aspx#anders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ataxia.org/research/summaries/2017/Pioneer_SCA_Translational_Research_Grants.aspx#maciel" TargetMode="External"/><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hyperlink" Target="http://www.ataxia.org/research/summaries/2017/Pioneer_SCA_Translational_Research_Grants.aspx#orr" TargetMode="External"/><Relationship Id="rId8" Type="http://schemas.openxmlformats.org/officeDocument/2006/relationships/hyperlink" Target="http://www.ataxia.org/research/summaries/2017/Pioneer_SCA_Translational_Research_Grants.aspx#m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0.wmf"/><Relationship Id="rId5" Type="http://schemas.openxmlformats.org/officeDocument/2006/relationships/oleObject" Target="../embeddings/oleObject1.bin"/><Relationship Id="rId6"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oleObject" Target="../embeddings/oleObject2.bin"/><Relationship Id="rId8" Type="http://schemas.openxmlformats.org/officeDocument/2006/relationships/image" Target="../media/image11.wmf"/><Relationship Id="rId9" Type="http://schemas.openxmlformats.org/officeDocument/2006/relationships/image" Target="../media/image16.wmf"/><Relationship Id="rId10" Type="http://schemas.openxmlformats.org/officeDocument/2006/relationships/oleObject" Target="../embeddings/oleObject3.bin"/><Relationship Id="rId11"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8.png"/><Relationship Id="rId5" Type="http://schemas.openxmlformats.org/officeDocument/2006/relationships/audio" Target="NULL"/><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wav"/><Relationship Id="rId3" Type="http://schemas.openxmlformats.org/officeDocument/2006/relationships/audio" Target="../media/audio10.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8.png"/><Relationship Id="rId5" Type="http://schemas.openxmlformats.org/officeDocument/2006/relationships/audio" Target="../media/audio11.wav"/><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8.png"/><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8.png"/><Relationship Id="rId6" Type="http://schemas.openxmlformats.org/officeDocument/2006/relationships/audio" Target="../media/audio11.wav"/><Relationship Id="rId1" Type="http://schemas.openxmlformats.org/officeDocument/2006/relationships/slideLayout" Target="../slideLayouts/slideLayout19.xml"/><Relationship Id="rId2"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18.png"/><Relationship Id="rId7" Type="http://schemas.openxmlformats.org/officeDocument/2006/relationships/audio" Target="../media/audio11.wav"/><Relationship Id="rId1" Type="http://schemas.openxmlformats.org/officeDocument/2006/relationships/slideLayout" Target="../slideLayouts/slideLayout19.xml"/><Relationship Id="rId2" Type="http://schemas.openxmlformats.org/officeDocument/2006/relationships/audio" Target="../media/audio1.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8.png"/><Relationship Id="rId5" Type="http://schemas.openxmlformats.org/officeDocument/2006/relationships/audio" Target="../media/audio11.wav"/><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audio" Target="../media/audio11.wav"/><Relationship Id="rId1" Type="http://schemas.openxmlformats.org/officeDocument/2006/relationships/slideLayout" Target="../slideLayouts/slideLayout19.xml"/><Relationship Id="rId2" Type="http://schemas.openxmlformats.org/officeDocument/2006/relationships/audio" Target="../media/audio1.wav"/></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audio" Target="../media/audio11.wav"/><Relationship Id="rId1" Type="http://schemas.openxmlformats.org/officeDocument/2006/relationships/slideLayout" Target="../slideLayouts/slideLayout23.xml"/><Relationship Id="rId2"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18.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4.jpg"/><Relationship Id="rId6" Type="http://schemas.openxmlformats.org/officeDocument/2006/relationships/audio" Target="../media/audio11.wav"/><Relationship Id="rId1" Type="http://schemas.openxmlformats.org/officeDocument/2006/relationships/slideLayout" Target="../slideLayouts/slideLayout19.xml"/><Relationship Id="rId2" Type="http://schemas.openxmlformats.org/officeDocument/2006/relationships/audio" Target="../media/audio1.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audio" Target="../media/audio1.wav"/><Relationship Id="rId3" Type="http://schemas.openxmlformats.org/officeDocument/2006/relationships/audio" Target="../media/audio11.wav"/></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7.jpg"/><Relationship Id="rId5" Type="http://schemas.openxmlformats.org/officeDocument/2006/relationships/image" Target="../media/image38.jpeg"/><Relationship Id="rId6" Type="http://schemas.openxmlformats.org/officeDocument/2006/relationships/image" Target="../media/image4.jpg"/><Relationship Id="rId7" Type="http://schemas.openxmlformats.org/officeDocument/2006/relationships/audio" Target="../media/audio11.wav"/><Relationship Id="rId1" Type="http://schemas.openxmlformats.org/officeDocument/2006/relationships/slideLayout" Target="../slideLayouts/slideLayout19.xml"/><Relationship Id="rId2" Type="http://schemas.openxmlformats.org/officeDocument/2006/relationships/audio" Target="../media/audio1.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2979" b="5612"/>
          <a:stretch/>
        </p:blipFill>
        <p:spPr>
          <a:xfrm>
            <a:off x="2576475" y="3002892"/>
            <a:ext cx="3429000" cy="3338763"/>
          </a:xfrm>
          <a:prstGeom prst="rect">
            <a:avLst/>
          </a:prstGeom>
          <a:ln>
            <a:noFill/>
          </a:ln>
          <a:effectLst>
            <a:softEdge rad="112500"/>
          </a:effectLst>
        </p:spPr>
      </p:pic>
      <p:sp>
        <p:nvSpPr>
          <p:cNvPr id="2" name="Title 1"/>
          <p:cNvSpPr>
            <a:spLocks noGrp="1"/>
          </p:cNvSpPr>
          <p:nvPr>
            <p:ph type="ctrTitle"/>
          </p:nvPr>
        </p:nvSpPr>
        <p:spPr>
          <a:xfrm>
            <a:off x="1752600" y="76200"/>
            <a:ext cx="9753600" cy="1813750"/>
          </a:xfrm>
        </p:spPr>
        <p:txBody>
          <a:bodyPr>
            <a:normAutofit/>
          </a:bodyPr>
          <a:lstStyle/>
          <a:p>
            <a:pPr algn="ctr"/>
            <a:r>
              <a:rPr lang="en-US" sz="5400" b="1" dirty="0" smtClean="0">
                <a:solidFill>
                  <a:schemeClr val="accent6">
                    <a:lumMod val="50000"/>
                  </a:schemeClr>
                </a:solidFill>
              </a:rPr>
              <a:t>Update </a:t>
            </a:r>
            <a:r>
              <a:rPr lang="en-US" sz="5400" b="1" smtClean="0">
                <a:solidFill>
                  <a:schemeClr val="accent6">
                    <a:lumMod val="50000"/>
                  </a:schemeClr>
                </a:solidFill>
              </a:rPr>
              <a:t>on NAF Research</a:t>
            </a:r>
            <a:endParaRPr lang="en-US" sz="5400" b="1" dirty="0">
              <a:solidFill>
                <a:schemeClr val="accent6">
                  <a:lumMod val="50000"/>
                </a:schemeClr>
              </a:solidFill>
            </a:endParaRPr>
          </a:p>
        </p:txBody>
      </p:sp>
      <p:sp>
        <p:nvSpPr>
          <p:cNvPr id="3" name="Subtitle 2"/>
          <p:cNvSpPr>
            <a:spLocks noGrp="1"/>
          </p:cNvSpPr>
          <p:nvPr>
            <p:ph type="subTitle" idx="1"/>
          </p:nvPr>
        </p:nvSpPr>
        <p:spPr>
          <a:xfrm>
            <a:off x="3124200" y="1889951"/>
            <a:ext cx="5826719" cy="1096899"/>
          </a:xfrm>
        </p:spPr>
        <p:txBody>
          <a:bodyPr>
            <a:normAutofit fontScale="62500" lnSpcReduction="20000"/>
          </a:bodyPr>
          <a:lstStyle/>
          <a:p>
            <a:pPr algn="ctr"/>
            <a:r>
              <a:rPr lang="en-US" sz="2800" dirty="0" smtClean="0">
                <a:solidFill>
                  <a:schemeClr val="accent6">
                    <a:lumMod val="50000"/>
                  </a:schemeClr>
                </a:solidFill>
              </a:rPr>
              <a:t>Laura </a:t>
            </a:r>
            <a:r>
              <a:rPr lang="en-US" sz="2800" dirty="0" err="1" smtClean="0">
                <a:solidFill>
                  <a:schemeClr val="accent6">
                    <a:lumMod val="50000"/>
                  </a:schemeClr>
                </a:solidFill>
              </a:rPr>
              <a:t>Ranum</a:t>
            </a:r>
            <a:r>
              <a:rPr lang="en-US" sz="2800" dirty="0" smtClean="0">
                <a:solidFill>
                  <a:schemeClr val="accent6">
                    <a:lumMod val="50000"/>
                  </a:schemeClr>
                </a:solidFill>
              </a:rPr>
              <a:t>, Ph.D. </a:t>
            </a:r>
          </a:p>
          <a:p>
            <a:pPr algn="ctr"/>
            <a:r>
              <a:rPr lang="en-US" sz="2800" dirty="0" smtClean="0">
                <a:solidFill>
                  <a:schemeClr val="accent6">
                    <a:lumMod val="50000"/>
                  </a:schemeClr>
                </a:solidFill>
              </a:rPr>
              <a:t>Professor and Director Center for </a:t>
            </a:r>
            <a:r>
              <a:rPr lang="en-US" sz="2800" dirty="0" err="1" smtClean="0">
                <a:solidFill>
                  <a:schemeClr val="accent6">
                    <a:lumMod val="50000"/>
                  </a:schemeClr>
                </a:solidFill>
              </a:rPr>
              <a:t>NeuroGenetics</a:t>
            </a:r>
            <a:r>
              <a:rPr lang="en-US" sz="2800" dirty="0" smtClean="0">
                <a:solidFill>
                  <a:schemeClr val="accent6">
                    <a:lumMod val="50000"/>
                  </a:schemeClr>
                </a:solidFill>
              </a:rPr>
              <a:t> </a:t>
            </a:r>
          </a:p>
          <a:p>
            <a:pPr algn="ctr"/>
            <a:r>
              <a:rPr lang="en-US" sz="2800" dirty="0" smtClean="0">
                <a:solidFill>
                  <a:schemeClr val="accent6">
                    <a:lumMod val="50000"/>
                  </a:schemeClr>
                </a:solidFill>
              </a:rPr>
              <a:t>University of Florida</a:t>
            </a:r>
            <a:endParaRPr lang="en-US" sz="28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609600"/>
            <a:ext cx="6960870" cy="1293028"/>
          </a:xfrm>
        </p:spPr>
        <p:txBody>
          <a:bodyPr/>
          <a:lstStyle/>
          <a:p>
            <a:pPr algn="ctr"/>
            <a:r>
              <a:rPr lang="en-US" b="1" dirty="0" smtClean="0">
                <a:solidFill>
                  <a:schemeClr val="accent6">
                    <a:lumMod val="50000"/>
                  </a:schemeClr>
                </a:solidFill>
              </a:rPr>
              <a:t>NAF Funded </a:t>
            </a:r>
            <a:r>
              <a:rPr lang="en-US" b="1" dirty="0">
                <a:solidFill>
                  <a:schemeClr val="accent6">
                    <a:lumMod val="50000"/>
                  </a:schemeClr>
                </a:solidFill>
              </a:rPr>
              <a:t>Research</a:t>
            </a:r>
            <a:endParaRPr lang="en-US" dirty="0"/>
          </a:p>
        </p:txBody>
      </p:sp>
      <p:sp>
        <p:nvSpPr>
          <p:cNvPr id="3" name="Content Placeholder 2"/>
          <p:cNvSpPr>
            <a:spLocks noGrp="1"/>
          </p:cNvSpPr>
          <p:nvPr>
            <p:ph idx="1"/>
          </p:nvPr>
        </p:nvSpPr>
        <p:spPr>
          <a:xfrm>
            <a:off x="1828800" y="4562688"/>
            <a:ext cx="2362200" cy="2066712"/>
          </a:xfrm>
        </p:spPr>
        <p:txBody>
          <a:bodyPr>
            <a:normAutofit/>
          </a:bodyPr>
          <a:lstStyle/>
          <a:p>
            <a:pPr>
              <a:buFont typeface="Wingdings" pitchFamily="2" charset="2"/>
              <a:buChar char="§"/>
            </a:pPr>
            <a:endParaRPr lang="en-US" sz="2400" dirty="0">
              <a:solidFill>
                <a:schemeClr val="accent6">
                  <a:lumMod val="50000"/>
                </a:schemeClr>
              </a:solidFill>
            </a:endParaRPr>
          </a:p>
          <a:p>
            <a:pPr marL="0" indent="0">
              <a:buNone/>
            </a:pPr>
            <a:endParaRPr lang="en-US" sz="2800" dirty="0">
              <a:solidFill>
                <a:schemeClr val="accent6">
                  <a:lumMod val="50000"/>
                </a:schemeClr>
              </a:solidFill>
            </a:endParaRPr>
          </a:p>
          <a:p>
            <a:pPr>
              <a:buFont typeface="Wingdings" pitchFamily="2" charset="2"/>
              <a:buChar char="§"/>
            </a:pPr>
            <a:endParaRPr lang="en-US" sz="2400" dirty="0">
              <a:solidFill>
                <a:schemeClr val="accent6">
                  <a:lumMod val="50000"/>
                </a:schemeClr>
              </a:solidFill>
            </a:endParaRPr>
          </a:p>
        </p:txBody>
      </p:sp>
      <p:sp>
        <p:nvSpPr>
          <p:cNvPr id="5" name="Rectangle 4"/>
          <p:cNvSpPr/>
          <p:nvPr/>
        </p:nvSpPr>
        <p:spPr>
          <a:xfrm>
            <a:off x="1905000" y="2286000"/>
            <a:ext cx="8229600" cy="480131"/>
          </a:xfrm>
          <a:prstGeom prst="rect">
            <a:avLst/>
          </a:prstGeom>
        </p:spPr>
        <p:txBody>
          <a:bodyPr wrap="square">
            <a:spAutoFit/>
          </a:bodyPr>
          <a:lstStyle/>
          <a:p>
            <a:pPr lvl="0">
              <a:lnSpc>
                <a:spcPct val="90000"/>
              </a:lnSpc>
              <a:spcBef>
                <a:spcPts val="1000"/>
              </a:spcBef>
            </a:pPr>
            <a:endParaRPr lang="en-US" sz="2800" dirty="0">
              <a:solidFill>
                <a:srgbClr val="4A9BDC">
                  <a:lumMod val="50000"/>
                </a:srgbClr>
              </a:solidFill>
            </a:endParaRPr>
          </a:p>
        </p:txBody>
      </p:sp>
      <p:sp>
        <p:nvSpPr>
          <p:cNvPr id="4" name="TextBox 3"/>
          <p:cNvSpPr txBox="1"/>
          <p:nvPr/>
        </p:nvSpPr>
        <p:spPr>
          <a:xfrm>
            <a:off x="990600" y="2192796"/>
            <a:ext cx="9677400" cy="4524315"/>
          </a:xfrm>
          <a:prstGeom prst="rect">
            <a:avLst/>
          </a:prstGeom>
          <a:noFill/>
        </p:spPr>
        <p:txBody>
          <a:bodyPr wrap="square" rtlCol="0">
            <a:spAutoFit/>
          </a:bodyPr>
          <a:lstStyle/>
          <a:p>
            <a:r>
              <a:rPr lang="en-US" sz="2400" dirty="0"/>
              <a:t>27 Research Projects were Funded totaling more than </a:t>
            </a:r>
          </a:p>
          <a:p>
            <a:pPr algn="ctr"/>
            <a:r>
              <a:rPr lang="en-US" sz="2400" b="1" dirty="0"/>
              <a:t>$1.1 million of research</a:t>
            </a:r>
          </a:p>
          <a:p>
            <a:endParaRPr lang="en-US" sz="2400" dirty="0"/>
          </a:p>
          <a:p>
            <a:r>
              <a:rPr lang="en-US" sz="2400" dirty="0"/>
              <a:t>9 Seed Money Research Grants</a:t>
            </a:r>
          </a:p>
          <a:p>
            <a:r>
              <a:rPr lang="en-US" sz="2400" dirty="0"/>
              <a:t>4 Young Investigator Awards</a:t>
            </a:r>
          </a:p>
          <a:p>
            <a:r>
              <a:rPr lang="en-US" sz="2400" dirty="0"/>
              <a:t>7 Post-doc Fellowship Awards</a:t>
            </a:r>
          </a:p>
          <a:p>
            <a:r>
              <a:rPr lang="en-US" sz="2400" dirty="0"/>
              <a:t>4 Young Investigator-SCA Awards</a:t>
            </a:r>
          </a:p>
          <a:p>
            <a:r>
              <a:rPr lang="en-US" sz="2400" dirty="0"/>
              <a:t>3 Pioneer Translational SCA </a:t>
            </a:r>
            <a:r>
              <a:rPr lang="en-US" sz="2400" dirty="0" smtClean="0"/>
              <a:t>Awards</a:t>
            </a:r>
          </a:p>
          <a:p>
            <a:endParaRPr lang="en-US" sz="2400" dirty="0"/>
          </a:p>
          <a:p>
            <a:endParaRPr lang="en-US" sz="2400" dirty="0" smtClean="0"/>
          </a:p>
          <a:p>
            <a:r>
              <a:rPr lang="en-US" sz="2400" dirty="0" smtClean="0"/>
              <a:t>26% of submitted grants were funded </a:t>
            </a:r>
          </a:p>
          <a:p>
            <a:r>
              <a:rPr lang="en-US" sz="2400" dirty="0" smtClean="0"/>
              <a:t>Success rate is substantially higher than the NIH</a:t>
            </a:r>
            <a:endParaRPr lang="en-US" dirty="0"/>
          </a:p>
        </p:txBody>
      </p:sp>
    </p:spTree>
    <p:extLst>
      <p:ext uri="{BB962C8B-B14F-4D97-AF65-F5344CB8AC3E}">
        <p14:creationId xmlns:p14="http://schemas.microsoft.com/office/powerpoint/2010/main" val="2123479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2200" y="457736"/>
            <a:ext cx="4876800" cy="6247864"/>
          </a:xfrm>
          <a:prstGeom prst="rect">
            <a:avLst/>
          </a:prstGeom>
        </p:spPr>
        <p:txBody>
          <a:bodyPr wrap="square">
            <a:spAutoFit/>
          </a:bodyPr>
          <a:lstStyle/>
          <a:p>
            <a:r>
              <a:rPr lang="en-US" sz="1000" dirty="0"/>
              <a:t>Vogel, Adam, PhD</a:t>
            </a:r>
            <a:br>
              <a:rPr lang="en-US" sz="1000" dirty="0"/>
            </a:br>
            <a:r>
              <a:rPr lang="en-US" sz="1000" dirty="0"/>
              <a:t>Centre for Neuroscience of Speech Parkville, Victoria, Australia</a:t>
            </a:r>
            <a:br>
              <a:rPr lang="en-US" sz="1000" dirty="0"/>
            </a:br>
            <a:r>
              <a:rPr lang="en-US" sz="1000" dirty="0" smtClean="0">
                <a:hlinkClick r:id="rId2"/>
              </a:rPr>
              <a:t>Intensive home based speech rehabilitation for adults with degenerative ataxia </a:t>
            </a:r>
            <a:endParaRPr lang="en-US" sz="1000" dirty="0" smtClean="0"/>
          </a:p>
          <a:p>
            <a:endParaRPr lang="en-US" sz="1000" dirty="0" smtClean="0"/>
          </a:p>
          <a:p>
            <a:r>
              <a:rPr lang="en-US" sz="1000" dirty="0" err="1" smtClean="0"/>
              <a:t>Simões</a:t>
            </a:r>
            <a:r>
              <a:rPr lang="en-US" sz="1000" dirty="0"/>
              <a:t>, Ana, </a:t>
            </a:r>
            <a:r>
              <a:rPr lang="en-US" sz="1000" dirty="0" err="1"/>
              <a:t>PharmD</a:t>
            </a:r>
            <a:r>
              <a:rPr lang="en-US" sz="1000" dirty="0"/>
              <a:t>, PhD</a:t>
            </a:r>
            <a:br>
              <a:rPr lang="en-US" sz="1000" dirty="0"/>
            </a:br>
            <a:r>
              <a:rPr lang="en-US" sz="1000" dirty="0"/>
              <a:t>University of Coimbra, Portugal</a:t>
            </a:r>
            <a:br>
              <a:rPr lang="en-US" sz="1000" dirty="0"/>
            </a:br>
            <a:r>
              <a:rPr lang="en-US" sz="1000" dirty="0" smtClean="0">
                <a:hlinkClick r:id="rId3"/>
              </a:rPr>
              <a:t>Calpain-mediated proteolysis in Machado-Joseph disease </a:t>
            </a:r>
            <a:endParaRPr lang="en-US" sz="1000" dirty="0" smtClean="0"/>
          </a:p>
          <a:p>
            <a:endParaRPr lang="en-US" sz="1000" dirty="0" smtClean="0"/>
          </a:p>
          <a:p>
            <a:r>
              <a:rPr lang="en-US" sz="1000" dirty="0" err="1" smtClean="0"/>
              <a:t>Karnebeek</a:t>
            </a:r>
            <a:r>
              <a:rPr lang="en-US" sz="1000" dirty="0" smtClean="0"/>
              <a:t>, Clara, MD, PhD </a:t>
            </a:r>
            <a:br>
              <a:rPr lang="en-US" sz="1000" dirty="0" smtClean="0"/>
            </a:br>
            <a:r>
              <a:rPr lang="en-US" sz="1000" dirty="0" smtClean="0"/>
              <a:t>University of British Columbia, Vancouver, BC, Canada</a:t>
            </a:r>
            <a:br>
              <a:rPr lang="en-US" sz="1000" dirty="0" smtClean="0"/>
            </a:br>
            <a:r>
              <a:rPr lang="en-US" sz="1000" dirty="0" smtClean="0">
                <a:hlinkClick r:id="rId4"/>
              </a:rPr>
              <a:t>Whole Exome Sequencing in the Diagnosis and Management of Atypical Childhood Hereditary Ataxia Conditions </a:t>
            </a:r>
            <a:endParaRPr lang="en-US" sz="1000" dirty="0" smtClean="0"/>
          </a:p>
          <a:p>
            <a:endParaRPr lang="en-US" sz="1000" dirty="0"/>
          </a:p>
          <a:p>
            <a:r>
              <a:rPr lang="en-US" sz="1000" dirty="0"/>
              <a:t>He, Fang, PhD </a:t>
            </a:r>
            <a:br>
              <a:rPr lang="en-US" sz="1000" dirty="0"/>
            </a:br>
            <a:r>
              <a:rPr lang="en-US" sz="1000" dirty="0"/>
              <a:t>Texas A&amp;M University, Kingsville, TX</a:t>
            </a:r>
            <a:br>
              <a:rPr lang="en-US" sz="1000" dirty="0"/>
            </a:br>
            <a:r>
              <a:rPr lang="en-US" sz="1000" dirty="0">
                <a:hlinkClick r:id="rId5"/>
              </a:rPr>
              <a:t>Development of a Drosophila model for Spinocerebellar Ataxia type 36 (SCA36</a:t>
            </a:r>
            <a:r>
              <a:rPr lang="en-US" sz="1000" dirty="0" smtClean="0">
                <a:hlinkClick r:id="rId5"/>
              </a:rPr>
              <a:t>)</a:t>
            </a:r>
            <a:endParaRPr lang="en-US" sz="1000" dirty="0" smtClean="0"/>
          </a:p>
          <a:p>
            <a:endParaRPr lang="en-US" sz="1000" dirty="0"/>
          </a:p>
          <a:p>
            <a:r>
              <a:rPr lang="en-US" sz="1000" dirty="0"/>
              <a:t>Oz, </a:t>
            </a:r>
            <a:r>
              <a:rPr lang="en-US" sz="1000" dirty="0" err="1"/>
              <a:t>Gulin</a:t>
            </a:r>
            <a:r>
              <a:rPr lang="en-US" sz="1000" dirty="0"/>
              <a:t>, PhD</a:t>
            </a:r>
            <a:br>
              <a:rPr lang="en-US" sz="1000" dirty="0"/>
            </a:br>
            <a:r>
              <a:rPr lang="en-US" sz="1000" dirty="0"/>
              <a:t>University of Minnesota, Minneapolis, MN</a:t>
            </a:r>
            <a:br>
              <a:rPr lang="en-US" sz="1000" dirty="0"/>
            </a:br>
            <a:r>
              <a:rPr lang="en-US" sz="1000" dirty="0">
                <a:hlinkClick r:id="rId6"/>
              </a:rPr>
              <a:t>Launching the US-Europe Neuroimaging Partnership in </a:t>
            </a:r>
            <a:r>
              <a:rPr lang="en-US" sz="1000" dirty="0" smtClean="0">
                <a:hlinkClick r:id="rId6"/>
              </a:rPr>
              <a:t>SCA</a:t>
            </a:r>
            <a:endParaRPr lang="en-US" sz="1000" dirty="0" smtClean="0"/>
          </a:p>
          <a:p>
            <a:endParaRPr lang="en-US" sz="1000" dirty="0"/>
          </a:p>
          <a:p>
            <a:r>
              <a:rPr lang="en-US" sz="1000" dirty="0" err="1"/>
              <a:t>Burmeister</a:t>
            </a:r>
            <a:r>
              <a:rPr lang="en-US" sz="1000" dirty="0"/>
              <a:t>, Margit, PhD</a:t>
            </a:r>
            <a:br>
              <a:rPr lang="en-US" sz="1000" dirty="0"/>
            </a:br>
            <a:r>
              <a:rPr lang="en-US" sz="1000" dirty="0"/>
              <a:t>University of Michigan, Ann Arbor, MI</a:t>
            </a:r>
            <a:br>
              <a:rPr lang="en-US" sz="1000" dirty="0"/>
            </a:br>
            <a:r>
              <a:rPr lang="en-US" sz="1000" dirty="0">
                <a:hlinkClick r:id="rId7"/>
              </a:rPr>
              <a:t>Role of VPS13D in Ataxia </a:t>
            </a:r>
            <a:endParaRPr lang="en-US" sz="1000" dirty="0" smtClean="0"/>
          </a:p>
          <a:p>
            <a:endParaRPr lang="en-US" sz="1000" dirty="0"/>
          </a:p>
          <a:p>
            <a:r>
              <a:rPr lang="en-US" sz="1000" dirty="0"/>
              <a:t>Lavin, Martin, PhD</a:t>
            </a:r>
            <a:br>
              <a:rPr lang="en-US" sz="1000" dirty="0"/>
            </a:br>
            <a:r>
              <a:rPr lang="en-US" sz="1000" dirty="0"/>
              <a:t>University of Queensland Centre for Clinical Research (UQCCR) Australia </a:t>
            </a:r>
            <a:br>
              <a:rPr lang="en-US" sz="1000" dirty="0"/>
            </a:br>
            <a:r>
              <a:rPr lang="en-US" sz="1000" dirty="0">
                <a:hlinkClick r:id="rId8"/>
              </a:rPr>
              <a:t>Assessing the role of senataxin in cellular inflammation, gene regulation, and innate immunity in Setx-/- mice and a human neuronal </a:t>
            </a:r>
            <a:r>
              <a:rPr lang="en-US" sz="1000" dirty="0" smtClean="0">
                <a:hlinkClick r:id="rId8"/>
              </a:rPr>
              <a:t>model</a:t>
            </a:r>
            <a:endParaRPr lang="en-US" sz="1000" dirty="0" smtClean="0"/>
          </a:p>
          <a:p>
            <a:endParaRPr lang="en-US" sz="1000" dirty="0"/>
          </a:p>
          <a:p>
            <a:r>
              <a:rPr lang="en-US" sz="1000" dirty="0"/>
              <a:t>Ribeiro, Sandra, PhD </a:t>
            </a:r>
            <a:br>
              <a:rPr lang="en-US" sz="1000" dirty="0"/>
            </a:br>
            <a:r>
              <a:rPr lang="en-US" sz="1000" dirty="0" err="1"/>
              <a:t>Instituto</a:t>
            </a:r>
            <a:r>
              <a:rPr lang="en-US" sz="1000" dirty="0"/>
              <a:t> de </a:t>
            </a:r>
            <a:r>
              <a:rPr lang="en-US" sz="1000" dirty="0" err="1"/>
              <a:t>Biologia</a:t>
            </a:r>
            <a:r>
              <a:rPr lang="en-US" sz="1000" dirty="0"/>
              <a:t> Molecular e </a:t>
            </a:r>
            <a:r>
              <a:rPr lang="en-US" sz="1000" dirty="0" err="1"/>
              <a:t>Celular</a:t>
            </a:r>
            <a:r>
              <a:rPr lang="en-US" sz="1000" dirty="0"/>
              <a:t> </a:t>
            </a:r>
            <a:r>
              <a:rPr lang="en-US" sz="1000" dirty="0" smtClean="0"/>
              <a:t> Porto</a:t>
            </a:r>
            <a:r>
              <a:rPr lang="en-US" sz="1000" dirty="0"/>
              <a:t>, Portugal </a:t>
            </a:r>
            <a:br>
              <a:rPr lang="en-US" sz="1000" dirty="0"/>
            </a:br>
            <a:r>
              <a:rPr lang="en-US" sz="1000" dirty="0">
                <a:hlinkClick r:id="rId9"/>
              </a:rPr>
              <a:t>New therapeutic approaches for Machado-Joseph Disease: Chaperoning protein </a:t>
            </a:r>
            <a:r>
              <a:rPr lang="en-US" sz="1000" dirty="0" smtClean="0">
                <a:hlinkClick r:id="rId9"/>
              </a:rPr>
              <a:t>self-assembly</a:t>
            </a:r>
            <a:endParaRPr lang="en-US" sz="1000" dirty="0" smtClean="0"/>
          </a:p>
          <a:p>
            <a:endParaRPr lang="en-US" sz="1000" dirty="0"/>
          </a:p>
          <a:p>
            <a:r>
              <a:rPr lang="en-US" sz="1000" dirty="0"/>
              <a:t>Perlman, Susan, M.D.</a:t>
            </a:r>
            <a:br>
              <a:rPr lang="en-US" sz="1000" dirty="0"/>
            </a:br>
            <a:r>
              <a:rPr lang="en-US" sz="1000" dirty="0"/>
              <a:t>University of California Los Angeles, Los Angeles, CA</a:t>
            </a:r>
            <a:br>
              <a:rPr lang="en-US" sz="1000" dirty="0"/>
            </a:br>
            <a:r>
              <a:rPr lang="en-US" sz="1000" dirty="0">
                <a:hlinkClick r:id="rId10"/>
              </a:rPr>
              <a:t>Web-based National Ataxia </a:t>
            </a:r>
            <a:r>
              <a:rPr lang="en-US" sz="1000" dirty="0" smtClean="0">
                <a:hlinkClick r:id="rId10"/>
              </a:rPr>
              <a:t>Database</a:t>
            </a:r>
            <a:endParaRPr lang="en-US" sz="1000" dirty="0"/>
          </a:p>
        </p:txBody>
      </p:sp>
      <p:sp>
        <p:nvSpPr>
          <p:cNvPr id="13" name="Rectangle 12"/>
          <p:cNvSpPr/>
          <p:nvPr/>
        </p:nvSpPr>
        <p:spPr>
          <a:xfrm>
            <a:off x="2017238" y="1371600"/>
            <a:ext cx="3361818" cy="1077218"/>
          </a:xfrm>
          <a:prstGeom prst="rect">
            <a:avLst/>
          </a:prstGeom>
        </p:spPr>
        <p:txBody>
          <a:bodyPr wrap="none">
            <a:spAutoFit/>
          </a:bodyPr>
          <a:lstStyle/>
          <a:p>
            <a:pPr algn="ctr"/>
            <a:r>
              <a:rPr lang="en-US" sz="3200" b="1" dirty="0" smtClean="0">
                <a:solidFill>
                  <a:srgbClr val="C00000"/>
                </a:solidFill>
              </a:rPr>
              <a:t>RESEARCH SEED </a:t>
            </a:r>
            <a:endParaRPr lang="en-US" sz="3200" b="1" dirty="0">
              <a:solidFill>
                <a:srgbClr val="C00000"/>
              </a:solidFill>
            </a:endParaRPr>
          </a:p>
          <a:p>
            <a:pPr algn="ctr"/>
            <a:r>
              <a:rPr lang="en-US" sz="3200" b="1" dirty="0" smtClean="0">
                <a:solidFill>
                  <a:srgbClr val="C00000"/>
                </a:solidFill>
              </a:rPr>
              <a:t>GRANTS 2016</a:t>
            </a:r>
            <a:endParaRPr lang="en-US" sz="3200" b="1" dirty="0">
              <a:solidFill>
                <a:srgbClr val="C00000"/>
              </a:solidFill>
            </a:endParaRPr>
          </a:p>
        </p:txBody>
      </p:sp>
      <p:sp>
        <p:nvSpPr>
          <p:cNvPr id="5" name="TextBox 4"/>
          <p:cNvSpPr txBox="1"/>
          <p:nvPr/>
        </p:nvSpPr>
        <p:spPr>
          <a:xfrm>
            <a:off x="1485529" y="2602173"/>
            <a:ext cx="4023858" cy="3108543"/>
          </a:xfrm>
          <a:prstGeom prst="rect">
            <a:avLst/>
          </a:prstGeom>
          <a:noFill/>
        </p:spPr>
        <p:txBody>
          <a:bodyPr wrap="none" rtlCol="0">
            <a:spAutoFit/>
          </a:bodyPr>
          <a:lstStyle/>
          <a:p>
            <a:pPr algn="ctr"/>
            <a:r>
              <a:rPr lang="en-US" sz="2800" dirty="0" smtClean="0"/>
              <a:t>Speech Rehabilitation</a:t>
            </a:r>
            <a:endParaRPr lang="en-US" sz="2800" dirty="0"/>
          </a:p>
          <a:p>
            <a:pPr algn="ctr"/>
            <a:r>
              <a:rPr lang="en-US" sz="2800" dirty="0" smtClean="0"/>
              <a:t>SCA3 </a:t>
            </a:r>
          </a:p>
          <a:p>
            <a:pPr algn="ctr"/>
            <a:r>
              <a:rPr lang="en-US" sz="2800" dirty="0" smtClean="0"/>
              <a:t>Gene discovery</a:t>
            </a:r>
            <a:endParaRPr lang="en-US" sz="2800" dirty="0"/>
          </a:p>
          <a:p>
            <a:pPr algn="ctr"/>
            <a:r>
              <a:rPr lang="en-US" sz="2800" dirty="0" smtClean="0"/>
              <a:t>SCA36</a:t>
            </a:r>
            <a:endParaRPr lang="en-US" sz="2800" dirty="0"/>
          </a:p>
          <a:p>
            <a:pPr algn="ctr"/>
            <a:r>
              <a:rPr lang="en-US" sz="2800" dirty="0" smtClean="0"/>
              <a:t>Brain Imaging </a:t>
            </a:r>
            <a:endParaRPr lang="en-US" sz="2800" dirty="0"/>
          </a:p>
          <a:p>
            <a:pPr algn="ctr"/>
            <a:r>
              <a:rPr lang="en-US" sz="2800" dirty="0" smtClean="0"/>
              <a:t>Inflammation in </a:t>
            </a:r>
            <a:r>
              <a:rPr lang="en-US" sz="2800" dirty="0" err="1" smtClean="0"/>
              <a:t>Setx</a:t>
            </a:r>
            <a:endParaRPr lang="en-US" sz="2800" dirty="0"/>
          </a:p>
          <a:p>
            <a:pPr algn="ctr"/>
            <a:r>
              <a:rPr lang="en-US" sz="2800" dirty="0" smtClean="0"/>
              <a:t>Ataxia Database</a:t>
            </a:r>
            <a:endParaRPr lang="en-US" sz="2800" dirty="0"/>
          </a:p>
        </p:txBody>
      </p:sp>
    </p:spTree>
    <p:extLst>
      <p:ext uri="{BB962C8B-B14F-4D97-AF65-F5344CB8AC3E}">
        <p14:creationId xmlns:p14="http://schemas.microsoft.com/office/powerpoint/2010/main" val="3689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1"/>
            <a:ext cx="8229600" cy="1143000"/>
          </a:xfrm>
        </p:spPr>
        <p:txBody>
          <a:bodyPr>
            <a:normAutofit fontScale="90000"/>
          </a:bodyPr>
          <a:lstStyle/>
          <a:p>
            <a:r>
              <a:rPr lang="en-US" dirty="0" smtClean="0"/>
              <a:t>NAF Grant Recipients </a:t>
            </a:r>
            <a:br>
              <a:rPr lang="en-US" dirty="0" smtClean="0"/>
            </a:br>
            <a:r>
              <a:rPr lang="en-US" dirty="0" smtClean="0"/>
              <a:t>Young Investigators in </a:t>
            </a:r>
            <a:r>
              <a:rPr lang="en-US" dirty="0" smtClean="0"/>
              <a:t>2016 </a:t>
            </a:r>
            <a:endParaRPr lang="en-US" dirty="0"/>
          </a:p>
        </p:txBody>
      </p:sp>
      <p:sp>
        <p:nvSpPr>
          <p:cNvPr id="6" name="Rectangle 5"/>
          <p:cNvSpPr/>
          <p:nvPr/>
        </p:nvSpPr>
        <p:spPr>
          <a:xfrm>
            <a:off x="6096000" y="1510100"/>
            <a:ext cx="5791200" cy="4708981"/>
          </a:xfrm>
          <a:prstGeom prst="rect">
            <a:avLst/>
          </a:prstGeom>
        </p:spPr>
        <p:txBody>
          <a:bodyPr wrap="square">
            <a:spAutoFit/>
          </a:bodyPr>
          <a:lstStyle/>
          <a:p>
            <a:r>
              <a:rPr lang="en-US" sz="1000" dirty="0" smtClean="0"/>
              <a:t>Yao</a:t>
            </a:r>
            <a:r>
              <a:rPr lang="en-US" sz="1000" dirty="0"/>
              <a:t>, Bing, PhD </a:t>
            </a:r>
            <a:br>
              <a:rPr lang="en-US" sz="1000" dirty="0"/>
            </a:br>
            <a:r>
              <a:rPr lang="en-US" sz="1000" dirty="0"/>
              <a:t>Emory University, Atlanta, GA</a:t>
            </a:r>
            <a:br>
              <a:rPr lang="en-US" sz="1000" dirty="0"/>
            </a:br>
            <a:r>
              <a:rPr lang="en-US" sz="1000" dirty="0">
                <a:hlinkClick r:id="rId2"/>
              </a:rPr>
              <a:t>Epigenetic Modulation Mediated by RNA-Binding Proteins in Neurodegeneration</a:t>
            </a:r>
            <a:endParaRPr lang="en-US" sz="1000" dirty="0"/>
          </a:p>
          <a:p>
            <a:r>
              <a:rPr lang="en-US" sz="1000" dirty="0"/>
              <a:t>Schmidt, Jana, PhD</a:t>
            </a:r>
            <a:br>
              <a:rPr lang="en-US" sz="1000" dirty="0"/>
            </a:br>
            <a:r>
              <a:rPr lang="en-US" sz="1000" dirty="0"/>
              <a:t>University of </a:t>
            </a:r>
            <a:r>
              <a:rPr lang="en-US" sz="1000" dirty="0" err="1"/>
              <a:t>Tuebingen</a:t>
            </a:r>
            <a:r>
              <a:rPr lang="en-US" sz="1000" dirty="0"/>
              <a:t>, Germany</a:t>
            </a:r>
            <a:br>
              <a:rPr lang="en-US" sz="1000" dirty="0"/>
            </a:br>
            <a:r>
              <a:rPr lang="en-US" sz="1000" dirty="0">
                <a:hlinkClick r:id="rId3"/>
              </a:rPr>
              <a:t>Alleviation of proteasomal inhibition as a therapeutic approach for SCA3</a:t>
            </a:r>
            <a:endParaRPr lang="en-US" sz="1000" dirty="0"/>
          </a:p>
          <a:p>
            <a:r>
              <a:rPr lang="en-US" sz="1000" dirty="0"/>
              <a:t>Butler, Jill </a:t>
            </a:r>
            <a:r>
              <a:rPr lang="en-US" sz="1000" dirty="0" err="1"/>
              <a:t>Sergesketter</a:t>
            </a:r>
            <a:r>
              <a:rPr lang="en-US" sz="1000" dirty="0"/>
              <a:t>, PhD </a:t>
            </a:r>
            <a:br>
              <a:rPr lang="en-US" sz="1000" dirty="0"/>
            </a:br>
            <a:r>
              <a:rPr lang="en-US" sz="1000" dirty="0"/>
              <a:t>University of Alabama at Birmingham, AL</a:t>
            </a:r>
            <a:br>
              <a:rPr lang="en-US" sz="1000" dirty="0"/>
            </a:br>
            <a:r>
              <a:rPr lang="en-US" sz="1000" dirty="0">
                <a:hlinkClick r:id="rId4"/>
              </a:rPr>
              <a:t>Reduced expression of mitochondrial aldehyde dehydrogenases contributes to metabolic stress in Friedreich’s ataxia </a:t>
            </a:r>
            <a:endParaRPr lang="en-US" sz="1000" dirty="0"/>
          </a:p>
          <a:p>
            <a:r>
              <a:rPr lang="en-US" sz="1000" dirty="0"/>
              <a:t>Ben-</a:t>
            </a:r>
            <a:r>
              <a:rPr lang="en-US" sz="1000" dirty="0" err="1"/>
              <a:t>Johny</a:t>
            </a:r>
            <a:r>
              <a:rPr lang="en-US" sz="1000" dirty="0"/>
              <a:t>, Manu, PhD</a:t>
            </a:r>
            <a:br>
              <a:rPr lang="en-US" sz="1000" dirty="0"/>
            </a:br>
            <a:r>
              <a:rPr lang="en-US" sz="1000" dirty="0"/>
              <a:t>Johns Hopkins University, Baltimore, MD</a:t>
            </a:r>
            <a:br>
              <a:rPr lang="en-US" sz="1000" dirty="0"/>
            </a:br>
            <a:r>
              <a:rPr lang="en-US" sz="1000" dirty="0">
                <a:hlinkClick r:id="rId5"/>
              </a:rPr>
              <a:t>Aberrant Regulation of Voltage-gated Na channels in the Pathophysiology of Spinocerebellar Ataxia 27</a:t>
            </a:r>
            <a:endParaRPr lang="en-US" sz="1000" dirty="0"/>
          </a:p>
          <a:p>
            <a:r>
              <a:rPr lang="en-US" sz="1000" dirty="0" err="1"/>
              <a:t>Cvetanovic</a:t>
            </a:r>
            <a:r>
              <a:rPr lang="en-US" sz="1000" dirty="0"/>
              <a:t>, </a:t>
            </a:r>
            <a:r>
              <a:rPr lang="en-US" sz="1000" dirty="0" err="1"/>
              <a:t>Marija</a:t>
            </a:r>
            <a:r>
              <a:rPr lang="en-US" sz="1000" dirty="0"/>
              <a:t>, PhD </a:t>
            </a:r>
            <a:br>
              <a:rPr lang="en-US" sz="1000" dirty="0"/>
            </a:br>
            <a:r>
              <a:rPr lang="en-US" sz="1000" dirty="0"/>
              <a:t>University of Minnesota, Minneapolis, MN</a:t>
            </a:r>
            <a:br>
              <a:rPr lang="en-US" sz="1000" dirty="0"/>
            </a:br>
            <a:r>
              <a:rPr lang="en-US" sz="1000" dirty="0">
                <a:hlinkClick r:id="rId6"/>
              </a:rPr>
              <a:t>Role of astrocyte calcium signaling in the pathogenesis of SCA1 </a:t>
            </a:r>
            <a:endParaRPr lang="en-US" sz="1000" dirty="0"/>
          </a:p>
          <a:p>
            <a:r>
              <a:rPr lang="en-US" sz="1000" dirty="0" err="1"/>
              <a:t>Nageshwaran</a:t>
            </a:r>
            <a:r>
              <a:rPr lang="en-US" sz="1000" dirty="0"/>
              <a:t>, </a:t>
            </a:r>
            <a:r>
              <a:rPr lang="en-US" sz="1000" dirty="0" err="1"/>
              <a:t>Sathiji</a:t>
            </a:r>
            <a:r>
              <a:rPr lang="en-US" sz="1000" dirty="0"/>
              <a:t>, MD </a:t>
            </a:r>
            <a:br>
              <a:rPr lang="en-US" sz="1000" dirty="0"/>
            </a:br>
            <a:r>
              <a:rPr lang="en-US" sz="1000" dirty="0"/>
              <a:t>Harvard University, Boston, MA</a:t>
            </a:r>
            <a:br>
              <a:rPr lang="en-US" sz="1000" dirty="0"/>
            </a:br>
            <a:r>
              <a:rPr lang="en-US" sz="1000" dirty="0">
                <a:hlinkClick r:id="rId7"/>
              </a:rPr>
              <a:t>Transcriptional activation using CRISPR/Cas mutant proteins as a novel therapy for Frataxin gene silencing</a:t>
            </a:r>
            <a:endParaRPr lang="en-US" sz="1000" dirty="0"/>
          </a:p>
          <a:p>
            <a:r>
              <a:rPr lang="en-US" sz="1000" dirty="0" err="1"/>
              <a:t>Khurana</a:t>
            </a:r>
            <a:r>
              <a:rPr lang="en-US" sz="1000" dirty="0"/>
              <a:t>, </a:t>
            </a:r>
            <a:r>
              <a:rPr lang="en-US" sz="1000" dirty="0" err="1"/>
              <a:t>Vikram</a:t>
            </a:r>
            <a:r>
              <a:rPr lang="en-US" sz="1000" dirty="0"/>
              <a:t>, MD, PhD</a:t>
            </a:r>
            <a:br>
              <a:rPr lang="en-US" sz="1000" dirty="0"/>
            </a:br>
            <a:r>
              <a:rPr lang="en-US" sz="1000" dirty="0"/>
              <a:t>Brigham and Women’s Hospital and Harvard Stem Cell Institute, Boston, MA</a:t>
            </a:r>
            <a:br>
              <a:rPr lang="en-US" sz="1000" dirty="0"/>
            </a:br>
            <a:r>
              <a:rPr lang="en-US" sz="1000" dirty="0">
                <a:hlinkClick r:id="rId8"/>
              </a:rPr>
              <a:t>Systematic edgotyping of ataxin proteins in cellular systems from yeast to patient neurons.</a:t>
            </a:r>
            <a:endParaRPr lang="en-US" sz="1000" dirty="0"/>
          </a:p>
          <a:p>
            <a:r>
              <a:rPr lang="en-US" sz="1000" dirty="0" err="1"/>
              <a:t>Gennarino</a:t>
            </a:r>
            <a:r>
              <a:rPr lang="en-US" sz="1000" dirty="0"/>
              <a:t>, Vincenzo, PhD</a:t>
            </a:r>
            <a:br>
              <a:rPr lang="en-US" sz="1000" dirty="0"/>
            </a:br>
            <a:r>
              <a:rPr lang="en-US" sz="1000" dirty="0"/>
              <a:t>Baylor College of Medicine, Houston, TX</a:t>
            </a:r>
            <a:br>
              <a:rPr lang="en-US" sz="1000" dirty="0"/>
            </a:br>
            <a:r>
              <a:rPr lang="en-US" sz="1000" dirty="0">
                <a:hlinkClick r:id="rId9"/>
              </a:rPr>
              <a:t>PUMILIO1 deficiency: understanding a new ataxia gene and its role in cerebellar dysfunction in mice and humans</a:t>
            </a:r>
            <a:endParaRPr lang="en-US" sz="1000" dirty="0"/>
          </a:p>
          <a:p>
            <a:r>
              <a:rPr lang="en-US" sz="1000" dirty="0"/>
              <a:t/>
            </a:r>
            <a:br>
              <a:rPr lang="en-US" sz="1000" dirty="0"/>
            </a:br>
            <a:endParaRPr lang="en-US" sz="1000" dirty="0"/>
          </a:p>
        </p:txBody>
      </p:sp>
      <p:sp>
        <p:nvSpPr>
          <p:cNvPr id="8" name="Rectangle 7"/>
          <p:cNvSpPr/>
          <p:nvPr/>
        </p:nvSpPr>
        <p:spPr>
          <a:xfrm>
            <a:off x="1419409" y="1752600"/>
            <a:ext cx="4261103" cy="646331"/>
          </a:xfrm>
          <a:prstGeom prst="rect">
            <a:avLst/>
          </a:prstGeom>
        </p:spPr>
        <p:txBody>
          <a:bodyPr wrap="none">
            <a:spAutoFit/>
          </a:bodyPr>
          <a:lstStyle/>
          <a:p>
            <a:pPr algn="ctr"/>
            <a:r>
              <a:rPr lang="en-US" b="1" dirty="0">
                <a:solidFill>
                  <a:srgbClr val="C00000"/>
                </a:solidFill>
              </a:rPr>
              <a:t>INVESTING IN THE NEXT GENERATION </a:t>
            </a:r>
          </a:p>
          <a:p>
            <a:pPr algn="ctr"/>
            <a:r>
              <a:rPr lang="en-US" b="1" dirty="0">
                <a:solidFill>
                  <a:srgbClr val="C00000"/>
                </a:solidFill>
              </a:rPr>
              <a:t>OF ATAXIA RESEARCHERS</a:t>
            </a:r>
            <a:endParaRPr lang="en-US" b="1" dirty="0">
              <a:solidFill>
                <a:srgbClr val="C00000"/>
              </a:solidFill>
            </a:endParaRPr>
          </a:p>
        </p:txBody>
      </p:sp>
      <p:sp>
        <p:nvSpPr>
          <p:cNvPr id="7" name="TextBox 6"/>
          <p:cNvSpPr txBox="1"/>
          <p:nvPr/>
        </p:nvSpPr>
        <p:spPr>
          <a:xfrm>
            <a:off x="1389235" y="2541152"/>
            <a:ext cx="4225836" cy="3139321"/>
          </a:xfrm>
          <a:prstGeom prst="rect">
            <a:avLst/>
          </a:prstGeom>
          <a:noFill/>
        </p:spPr>
        <p:txBody>
          <a:bodyPr wrap="none" rtlCol="0">
            <a:spAutoFit/>
          </a:bodyPr>
          <a:lstStyle/>
          <a:p>
            <a:pPr algn="ctr"/>
            <a:r>
              <a:rPr lang="en-US" dirty="0" smtClean="0"/>
              <a:t>Gene Regulation </a:t>
            </a:r>
            <a:endParaRPr lang="en-US" dirty="0"/>
          </a:p>
          <a:p>
            <a:pPr algn="ctr"/>
            <a:r>
              <a:rPr lang="en-US" dirty="0" smtClean="0"/>
              <a:t>Removal of toxic proteins in SCA3 </a:t>
            </a:r>
          </a:p>
          <a:p>
            <a:pPr algn="ctr"/>
            <a:r>
              <a:rPr lang="en-US" dirty="0"/>
              <a:t>Friedreich’s </a:t>
            </a:r>
            <a:r>
              <a:rPr lang="en-US" dirty="0" smtClean="0"/>
              <a:t>– mitochondrial stress</a:t>
            </a:r>
            <a:endParaRPr lang="en-US" dirty="0"/>
          </a:p>
          <a:p>
            <a:pPr algn="ctr"/>
            <a:r>
              <a:rPr lang="en-US" dirty="0" smtClean="0"/>
              <a:t>Cell-Cell communication SCA27</a:t>
            </a:r>
            <a:endParaRPr lang="en-US" dirty="0"/>
          </a:p>
          <a:p>
            <a:pPr algn="ctr"/>
            <a:r>
              <a:rPr lang="en-US" dirty="0" smtClean="0"/>
              <a:t>Astrocyte signaling in SCA1</a:t>
            </a:r>
            <a:endParaRPr lang="en-US" dirty="0"/>
          </a:p>
          <a:p>
            <a:pPr algn="ctr"/>
            <a:r>
              <a:rPr lang="en-US" dirty="0" smtClean="0"/>
              <a:t>Turning up </a:t>
            </a:r>
            <a:r>
              <a:rPr lang="en-US" dirty="0" err="1" smtClean="0"/>
              <a:t>Frataxin</a:t>
            </a:r>
            <a:r>
              <a:rPr lang="en-US" dirty="0" smtClean="0"/>
              <a:t> with </a:t>
            </a:r>
            <a:r>
              <a:rPr lang="en-US" dirty="0" err="1" smtClean="0"/>
              <a:t>Crispr</a:t>
            </a:r>
            <a:r>
              <a:rPr lang="en-US" dirty="0" smtClean="0"/>
              <a:t>/</a:t>
            </a:r>
            <a:r>
              <a:rPr lang="en-US" dirty="0" err="1" smtClean="0"/>
              <a:t>Cas</a:t>
            </a:r>
            <a:endParaRPr lang="en-US" dirty="0"/>
          </a:p>
          <a:p>
            <a:pPr algn="ctr"/>
            <a:r>
              <a:rPr lang="en-US" dirty="0"/>
              <a:t>ASO SCA3</a:t>
            </a:r>
          </a:p>
          <a:p>
            <a:pPr algn="ctr"/>
            <a:r>
              <a:rPr lang="en-US" dirty="0" smtClean="0"/>
              <a:t>Chemical </a:t>
            </a:r>
            <a:r>
              <a:rPr lang="en-US" dirty="0"/>
              <a:t>pathways in Friedreich’s</a:t>
            </a:r>
          </a:p>
          <a:p>
            <a:pPr algn="ctr"/>
            <a:r>
              <a:rPr lang="en-US" dirty="0"/>
              <a:t>Pathways for </a:t>
            </a:r>
            <a:r>
              <a:rPr lang="en-US" dirty="0" err="1"/>
              <a:t>polyQ</a:t>
            </a:r>
            <a:r>
              <a:rPr lang="en-US" dirty="0"/>
              <a:t> regulation SCA3</a:t>
            </a:r>
          </a:p>
          <a:p>
            <a:pPr algn="ctr"/>
            <a:r>
              <a:rPr lang="en-US" dirty="0" smtClean="0"/>
              <a:t>Protein networks in ataxia</a:t>
            </a:r>
            <a:endParaRPr lang="en-US" dirty="0"/>
          </a:p>
          <a:p>
            <a:pPr algn="ctr"/>
            <a:r>
              <a:rPr lang="en-US" dirty="0" smtClean="0"/>
              <a:t>PUMILIO1 – a new ataxia gene</a:t>
            </a:r>
            <a:endParaRPr lang="en-US" dirty="0"/>
          </a:p>
        </p:txBody>
      </p:sp>
    </p:spTree>
    <p:extLst>
      <p:ext uri="{BB962C8B-B14F-4D97-AF65-F5344CB8AC3E}">
        <p14:creationId xmlns:p14="http://schemas.microsoft.com/office/powerpoint/2010/main" val="48708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NAF Grant Recipients </a:t>
            </a:r>
            <a:br>
              <a:rPr lang="en-US" dirty="0"/>
            </a:br>
            <a:r>
              <a:rPr lang="en-US" dirty="0" smtClean="0"/>
              <a:t>POSTDOCTORAL FELLOWSHIPS 2016 </a:t>
            </a:r>
            <a:endParaRPr lang="en-US" dirty="0"/>
          </a:p>
        </p:txBody>
      </p:sp>
      <p:sp>
        <p:nvSpPr>
          <p:cNvPr id="4" name="Rectangle 3"/>
          <p:cNvSpPr/>
          <p:nvPr/>
        </p:nvSpPr>
        <p:spPr>
          <a:xfrm>
            <a:off x="5410200" y="2518350"/>
            <a:ext cx="6096000" cy="4339650"/>
          </a:xfrm>
          <a:prstGeom prst="rect">
            <a:avLst/>
          </a:prstGeom>
        </p:spPr>
        <p:txBody>
          <a:bodyPr>
            <a:spAutoFit/>
          </a:bodyPr>
          <a:lstStyle/>
          <a:p>
            <a:pPr>
              <a:buFont typeface="Arial" charset="0"/>
              <a:buChar char="•"/>
            </a:pPr>
            <a:r>
              <a:rPr lang="en-US" sz="1200" smtClean="0">
                <a:solidFill>
                  <a:srgbClr val="000000"/>
                </a:solidFill>
                <a:latin typeface="Trebuchet MS" charset="0"/>
              </a:rPr>
              <a:t>Anderson</a:t>
            </a:r>
            <a:r>
              <a:rPr lang="en-US" sz="1200" dirty="0">
                <a:solidFill>
                  <a:srgbClr val="000000"/>
                </a:solidFill>
                <a:latin typeface="Trebuchet MS" charset="0"/>
              </a:rPr>
              <a:t>, Collin J., PhD</a:t>
            </a:r>
            <a:br>
              <a:rPr lang="en-US" sz="1200" dirty="0">
                <a:solidFill>
                  <a:srgbClr val="000000"/>
                </a:solidFill>
                <a:latin typeface="Trebuchet MS" charset="0"/>
              </a:rPr>
            </a:br>
            <a:r>
              <a:rPr lang="en-US" sz="1200" dirty="0">
                <a:solidFill>
                  <a:srgbClr val="000000"/>
                </a:solidFill>
                <a:latin typeface="Trebuchet MS" charset="0"/>
              </a:rPr>
              <a:t>University of Utah, Salt Lake City, UT</a:t>
            </a:r>
            <a:br>
              <a:rPr lang="en-US" sz="1200" dirty="0">
                <a:solidFill>
                  <a:srgbClr val="000000"/>
                </a:solidFill>
                <a:latin typeface="Trebuchet MS" charset="0"/>
              </a:rPr>
            </a:br>
            <a:r>
              <a:rPr lang="en-US" sz="1200" dirty="0">
                <a:solidFill>
                  <a:srgbClr val="0054A4"/>
                </a:solidFill>
                <a:latin typeface="Trebuchet MS" charset="0"/>
                <a:hlinkClick r:id="rId2"/>
              </a:rPr>
              <a:t>Development and mechanistic study of deep brain stimulation of dentate nucleus for the treatment of degenerative ataxia. </a:t>
            </a:r>
            <a:endParaRPr lang="en-US" sz="1200" dirty="0">
              <a:solidFill>
                <a:srgbClr val="000000"/>
              </a:solidFill>
              <a:latin typeface="Trebuchet MS" charset="0"/>
            </a:endParaRPr>
          </a:p>
          <a:p>
            <a:pPr>
              <a:buFont typeface="Arial" charset="0"/>
              <a:buChar char="•"/>
            </a:pPr>
            <a:r>
              <a:rPr lang="en-US" sz="1200" dirty="0" err="1">
                <a:solidFill>
                  <a:srgbClr val="000000"/>
                </a:solidFill>
                <a:latin typeface="Trebuchet MS" charset="0"/>
              </a:rPr>
              <a:t>Orengo</a:t>
            </a:r>
            <a:r>
              <a:rPr lang="en-US" sz="1200" dirty="0">
                <a:solidFill>
                  <a:srgbClr val="000000"/>
                </a:solidFill>
                <a:latin typeface="Trebuchet MS" charset="0"/>
              </a:rPr>
              <a:t>, James, MD, PhD</a:t>
            </a:r>
            <a:br>
              <a:rPr lang="en-US" sz="1200" dirty="0">
                <a:solidFill>
                  <a:srgbClr val="000000"/>
                </a:solidFill>
                <a:latin typeface="Trebuchet MS" charset="0"/>
              </a:rPr>
            </a:br>
            <a:r>
              <a:rPr lang="en-US" sz="1200" dirty="0">
                <a:solidFill>
                  <a:srgbClr val="000000"/>
                </a:solidFill>
                <a:latin typeface="Trebuchet MS" charset="0"/>
              </a:rPr>
              <a:t>Baylor College of Medicine, Houston, TX</a:t>
            </a:r>
            <a:br>
              <a:rPr lang="en-US" sz="1200" dirty="0">
                <a:solidFill>
                  <a:srgbClr val="000000"/>
                </a:solidFill>
                <a:latin typeface="Trebuchet MS" charset="0"/>
              </a:rPr>
            </a:br>
            <a:r>
              <a:rPr lang="en-US" sz="1200" dirty="0">
                <a:solidFill>
                  <a:srgbClr val="0054A4"/>
                </a:solidFill>
                <a:latin typeface="Trebuchet MS" charset="0"/>
                <a:hlinkClick r:id="rId3"/>
              </a:rPr>
              <a:t>Unraveling the mechanisms of motor neuron degeneration in Spinocerebellar Ataxia, type1</a:t>
            </a:r>
            <a:endParaRPr lang="en-US" sz="1200" dirty="0">
              <a:solidFill>
                <a:srgbClr val="000000"/>
              </a:solidFill>
              <a:latin typeface="Trebuchet MS" charset="0"/>
            </a:endParaRPr>
          </a:p>
          <a:p>
            <a:pPr>
              <a:buFont typeface="Arial" charset="0"/>
              <a:buChar char="•"/>
            </a:pPr>
            <a:r>
              <a:rPr lang="en-US" sz="1200" dirty="0">
                <a:solidFill>
                  <a:srgbClr val="000000"/>
                </a:solidFill>
                <a:latin typeface="Trebuchet MS" charset="0"/>
              </a:rPr>
              <a:t>Chen, Jonathan, PhD</a:t>
            </a:r>
            <a:br>
              <a:rPr lang="en-US" sz="1200" dirty="0">
                <a:solidFill>
                  <a:srgbClr val="000000"/>
                </a:solidFill>
                <a:latin typeface="Trebuchet MS" charset="0"/>
              </a:rPr>
            </a:br>
            <a:r>
              <a:rPr lang="en-US" sz="1200" dirty="0">
                <a:solidFill>
                  <a:srgbClr val="000000"/>
                </a:solidFill>
                <a:latin typeface="Trebuchet MS" charset="0"/>
              </a:rPr>
              <a:t>Scripps Florida, Jupiter, FL</a:t>
            </a:r>
            <a:br>
              <a:rPr lang="en-US" sz="1200" dirty="0">
                <a:solidFill>
                  <a:srgbClr val="000000"/>
                </a:solidFill>
                <a:latin typeface="Trebuchet MS" charset="0"/>
              </a:rPr>
            </a:br>
            <a:r>
              <a:rPr lang="en-US" sz="1200" dirty="0">
                <a:solidFill>
                  <a:srgbClr val="0054A4"/>
                </a:solidFill>
                <a:latin typeface="Trebuchet MS" charset="0"/>
                <a:hlinkClick r:id="rId4"/>
              </a:rPr>
              <a:t>Rapid structure-based lead optimization of a small molecule drug that target r(CAG)exp </a:t>
            </a:r>
            <a:endParaRPr lang="en-US" sz="1200" dirty="0">
              <a:solidFill>
                <a:srgbClr val="000000"/>
              </a:solidFill>
              <a:latin typeface="Trebuchet MS" charset="0"/>
            </a:endParaRPr>
          </a:p>
          <a:p>
            <a:pPr>
              <a:buFont typeface="Arial" charset="0"/>
              <a:buChar char="•"/>
            </a:pPr>
            <a:r>
              <a:rPr lang="en-US" sz="1200" dirty="0" err="1">
                <a:solidFill>
                  <a:srgbClr val="000000"/>
                </a:solidFill>
                <a:latin typeface="Trebuchet MS" charset="0"/>
              </a:rPr>
              <a:t>Bott</a:t>
            </a:r>
            <a:r>
              <a:rPr lang="en-US" sz="1200" dirty="0">
                <a:solidFill>
                  <a:srgbClr val="000000"/>
                </a:solidFill>
                <a:latin typeface="Trebuchet MS" charset="0"/>
              </a:rPr>
              <a:t>, Laura C., PhD</a:t>
            </a:r>
            <a:br>
              <a:rPr lang="en-US" sz="1200" dirty="0">
                <a:solidFill>
                  <a:srgbClr val="000000"/>
                </a:solidFill>
                <a:latin typeface="Trebuchet MS" charset="0"/>
              </a:rPr>
            </a:br>
            <a:r>
              <a:rPr lang="en-US" sz="1200" dirty="0">
                <a:solidFill>
                  <a:srgbClr val="000000"/>
                </a:solidFill>
                <a:latin typeface="Trebuchet MS" charset="0"/>
              </a:rPr>
              <a:t>Northwestern University, Evanston, IL</a:t>
            </a:r>
            <a:br>
              <a:rPr lang="en-US" sz="1200" dirty="0">
                <a:solidFill>
                  <a:srgbClr val="000000"/>
                </a:solidFill>
                <a:latin typeface="Trebuchet MS" charset="0"/>
              </a:rPr>
            </a:br>
            <a:r>
              <a:rPr lang="en-US" sz="1200" dirty="0">
                <a:solidFill>
                  <a:srgbClr val="0054A4"/>
                </a:solidFill>
                <a:latin typeface="Trebuchet MS" charset="0"/>
                <a:hlinkClick r:id="rId5"/>
              </a:rPr>
              <a:t>Transcellular regulation of the proteostasis network in Spinocerebellar ataxia type 3</a:t>
            </a:r>
            <a:endParaRPr lang="en-US" sz="1200" dirty="0">
              <a:solidFill>
                <a:srgbClr val="000000"/>
              </a:solidFill>
              <a:latin typeface="Trebuchet MS" charset="0"/>
            </a:endParaRPr>
          </a:p>
          <a:p>
            <a:pPr>
              <a:buFont typeface="Arial" charset="0"/>
              <a:buChar char="•"/>
            </a:pPr>
            <a:r>
              <a:rPr lang="en-US" sz="1200" dirty="0">
                <a:solidFill>
                  <a:srgbClr val="000000"/>
                </a:solidFill>
                <a:latin typeface="Trebuchet MS" charset="0"/>
              </a:rPr>
              <a:t>Chopra, Ravi, PhD </a:t>
            </a:r>
            <a:br>
              <a:rPr lang="en-US" sz="1200" dirty="0">
                <a:solidFill>
                  <a:srgbClr val="000000"/>
                </a:solidFill>
                <a:latin typeface="Trebuchet MS" charset="0"/>
              </a:rPr>
            </a:br>
            <a:r>
              <a:rPr lang="en-US" sz="1200" dirty="0">
                <a:solidFill>
                  <a:srgbClr val="000000"/>
                </a:solidFill>
                <a:latin typeface="Trebuchet MS" charset="0"/>
              </a:rPr>
              <a:t>University of Michigan, Ann Arbor, MI</a:t>
            </a:r>
            <a:br>
              <a:rPr lang="en-US" sz="1200" dirty="0">
                <a:solidFill>
                  <a:srgbClr val="000000"/>
                </a:solidFill>
                <a:latin typeface="Trebuchet MS" charset="0"/>
              </a:rPr>
            </a:br>
            <a:r>
              <a:rPr lang="en-US" sz="1200" dirty="0">
                <a:solidFill>
                  <a:srgbClr val="0054A4"/>
                </a:solidFill>
                <a:latin typeface="Trebuchet MS" charset="0"/>
                <a:hlinkClick r:id="rId6"/>
              </a:rPr>
              <a:t>Identifying Dendro-Protective Ion Channels in Cerebellar Ataxia </a:t>
            </a:r>
            <a:endParaRPr lang="en-US" sz="1200" dirty="0">
              <a:solidFill>
                <a:srgbClr val="000000"/>
              </a:solidFill>
              <a:latin typeface="Trebuchet MS" charset="0"/>
            </a:endParaRPr>
          </a:p>
          <a:p>
            <a:pPr>
              <a:buFont typeface="Arial" charset="0"/>
              <a:buChar char="•"/>
            </a:pPr>
            <a:r>
              <a:rPr lang="en-US" sz="1200" dirty="0" err="1">
                <a:solidFill>
                  <a:srgbClr val="000000"/>
                </a:solidFill>
                <a:latin typeface="Trebuchet MS" charset="0"/>
              </a:rPr>
              <a:t>Seminara</a:t>
            </a:r>
            <a:r>
              <a:rPr lang="en-US" sz="1200" dirty="0">
                <a:solidFill>
                  <a:srgbClr val="000000"/>
                </a:solidFill>
                <a:latin typeface="Trebuchet MS" charset="0"/>
              </a:rPr>
              <a:t>, Stephanie, MD </a:t>
            </a:r>
            <a:br>
              <a:rPr lang="en-US" sz="1200" dirty="0">
                <a:solidFill>
                  <a:srgbClr val="000000"/>
                </a:solidFill>
                <a:latin typeface="Trebuchet MS" charset="0"/>
              </a:rPr>
            </a:br>
            <a:r>
              <a:rPr lang="en-US" sz="1200" dirty="0">
                <a:solidFill>
                  <a:srgbClr val="000000"/>
                </a:solidFill>
                <a:latin typeface="Trebuchet MS" charset="0"/>
              </a:rPr>
              <a:t>Massachusetts General Hospital, Boston, MA</a:t>
            </a:r>
            <a:br>
              <a:rPr lang="en-US" sz="1200" dirty="0">
                <a:solidFill>
                  <a:srgbClr val="000000"/>
                </a:solidFill>
                <a:latin typeface="Trebuchet MS" charset="0"/>
              </a:rPr>
            </a:br>
            <a:r>
              <a:rPr lang="en-US" sz="1200" dirty="0">
                <a:solidFill>
                  <a:srgbClr val="0054A4"/>
                </a:solidFill>
                <a:latin typeface="Trebuchet MS" charset="0"/>
                <a:hlinkClick r:id="rId7"/>
              </a:rPr>
              <a:t>Ataxia with hypogonadotropic hypogonadism due to ubiquitin ligase dysregulation </a:t>
            </a:r>
            <a:endParaRPr lang="en-US" sz="1200" dirty="0">
              <a:solidFill>
                <a:srgbClr val="000000"/>
              </a:solidFill>
              <a:latin typeface="Trebuchet MS" charset="0"/>
            </a:endParaRPr>
          </a:p>
          <a:p>
            <a:r>
              <a:rPr lang="en-US" sz="1200" dirty="0"/>
              <a:t/>
            </a:r>
            <a:br>
              <a:rPr lang="en-US" sz="1200" dirty="0"/>
            </a:br>
            <a:endParaRPr lang="en-US" sz="1200" dirty="0"/>
          </a:p>
        </p:txBody>
      </p:sp>
      <p:sp>
        <p:nvSpPr>
          <p:cNvPr id="5" name="Rectangle 4"/>
          <p:cNvSpPr/>
          <p:nvPr/>
        </p:nvSpPr>
        <p:spPr>
          <a:xfrm>
            <a:off x="914400" y="2195184"/>
            <a:ext cx="4261103" cy="646331"/>
          </a:xfrm>
          <a:prstGeom prst="rect">
            <a:avLst/>
          </a:prstGeom>
        </p:spPr>
        <p:txBody>
          <a:bodyPr wrap="none">
            <a:spAutoFit/>
          </a:bodyPr>
          <a:lstStyle/>
          <a:p>
            <a:pPr algn="ctr"/>
            <a:r>
              <a:rPr lang="en-US" b="1" dirty="0">
                <a:solidFill>
                  <a:srgbClr val="C00000"/>
                </a:solidFill>
              </a:rPr>
              <a:t>INVESTING IN THE NEXT GENERATION </a:t>
            </a:r>
          </a:p>
          <a:p>
            <a:pPr algn="ctr"/>
            <a:r>
              <a:rPr lang="en-US" b="1" dirty="0">
                <a:solidFill>
                  <a:srgbClr val="C00000"/>
                </a:solidFill>
              </a:rPr>
              <a:t>OF ATAXIA RESEARCHERS</a:t>
            </a:r>
            <a:endParaRPr lang="en-US" b="1" dirty="0">
              <a:solidFill>
                <a:srgbClr val="C00000"/>
              </a:solidFill>
            </a:endParaRPr>
          </a:p>
        </p:txBody>
      </p:sp>
      <p:sp>
        <p:nvSpPr>
          <p:cNvPr id="6" name="TextBox 5"/>
          <p:cNvSpPr txBox="1"/>
          <p:nvPr/>
        </p:nvSpPr>
        <p:spPr>
          <a:xfrm>
            <a:off x="657401" y="2983736"/>
            <a:ext cx="4679486" cy="2031325"/>
          </a:xfrm>
          <a:prstGeom prst="rect">
            <a:avLst/>
          </a:prstGeom>
          <a:noFill/>
        </p:spPr>
        <p:txBody>
          <a:bodyPr wrap="none" rtlCol="0">
            <a:spAutoFit/>
          </a:bodyPr>
          <a:lstStyle/>
          <a:p>
            <a:pPr algn="ctr"/>
            <a:r>
              <a:rPr lang="en-US" b="1" dirty="0" smtClean="0"/>
              <a:t>Brain Structure</a:t>
            </a:r>
            <a:endParaRPr lang="en-US" b="1" dirty="0"/>
          </a:p>
          <a:p>
            <a:pPr algn="ctr"/>
            <a:r>
              <a:rPr lang="en-US" b="1" dirty="0" smtClean="0"/>
              <a:t>Small Molecule Drugs</a:t>
            </a:r>
          </a:p>
          <a:p>
            <a:pPr algn="ctr"/>
            <a:r>
              <a:rPr lang="en-US" b="1" dirty="0" smtClean="0"/>
              <a:t>Motor Neuron Degeneration</a:t>
            </a:r>
            <a:endParaRPr lang="en-US" b="1" dirty="0"/>
          </a:p>
          <a:p>
            <a:pPr algn="ctr"/>
            <a:r>
              <a:rPr lang="en-US" b="1" dirty="0" smtClean="0"/>
              <a:t>RNA Degradation of CAG repeats</a:t>
            </a:r>
          </a:p>
          <a:p>
            <a:pPr algn="ctr"/>
            <a:r>
              <a:rPr lang="en-US" b="1" dirty="0" smtClean="0"/>
              <a:t>Cell-cell communication and protection</a:t>
            </a:r>
          </a:p>
          <a:p>
            <a:pPr algn="ctr"/>
            <a:r>
              <a:rPr lang="en-US" b="1" dirty="0" smtClean="0"/>
              <a:t>Protein dysregulation</a:t>
            </a:r>
          </a:p>
          <a:p>
            <a:pPr algn="ctr"/>
            <a:endParaRPr lang="en-US" b="1" dirty="0"/>
          </a:p>
        </p:txBody>
      </p:sp>
    </p:spTree>
    <p:extLst>
      <p:ext uri="{BB962C8B-B14F-4D97-AF65-F5344CB8AC3E}">
        <p14:creationId xmlns:p14="http://schemas.microsoft.com/office/powerpoint/2010/main" val="150455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732" y="510973"/>
            <a:ext cx="8610600" cy="1293028"/>
          </a:xfrm>
        </p:spPr>
        <p:txBody>
          <a:bodyPr>
            <a:normAutofit/>
          </a:bodyPr>
          <a:lstStyle/>
          <a:p>
            <a:r>
              <a:rPr lang="en-US" dirty="0" smtClean="0"/>
              <a:t>NAF Grant Recipients in </a:t>
            </a:r>
            <a:r>
              <a:rPr lang="en-US" dirty="0" smtClean="0"/>
              <a:t>2016</a:t>
            </a:r>
            <a:endParaRPr lang="en-US" dirty="0"/>
          </a:p>
        </p:txBody>
      </p:sp>
      <p:sp>
        <p:nvSpPr>
          <p:cNvPr id="3" name="Rectangle 2"/>
          <p:cNvSpPr/>
          <p:nvPr/>
        </p:nvSpPr>
        <p:spPr>
          <a:xfrm>
            <a:off x="1371600" y="1804001"/>
            <a:ext cx="3422650" cy="1200329"/>
          </a:xfrm>
          <a:prstGeom prst="rect">
            <a:avLst/>
          </a:prstGeom>
        </p:spPr>
        <p:txBody>
          <a:bodyPr wrap="square">
            <a:spAutoFit/>
          </a:bodyPr>
          <a:lstStyle/>
          <a:p>
            <a:pPr lvl="0" algn="ctr"/>
            <a:r>
              <a:rPr lang="en-US" sz="2400" b="1" dirty="0">
                <a:solidFill>
                  <a:srgbClr val="C00000"/>
                </a:solidFill>
              </a:rPr>
              <a:t>PIONEER SCA TRANSLATIONAL </a:t>
            </a:r>
            <a:endParaRPr lang="en-US" sz="2400" b="1" dirty="0">
              <a:solidFill>
                <a:srgbClr val="C00000"/>
              </a:solidFill>
            </a:endParaRPr>
          </a:p>
          <a:p>
            <a:pPr lvl="0" algn="ctr"/>
            <a:r>
              <a:rPr lang="en-US" sz="2400" b="1" dirty="0">
                <a:solidFill>
                  <a:srgbClr val="C00000"/>
                </a:solidFill>
              </a:rPr>
              <a:t>RESEARCH </a:t>
            </a:r>
            <a:r>
              <a:rPr lang="en-US" sz="2400" b="1" dirty="0">
                <a:solidFill>
                  <a:srgbClr val="C00000"/>
                </a:solidFill>
              </a:rPr>
              <a:t>AWARDS</a:t>
            </a:r>
          </a:p>
        </p:txBody>
      </p:sp>
      <p:sp>
        <p:nvSpPr>
          <p:cNvPr id="5" name="TextBox 4"/>
          <p:cNvSpPr txBox="1"/>
          <p:nvPr/>
        </p:nvSpPr>
        <p:spPr>
          <a:xfrm>
            <a:off x="1058973" y="2969656"/>
            <a:ext cx="4047904" cy="461665"/>
          </a:xfrm>
          <a:prstGeom prst="rect">
            <a:avLst/>
          </a:prstGeom>
          <a:noFill/>
        </p:spPr>
        <p:txBody>
          <a:bodyPr wrap="none" rtlCol="0">
            <a:spAutoFit/>
          </a:bodyPr>
          <a:lstStyle/>
          <a:p>
            <a:pPr algn="ctr"/>
            <a:r>
              <a:rPr lang="en-US" sz="2400" dirty="0"/>
              <a:t>Moving towards therapies</a:t>
            </a:r>
          </a:p>
        </p:txBody>
      </p:sp>
      <p:grpSp>
        <p:nvGrpSpPr>
          <p:cNvPr id="21" name="Group 20"/>
          <p:cNvGrpSpPr/>
          <p:nvPr/>
        </p:nvGrpSpPr>
        <p:grpSpPr>
          <a:xfrm>
            <a:off x="249385" y="3512731"/>
            <a:ext cx="2680776" cy="2507069"/>
            <a:chOff x="249385" y="3512731"/>
            <a:chExt cx="2680776" cy="2507069"/>
          </a:xfrm>
        </p:grpSpPr>
        <p:grpSp>
          <p:nvGrpSpPr>
            <p:cNvPr id="4" name="Group 3"/>
            <p:cNvGrpSpPr/>
            <p:nvPr/>
          </p:nvGrpSpPr>
          <p:grpSpPr>
            <a:xfrm>
              <a:off x="1037798" y="3512731"/>
              <a:ext cx="1324402" cy="2507069"/>
              <a:chOff x="1418798" y="3578751"/>
              <a:chExt cx="1324402" cy="2507069"/>
            </a:xfrm>
          </p:grpSpPr>
          <p:sp>
            <p:nvSpPr>
              <p:cNvPr id="6" name="TextBox 5"/>
              <p:cNvSpPr txBox="1"/>
              <p:nvPr/>
            </p:nvSpPr>
            <p:spPr>
              <a:xfrm>
                <a:off x="1553366" y="3578751"/>
                <a:ext cx="942887" cy="523220"/>
              </a:xfrm>
              <a:prstGeom prst="rect">
                <a:avLst/>
              </a:prstGeom>
              <a:noFill/>
            </p:spPr>
            <p:txBody>
              <a:bodyPr wrap="none" rtlCol="0">
                <a:spAutoFit/>
              </a:bodyPr>
              <a:lstStyle/>
              <a:p>
                <a:r>
                  <a:rPr lang="en-US" sz="2800" dirty="0">
                    <a:latin typeface="Arial" pitchFamily="34" charset="0"/>
                    <a:cs typeface="Arial" pitchFamily="34" charset="0"/>
                  </a:rPr>
                  <a:t>DNA</a:t>
                </a:r>
                <a:endParaRPr lang="en-US" sz="2800" dirty="0">
                  <a:latin typeface="Arial" pitchFamily="34" charset="0"/>
                  <a:cs typeface="Arial" pitchFamily="34" charset="0"/>
                </a:endParaRPr>
              </a:p>
            </p:txBody>
          </p:sp>
          <p:sp>
            <p:nvSpPr>
              <p:cNvPr id="8" name="TextBox 7"/>
              <p:cNvSpPr txBox="1"/>
              <p:nvPr/>
            </p:nvSpPr>
            <p:spPr>
              <a:xfrm>
                <a:off x="1552383" y="4582180"/>
                <a:ext cx="942887" cy="523220"/>
              </a:xfrm>
              <a:prstGeom prst="rect">
                <a:avLst/>
              </a:prstGeom>
              <a:noFill/>
            </p:spPr>
            <p:txBody>
              <a:bodyPr wrap="none" rtlCol="0">
                <a:spAutoFit/>
              </a:bodyPr>
              <a:lstStyle/>
              <a:p>
                <a:r>
                  <a:rPr lang="en-US" sz="2800" dirty="0">
                    <a:latin typeface="Arial" pitchFamily="34" charset="0"/>
                    <a:cs typeface="Arial" pitchFamily="34" charset="0"/>
                  </a:rPr>
                  <a:t>RNA</a:t>
                </a:r>
                <a:endParaRPr lang="en-US" sz="2800" dirty="0">
                  <a:latin typeface="Arial" pitchFamily="34" charset="0"/>
                  <a:cs typeface="Arial" pitchFamily="34" charset="0"/>
                </a:endParaRPr>
              </a:p>
            </p:txBody>
          </p:sp>
          <p:sp>
            <p:nvSpPr>
              <p:cNvPr id="9" name="TextBox 8"/>
              <p:cNvSpPr txBox="1"/>
              <p:nvPr/>
            </p:nvSpPr>
            <p:spPr>
              <a:xfrm>
                <a:off x="1418798" y="5562600"/>
                <a:ext cx="1324402" cy="523220"/>
              </a:xfrm>
              <a:prstGeom prst="rect">
                <a:avLst/>
              </a:prstGeom>
              <a:noFill/>
            </p:spPr>
            <p:txBody>
              <a:bodyPr wrap="none" rtlCol="0">
                <a:spAutoFit/>
              </a:bodyPr>
              <a:lstStyle/>
              <a:p>
                <a:r>
                  <a:rPr lang="en-US" sz="2800" dirty="0">
                    <a:latin typeface="Arial" pitchFamily="34" charset="0"/>
                    <a:cs typeface="Arial" pitchFamily="34" charset="0"/>
                  </a:rPr>
                  <a:t>Protein</a:t>
                </a:r>
                <a:endParaRPr lang="en-US" sz="2800" dirty="0">
                  <a:latin typeface="Arial" pitchFamily="34" charset="0"/>
                  <a:cs typeface="Arial" pitchFamily="34" charset="0"/>
                </a:endParaRPr>
              </a:p>
            </p:txBody>
          </p:sp>
          <p:sp>
            <p:nvSpPr>
              <p:cNvPr id="11" name="Down Arrow 10"/>
              <p:cNvSpPr/>
              <p:nvPr/>
            </p:nvSpPr>
            <p:spPr>
              <a:xfrm>
                <a:off x="1971675" y="5105400"/>
                <a:ext cx="114300" cy="41910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 name="Down Arrow 11"/>
              <p:cNvSpPr/>
              <p:nvPr/>
            </p:nvSpPr>
            <p:spPr>
              <a:xfrm>
                <a:off x="1967660" y="4063216"/>
                <a:ext cx="114300" cy="41910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11695"/>
            <a:stretch/>
          </p:blipFill>
          <p:spPr>
            <a:xfrm rot="5400000" flipV="1">
              <a:off x="2103020" y="4039857"/>
              <a:ext cx="869802" cy="784480"/>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11695"/>
            <a:stretch/>
          </p:blipFill>
          <p:spPr>
            <a:xfrm rot="21412052" flipV="1">
              <a:off x="249385" y="4056485"/>
              <a:ext cx="869802" cy="784480"/>
            </a:xfrm>
            <a:prstGeom prst="rect">
              <a:avLst/>
            </a:prstGeom>
          </p:spPr>
        </p:pic>
      </p:grpSp>
      <p:sp>
        <p:nvSpPr>
          <p:cNvPr id="10" name="Rectangle 9"/>
          <p:cNvSpPr/>
          <p:nvPr/>
        </p:nvSpPr>
        <p:spPr>
          <a:xfrm>
            <a:off x="8001000" y="2061715"/>
            <a:ext cx="3929332" cy="1815882"/>
          </a:xfrm>
          <a:prstGeom prst="rect">
            <a:avLst/>
          </a:prstGeom>
        </p:spPr>
        <p:txBody>
          <a:bodyPr wrap="square">
            <a:spAutoFit/>
          </a:bodyPr>
          <a:lstStyle/>
          <a:p>
            <a:r>
              <a:rPr lang="en-US" sz="1400" dirty="0">
                <a:solidFill>
                  <a:srgbClr val="000000"/>
                </a:solidFill>
                <a:latin typeface="Trebuchet MS" charset="0"/>
              </a:rPr>
              <a:t> </a:t>
            </a:r>
          </a:p>
          <a:p>
            <a:pPr>
              <a:buFont typeface="Arial" charset="0"/>
              <a:buChar char="•"/>
            </a:pPr>
            <a:r>
              <a:rPr lang="en-US" sz="1400" dirty="0" err="1" smtClean="0">
                <a:solidFill>
                  <a:srgbClr val="000000"/>
                </a:solidFill>
                <a:latin typeface="Trebuchet MS" charset="0"/>
              </a:rPr>
              <a:t>Maciel</a:t>
            </a:r>
            <a:r>
              <a:rPr lang="en-US" sz="1400" dirty="0">
                <a:solidFill>
                  <a:srgbClr val="000000"/>
                </a:solidFill>
                <a:latin typeface="Trebuchet MS" charset="0"/>
              </a:rPr>
              <a:t>, </a:t>
            </a:r>
            <a:r>
              <a:rPr lang="en-US" sz="1400" dirty="0" err="1">
                <a:solidFill>
                  <a:srgbClr val="000000"/>
                </a:solidFill>
                <a:latin typeface="Trebuchet MS" charset="0"/>
              </a:rPr>
              <a:t>Patrícia</a:t>
            </a:r>
            <a:r>
              <a:rPr lang="en-US" sz="1400" dirty="0">
                <a:solidFill>
                  <a:srgbClr val="000000"/>
                </a:solidFill>
                <a:latin typeface="Trebuchet MS" charset="0"/>
              </a:rPr>
              <a:t>, PhD </a:t>
            </a:r>
            <a:br>
              <a:rPr lang="en-US" sz="1400" dirty="0">
                <a:solidFill>
                  <a:srgbClr val="000000"/>
                </a:solidFill>
                <a:latin typeface="Trebuchet MS" charset="0"/>
              </a:rPr>
            </a:br>
            <a:r>
              <a:rPr lang="en-US" sz="1400" dirty="0">
                <a:solidFill>
                  <a:srgbClr val="000000"/>
                </a:solidFill>
                <a:latin typeface="Trebuchet MS" charset="0"/>
              </a:rPr>
              <a:t>University of Minho, Braga, Portugal</a:t>
            </a:r>
            <a:br>
              <a:rPr lang="en-US" sz="1400" dirty="0">
                <a:solidFill>
                  <a:srgbClr val="000000"/>
                </a:solidFill>
                <a:latin typeface="Trebuchet MS" charset="0"/>
              </a:rPr>
            </a:br>
            <a:r>
              <a:rPr lang="en-US" sz="1400" dirty="0">
                <a:solidFill>
                  <a:srgbClr val="0054A4"/>
                </a:solidFill>
                <a:latin typeface="Trebuchet MS" charset="0"/>
                <a:hlinkClick r:id="rId4"/>
              </a:rPr>
              <a:t>Testing the therapeutic potential of Mesenchymal Stem Cells and their secretome in an animal model of spinocerebellar ataxia type 3 </a:t>
            </a:r>
            <a:endParaRPr lang="en-US" sz="1400" dirty="0" smtClean="0">
              <a:solidFill>
                <a:srgbClr val="0054A4"/>
              </a:solidFill>
              <a:latin typeface="Trebuchet MS" charset="0"/>
            </a:endParaRPr>
          </a:p>
          <a:p>
            <a:pPr>
              <a:buFont typeface="Arial" charset="0"/>
              <a:buChar char="•"/>
            </a:pPr>
            <a:endParaRPr lang="en-US" sz="1400" dirty="0">
              <a:solidFill>
                <a:srgbClr val="000000"/>
              </a:solidFill>
              <a:latin typeface="Trebuchet MS"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800" y="4731305"/>
            <a:ext cx="1978228" cy="1623795"/>
          </a:xfrm>
          <a:prstGeom prst="rect">
            <a:avLst/>
          </a:prstGeom>
        </p:spPr>
      </p:pic>
      <p:pic>
        <p:nvPicPr>
          <p:cNvPr id="19" name="Picture 18"/>
          <p:cNvPicPr>
            <a:picLocks noChangeAspect="1"/>
          </p:cNvPicPr>
          <p:nvPr/>
        </p:nvPicPr>
        <p:blipFill rotWithShape="1">
          <a:blip r:embed="rId6">
            <a:extLst>
              <a:ext uri="{28A0092B-C50C-407E-A947-70E740481C1C}">
                <a14:useLocalDpi xmlns:a14="http://schemas.microsoft.com/office/drawing/2010/main" val="0"/>
              </a:ext>
            </a:extLst>
          </a:blip>
          <a:srcRect l="34642" t="34086" r="30350" b="1"/>
          <a:stretch/>
        </p:blipFill>
        <p:spPr>
          <a:xfrm rot="5400000">
            <a:off x="9089277" y="3318127"/>
            <a:ext cx="1173274" cy="1707703"/>
          </a:xfrm>
          <a:prstGeom prst="rect">
            <a:avLst/>
          </a:prstGeom>
        </p:spPr>
      </p:pic>
      <p:sp>
        <p:nvSpPr>
          <p:cNvPr id="20" name="Rectangle 19"/>
          <p:cNvSpPr/>
          <p:nvPr/>
        </p:nvSpPr>
        <p:spPr>
          <a:xfrm>
            <a:off x="3119979" y="4131439"/>
            <a:ext cx="4904432" cy="1815882"/>
          </a:xfrm>
          <a:prstGeom prst="rect">
            <a:avLst/>
          </a:prstGeom>
        </p:spPr>
        <p:txBody>
          <a:bodyPr wrap="square">
            <a:spAutoFit/>
          </a:bodyPr>
          <a:lstStyle/>
          <a:p>
            <a:pPr>
              <a:buFont typeface="Arial" charset="0"/>
              <a:buChar char="•"/>
            </a:pPr>
            <a:r>
              <a:rPr lang="en-US" sz="1400" dirty="0">
                <a:solidFill>
                  <a:srgbClr val="000000"/>
                </a:solidFill>
                <a:latin typeface="Trebuchet MS" charset="0"/>
              </a:rPr>
              <a:t>Orr, Harry, PhD </a:t>
            </a:r>
            <a:br>
              <a:rPr lang="en-US" sz="1400" dirty="0">
                <a:solidFill>
                  <a:srgbClr val="000000"/>
                </a:solidFill>
                <a:latin typeface="Trebuchet MS" charset="0"/>
              </a:rPr>
            </a:br>
            <a:r>
              <a:rPr lang="en-US" sz="1400" dirty="0">
                <a:solidFill>
                  <a:srgbClr val="000000"/>
                </a:solidFill>
                <a:latin typeface="Trebuchet MS" charset="0"/>
              </a:rPr>
              <a:t>University of Minnesota, Minneapolis, MN</a:t>
            </a:r>
            <a:br>
              <a:rPr lang="en-US" sz="1400" dirty="0">
                <a:solidFill>
                  <a:srgbClr val="000000"/>
                </a:solidFill>
                <a:latin typeface="Trebuchet MS" charset="0"/>
              </a:rPr>
            </a:br>
            <a:r>
              <a:rPr lang="en-US" sz="1400" dirty="0">
                <a:solidFill>
                  <a:srgbClr val="0054A4"/>
                </a:solidFill>
                <a:latin typeface="Trebuchet MS" charset="0"/>
                <a:hlinkClick r:id="rId7"/>
              </a:rPr>
              <a:t>Towards an ASO Therapy for Spinocerebellar Ataxia Type 1 </a:t>
            </a:r>
            <a:endParaRPr lang="en-US" sz="1400" dirty="0">
              <a:solidFill>
                <a:srgbClr val="0054A4"/>
              </a:solidFill>
              <a:latin typeface="Trebuchet MS" charset="0"/>
            </a:endParaRPr>
          </a:p>
          <a:p>
            <a:pPr>
              <a:buFont typeface="Arial" charset="0"/>
              <a:buChar char="•"/>
            </a:pPr>
            <a:endParaRPr lang="en-US" sz="1400" dirty="0">
              <a:solidFill>
                <a:srgbClr val="000000"/>
              </a:solidFill>
              <a:latin typeface="Trebuchet MS" charset="0"/>
            </a:endParaRPr>
          </a:p>
          <a:p>
            <a:pPr>
              <a:buFont typeface="Arial" charset="0"/>
              <a:buChar char="•"/>
            </a:pPr>
            <a:r>
              <a:rPr lang="en-US" sz="1400" dirty="0" err="1">
                <a:solidFill>
                  <a:srgbClr val="000000"/>
                </a:solidFill>
                <a:latin typeface="Trebuchet MS" charset="0"/>
              </a:rPr>
              <a:t>Roon</a:t>
            </a:r>
            <a:r>
              <a:rPr lang="en-US" sz="1400" dirty="0">
                <a:solidFill>
                  <a:srgbClr val="000000"/>
                </a:solidFill>
                <a:latin typeface="Trebuchet MS" charset="0"/>
              </a:rPr>
              <a:t>-Mom, </a:t>
            </a:r>
            <a:r>
              <a:rPr lang="en-US" sz="1400" dirty="0" err="1">
                <a:solidFill>
                  <a:srgbClr val="000000"/>
                </a:solidFill>
                <a:latin typeface="Trebuchet MS" charset="0"/>
              </a:rPr>
              <a:t>Willeke</a:t>
            </a:r>
            <a:r>
              <a:rPr lang="en-US" sz="1400" dirty="0">
                <a:solidFill>
                  <a:srgbClr val="000000"/>
                </a:solidFill>
                <a:latin typeface="Trebuchet MS" charset="0"/>
              </a:rPr>
              <a:t> M.C. van, PhD </a:t>
            </a:r>
            <a:br>
              <a:rPr lang="en-US" sz="1400" dirty="0">
                <a:solidFill>
                  <a:srgbClr val="000000"/>
                </a:solidFill>
                <a:latin typeface="Trebuchet MS" charset="0"/>
              </a:rPr>
            </a:br>
            <a:r>
              <a:rPr lang="en-US" sz="1400" dirty="0">
                <a:solidFill>
                  <a:srgbClr val="000000"/>
                </a:solidFill>
                <a:latin typeface="Trebuchet MS" charset="0"/>
              </a:rPr>
              <a:t>Leiden University Medical Center, The Netherlands</a:t>
            </a:r>
            <a:br>
              <a:rPr lang="en-US" sz="1400" dirty="0">
                <a:solidFill>
                  <a:srgbClr val="000000"/>
                </a:solidFill>
                <a:latin typeface="Trebuchet MS" charset="0"/>
              </a:rPr>
            </a:br>
            <a:r>
              <a:rPr lang="en-US" sz="1400" dirty="0">
                <a:solidFill>
                  <a:srgbClr val="0054A4"/>
                </a:solidFill>
                <a:latin typeface="Trebuchet MS" charset="0"/>
                <a:hlinkClick r:id="rId8"/>
              </a:rPr>
              <a:t>Advancing the therapeutic potential of exon skipping </a:t>
            </a:r>
            <a:endParaRPr lang="en-US" sz="1400" dirty="0" smtClean="0">
              <a:solidFill>
                <a:srgbClr val="0054A4"/>
              </a:solidFill>
              <a:latin typeface="Trebuchet MS" charset="0"/>
              <a:hlinkClick r:id="rId8"/>
            </a:endParaRPr>
          </a:p>
          <a:p>
            <a:pPr>
              <a:buFont typeface="Arial" charset="0"/>
              <a:buChar char="•"/>
            </a:pPr>
            <a:r>
              <a:rPr lang="en-US" sz="1400" dirty="0" smtClean="0">
                <a:solidFill>
                  <a:srgbClr val="0054A4"/>
                </a:solidFill>
                <a:latin typeface="Trebuchet MS" charset="0"/>
                <a:hlinkClick r:id="rId8"/>
              </a:rPr>
              <a:t>for </a:t>
            </a:r>
            <a:r>
              <a:rPr lang="en-US" sz="1400" dirty="0">
                <a:solidFill>
                  <a:srgbClr val="0054A4"/>
                </a:solidFill>
                <a:latin typeface="Trebuchet MS" charset="0"/>
                <a:hlinkClick r:id="rId8"/>
              </a:rPr>
              <a:t>Spinocerebellar ataxia type 3</a:t>
            </a:r>
            <a:endParaRPr lang="en-US" sz="1400" dirty="0">
              <a:solidFill>
                <a:srgbClr val="000000"/>
              </a:solidFill>
              <a:latin typeface="Trebuchet MS" charset="0"/>
            </a:endParaRPr>
          </a:p>
        </p:txBody>
      </p:sp>
      <p:sp>
        <p:nvSpPr>
          <p:cNvPr id="22" name="TextBox 21"/>
          <p:cNvSpPr txBox="1"/>
          <p:nvPr/>
        </p:nvSpPr>
        <p:spPr>
          <a:xfrm>
            <a:off x="8024411" y="1746256"/>
            <a:ext cx="3358612" cy="369332"/>
          </a:xfrm>
          <a:prstGeom prst="rect">
            <a:avLst/>
          </a:prstGeom>
          <a:noFill/>
        </p:spPr>
        <p:txBody>
          <a:bodyPr wrap="none" rtlCol="0">
            <a:spAutoFit/>
          </a:bodyPr>
          <a:lstStyle/>
          <a:p>
            <a:r>
              <a:rPr lang="en-US" dirty="0" smtClean="0"/>
              <a:t>BASIC RESEARCH STEM CELLS</a:t>
            </a:r>
            <a:endParaRPr lang="en-US" dirty="0"/>
          </a:p>
        </p:txBody>
      </p:sp>
    </p:spTree>
    <p:extLst>
      <p:ext uri="{BB962C8B-B14F-4D97-AF65-F5344CB8AC3E}">
        <p14:creationId xmlns:p14="http://schemas.microsoft.com/office/powerpoint/2010/main" val="30252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0"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xfrm>
            <a:off x="1143000" y="2057400"/>
            <a:ext cx="10439400" cy="762000"/>
          </a:xfrm>
        </p:spPr>
        <p:txBody>
          <a:bodyPr>
            <a:noAutofit/>
          </a:bodyPr>
          <a:lstStyle/>
          <a:p>
            <a:r>
              <a:rPr lang="en-US" sz="4400" smtClean="0"/>
              <a:t>GENE DISCOVERY TO GENE BASED THERAPIES</a:t>
            </a:r>
            <a:endParaRPr lang="en-US" sz="4400" dirty="0" smtClean="0"/>
          </a:p>
        </p:txBody>
      </p:sp>
    </p:spTree>
    <p:extLst>
      <p:ext uri="{BB962C8B-B14F-4D97-AF65-F5344CB8AC3E}">
        <p14:creationId xmlns:p14="http://schemas.microsoft.com/office/powerpoint/2010/main" val="1227778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548034" y="6311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r"/>
            <a:r>
              <a:rPr lang="en-US" sz="1600" b="1"/>
              <a:t>ASCO</a:t>
            </a:r>
          </a:p>
        </p:txBody>
      </p:sp>
      <p:sp>
        <p:nvSpPr>
          <p:cNvPr id="10243" name="Rectangle 3"/>
          <p:cNvSpPr>
            <a:spLocks noGrp="1" noChangeArrowheads="1"/>
          </p:cNvSpPr>
          <p:nvPr>
            <p:ph type="title"/>
          </p:nvPr>
        </p:nvSpPr>
        <p:spPr>
          <a:xfrm>
            <a:off x="2895600" y="4572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smtClean="0"/>
              <a:t>The DNA Double Helix</a:t>
            </a:r>
          </a:p>
        </p:txBody>
      </p:sp>
      <p:sp>
        <p:nvSpPr>
          <p:cNvPr id="10244" name="Freeform 4"/>
          <p:cNvSpPr>
            <a:spLocks/>
          </p:cNvSpPr>
          <p:nvPr/>
        </p:nvSpPr>
        <p:spPr bwMode="auto">
          <a:xfrm>
            <a:off x="3381023" y="2911475"/>
            <a:ext cx="1621367" cy="2116138"/>
          </a:xfrm>
          <a:custGeom>
            <a:avLst/>
            <a:gdLst>
              <a:gd name="T0" fmla="*/ 4763 w 1149"/>
              <a:gd name="T1" fmla="*/ 2109788 h 1333"/>
              <a:gd name="T2" fmla="*/ 42863 w 1149"/>
              <a:gd name="T3" fmla="*/ 2074863 h 1333"/>
              <a:gd name="T4" fmla="*/ 115888 w 1149"/>
              <a:gd name="T5" fmla="*/ 2001838 h 1333"/>
              <a:gd name="T6" fmla="*/ 222250 w 1149"/>
              <a:gd name="T7" fmla="*/ 1884363 h 1333"/>
              <a:gd name="T8" fmla="*/ 358775 w 1149"/>
              <a:gd name="T9" fmla="*/ 1720850 h 1333"/>
              <a:gd name="T10" fmla="*/ 522288 w 1149"/>
              <a:gd name="T11" fmla="*/ 1504950 h 1333"/>
              <a:gd name="T12" fmla="*/ 711200 w 1149"/>
              <a:gd name="T13" fmla="*/ 1231900 h 1333"/>
              <a:gd name="T14" fmla="*/ 922338 w 1149"/>
              <a:gd name="T15" fmla="*/ 898525 h 1333"/>
              <a:gd name="T16" fmla="*/ 1038225 w 1149"/>
              <a:gd name="T17" fmla="*/ 701675 h 1333"/>
              <a:gd name="T18" fmla="*/ 1068388 w 1149"/>
              <a:gd name="T19" fmla="*/ 644525 h 1333"/>
              <a:gd name="T20" fmla="*/ 1123950 w 1149"/>
              <a:gd name="T21" fmla="*/ 544513 h 1333"/>
              <a:gd name="T22" fmla="*/ 1198563 w 1149"/>
              <a:gd name="T23" fmla="*/ 420688 h 1333"/>
              <a:gd name="T24" fmla="*/ 1284288 w 1149"/>
              <a:gd name="T25" fmla="*/ 288925 h 1333"/>
              <a:gd name="T26" fmla="*/ 1376363 w 1149"/>
              <a:gd name="T27" fmla="*/ 165100 h 1333"/>
              <a:gd name="T28" fmla="*/ 1468438 w 1149"/>
              <a:gd name="T29" fmla="*/ 66675 h 1333"/>
              <a:gd name="T30" fmla="*/ 1552575 w 1149"/>
              <a:gd name="T31" fmla="*/ 9525 h 1333"/>
              <a:gd name="T32" fmla="*/ 1822450 w 1149"/>
              <a:gd name="T33" fmla="*/ 1588 h 1333"/>
              <a:gd name="T34" fmla="*/ 1816100 w 1149"/>
              <a:gd name="T35" fmla="*/ 0 h 1333"/>
              <a:gd name="T36" fmla="*/ 1797050 w 1149"/>
              <a:gd name="T37" fmla="*/ 1588 h 1333"/>
              <a:gd name="T38" fmla="*/ 1765300 w 1149"/>
              <a:gd name="T39" fmla="*/ 11113 h 1333"/>
              <a:gd name="T40" fmla="*/ 1719263 w 1149"/>
              <a:gd name="T41" fmla="*/ 39688 h 1333"/>
              <a:gd name="T42" fmla="*/ 1658938 w 1149"/>
              <a:gd name="T43" fmla="*/ 92075 h 1333"/>
              <a:gd name="T44" fmla="*/ 1584325 w 1149"/>
              <a:gd name="T45" fmla="*/ 176213 h 1333"/>
              <a:gd name="T46" fmla="*/ 1493838 w 1149"/>
              <a:gd name="T47" fmla="*/ 300038 h 1333"/>
              <a:gd name="T48" fmla="*/ 1389063 w 1149"/>
              <a:gd name="T49" fmla="*/ 469900 h 1333"/>
              <a:gd name="T50" fmla="*/ 633413 w 1149"/>
              <a:gd name="T51" fmla="*/ 1704975 h 1333"/>
              <a:gd name="T52" fmla="*/ 608013 w 1149"/>
              <a:gd name="T53" fmla="*/ 1739900 h 1333"/>
              <a:gd name="T54" fmla="*/ 560388 w 1149"/>
              <a:gd name="T55" fmla="*/ 1797050 h 1333"/>
              <a:gd name="T56" fmla="*/ 492125 w 1149"/>
              <a:gd name="T57" fmla="*/ 1868488 h 1333"/>
              <a:gd name="T58" fmla="*/ 406400 w 1149"/>
              <a:gd name="T59" fmla="*/ 1946275 h 1333"/>
              <a:gd name="T60" fmla="*/ 304800 w 1149"/>
              <a:gd name="T61" fmla="*/ 2019300 h 1333"/>
              <a:gd name="T62" fmla="*/ 190500 w 1149"/>
              <a:gd name="T63" fmla="*/ 2076450 h 1333"/>
              <a:gd name="T64" fmla="*/ 65088 w 1149"/>
              <a:gd name="T65" fmla="*/ 2109788 h 13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9" h="1333">
                <a:moveTo>
                  <a:pt x="0" y="1332"/>
                </a:moveTo>
                <a:lnTo>
                  <a:pt x="3" y="1329"/>
                </a:lnTo>
                <a:lnTo>
                  <a:pt x="12" y="1321"/>
                </a:lnTo>
                <a:lnTo>
                  <a:pt x="27" y="1307"/>
                </a:lnTo>
                <a:lnTo>
                  <a:pt x="47" y="1288"/>
                </a:lnTo>
                <a:lnTo>
                  <a:pt x="73" y="1261"/>
                </a:lnTo>
                <a:lnTo>
                  <a:pt x="104" y="1228"/>
                </a:lnTo>
                <a:lnTo>
                  <a:pt x="140" y="1187"/>
                </a:lnTo>
                <a:lnTo>
                  <a:pt x="181" y="1140"/>
                </a:lnTo>
                <a:lnTo>
                  <a:pt x="226" y="1084"/>
                </a:lnTo>
                <a:lnTo>
                  <a:pt x="276" y="1020"/>
                </a:lnTo>
                <a:lnTo>
                  <a:pt x="329" y="948"/>
                </a:lnTo>
                <a:lnTo>
                  <a:pt x="387" y="867"/>
                </a:lnTo>
                <a:lnTo>
                  <a:pt x="448" y="776"/>
                </a:lnTo>
                <a:lnTo>
                  <a:pt x="513" y="676"/>
                </a:lnTo>
                <a:lnTo>
                  <a:pt x="581" y="566"/>
                </a:lnTo>
                <a:lnTo>
                  <a:pt x="652" y="447"/>
                </a:lnTo>
                <a:lnTo>
                  <a:pt x="654" y="442"/>
                </a:lnTo>
                <a:lnTo>
                  <a:pt x="662" y="428"/>
                </a:lnTo>
                <a:lnTo>
                  <a:pt x="673" y="406"/>
                </a:lnTo>
                <a:lnTo>
                  <a:pt x="689" y="377"/>
                </a:lnTo>
                <a:lnTo>
                  <a:pt x="708" y="343"/>
                </a:lnTo>
                <a:lnTo>
                  <a:pt x="731" y="306"/>
                </a:lnTo>
                <a:lnTo>
                  <a:pt x="755" y="265"/>
                </a:lnTo>
                <a:lnTo>
                  <a:pt x="781" y="224"/>
                </a:lnTo>
                <a:lnTo>
                  <a:pt x="809" y="182"/>
                </a:lnTo>
                <a:lnTo>
                  <a:pt x="838" y="142"/>
                </a:lnTo>
                <a:lnTo>
                  <a:pt x="867" y="104"/>
                </a:lnTo>
                <a:lnTo>
                  <a:pt x="896" y="71"/>
                </a:lnTo>
                <a:lnTo>
                  <a:pt x="925" y="42"/>
                </a:lnTo>
                <a:lnTo>
                  <a:pt x="952" y="20"/>
                </a:lnTo>
                <a:lnTo>
                  <a:pt x="978" y="6"/>
                </a:lnTo>
                <a:lnTo>
                  <a:pt x="1002" y="1"/>
                </a:lnTo>
                <a:lnTo>
                  <a:pt x="1148" y="1"/>
                </a:lnTo>
                <a:lnTo>
                  <a:pt x="1147" y="1"/>
                </a:lnTo>
                <a:lnTo>
                  <a:pt x="1144" y="0"/>
                </a:lnTo>
                <a:lnTo>
                  <a:pt x="1139" y="0"/>
                </a:lnTo>
                <a:lnTo>
                  <a:pt x="1132" y="1"/>
                </a:lnTo>
                <a:lnTo>
                  <a:pt x="1123" y="3"/>
                </a:lnTo>
                <a:lnTo>
                  <a:pt x="1112" y="7"/>
                </a:lnTo>
                <a:lnTo>
                  <a:pt x="1098" y="15"/>
                </a:lnTo>
                <a:lnTo>
                  <a:pt x="1083" y="25"/>
                </a:lnTo>
                <a:lnTo>
                  <a:pt x="1065" y="39"/>
                </a:lnTo>
                <a:lnTo>
                  <a:pt x="1045" y="58"/>
                </a:lnTo>
                <a:lnTo>
                  <a:pt x="1023" y="82"/>
                </a:lnTo>
                <a:lnTo>
                  <a:pt x="998" y="111"/>
                </a:lnTo>
                <a:lnTo>
                  <a:pt x="971" y="147"/>
                </a:lnTo>
                <a:lnTo>
                  <a:pt x="941" y="189"/>
                </a:lnTo>
                <a:lnTo>
                  <a:pt x="910" y="239"/>
                </a:lnTo>
                <a:lnTo>
                  <a:pt x="875" y="296"/>
                </a:lnTo>
                <a:lnTo>
                  <a:pt x="401" y="1072"/>
                </a:lnTo>
                <a:lnTo>
                  <a:pt x="399" y="1074"/>
                </a:lnTo>
                <a:lnTo>
                  <a:pt x="393" y="1083"/>
                </a:lnTo>
                <a:lnTo>
                  <a:pt x="383" y="1096"/>
                </a:lnTo>
                <a:lnTo>
                  <a:pt x="370" y="1112"/>
                </a:lnTo>
                <a:lnTo>
                  <a:pt x="353" y="1132"/>
                </a:lnTo>
                <a:lnTo>
                  <a:pt x="333" y="1154"/>
                </a:lnTo>
                <a:lnTo>
                  <a:pt x="310" y="1177"/>
                </a:lnTo>
                <a:lnTo>
                  <a:pt x="284" y="1202"/>
                </a:lnTo>
                <a:lnTo>
                  <a:pt x="256" y="1226"/>
                </a:lnTo>
                <a:lnTo>
                  <a:pt x="225" y="1250"/>
                </a:lnTo>
                <a:lnTo>
                  <a:pt x="192" y="1272"/>
                </a:lnTo>
                <a:lnTo>
                  <a:pt x="157" y="1291"/>
                </a:lnTo>
                <a:lnTo>
                  <a:pt x="120" y="1308"/>
                </a:lnTo>
                <a:lnTo>
                  <a:pt x="81" y="1321"/>
                </a:lnTo>
                <a:lnTo>
                  <a:pt x="41" y="1329"/>
                </a:lnTo>
                <a:lnTo>
                  <a:pt x="0" y="1332"/>
                </a:lnTo>
              </a:path>
            </a:pathLst>
          </a:custGeom>
          <a:solidFill>
            <a:srgbClr val="537EB9"/>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Freeform 5"/>
          <p:cNvSpPr>
            <a:spLocks/>
          </p:cNvSpPr>
          <p:nvPr/>
        </p:nvSpPr>
        <p:spPr bwMode="auto">
          <a:xfrm>
            <a:off x="6430435" y="2852738"/>
            <a:ext cx="1858433" cy="2171700"/>
          </a:xfrm>
          <a:custGeom>
            <a:avLst/>
            <a:gdLst>
              <a:gd name="T0" fmla="*/ 95250 w 1317"/>
              <a:gd name="T1" fmla="*/ 2170113 h 1368"/>
              <a:gd name="T2" fmla="*/ 127000 w 1317"/>
              <a:gd name="T3" fmla="*/ 2170113 h 1368"/>
              <a:gd name="T4" fmla="*/ 185737 w 1317"/>
              <a:gd name="T5" fmla="*/ 2163763 h 1368"/>
              <a:gd name="T6" fmla="*/ 265112 w 1317"/>
              <a:gd name="T7" fmla="*/ 2147888 h 1368"/>
              <a:gd name="T8" fmla="*/ 357187 w 1317"/>
              <a:gd name="T9" fmla="*/ 2116138 h 1368"/>
              <a:gd name="T10" fmla="*/ 457200 w 1317"/>
              <a:gd name="T11" fmla="*/ 2063750 h 1368"/>
              <a:gd name="T12" fmla="*/ 560387 w 1317"/>
              <a:gd name="T13" fmla="*/ 1984375 h 1368"/>
              <a:gd name="T14" fmla="*/ 657225 w 1317"/>
              <a:gd name="T15" fmla="*/ 1874838 h 1368"/>
              <a:gd name="T16" fmla="*/ 1612900 w 1317"/>
              <a:gd name="T17" fmla="*/ 322263 h 1368"/>
              <a:gd name="T18" fmla="*/ 1624012 w 1317"/>
              <a:gd name="T19" fmla="*/ 309563 h 1368"/>
              <a:gd name="T20" fmla="*/ 1657350 w 1317"/>
              <a:gd name="T21" fmla="*/ 277813 h 1368"/>
              <a:gd name="T22" fmla="*/ 1708150 w 1317"/>
              <a:gd name="T23" fmla="*/ 234950 h 1368"/>
              <a:gd name="T24" fmla="*/ 1771650 w 1317"/>
              <a:gd name="T25" fmla="*/ 182563 h 1368"/>
              <a:gd name="T26" fmla="*/ 1844675 w 1317"/>
              <a:gd name="T27" fmla="*/ 131763 h 1368"/>
              <a:gd name="T28" fmla="*/ 1925637 w 1317"/>
              <a:gd name="T29" fmla="*/ 88900 h 1368"/>
              <a:gd name="T30" fmla="*/ 2008187 w 1317"/>
              <a:gd name="T31" fmla="*/ 57150 h 1368"/>
              <a:gd name="T32" fmla="*/ 2089150 w 1317"/>
              <a:gd name="T33" fmla="*/ 46038 h 1368"/>
              <a:gd name="T34" fmla="*/ 1836737 w 1317"/>
              <a:gd name="T35" fmla="*/ 0 h 1368"/>
              <a:gd name="T36" fmla="*/ 1811337 w 1317"/>
              <a:gd name="T37" fmla="*/ 3175 h 1368"/>
              <a:gd name="T38" fmla="*/ 1766887 w 1317"/>
              <a:gd name="T39" fmla="*/ 14288 h 1368"/>
              <a:gd name="T40" fmla="*/ 1706562 w 1317"/>
              <a:gd name="T41" fmla="*/ 33338 h 1368"/>
              <a:gd name="T42" fmla="*/ 1635125 w 1317"/>
              <a:gd name="T43" fmla="*/ 68263 h 1368"/>
              <a:gd name="T44" fmla="*/ 1558925 w 1317"/>
              <a:gd name="T45" fmla="*/ 117475 h 1368"/>
              <a:gd name="T46" fmla="*/ 1481137 w 1317"/>
              <a:gd name="T47" fmla="*/ 188913 h 1368"/>
              <a:gd name="T48" fmla="*/ 1406525 w 1317"/>
              <a:gd name="T49" fmla="*/ 282575 h 1368"/>
              <a:gd name="T50" fmla="*/ 498475 w 1317"/>
              <a:gd name="T51" fmla="*/ 1736725 h 1368"/>
              <a:gd name="T52" fmla="*/ 488950 w 1317"/>
              <a:gd name="T53" fmla="*/ 1752600 h 1368"/>
              <a:gd name="T54" fmla="*/ 458787 w 1317"/>
              <a:gd name="T55" fmla="*/ 1795463 h 1368"/>
              <a:gd name="T56" fmla="*/ 412750 w 1317"/>
              <a:gd name="T57" fmla="*/ 1857375 h 1368"/>
              <a:gd name="T58" fmla="*/ 350837 w 1317"/>
              <a:gd name="T59" fmla="*/ 1930400 h 1368"/>
              <a:gd name="T60" fmla="*/ 277812 w 1317"/>
              <a:gd name="T61" fmla="*/ 2003425 h 1368"/>
              <a:gd name="T62" fmla="*/ 192087 w 1317"/>
              <a:gd name="T63" fmla="*/ 2070100 h 1368"/>
              <a:gd name="T64" fmla="*/ 100012 w 1317"/>
              <a:gd name="T65" fmla="*/ 2120900 h 1368"/>
              <a:gd name="T66" fmla="*/ 0 w 1317"/>
              <a:gd name="T67" fmla="*/ 2149475 h 13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17" h="1368">
                <a:moveTo>
                  <a:pt x="57" y="1367"/>
                </a:moveTo>
                <a:lnTo>
                  <a:pt x="60" y="1367"/>
                </a:lnTo>
                <a:lnTo>
                  <a:pt x="67" y="1367"/>
                </a:lnTo>
                <a:lnTo>
                  <a:pt x="80" y="1367"/>
                </a:lnTo>
                <a:lnTo>
                  <a:pt x="97" y="1366"/>
                </a:lnTo>
                <a:lnTo>
                  <a:pt x="117" y="1363"/>
                </a:lnTo>
                <a:lnTo>
                  <a:pt x="140" y="1360"/>
                </a:lnTo>
                <a:lnTo>
                  <a:pt x="167" y="1353"/>
                </a:lnTo>
                <a:lnTo>
                  <a:pt x="195" y="1345"/>
                </a:lnTo>
                <a:lnTo>
                  <a:pt x="225" y="1333"/>
                </a:lnTo>
                <a:lnTo>
                  <a:pt x="256" y="1319"/>
                </a:lnTo>
                <a:lnTo>
                  <a:pt x="288" y="1300"/>
                </a:lnTo>
                <a:lnTo>
                  <a:pt x="320" y="1278"/>
                </a:lnTo>
                <a:lnTo>
                  <a:pt x="353" y="1250"/>
                </a:lnTo>
                <a:lnTo>
                  <a:pt x="384" y="1218"/>
                </a:lnTo>
                <a:lnTo>
                  <a:pt x="414" y="1181"/>
                </a:lnTo>
                <a:lnTo>
                  <a:pt x="442" y="1138"/>
                </a:lnTo>
                <a:lnTo>
                  <a:pt x="1016" y="203"/>
                </a:lnTo>
                <a:lnTo>
                  <a:pt x="1018" y="200"/>
                </a:lnTo>
                <a:lnTo>
                  <a:pt x="1023" y="195"/>
                </a:lnTo>
                <a:lnTo>
                  <a:pt x="1032" y="186"/>
                </a:lnTo>
                <a:lnTo>
                  <a:pt x="1044" y="175"/>
                </a:lnTo>
                <a:lnTo>
                  <a:pt x="1058" y="162"/>
                </a:lnTo>
                <a:lnTo>
                  <a:pt x="1076" y="148"/>
                </a:lnTo>
                <a:lnTo>
                  <a:pt x="1095" y="132"/>
                </a:lnTo>
                <a:lnTo>
                  <a:pt x="1116" y="115"/>
                </a:lnTo>
                <a:lnTo>
                  <a:pt x="1138" y="99"/>
                </a:lnTo>
                <a:lnTo>
                  <a:pt x="1162" y="83"/>
                </a:lnTo>
                <a:lnTo>
                  <a:pt x="1187" y="69"/>
                </a:lnTo>
                <a:lnTo>
                  <a:pt x="1213" y="56"/>
                </a:lnTo>
                <a:lnTo>
                  <a:pt x="1238" y="45"/>
                </a:lnTo>
                <a:lnTo>
                  <a:pt x="1265" y="36"/>
                </a:lnTo>
                <a:lnTo>
                  <a:pt x="1290" y="31"/>
                </a:lnTo>
                <a:lnTo>
                  <a:pt x="1316" y="29"/>
                </a:lnTo>
                <a:lnTo>
                  <a:pt x="1159" y="0"/>
                </a:lnTo>
                <a:lnTo>
                  <a:pt x="1157" y="0"/>
                </a:lnTo>
                <a:lnTo>
                  <a:pt x="1151" y="1"/>
                </a:lnTo>
                <a:lnTo>
                  <a:pt x="1141" y="2"/>
                </a:lnTo>
                <a:lnTo>
                  <a:pt x="1129" y="5"/>
                </a:lnTo>
                <a:lnTo>
                  <a:pt x="1113" y="9"/>
                </a:lnTo>
                <a:lnTo>
                  <a:pt x="1095" y="14"/>
                </a:lnTo>
                <a:lnTo>
                  <a:pt x="1075" y="21"/>
                </a:lnTo>
                <a:lnTo>
                  <a:pt x="1053" y="31"/>
                </a:lnTo>
                <a:lnTo>
                  <a:pt x="1030" y="43"/>
                </a:lnTo>
                <a:lnTo>
                  <a:pt x="1006" y="57"/>
                </a:lnTo>
                <a:lnTo>
                  <a:pt x="982" y="74"/>
                </a:lnTo>
                <a:lnTo>
                  <a:pt x="957" y="95"/>
                </a:lnTo>
                <a:lnTo>
                  <a:pt x="933" y="119"/>
                </a:lnTo>
                <a:lnTo>
                  <a:pt x="909" y="146"/>
                </a:lnTo>
                <a:lnTo>
                  <a:pt x="886" y="178"/>
                </a:lnTo>
                <a:lnTo>
                  <a:pt x="865" y="213"/>
                </a:lnTo>
                <a:lnTo>
                  <a:pt x="314" y="1094"/>
                </a:lnTo>
                <a:lnTo>
                  <a:pt x="312" y="1096"/>
                </a:lnTo>
                <a:lnTo>
                  <a:pt x="308" y="1104"/>
                </a:lnTo>
                <a:lnTo>
                  <a:pt x="300" y="1116"/>
                </a:lnTo>
                <a:lnTo>
                  <a:pt x="289" y="1131"/>
                </a:lnTo>
                <a:lnTo>
                  <a:pt x="276" y="1150"/>
                </a:lnTo>
                <a:lnTo>
                  <a:pt x="260" y="1170"/>
                </a:lnTo>
                <a:lnTo>
                  <a:pt x="242" y="1192"/>
                </a:lnTo>
                <a:lnTo>
                  <a:pt x="221" y="1216"/>
                </a:lnTo>
                <a:lnTo>
                  <a:pt x="199" y="1239"/>
                </a:lnTo>
                <a:lnTo>
                  <a:pt x="175" y="1262"/>
                </a:lnTo>
                <a:lnTo>
                  <a:pt x="149" y="1284"/>
                </a:lnTo>
                <a:lnTo>
                  <a:pt x="121" y="1304"/>
                </a:lnTo>
                <a:lnTo>
                  <a:pt x="93" y="1321"/>
                </a:lnTo>
                <a:lnTo>
                  <a:pt x="63" y="1336"/>
                </a:lnTo>
                <a:lnTo>
                  <a:pt x="32" y="1347"/>
                </a:lnTo>
                <a:lnTo>
                  <a:pt x="0" y="1354"/>
                </a:lnTo>
                <a:lnTo>
                  <a:pt x="57" y="1367"/>
                </a:lnTo>
              </a:path>
            </a:pathLst>
          </a:custGeom>
          <a:solidFill>
            <a:srgbClr val="537EB9"/>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6" name="Freeform 6"/>
          <p:cNvSpPr>
            <a:spLocks/>
          </p:cNvSpPr>
          <p:nvPr/>
        </p:nvSpPr>
        <p:spPr bwMode="auto">
          <a:xfrm>
            <a:off x="2868789" y="2909890"/>
            <a:ext cx="1117600" cy="1368425"/>
          </a:xfrm>
          <a:custGeom>
            <a:avLst/>
            <a:gdLst>
              <a:gd name="T0" fmla="*/ 177576 w 793"/>
              <a:gd name="T1" fmla="*/ 1366838 h 862"/>
              <a:gd name="T2" fmla="*/ 756283 w 793"/>
              <a:gd name="T3" fmla="*/ 396875 h 862"/>
              <a:gd name="T4" fmla="*/ 800677 w 793"/>
              <a:gd name="T5" fmla="*/ 334963 h 862"/>
              <a:gd name="T6" fmla="*/ 846656 w 793"/>
              <a:gd name="T7" fmla="*/ 279400 h 862"/>
              <a:gd name="T8" fmla="*/ 891050 w 793"/>
              <a:gd name="T9" fmla="*/ 231775 h 862"/>
              <a:gd name="T10" fmla="*/ 935444 w 793"/>
              <a:gd name="T11" fmla="*/ 188913 h 862"/>
              <a:gd name="T12" fmla="*/ 978252 w 793"/>
              <a:gd name="T13" fmla="*/ 150813 h 862"/>
              <a:gd name="T14" fmla="*/ 1019475 w 793"/>
              <a:gd name="T15" fmla="*/ 119063 h 862"/>
              <a:gd name="T16" fmla="*/ 1057527 w 793"/>
              <a:gd name="T17" fmla="*/ 92075 h 862"/>
              <a:gd name="T18" fmla="*/ 1095579 w 793"/>
              <a:gd name="T19" fmla="*/ 69850 h 862"/>
              <a:gd name="T20" fmla="*/ 1128875 w 793"/>
              <a:gd name="T21" fmla="*/ 50800 h 862"/>
              <a:gd name="T22" fmla="*/ 1160585 w 793"/>
              <a:gd name="T23" fmla="*/ 36513 h 862"/>
              <a:gd name="T24" fmla="*/ 1187538 w 793"/>
              <a:gd name="T25" fmla="*/ 23813 h 862"/>
              <a:gd name="T26" fmla="*/ 1211321 w 793"/>
              <a:gd name="T27" fmla="*/ 15875 h 862"/>
              <a:gd name="T28" fmla="*/ 1230347 w 793"/>
              <a:gd name="T29" fmla="*/ 9525 h 862"/>
              <a:gd name="T30" fmla="*/ 1243031 w 793"/>
              <a:gd name="T31" fmla="*/ 6350 h 862"/>
              <a:gd name="T32" fmla="*/ 1252544 w 793"/>
              <a:gd name="T33" fmla="*/ 3175 h 862"/>
              <a:gd name="T34" fmla="*/ 1255715 w 793"/>
              <a:gd name="T35" fmla="*/ 3175 h 862"/>
              <a:gd name="T36" fmla="*/ 954470 w 793"/>
              <a:gd name="T37" fmla="*/ 0 h 862"/>
              <a:gd name="T38" fmla="*/ 881537 w 793"/>
              <a:gd name="T39" fmla="*/ 28575 h 862"/>
              <a:gd name="T40" fmla="*/ 805433 w 793"/>
              <a:gd name="T41" fmla="*/ 79375 h 862"/>
              <a:gd name="T42" fmla="*/ 727744 w 793"/>
              <a:gd name="T43" fmla="*/ 149225 h 862"/>
              <a:gd name="T44" fmla="*/ 646883 w 793"/>
              <a:gd name="T45" fmla="*/ 233363 h 862"/>
              <a:gd name="T46" fmla="*/ 566023 w 793"/>
              <a:gd name="T47" fmla="*/ 330200 h 862"/>
              <a:gd name="T48" fmla="*/ 486748 w 793"/>
              <a:gd name="T49" fmla="*/ 434975 h 862"/>
              <a:gd name="T50" fmla="*/ 410644 w 793"/>
              <a:gd name="T51" fmla="*/ 546100 h 862"/>
              <a:gd name="T52" fmla="*/ 336126 w 793"/>
              <a:gd name="T53" fmla="*/ 660400 h 862"/>
              <a:gd name="T54" fmla="*/ 266364 w 793"/>
              <a:gd name="T55" fmla="*/ 771525 h 862"/>
              <a:gd name="T56" fmla="*/ 202944 w 793"/>
              <a:gd name="T57" fmla="*/ 879475 h 862"/>
              <a:gd name="T58" fmla="*/ 145866 w 793"/>
              <a:gd name="T59" fmla="*/ 981075 h 862"/>
              <a:gd name="T60" fmla="*/ 96715 w 793"/>
              <a:gd name="T61" fmla="*/ 1069975 h 862"/>
              <a:gd name="T62" fmla="*/ 55492 w 793"/>
              <a:gd name="T63" fmla="*/ 1144588 h 862"/>
              <a:gd name="T64" fmla="*/ 25368 w 793"/>
              <a:gd name="T65" fmla="*/ 1203325 h 862"/>
              <a:gd name="T66" fmla="*/ 6342 w 793"/>
              <a:gd name="T67" fmla="*/ 1239838 h 862"/>
              <a:gd name="T68" fmla="*/ 0 w 793"/>
              <a:gd name="T69" fmla="*/ 1252538 h 862"/>
              <a:gd name="T70" fmla="*/ 177576 w 793"/>
              <a:gd name="T71" fmla="*/ 1366838 h 8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93" h="862">
                <a:moveTo>
                  <a:pt x="112" y="861"/>
                </a:moveTo>
                <a:lnTo>
                  <a:pt x="477" y="250"/>
                </a:lnTo>
                <a:lnTo>
                  <a:pt x="505" y="211"/>
                </a:lnTo>
                <a:lnTo>
                  <a:pt x="534" y="176"/>
                </a:lnTo>
                <a:lnTo>
                  <a:pt x="562" y="146"/>
                </a:lnTo>
                <a:lnTo>
                  <a:pt x="590" y="119"/>
                </a:lnTo>
                <a:lnTo>
                  <a:pt x="617" y="95"/>
                </a:lnTo>
                <a:lnTo>
                  <a:pt x="643" y="75"/>
                </a:lnTo>
                <a:lnTo>
                  <a:pt x="667" y="58"/>
                </a:lnTo>
                <a:lnTo>
                  <a:pt x="691" y="44"/>
                </a:lnTo>
                <a:lnTo>
                  <a:pt x="712" y="32"/>
                </a:lnTo>
                <a:lnTo>
                  <a:pt x="732" y="23"/>
                </a:lnTo>
                <a:lnTo>
                  <a:pt x="749" y="15"/>
                </a:lnTo>
                <a:lnTo>
                  <a:pt x="764" y="10"/>
                </a:lnTo>
                <a:lnTo>
                  <a:pt x="776" y="6"/>
                </a:lnTo>
                <a:lnTo>
                  <a:pt x="784" y="4"/>
                </a:lnTo>
                <a:lnTo>
                  <a:pt x="790" y="2"/>
                </a:lnTo>
                <a:lnTo>
                  <a:pt x="792" y="2"/>
                </a:lnTo>
                <a:lnTo>
                  <a:pt x="602" y="0"/>
                </a:lnTo>
                <a:lnTo>
                  <a:pt x="556" y="18"/>
                </a:lnTo>
                <a:lnTo>
                  <a:pt x="508" y="50"/>
                </a:lnTo>
                <a:lnTo>
                  <a:pt x="459" y="94"/>
                </a:lnTo>
                <a:lnTo>
                  <a:pt x="408" y="147"/>
                </a:lnTo>
                <a:lnTo>
                  <a:pt x="357" y="208"/>
                </a:lnTo>
                <a:lnTo>
                  <a:pt x="307" y="274"/>
                </a:lnTo>
                <a:lnTo>
                  <a:pt x="259" y="344"/>
                </a:lnTo>
                <a:lnTo>
                  <a:pt x="212" y="416"/>
                </a:lnTo>
                <a:lnTo>
                  <a:pt x="168" y="486"/>
                </a:lnTo>
                <a:lnTo>
                  <a:pt x="128" y="554"/>
                </a:lnTo>
                <a:lnTo>
                  <a:pt x="92" y="618"/>
                </a:lnTo>
                <a:lnTo>
                  <a:pt x="61" y="674"/>
                </a:lnTo>
                <a:lnTo>
                  <a:pt x="35" y="721"/>
                </a:lnTo>
                <a:lnTo>
                  <a:pt x="16" y="758"/>
                </a:lnTo>
                <a:lnTo>
                  <a:pt x="4" y="781"/>
                </a:lnTo>
                <a:lnTo>
                  <a:pt x="0" y="789"/>
                </a:lnTo>
                <a:lnTo>
                  <a:pt x="112" y="861"/>
                </a:lnTo>
              </a:path>
            </a:pathLst>
          </a:custGeom>
          <a:solidFill>
            <a:srgbClr val="537EB9"/>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7" name="Freeform 7"/>
          <p:cNvSpPr>
            <a:spLocks/>
          </p:cNvSpPr>
          <p:nvPr/>
        </p:nvSpPr>
        <p:spPr bwMode="auto">
          <a:xfrm>
            <a:off x="5376334" y="2876552"/>
            <a:ext cx="1761067" cy="2151063"/>
          </a:xfrm>
          <a:custGeom>
            <a:avLst/>
            <a:gdLst>
              <a:gd name="T0" fmla="*/ 4759 w 1249"/>
              <a:gd name="T1" fmla="*/ 2128838 h 1355"/>
              <a:gd name="T2" fmla="*/ 44414 w 1249"/>
              <a:gd name="T3" fmla="*/ 2136775 h 1355"/>
              <a:gd name="T4" fmla="*/ 114208 w 1249"/>
              <a:gd name="T5" fmla="*/ 2146300 h 1355"/>
              <a:gd name="T6" fmla="*/ 207796 w 1249"/>
              <a:gd name="T7" fmla="*/ 2149475 h 1355"/>
              <a:gd name="T8" fmla="*/ 315660 w 1249"/>
              <a:gd name="T9" fmla="*/ 2139950 h 1355"/>
              <a:gd name="T10" fmla="*/ 429868 w 1249"/>
              <a:gd name="T11" fmla="*/ 2108200 h 1355"/>
              <a:gd name="T12" fmla="*/ 544077 w 1249"/>
              <a:gd name="T13" fmla="*/ 2047875 h 1355"/>
              <a:gd name="T14" fmla="*/ 648768 w 1249"/>
              <a:gd name="T15" fmla="*/ 1954213 h 1355"/>
              <a:gd name="T16" fmla="*/ 1640161 w 1249"/>
              <a:gd name="T17" fmla="*/ 407988 h 1355"/>
              <a:gd name="T18" fmla="*/ 1649678 w 1249"/>
              <a:gd name="T19" fmla="*/ 392113 h 1355"/>
              <a:gd name="T20" fmla="*/ 1675058 w 1249"/>
              <a:gd name="T21" fmla="*/ 347663 h 1355"/>
              <a:gd name="T22" fmla="*/ 1714714 w 1249"/>
              <a:gd name="T23" fmla="*/ 284163 h 1355"/>
              <a:gd name="T24" fmla="*/ 1762300 w 1249"/>
              <a:gd name="T25" fmla="*/ 212725 h 1355"/>
              <a:gd name="T26" fmla="*/ 1816232 w 1249"/>
              <a:gd name="T27" fmla="*/ 139700 h 1355"/>
              <a:gd name="T28" fmla="*/ 1873336 w 1249"/>
              <a:gd name="T29" fmla="*/ 76200 h 1355"/>
              <a:gd name="T30" fmla="*/ 1928854 w 1249"/>
              <a:gd name="T31" fmla="*/ 28575 h 1355"/>
              <a:gd name="T32" fmla="*/ 1979614 w 1249"/>
              <a:gd name="T33" fmla="*/ 7938 h 1355"/>
              <a:gd name="T34" fmla="*/ 1965338 w 1249"/>
              <a:gd name="T35" fmla="*/ 3175 h 1355"/>
              <a:gd name="T36" fmla="*/ 1924096 w 1249"/>
              <a:gd name="T37" fmla="*/ 0 h 1355"/>
              <a:gd name="T38" fmla="*/ 1860647 w 1249"/>
              <a:gd name="T39" fmla="*/ 6350 h 1355"/>
              <a:gd name="T40" fmla="*/ 1776576 w 1249"/>
              <a:gd name="T41" fmla="*/ 34925 h 1355"/>
              <a:gd name="T42" fmla="*/ 1675058 w 1249"/>
              <a:gd name="T43" fmla="*/ 93663 h 1355"/>
              <a:gd name="T44" fmla="*/ 1559263 w 1249"/>
              <a:gd name="T45" fmla="*/ 195263 h 1355"/>
              <a:gd name="T46" fmla="*/ 1432365 w 1249"/>
              <a:gd name="T47" fmla="*/ 349250 h 1355"/>
              <a:gd name="T48" fmla="*/ 1295949 w 1249"/>
              <a:gd name="T49" fmla="*/ 566738 h 1355"/>
              <a:gd name="T50" fmla="*/ 645595 w 1249"/>
              <a:gd name="T51" fmla="*/ 1612900 h 1355"/>
              <a:gd name="T52" fmla="*/ 618629 w 1249"/>
              <a:gd name="T53" fmla="*/ 1663700 h 1355"/>
              <a:gd name="T54" fmla="*/ 569456 w 1249"/>
              <a:gd name="T55" fmla="*/ 1749425 h 1355"/>
              <a:gd name="T56" fmla="*/ 499662 w 1249"/>
              <a:gd name="T57" fmla="*/ 1852613 h 1355"/>
              <a:gd name="T58" fmla="*/ 410833 w 1249"/>
              <a:gd name="T59" fmla="*/ 1960563 h 1355"/>
              <a:gd name="T60" fmla="*/ 307728 w 1249"/>
              <a:gd name="T61" fmla="*/ 2054225 h 1355"/>
              <a:gd name="T62" fmla="*/ 191934 w 1249"/>
              <a:gd name="T63" fmla="*/ 2119313 h 1355"/>
              <a:gd name="T64" fmla="*/ 65035 w 1249"/>
              <a:gd name="T65" fmla="*/ 2138363 h 13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9" h="1355">
                <a:moveTo>
                  <a:pt x="0" y="1340"/>
                </a:moveTo>
                <a:lnTo>
                  <a:pt x="3" y="1341"/>
                </a:lnTo>
                <a:lnTo>
                  <a:pt x="13" y="1343"/>
                </a:lnTo>
                <a:lnTo>
                  <a:pt x="28" y="1346"/>
                </a:lnTo>
                <a:lnTo>
                  <a:pt x="48" y="1349"/>
                </a:lnTo>
                <a:lnTo>
                  <a:pt x="72" y="1352"/>
                </a:lnTo>
                <a:lnTo>
                  <a:pt x="100" y="1354"/>
                </a:lnTo>
                <a:lnTo>
                  <a:pt x="131" y="1354"/>
                </a:lnTo>
                <a:lnTo>
                  <a:pt x="164" y="1352"/>
                </a:lnTo>
                <a:lnTo>
                  <a:pt x="199" y="1348"/>
                </a:lnTo>
                <a:lnTo>
                  <a:pt x="235" y="1339"/>
                </a:lnTo>
                <a:lnTo>
                  <a:pt x="271" y="1328"/>
                </a:lnTo>
                <a:lnTo>
                  <a:pt x="308" y="1312"/>
                </a:lnTo>
                <a:lnTo>
                  <a:pt x="343" y="1290"/>
                </a:lnTo>
                <a:lnTo>
                  <a:pt x="377" y="1263"/>
                </a:lnTo>
                <a:lnTo>
                  <a:pt x="409" y="1231"/>
                </a:lnTo>
                <a:lnTo>
                  <a:pt x="439" y="1191"/>
                </a:lnTo>
                <a:lnTo>
                  <a:pt x="1034" y="257"/>
                </a:lnTo>
                <a:lnTo>
                  <a:pt x="1036" y="254"/>
                </a:lnTo>
                <a:lnTo>
                  <a:pt x="1040" y="247"/>
                </a:lnTo>
                <a:lnTo>
                  <a:pt x="1047" y="235"/>
                </a:lnTo>
                <a:lnTo>
                  <a:pt x="1056" y="219"/>
                </a:lnTo>
                <a:lnTo>
                  <a:pt x="1068" y="200"/>
                </a:lnTo>
                <a:lnTo>
                  <a:pt x="1081" y="179"/>
                </a:lnTo>
                <a:lnTo>
                  <a:pt x="1095" y="157"/>
                </a:lnTo>
                <a:lnTo>
                  <a:pt x="1111" y="134"/>
                </a:lnTo>
                <a:lnTo>
                  <a:pt x="1128" y="111"/>
                </a:lnTo>
                <a:lnTo>
                  <a:pt x="1145" y="88"/>
                </a:lnTo>
                <a:lnTo>
                  <a:pt x="1163" y="67"/>
                </a:lnTo>
                <a:lnTo>
                  <a:pt x="1181" y="48"/>
                </a:lnTo>
                <a:lnTo>
                  <a:pt x="1198" y="31"/>
                </a:lnTo>
                <a:lnTo>
                  <a:pt x="1216" y="18"/>
                </a:lnTo>
                <a:lnTo>
                  <a:pt x="1232" y="9"/>
                </a:lnTo>
                <a:lnTo>
                  <a:pt x="1248" y="5"/>
                </a:lnTo>
                <a:lnTo>
                  <a:pt x="1245" y="4"/>
                </a:lnTo>
                <a:lnTo>
                  <a:pt x="1239" y="2"/>
                </a:lnTo>
                <a:lnTo>
                  <a:pt x="1228" y="1"/>
                </a:lnTo>
                <a:lnTo>
                  <a:pt x="1213" y="0"/>
                </a:lnTo>
                <a:lnTo>
                  <a:pt x="1195" y="1"/>
                </a:lnTo>
                <a:lnTo>
                  <a:pt x="1173" y="4"/>
                </a:lnTo>
                <a:lnTo>
                  <a:pt x="1148" y="11"/>
                </a:lnTo>
                <a:lnTo>
                  <a:pt x="1120" y="22"/>
                </a:lnTo>
                <a:lnTo>
                  <a:pt x="1089" y="37"/>
                </a:lnTo>
                <a:lnTo>
                  <a:pt x="1056" y="59"/>
                </a:lnTo>
                <a:lnTo>
                  <a:pt x="1021" y="87"/>
                </a:lnTo>
                <a:lnTo>
                  <a:pt x="983" y="123"/>
                </a:lnTo>
                <a:lnTo>
                  <a:pt x="944" y="166"/>
                </a:lnTo>
                <a:lnTo>
                  <a:pt x="903" y="220"/>
                </a:lnTo>
                <a:lnTo>
                  <a:pt x="861" y="282"/>
                </a:lnTo>
                <a:lnTo>
                  <a:pt x="817" y="357"/>
                </a:lnTo>
                <a:lnTo>
                  <a:pt x="409" y="1012"/>
                </a:lnTo>
                <a:lnTo>
                  <a:pt x="407" y="1016"/>
                </a:lnTo>
                <a:lnTo>
                  <a:pt x="400" y="1029"/>
                </a:lnTo>
                <a:lnTo>
                  <a:pt x="390" y="1048"/>
                </a:lnTo>
                <a:lnTo>
                  <a:pt x="376" y="1073"/>
                </a:lnTo>
                <a:lnTo>
                  <a:pt x="359" y="1102"/>
                </a:lnTo>
                <a:lnTo>
                  <a:pt x="338" y="1134"/>
                </a:lnTo>
                <a:lnTo>
                  <a:pt x="315" y="1167"/>
                </a:lnTo>
                <a:lnTo>
                  <a:pt x="288" y="1202"/>
                </a:lnTo>
                <a:lnTo>
                  <a:pt x="259" y="1235"/>
                </a:lnTo>
                <a:lnTo>
                  <a:pt x="227" y="1266"/>
                </a:lnTo>
                <a:lnTo>
                  <a:pt x="194" y="1294"/>
                </a:lnTo>
                <a:lnTo>
                  <a:pt x="158" y="1317"/>
                </a:lnTo>
                <a:lnTo>
                  <a:pt x="121" y="1335"/>
                </a:lnTo>
                <a:lnTo>
                  <a:pt x="81" y="1345"/>
                </a:lnTo>
                <a:lnTo>
                  <a:pt x="41" y="1347"/>
                </a:lnTo>
                <a:lnTo>
                  <a:pt x="0" y="1340"/>
                </a:lnTo>
              </a:path>
            </a:pathLst>
          </a:custGeom>
          <a:solidFill>
            <a:srgbClr val="537EB9"/>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Freeform 8"/>
          <p:cNvSpPr>
            <a:spLocks/>
          </p:cNvSpPr>
          <p:nvPr/>
        </p:nvSpPr>
        <p:spPr bwMode="auto">
          <a:xfrm>
            <a:off x="8613423" y="4473575"/>
            <a:ext cx="626533" cy="534988"/>
          </a:xfrm>
          <a:custGeom>
            <a:avLst/>
            <a:gdLst>
              <a:gd name="T0" fmla="*/ 558800 w 444"/>
              <a:gd name="T1" fmla="*/ 0 h 337"/>
              <a:gd name="T2" fmla="*/ 555625 w 444"/>
              <a:gd name="T3" fmla="*/ 4763 h 337"/>
              <a:gd name="T4" fmla="*/ 546100 w 444"/>
              <a:gd name="T5" fmla="*/ 20638 h 337"/>
              <a:gd name="T6" fmla="*/ 530225 w 444"/>
              <a:gd name="T7" fmla="*/ 44450 h 337"/>
              <a:gd name="T8" fmla="*/ 509588 w 444"/>
              <a:gd name="T9" fmla="*/ 74613 h 337"/>
              <a:gd name="T10" fmla="*/ 484188 w 444"/>
              <a:gd name="T11" fmla="*/ 111125 h 337"/>
              <a:gd name="T12" fmla="*/ 454025 w 444"/>
              <a:gd name="T13" fmla="*/ 152400 h 337"/>
              <a:gd name="T14" fmla="*/ 420688 w 444"/>
              <a:gd name="T15" fmla="*/ 196850 h 337"/>
              <a:gd name="T16" fmla="*/ 382588 w 444"/>
              <a:gd name="T17" fmla="*/ 242888 h 337"/>
              <a:gd name="T18" fmla="*/ 341313 w 444"/>
              <a:gd name="T19" fmla="*/ 288925 h 337"/>
              <a:gd name="T20" fmla="*/ 296863 w 444"/>
              <a:gd name="T21" fmla="*/ 334963 h 337"/>
              <a:gd name="T22" fmla="*/ 250825 w 444"/>
              <a:gd name="T23" fmla="*/ 377825 h 337"/>
              <a:gd name="T24" fmla="*/ 203200 w 444"/>
              <a:gd name="T25" fmla="*/ 417513 h 337"/>
              <a:gd name="T26" fmla="*/ 152400 w 444"/>
              <a:gd name="T27" fmla="*/ 452438 h 337"/>
              <a:gd name="T28" fmla="*/ 101600 w 444"/>
              <a:gd name="T29" fmla="*/ 481013 h 337"/>
              <a:gd name="T30" fmla="*/ 50800 w 444"/>
              <a:gd name="T31" fmla="*/ 500063 h 337"/>
              <a:gd name="T32" fmla="*/ 0 w 444"/>
              <a:gd name="T33" fmla="*/ 512763 h 337"/>
              <a:gd name="T34" fmla="*/ 90488 w 444"/>
              <a:gd name="T35" fmla="*/ 533400 h 337"/>
              <a:gd name="T36" fmla="*/ 95250 w 444"/>
              <a:gd name="T37" fmla="*/ 533400 h 337"/>
              <a:gd name="T38" fmla="*/ 107950 w 444"/>
              <a:gd name="T39" fmla="*/ 533400 h 337"/>
              <a:gd name="T40" fmla="*/ 127000 w 444"/>
              <a:gd name="T41" fmla="*/ 533400 h 337"/>
              <a:gd name="T42" fmla="*/ 153988 w 444"/>
              <a:gd name="T43" fmla="*/ 531813 h 337"/>
              <a:gd name="T44" fmla="*/ 185738 w 444"/>
              <a:gd name="T45" fmla="*/ 527050 h 337"/>
              <a:gd name="T46" fmla="*/ 222250 w 444"/>
              <a:gd name="T47" fmla="*/ 520700 h 337"/>
              <a:gd name="T48" fmla="*/ 265113 w 444"/>
              <a:gd name="T49" fmla="*/ 511175 h 337"/>
              <a:gd name="T50" fmla="*/ 309563 w 444"/>
              <a:gd name="T51" fmla="*/ 498475 h 337"/>
              <a:gd name="T52" fmla="*/ 357188 w 444"/>
              <a:gd name="T53" fmla="*/ 479425 h 337"/>
              <a:gd name="T54" fmla="*/ 407988 w 444"/>
              <a:gd name="T55" fmla="*/ 457200 h 337"/>
              <a:gd name="T56" fmla="*/ 457200 w 444"/>
              <a:gd name="T57" fmla="*/ 427038 h 337"/>
              <a:gd name="T58" fmla="*/ 509588 w 444"/>
              <a:gd name="T59" fmla="*/ 392113 h 337"/>
              <a:gd name="T60" fmla="*/ 560388 w 444"/>
              <a:gd name="T61" fmla="*/ 347663 h 337"/>
              <a:gd name="T62" fmla="*/ 609600 w 444"/>
              <a:gd name="T63" fmla="*/ 296863 h 337"/>
              <a:gd name="T64" fmla="*/ 657225 w 444"/>
              <a:gd name="T65" fmla="*/ 238125 h 337"/>
              <a:gd name="T66" fmla="*/ 703263 w 444"/>
              <a:gd name="T67" fmla="*/ 169863 h 337"/>
              <a:gd name="T68" fmla="*/ 558800 w 444"/>
              <a:gd name="T69" fmla="*/ 0 h 3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4" h="337">
                <a:moveTo>
                  <a:pt x="352" y="0"/>
                </a:moveTo>
                <a:lnTo>
                  <a:pt x="350" y="3"/>
                </a:lnTo>
                <a:lnTo>
                  <a:pt x="344" y="13"/>
                </a:lnTo>
                <a:lnTo>
                  <a:pt x="334" y="28"/>
                </a:lnTo>
                <a:lnTo>
                  <a:pt x="321" y="47"/>
                </a:lnTo>
                <a:lnTo>
                  <a:pt x="305" y="70"/>
                </a:lnTo>
                <a:lnTo>
                  <a:pt x="286" y="96"/>
                </a:lnTo>
                <a:lnTo>
                  <a:pt x="265" y="124"/>
                </a:lnTo>
                <a:lnTo>
                  <a:pt x="241" y="153"/>
                </a:lnTo>
                <a:lnTo>
                  <a:pt x="215" y="182"/>
                </a:lnTo>
                <a:lnTo>
                  <a:pt x="187" y="211"/>
                </a:lnTo>
                <a:lnTo>
                  <a:pt x="158" y="238"/>
                </a:lnTo>
                <a:lnTo>
                  <a:pt x="128" y="263"/>
                </a:lnTo>
                <a:lnTo>
                  <a:pt x="96" y="285"/>
                </a:lnTo>
                <a:lnTo>
                  <a:pt x="64" y="303"/>
                </a:lnTo>
                <a:lnTo>
                  <a:pt x="32" y="315"/>
                </a:lnTo>
                <a:lnTo>
                  <a:pt x="0" y="323"/>
                </a:lnTo>
                <a:lnTo>
                  <a:pt x="57" y="336"/>
                </a:lnTo>
                <a:lnTo>
                  <a:pt x="60" y="336"/>
                </a:lnTo>
                <a:lnTo>
                  <a:pt x="68" y="336"/>
                </a:lnTo>
                <a:lnTo>
                  <a:pt x="80" y="336"/>
                </a:lnTo>
                <a:lnTo>
                  <a:pt x="97" y="335"/>
                </a:lnTo>
                <a:lnTo>
                  <a:pt x="117" y="332"/>
                </a:lnTo>
                <a:lnTo>
                  <a:pt x="140" y="328"/>
                </a:lnTo>
                <a:lnTo>
                  <a:pt x="167" y="322"/>
                </a:lnTo>
                <a:lnTo>
                  <a:pt x="195" y="314"/>
                </a:lnTo>
                <a:lnTo>
                  <a:pt x="225" y="302"/>
                </a:lnTo>
                <a:lnTo>
                  <a:pt x="257" y="288"/>
                </a:lnTo>
                <a:lnTo>
                  <a:pt x="288" y="269"/>
                </a:lnTo>
                <a:lnTo>
                  <a:pt x="321" y="247"/>
                </a:lnTo>
                <a:lnTo>
                  <a:pt x="353" y="219"/>
                </a:lnTo>
                <a:lnTo>
                  <a:pt x="384" y="187"/>
                </a:lnTo>
                <a:lnTo>
                  <a:pt x="414" y="150"/>
                </a:lnTo>
                <a:lnTo>
                  <a:pt x="443" y="107"/>
                </a:lnTo>
                <a:lnTo>
                  <a:pt x="352" y="0"/>
                </a:lnTo>
              </a:path>
            </a:pathLst>
          </a:custGeom>
          <a:solidFill>
            <a:srgbClr val="537EB9"/>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Freeform 9"/>
          <p:cNvSpPr>
            <a:spLocks/>
          </p:cNvSpPr>
          <p:nvPr/>
        </p:nvSpPr>
        <p:spPr bwMode="auto">
          <a:xfrm>
            <a:off x="3093155" y="3727450"/>
            <a:ext cx="182034" cy="1271588"/>
          </a:xfrm>
          <a:custGeom>
            <a:avLst/>
            <a:gdLst>
              <a:gd name="T0" fmla="*/ 201637 w 130"/>
              <a:gd name="T1" fmla="*/ 90488 h 801"/>
              <a:gd name="T2" fmla="*/ 198487 w 130"/>
              <a:gd name="T3" fmla="*/ 71438 h 801"/>
              <a:gd name="T4" fmla="*/ 190610 w 130"/>
              <a:gd name="T5" fmla="*/ 53975 h 801"/>
              <a:gd name="T6" fmla="*/ 179583 w 130"/>
              <a:gd name="T7" fmla="*/ 38100 h 801"/>
              <a:gd name="T8" fmla="*/ 165406 w 130"/>
              <a:gd name="T9" fmla="*/ 23813 h 801"/>
              <a:gd name="T10" fmla="*/ 149653 w 130"/>
              <a:gd name="T11" fmla="*/ 12700 h 801"/>
              <a:gd name="T12" fmla="*/ 130749 w 130"/>
              <a:gd name="T13" fmla="*/ 4763 h 801"/>
              <a:gd name="T14" fmla="*/ 111846 w 130"/>
              <a:gd name="T15" fmla="*/ 0 h 801"/>
              <a:gd name="T16" fmla="*/ 91367 w 130"/>
              <a:gd name="T17" fmla="*/ 0 h 801"/>
              <a:gd name="T18" fmla="*/ 70888 w 130"/>
              <a:gd name="T19" fmla="*/ 4763 h 801"/>
              <a:gd name="T20" fmla="*/ 51985 w 130"/>
              <a:gd name="T21" fmla="*/ 12700 h 801"/>
              <a:gd name="T22" fmla="*/ 36232 w 130"/>
              <a:gd name="T23" fmla="*/ 23813 h 801"/>
              <a:gd name="T24" fmla="*/ 23629 w 130"/>
              <a:gd name="T25" fmla="*/ 38100 h 801"/>
              <a:gd name="T26" fmla="*/ 12602 w 130"/>
              <a:gd name="T27" fmla="*/ 53975 h 801"/>
              <a:gd name="T28" fmla="*/ 4726 w 130"/>
              <a:gd name="T29" fmla="*/ 71438 h 801"/>
              <a:gd name="T30" fmla="*/ 0 w 130"/>
              <a:gd name="T31" fmla="*/ 90488 h 801"/>
              <a:gd name="T32" fmla="*/ 0 w 130"/>
              <a:gd name="T33" fmla="*/ 1168400 h 801"/>
              <a:gd name="T34" fmla="*/ 1575 w 130"/>
              <a:gd name="T35" fmla="*/ 1187450 h 801"/>
              <a:gd name="T36" fmla="*/ 7876 w 130"/>
              <a:gd name="T37" fmla="*/ 1208088 h 801"/>
              <a:gd name="T38" fmla="*/ 17328 w 130"/>
              <a:gd name="T39" fmla="*/ 1223963 h 801"/>
              <a:gd name="T40" fmla="*/ 29931 w 130"/>
              <a:gd name="T41" fmla="*/ 1239838 h 801"/>
              <a:gd name="T42" fmla="*/ 44108 w 130"/>
              <a:gd name="T43" fmla="*/ 1252538 h 801"/>
              <a:gd name="T44" fmla="*/ 61436 w 130"/>
              <a:gd name="T45" fmla="*/ 1262063 h 801"/>
              <a:gd name="T46" fmla="*/ 80340 w 130"/>
              <a:gd name="T47" fmla="*/ 1266825 h 801"/>
              <a:gd name="T48" fmla="*/ 100819 w 130"/>
              <a:gd name="T49" fmla="*/ 1270000 h 801"/>
              <a:gd name="T50" fmla="*/ 121298 w 130"/>
              <a:gd name="T51" fmla="*/ 1266825 h 801"/>
              <a:gd name="T52" fmla="*/ 140201 w 130"/>
              <a:gd name="T53" fmla="*/ 1262063 h 801"/>
              <a:gd name="T54" fmla="*/ 157529 w 130"/>
              <a:gd name="T55" fmla="*/ 1252538 h 801"/>
              <a:gd name="T56" fmla="*/ 173282 w 130"/>
              <a:gd name="T57" fmla="*/ 1239838 h 801"/>
              <a:gd name="T58" fmla="*/ 185884 w 130"/>
              <a:gd name="T59" fmla="*/ 1223963 h 801"/>
              <a:gd name="T60" fmla="*/ 193761 w 130"/>
              <a:gd name="T61" fmla="*/ 1208088 h 801"/>
              <a:gd name="T62" fmla="*/ 200062 w 130"/>
              <a:gd name="T63" fmla="*/ 1187450 h 801"/>
              <a:gd name="T64" fmla="*/ 203213 w 130"/>
              <a:gd name="T65" fmla="*/ 1168400 h 8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 h="801">
                <a:moveTo>
                  <a:pt x="129" y="64"/>
                </a:moveTo>
                <a:lnTo>
                  <a:pt x="128" y="57"/>
                </a:lnTo>
                <a:lnTo>
                  <a:pt x="127" y="51"/>
                </a:lnTo>
                <a:lnTo>
                  <a:pt x="126" y="45"/>
                </a:lnTo>
                <a:lnTo>
                  <a:pt x="123" y="39"/>
                </a:lnTo>
                <a:lnTo>
                  <a:pt x="121" y="34"/>
                </a:lnTo>
                <a:lnTo>
                  <a:pt x="118" y="28"/>
                </a:lnTo>
                <a:lnTo>
                  <a:pt x="114" y="24"/>
                </a:lnTo>
                <a:lnTo>
                  <a:pt x="110" y="19"/>
                </a:lnTo>
                <a:lnTo>
                  <a:pt x="105" y="15"/>
                </a:lnTo>
                <a:lnTo>
                  <a:pt x="100" y="11"/>
                </a:lnTo>
                <a:lnTo>
                  <a:pt x="95" y="8"/>
                </a:lnTo>
                <a:lnTo>
                  <a:pt x="89" y="5"/>
                </a:lnTo>
                <a:lnTo>
                  <a:pt x="83" y="3"/>
                </a:lnTo>
                <a:lnTo>
                  <a:pt x="77" y="1"/>
                </a:lnTo>
                <a:lnTo>
                  <a:pt x="71" y="0"/>
                </a:lnTo>
                <a:lnTo>
                  <a:pt x="64" y="0"/>
                </a:lnTo>
                <a:lnTo>
                  <a:pt x="58" y="0"/>
                </a:lnTo>
                <a:lnTo>
                  <a:pt x="51" y="1"/>
                </a:lnTo>
                <a:lnTo>
                  <a:pt x="45" y="3"/>
                </a:lnTo>
                <a:lnTo>
                  <a:pt x="39" y="5"/>
                </a:lnTo>
                <a:lnTo>
                  <a:pt x="33" y="8"/>
                </a:lnTo>
                <a:lnTo>
                  <a:pt x="28" y="11"/>
                </a:lnTo>
                <a:lnTo>
                  <a:pt x="23" y="15"/>
                </a:lnTo>
                <a:lnTo>
                  <a:pt x="19" y="19"/>
                </a:lnTo>
                <a:lnTo>
                  <a:pt x="15" y="24"/>
                </a:lnTo>
                <a:lnTo>
                  <a:pt x="11" y="28"/>
                </a:lnTo>
                <a:lnTo>
                  <a:pt x="8" y="34"/>
                </a:lnTo>
                <a:lnTo>
                  <a:pt x="5" y="39"/>
                </a:lnTo>
                <a:lnTo>
                  <a:pt x="3" y="45"/>
                </a:lnTo>
                <a:lnTo>
                  <a:pt x="1" y="51"/>
                </a:lnTo>
                <a:lnTo>
                  <a:pt x="0" y="57"/>
                </a:lnTo>
                <a:lnTo>
                  <a:pt x="0" y="64"/>
                </a:lnTo>
                <a:lnTo>
                  <a:pt x="0" y="736"/>
                </a:lnTo>
                <a:lnTo>
                  <a:pt x="0" y="742"/>
                </a:lnTo>
                <a:lnTo>
                  <a:pt x="1" y="748"/>
                </a:lnTo>
                <a:lnTo>
                  <a:pt x="3" y="755"/>
                </a:lnTo>
                <a:lnTo>
                  <a:pt x="5" y="761"/>
                </a:lnTo>
                <a:lnTo>
                  <a:pt x="8" y="766"/>
                </a:lnTo>
                <a:lnTo>
                  <a:pt x="11" y="771"/>
                </a:lnTo>
                <a:lnTo>
                  <a:pt x="15" y="777"/>
                </a:lnTo>
                <a:lnTo>
                  <a:pt x="19" y="781"/>
                </a:lnTo>
                <a:lnTo>
                  <a:pt x="23" y="785"/>
                </a:lnTo>
                <a:lnTo>
                  <a:pt x="28" y="789"/>
                </a:lnTo>
                <a:lnTo>
                  <a:pt x="33" y="792"/>
                </a:lnTo>
                <a:lnTo>
                  <a:pt x="39" y="795"/>
                </a:lnTo>
                <a:lnTo>
                  <a:pt x="45" y="797"/>
                </a:lnTo>
                <a:lnTo>
                  <a:pt x="51" y="798"/>
                </a:lnTo>
                <a:lnTo>
                  <a:pt x="58" y="799"/>
                </a:lnTo>
                <a:lnTo>
                  <a:pt x="64" y="800"/>
                </a:lnTo>
                <a:lnTo>
                  <a:pt x="71" y="799"/>
                </a:lnTo>
                <a:lnTo>
                  <a:pt x="77" y="798"/>
                </a:lnTo>
                <a:lnTo>
                  <a:pt x="83" y="797"/>
                </a:lnTo>
                <a:lnTo>
                  <a:pt x="89" y="795"/>
                </a:lnTo>
                <a:lnTo>
                  <a:pt x="95" y="792"/>
                </a:lnTo>
                <a:lnTo>
                  <a:pt x="100" y="789"/>
                </a:lnTo>
                <a:lnTo>
                  <a:pt x="105" y="785"/>
                </a:lnTo>
                <a:lnTo>
                  <a:pt x="110" y="781"/>
                </a:lnTo>
                <a:lnTo>
                  <a:pt x="114" y="777"/>
                </a:lnTo>
                <a:lnTo>
                  <a:pt x="118" y="771"/>
                </a:lnTo>
                <a:lnTo>
                  <a:pt x="121" y="766"/>
                </a:lnTo>
                <a:lnTo>
                  <a:pt x="123" y="761"/>
                </a:lnTo>
                <a:lnTo>
                  <a:pt x="126" y="755"/>
                </a:lnTo>
                <a:lnTo>
                  <a:pt x="127" y="748"/>
                </a:lnTo>
                <a:lnTo>
                  <a:pt x="128" y="742"/>
                </a:lnTo>
                <a:lnTo>
                  <a:pt x="129" y="736"/>
                </a:lnTo>
                <a:lnTo>
                  <a:pt x="129" y="64"/>
                </a:lnTo>
              </a:path>
            </a:pathLst>
          </a:custGeom>
          <a:solidFill>
            <a:srgbClr val="D43977"/>
          </a:solidFill>
          <a:ln w="254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Freeform 10"/>
          <p:cNvSpPr>
            <a:spLocks/>
          </p:cNvSpPr>
          <p:nvPr/>
        </p:nvSpPr>
        <p:spPr bwMode="auto">
          <a:xfrm>
            <a:off x="3093155" y="4410077"/>
            <a:ext cx="182034" cy="588963"/>
          </a:xfrm>
          <a:custGeom>
            <a:avLst/>
            <a:gdLst>
              <a:gd name="T0" fmla="*/ 203200 w 129"/>
              <a:gd name="T1" fmla="*/ 92075 h 371"/>
              <a:gd name="T2" fmla="*/ 198438 w 129"/>
              <a:gd name="T3" fmla="*/ 71438 h 371"/>
              <a:gd name="T4" fmla="*/ 190500 w 129"/>
              <a:gd name="T5" fmla="*/ 53975 h 371"/>
              <a:gd name="T6" fmla="*/ 179388 w 129"/>
              <a:gd name="T7" fmla="*/ 38100 h 371"/>
              <a:gd name="T8" fmla="*/ 166688 w 129"/>
              <a:gd name="T9" fmla="*/ 23813 h 371"/>
              <a:gd name="T10" fmla="*/ 149225 w 129"/>
              <a:gd name="T11" fmla="*/ 12700 h 371"/>
              <a:gd name="T12" fmla="*/ 131763 w 129"/>
              <a:gd name="T13" fmla="*/ 4763 h 371"/>
              <a:gd name="T14" fmla="*/ 111125 w 129"/>
              <a:gd name="T15" fmla="*/ 0 h 371"/>
              <a:gd name="T16" fmla="*/ 90488 w 129"/>
              <a:gd name="T17" fmla="*/ 0 h 371"/>
              <a:gd name="T18" fmla="*/ 71438 w 129"/>
              <a:gd name="T19" fmla="*/ 4763 h 371"/>
              <a:gd name="T20" fmla="*/ 52388 w 129"/>
              <a:gd name="T21" fmla="*/ 12700 h 371"/>
              <a:gd name="T22" fmla="*/ 36513 w 129"/>
              <a:gd name="T23" fmla="*/ 23813 h 371"/>
              <a:gd name="T24" fmla="*/ 22225 w 129"/>
              <a:gd name="T25" fmla="*/ 38100 h 371"/>
              <a:gd name="T26" fmla="*/ 11113 w 129"/>
              <a:gd name="T27" fmla="*/ 53975 h 371"/>
              <a:gd name="T28" fmla="*/ 4763 w 129"/>
              <a:gd name="T29" fmla="*/ 71438 h 371"/>
              <a:gd name="T30" fmla="*/ 0 w 129"/>
              <a:gd name="T31" fmla="*/ 92075 h 371"/>
              <a:gd name="T32" fmla="*/ 0 w 129"/>
              <a:gd name="T33" fmla="*/ 485775 h 371"/>
              <a:gd name="T34" fmla="*/ 1588 w 129"/>
              <a:gd name="T35" fmla="*/ 504825 h 371"/>
              <a:gd name="T36" fmla="*/ 7938 w 129"/>
              <a:gd name="T37" fmla="*/ 525463 h 371"/>
              <a:gd name="T38" fmla="*/ 17463 w 129"/>
              <a:gd name="T39" fmla="*/ 541338 h 371"/>
              <a:gd name="T40" fmla="*/ 30163 w 129"/>
              <a:gd name="T41" fmla="*/ 557213 h 371"/>
              <a:gd name="T42" fmla="*/ 44450 w 129"/>
              <a:gd name="T43" fmla="*/ 569913 h 371"/>
              <a:gd name="T44" fmla="*/ 61913 w 129"/>
              <a:gd name="T45" fmla="*/ 579438 h 371"/>
              <a:gd name="T46" fmla="*/ 80963 w 129"/>
              <a:gd name="T47" fmla="*/ 584200 h 371"/>
              <a:gd name="T48" fmla="*/ 101600 w 129"/>
              <a:gd name="T49" fmla="*/ 587375 h 371"/>
              <a:gd name="T50" fmla="*/ 122238 w 129"/>
              <a:gd name="T51" fmla="*/ 584200 h 371"/>
              <a:gd name="T52" fmla="*/ 141288 w 129"/>
              <a:gd name="T53" fmla="*/ 579438 h 371"/>
              <a:gd name="T54" fmla="*/ 158750 w 129"/>
              <a:gd name="T55" fmla="*/ 569913 h 371"/>
              <a:gd name="T56" fmla="*/ 173038 w 129"/>
              <a:gd name="T57" fmla="*/ 557213 h 371"/>
              <a:gd name="T58" fmla="*/ 185738 w 129"/>
              <a:gd name="T59" fmla="*/ 541338 h 371"/>
              <a:gd name="T60" fmla="*/ 195263 w 129"/>
              <a:gd name="T61" fmla="*/ 525463 h 371"/>
              <a:gd name="T62" fmla="*/ 201613 w 129"/>
              <a:gd name="T63" fmla="*/ 504825 h 371"/>
              <a:gd name="T64" fmla="*/ 203200 w 129"/>
              <a:gd name="T65" fmla="*/ 485775 h 3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9" h="371">
                <a:moveTo>
                  <a:pt x="128" y="64"/>
                </a:moveTo>
                <a:lnTo>
                  <a:pt x="128" y="58"/>
                </a:lnTo>
                <a:lnTo>
                  <a:pt x="127" y="51"/>
                </a:lnTo>
                <a:lnTo>
                  <a:pt x="125" y="45"/>
                </a:lnTo>
                <a:lnTo>
                  <a:pt x="123" y="39"/>
                </a:lnTo>
                <a:lnTo>
                  <a:pt x="120" y="34"/>
                </a:lnTo>
                <a:lnTo>
                  <a:pt x="117" y="29"/>
                </a:lnTo>
                <a:lnTo>
                  <a:pt x="113" y="24"/>
                </a:lnTo>
                <a:lnTo>
                  <a:pt x="109" y="19"/>
                </a:lnTo>
                <a:lnTo>
                  <a:pt x="105" y="15"/>
                </a:lnTo>
                <a:lnTo>
                  <a:pt x="100" y="11"/>
                </a:lnTo>
                <a:lnTo>
                  <a:pt x="94" y="8"/>
                </a:lnTo>
                <a:lnTo>
                  <a:pt x="89" y="5"/>
                </a:lnTo>
                <a:lnTo>
                  <a:pt x="83" y="3"/>
                </a:lnTo>
                <a:lnTo>
                  <a:pt x="77" y="1"/>
                </a:lnTo>
                <a:lnTo>
                  <a:pt x="70" y="0"/>
                </a:lnTo>
                <a:lnTo>
                  <a:pt x="64" y="0"/>
                </a:lnTo>
                <a:lnTo>
                  <a:pt x="57" y="0"/>
                </a:lnTo>
                <a:lnTo>
                  <a:pt x="51" y="1"/>
                </a:lnTo>
                <a:lnTo>
                  <a:pt x="45" y="3"/>
                </a:lnTo>
                <a:lnTo>
                  <a:pt x="39" y="5"/>
                </a:lnTo>
                <a:lnTo>
                  <a:pt x="33" y="8"/>
                </a:lnTo>
                <a:lnTo>
                  <a:pt x="28" y="11"/>
                </a:lnTo>
                <a:lnTo>
                  <a:pt x="23" y="15"/>
                </a:lnTo>
                <a:lnTo>
                  <a:pt x="19" y="19"/>
                </a:lnTo>
                <a:lnTo>
                  <a:pt x="14" y="24"/>
                </a:lnTo>
                <a:lnTo>
                  <a:pt x="11" y="29"/>
                </a:lnTo>
                <a:lnTo>
                  <a:pt x="7" y="34"/>
                </a:lnTo>
                <a:lnTo>
                  <a:pt x="5" y="39"/>
                </a:lnTo>
                <a:lnTo>
                  <a:pt x="3" y="45"/>
                </a:lnTo>
                <a:lnTo>
                  <a:pt x="1" y="51"/>
                </a:lnTo>
                <a:lnTo>
                  <a:pt x="0" y="58"/>
                </a:lnTo>
                <a:lnTo>
                  <a:pt x="0" y="64"/>
                </a:lnTo>
                <a:lnTo>
                  <a:pt x="0" y="306"/>
                </a:lnTo>
                <a:lnTo>
                  <a:pt x="0" y="312"/>
                </a:lnTo>
                <a:lnTo>
                  <a:pt x="1" y="318"/>
                </a:lnTo>
                <a:lnTo>
                  <a:pt x="3" y="324"/>
                </a:lnTo>
                <a:lnTo>
                  <a:pt x="5" y="331"/>
                </a:lnTo>
                <a:lnTo>
                  <a:pt x="7" y="336"/>
                </a:lnTo>
                <a:lnTo>
                  <a:pt x="11" y="341"/>
                </a:lnTo>
                <a:lnTo>
                  <a:pt x="14" y="346"/>
                </a:lnTo>
                <a:lnTo>
                  <a:pt x="19" y="351"/>
                </a:lnTo>
                <a:lnTo>
                  <a:pt x="23" y="355"/>
                </a:lnTo>
                <a:lnTo>
                  <a:pt x="28" y="359"/>
                </a:lnTo>
                <a:lnTo>
                  <a:pt x="33" y="362"/>
                </a:lnTo>
                <a:lnTo>
                  <a:pt x="39" y="365"/>
                </a:lnTo>
                <a:lnTo>
                  <a:pt x="45" y="367"/>
                </a:lnTo>
                <a:lnTo>
                  <a:pt x="51" y="368"/>
                </a:lnTo>
                <a:lnTo>
                  <a:pt x="57" y="369"/>
                </a:lnTo>
                <a:lnTo>
                  <a:pt x="64" y="370"/>
                </a:lnTo>
                <a:lnTo>
                  <a:pt x="70" y="369"/>
                </a:lnTo>
                <a:lnTo>
                  <a:pt x="77" y="368"/>
                </a:lnTo>
                <a:lnTo>
                  <a:pt x="83" y="367"/>
                </a:lnTo>
                <a:lnTo>
                  <a:pt x="89" y="365"/>
                </a:lnTo>
                <a:lnTo>
                  <a:pt x="94" y="362"/>
                </a:lnTo>
                <a:lnTo>
                  <a:pt x="100" y="359"/>
                </a:lnTo>
                <a:lnTo>
                  <a:pt x="105" y="355"/>
                </a:lnTo>
                <a:lnTo>
                  <a:pt x="109" y="351"/>
                </a:lnTo>
                <a:lnTo>
                  <a:pt x="113" y="346"/>
                </a:lnTo>
                <a:lnTo>
                  <a:pt x="117" y="341"/>
                </a:lnTo>
                <a:lnTo>
                  <a:pt x="120" y="336"/>
                </a:lnTo>
                <a:lnTo>
                  <a:pt x="123" y="331"/>
                </a:lnTo>
                <a:lnTo>
                  <a:pt x="125" y="324"/>
                </a:lnTo>
                <a:lnTo>
                  <a:pt x="127" y="318"/>
                </a:lnTo>
                <a:lnTo>
                  <a:pt x="128" y="312"/>
                </a:lnTo>
                <a:lnTo>
                  <a:pt x="128" y="306"/>
                </a:lnTo>
                <a:lnTo>
                  <a:pt x="128" y="64"/>
                </a:lnTo>
              </a:path>
            </a:pathLst>
          </a:custGeom>
          <a:solidFill>
            <a:srgbClr val="FC7B3F"/>
          </a:solidFill>
          <a:ln w="254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Freeform 11"/>
          <p:cNvSpPr>
            <a:spLocks/>
          </p:cNvSpPr>
          <p:nvPr/>
        </p:nvSpPr>
        <p:spPr bwMode="auto">
          <a:xfrm>
            <a:off x="2882902" y="4613275"/>
            <a:ext cx="499533" cy="419100"/>
          </a:xfrm>
          <a:custGeom>
            <a:avLst/>
            <a:gdLst>
              <a:gd name="T0" fmla="*/ 154424 w 353"/>
              <a:gd name="T1" fmla="*/ 42863 h 264"/>
              <a:gd name="T2" fmla="*/ 206960 w 353"/>
              <a:gd name="T3" fmla="*/ 107950 h 264"/>
              <a:gd name="T4" fmla="*/ 238800 w 353"/>
              <a:gd name="T5" fmla="*/ 147638 h 264"/>
              <a:gd name="T6" fmla="*/ 257904 w 353"/>
              <a:gd name="T7" fmla="*/ 169863 h 264"/>
              <a:gd name="T8" fmla="*/ 269048 w 353"/>
              <a:gd name="T9" fmla="*/ 184150 h 264"/>
              <a:gd name="T10" fmla="*/ 278600 w 353"/>
              <a:gd name="T11" fmla="*/ 195263 h 264"/>
              <a:gd name="T12" fmla="*/ 292927 w 353"/>
              <a:gd name="T13" fmla="*/ 211138 h 264"/>
              <a:gd name="T14" fmla="*/ 316807 w 353"/>
              <a:gd name="T15" fmla="*/ 241300 h 264"/>
              <a:gd name="T16" fmla="*/ 353423 w 353"/>
              <a:gd name="T17" fmla="*/ 285750 h 264"/>
              <a:gd name="T18" fmla="*/ 393223 w 353"/>
              <a:gd name="T19" fmla="*/ 325438 h 264"/>
              <a:gd name="T20" fmla="*/ 433023 w 353"/>
              <a:gd name="T21" fmla="*/ 357188 h 264"/>
              <a:gd name="T22" fmla="*/ 469639 w 353"/>
              <a:gd name="T23" fmla="*/ 379413 h 264"/>
              <a:gd name="T24" fmla="*/ 501479 w 353"/>
              <a:gd name="T25" fmla="*/ 395288 h 264"/>
              <a:gd name="T26" fmla="*/ 528543 w 353"/>
              <a:gd name="T27" fmla="*/ 404813 h 264"/>
              <a:gd name="T28" fmla="*/ 549239 w 353"/>
              <a:gd name="T29" fmla="*/ 409575 h 264"/>
              <a:gd name="T30" fmla="*/ 558791 w 353"/>
              <a:gd name="T31" fmla="*/ 412750 h 264"/>
              <a:gd name="T32" fmla="*/ 557199 w 353"/>
              <a:gd name="T33" fmla="*/ 412750 h 264"/>
              <a:gd name="T34" fmla="*/ 541279 w 353"/>
              <a:gd name="T35" fmla="*/ 414338 h 264"/>
              <a:gd name="T36" fmla="*/ 511031 w 353"/>
              <a:gd name="T37" fmla="*/ 415925 h 264"/>
              <a:gd name="T38" fmla="*/ 471231 w 353"/>
              <a:gd name="T39" fmla="*/ 417513 h 264"/>
              <a:gd name="T40" fmla="*/ 426655 w 353"/>
              <a:gd name="T41" fmla="*/ 417513 h 264"/>
              <a:gd name="T42" fmla="*/ 382079 w 353"/>
              <a:gd name="T43" fmla="*/ 414338 h 264"/>
              <a:gd name="T44" fmla="*/ 340687 w 353"/>
              <a:gd name="T45" fmla="*/ 409575 h 264"/>
              <a:gd name="T46" fmla="*/ 304071 w 353"/>
              <a:gd name="T47" fmla="*/ 400050 h 264"/>
              <a:gd name="T48" fmla="*/ 264272 w 353"/>
              <a:gd name="T49" fmla="*/ 374650 h 264"/>
              <a:gd name="T50" fmla="*/ 210144 w 353"/>
              <a:gd name="T51" fmla="*/ 334963 h 264"/>
              <a:gd name="T52" fmla="*/ 159200 w 353"/>
              <a:gd name="T53" fmla="*/ 292100 h 264"/>
              <a:gd name="T54" fmla="*/ 113032 w 353"/>
              <a:gd name="T55" fmla="*/ 249238 h 264"/>
              <a:gd name="T56" fmla="*/ 71640 w 353"/>
              <a:gd name="T57" fmla="*/ 209550 h 264"/>
              <a:gd name="T58" fmla="*/ 38208 w 353"/>
              <a:gd name="T59" fmla="*/ 174625 h 264"/>
              <a:gd name="T60" fmla="*/ 14328 w 353"/>
              <a:gd name="T61" fmla="*/ 149225 h 264"/>
              <a:gd name="T62" fmla="*/ 1592 w 353"/>
              <a:gd name="T63" fmla="*/ 134938 h 264"/>
              <a:gd name="T64" fmla="*/ 120992 w 353"/>
              <a:gd name="T65" fmla="*/ 0 h 2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264">
                <a:moveTo>
                  <a:pt x="76" y="0"/>
                </a:moveTo>
                <a:lnTo>
                  <a:pt x="97" y="27"/>
                </a:lnTo>
                <a:lnTo>
                  <a:pt x="115" y="50"/>
                </a:lnTo>
                <a:lnTo>
                  <a:pt x="130" y="68"/>
                </a:lnTo>
                <a:lnTo>
                  <a:pt x="141" y="82"/>
                </a:lnTo>
                <a:lnTo>
                  <a:pt x="150" y="93"/>
                </a:lnTo>
                <a:lnTo>
                  <a:pt x="156" y="101"/>
                </a:lnTo>
                <a:lnTo>
                  <a:pt x="162" y="107"/>
                </a:lnTo>
                <a:lnTo>
                  <a:pt x="165" y="112"/>
                </a:lnTo>
                <a:lnTo>
                  <a:pt x="169" y="116"/>
                </a:lnTo>
                <a:lnTo>
                  <a:pt x="172" y="119"/>
                </a:lnTo>
                <a:lnTo>
                  <a:pt x="175" y="123"/>
                </a:lnTo>
                <a:lnTo>
                  <a:pt x="179" y="127"/>
                </a:lnTo>
                <a:lnTo>
                  <a:pt x="184" y="133"/>
                </a:lnTo>
                <a:lnTo>
                  <a:pt x="190" y="141"/>
                </a:lnTo>
                <a:lnTo>
                  <a:pt x="199" y="152"/>
                </a:lnTo>
                <a:lnTo>
                  <a:pt x="210" y="166"/>
                </a:lnTo>
                <a:lnTo>
                  <a:pt x="222" y="180"/>
                </a:lnTo>
                <a:lnTo>
                  <a:pt x="235" y="193"/>
                </a:lnTo>
                <a:lnTo>
                  <a:pt x="247" y="205"/>
                </a:lnTo>
                <a:lnTo>
                  <a:pt x="260" y="215"/>
                </a:lnTo>
                <a:lnTo>
                  <a:pt x="272" y="225"/>
                </a:lnTo>
                <a:lnTo>
                  <a:pt x="284" y="232"/>
                </a:lnTo>
                <a:lnTo>
                  <a:pt x="295" y="239"/>
                </a:lnTo>
                <a:lnTo>
                  <a:pt x="306" y="244"/>
                </a:lnTo>
                <a:lnTo>
                  <a:pt x="315" y="249"/>
                </a:lnTo>
                <a:lnTo>
                  <a:pt x="324" y="252"/>
                </a:lnTo>
                <a:lnTo>
                  <a:pt x="332" y="255"/>
                </a:lnTo>
                <a:lnTo>
                  <a:pt x="339" y="257"/>
                </a:lnTo>
                <a:lnTo>
                  <a:pt x="345" y="258"/>
                </a:lnTo>
                <a:lnTo>
                  <a:pt x="348" y="259"/>
                </a:lnTo>
                <a:lnTo>
                  <a:pt x="351" y="260"/>
                </a:lnTo>
                <a:lnTo>
                  <a:pt x="352" y="260"/>
                </a:lnTo>
                <a:lnTo>
                  <a:pt x="350" y="260"/>
                </a:lnTo>
                <a:lnTo>
                  <a:pt x="346" y="260"/>
                </a:lnTo>
                <a:lnTo>
                  <a:pt x="340" y="261"/>
                </a:lnTo>
                <a:lnTo>
                  <a:pt x="331" y="261"/>
                </a:lnTo>
                <a:lnTo>
                  <a:pt x="321" y="262"/>
                </a:lnTo>
                <a:lnTo>
                  <a:pt x="309" y="262"/>
                </a:lnTo>
                <a:lnTo>
                  <a:pt x="296" y="263"/>
                </a:lnTo>
                <a:lnTo>
                  <a:pt x="283" y="263"/>
                </a:lnTo>
                <a:lnTo>
                  <a:pt x="268" y="263"/>
                </a:lnTo>
                <a:lnTo>
                  <a:pt x="254" y="262"/>
                </a:lnTo>
                <a:lnTo>
                  <a:pt x="240" y="261"/>
                </a:lnTo>
                <a:lnTo>
                  <a:pt x="226" y="260"/>
                </a:lnTo>
                <a:lnTo>
                  <a:pt x="214" y="258"/>
                </a:lnTo>
                <a:lnTo>
                  <a:pt x="202" y="255"/>
                </a:lnTo>
                <a:lnTo>
                  <a:pt x="191" y="252"/>
                </a:lnTo>
                <a:lnTo>
                  <a:pt x="183" y="247"/>
                </a:lnTo>
                <a:lnTo>
                  <a:pt x="166" y="236"/>
                </a:lnTo>
                <a:lnTo>
                  <a:pt x="149" y="224"/>
                </a:lnTo>
                <a:lnTo>
                  <a:pt x="132" y="211"/>
                </a:lnTo>
                <a:lnTo>
                  <a:pt x="116" y="198"/>
                </a:lnTo>
                <a:lnTo>
                  <a:pt x="100" y="184"/>
                </a:lnTo>
                <a:lnTo>
                  <a:pt x="85" y="171"/>
                </a:lnTo>
                <a:lnTo>
                  <a:pt x="71" y="157"/>
                </a:lnTo>
                <a:lnTo>
                  <a:pt x="57" y="144"/>
                </a:lnTo>
                <a:lnTo>
                  <a:pt x="45" y="132"/>
                </a:lnTo>
                <a:lnTo>
                  <a:pt x="34" y="120"/>
                </a:lnTo>
                <a:lnTo>
                  <a:pt x="24" y="110"/>
                </a:lnTo>
                <a:lnTo>
                  <a:pt x="15" y="101"/>
                </a:lnTo>
                <a:lnTo>
                  <a:pt x="9" y="94"/>
                </a:lnTo>
                <a:lnTo>
                  <a:pt x="4" y="88"/>
                </a:lnTo>
                <a:lnTo>
                  <a:pt x="1" y="85"/>
                </a:lnTo>
                <a:lnTo>
                  <a:pt x="0" y="84"/>
                </a:lnTo>
                <a:lnTo>
                  <a:pt x="76" y="0"/>
                </a:lnTo>
              </a:path>
            </a:pathLst>
          </a:custGeom>
          <a:solidFill>
            <a:srgbClr val="CAD4E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Freeform 12"/>
          <p:cNvSpPr>
            <a:spLocks/>
          </p:cNvSpPr>
          <p:nvPr/>
        </p:nvSpPr>
        <p:spPr bwMode="auto">
          <a:xfrm>
            <a:off x="3373967" y="3265490"/>
            <a:ext cx="173566" cy="1724025"/>
          </a:xfrm>
          <a:custGeom>
            <a:avLst/>
            <a:gdLst>
              <a:gd name="T0" fmla="*/ 192087 w 123"/>
              <a:gd name="T1" fmla="*/ 87313 h 1086"/>
              <a:gd name="T2" fmla="*/ 188912 w 123"/>
              <a:gd name="T3" fmla="*/ 68263 h 1086"/>
              <a:gd name="T4" fmla="*/ 180975 w 123"/>
              <a:gd name="T5" fmla="*/ 50800 h 1086"/>
              <a:gd name="T6" fmla="*/ 171450 w 123"/>
              <a:gd name="T7" fmla="*/ 34925 h 1086"/>
              <a:gd name="T8" fmla="*/ 157162 w 123"/>
              <a:gd name="T9" fmla="*/ 22225 h 1086"/>
              <a:gd name="T10" fmla="*/ 142875 w 123"/>
              <a:gd name="T11" fmla="*/ 11113 h 1086"/>
              <a:gd name="T12" fmla="*/ 125412 w 123"/>
              <a:gd name="T13" fmla="*/ 3175 h 1086"/>
              <a:gd name="T14" fmla="*/ 106362 w 123"/>
              <a:gd name="T15" fmla="*/ 0 h 1086"/>
              <a:gd name="T16" fmla="*/ 85725 w 123"/>
              <a:gd name="T17" fmla="*/ 0 h 1086"/>
              <a:gd name="T18" fmla="*/ 68262 w 123"/>
              <a:gd name="T19" fmla="*/ 3175 h 1086"/>
              <a:gd name="T20" fmla="*/ 50800 w 123"/>
              <a:gd name="T21" fmla="*/ 11113 h 1086"/>
              <a:gd name="T22" fmla="*/ 34925 w 123"/>
              <a:gd name="T23" fmla="*/ 22225 h 1086"/>
              <a:gd name="T24" fmla="*/ 22225 w 123"/>
              <a:gd name="T25" fmla="*/ 34925 h 1086"/>
              <a:gd name="T26" fmla="*/ 11112 w 123"/>
              <a:gd name="T27" fmla="*/ 50800 h 1086"/>
              <a:gd name="T28" fmla="*/ 3175 w 123"/>
              <a:gd name="T29" fmla="*/ 68263 h 1086"/>
              <a:gd name="T30" fmla="*/ 0 w 123"/>
              <a:gd name="T31" fmla="*/ 87313 h 1086"/>
              <a:gd name="T32" fmla="*/ 0 w 123"/>
              <a:gd name="T33" fmla="*/ 1625600 h 1086"/>
              <a:gd name="T34" fmla="*/ 1587 w 123"/>
              <a:gd name="T35" fmla="*/ 1644650 h 1086"/>
              <a:gd name="T36" fmla="*/ 7937 w 123"/>
              <a:gd name="T37" fmla="*/ 1662113 h 1086"/>
              <a:gd name="T38" fmla="*/ 15875 w 123"/>
              <a:gd name="T39" fmla="*/ 1679575 h 1086"/>
              <a:gd name="T40" fmla="*/ 28575 w 123"/>
              <a:gd name="T41" fmla="*/ 1693863 h 1086"/>
              <a:gd name="T42" fmla="*/ 42862 w 123"/>
              <a:gd name="T43" fmla="*/ 1704975 h 1086"/>
              <a:gd name="T44" fmla="*/ 58737 w 123"/>
              <a:gd name="T45" fmla="*/ 1714500 h 1086"/>
              <a:gd name="T46" fmla="*/ 77787 w 123"/>
              <a:gd name="T47" fmla="*/ 1720850 h 1086"/>
              <a:gd name="T48" fmla="*/ 96837 w 123"/>
              <a:gd name="T49" fmla="*/ 1722438 h 1086"/>
              <a:gd name="T50" fmla="*/ 115887 w 123"/>
              <a:gd name="T51" fmla="*/ 1720850 h 1086"/>
              <a:gd name="T52" fmla="*/ 134937 w 123"/>
              <a:gd name="T53" fmla="*/ 1714500 h 1086"/>
              <a:gd name="T54" fmla="*/ 150812 w 123"/>
              <a:gd name="T55" fmla="*/ 1704975 h 1086"/>
              <a:gd name="T56" fmla="*/ 165100 w 123"/>
              <a:gd name="T57" fmla="*/ 1693863 h 1086"/>
              <a:gd name="T58" fmla="*/ 176212 w 123"/>
              <a:gd name="T59" fmla="*/ 1679575 h 1086"/>
              <a:gd name="T60" fmla="*/ 185737 w 123"/>
              <a:gd name="T61" fmla="*/ 1662113 h 1086"/>
              <a:gd name="T62" fmla="*/ 190500 w 123"/>
              <a:gd name="T63" fmla="*/ 1644650 h 1086"/>
              <a:gd name="T64" fmla="*/ 193675 w 123"/>
              <a:gd name="T65" fmla="*/ 1625600 h 10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86">
                <a:moveTo>
                  <a:pt x="122" y="61"/>
                </a:moveTo>
                <a:lnTo>
                  <a:pt x="121" y="55"/>
                </a:lnTo>
                <a:lnTo>
                  <a:pt x="120" y="49"/>
                </a:lnTo>
                <a:lnTo>
                  <a:pt x="119" y="43"/>
                </a:lnTo>
                <a:lnTo>
                  <a:pt x="117" y="37"/>
                </a:lnTo>
                <a:lnTo>
                  <a:pt x="114" y="32"/>
                </a:lnTo>
                <a:lnTo>
                  <a:pt x="111" y="27"/>
                </a:lnTo>
                <a:lnTo>
                  <a:pt x="108" y="22"/>
                </a:lnTo>
                <a:lnTo>
                  <a:pt x="104" y="18"/>
                </a:lnTo>
                <a:lnTo>
                  <a:pt x="99" y="14"/>
                </a:lnTo>
                <a:lnTo>
                  <a:pt x="95" y="10"/>
                </a:lnTo>
                <a:lnTo>
                  <a:pt x="90" y="7"/>
                </a:lnTo>
                <a:lnTo>
                  <a:pt x="85" y="5"/>
                </a:lnTo>
                <a:lnTo>
                  <a:pt x="79" y="2"/>
                </a:lnTo>
                <a:lnTo>
                  <a:pt x="73" y="1"/>
                </a:lnTo>
                <a:lnTo>
                  <a:pt x="67" y="0"/>
                </a:lnTo>
                <a:lnTo>
                  <a:pt x="61" y="0"/>
                </a:lnTo>
                <a:lnTo>
                  <a:pt x="54" y="0"/>
                </a:lnTo>
                <a:lnTo>
                  <a:pt x="49" y="1"/>
                </a:lnTo>
                <a:lnTo>
                  <a:pt x="43" y="2"/>
                </a:lnTo>
                <a:lnTo>
                  <a:pt x="37" y="5"/>
                </a:lnTo>
                <a:lnTo>
                  <a:pt x="32" y="7"/>
                </a:lnTo>
                <a:lnTo>
                  <a:pt x="27" y="10"/>
                </a:lnTo>
                <a:lnTo>
                  <a:pt x="22" y="14"/>
                </a:lnTo>
                <a:lnTo>
                  <a:pt x="18" y="18"/>
                </a:lnTo>
                <a:lnTo>
                  <a:pt x="14" y="22"/>
                </a:lnTo>
                <a:lnTo>
                  <a:pt x="10" y="27"/>
                </a:lnTo>
                <a:lnTo>
                  <a:pt x="7" y="32"/>
                </a:lnTo>
                <a:lnTo>
                  <a:pt x="5" y="37"/>
                </a:lnTo>
                <a:lnTo>
                  <a:pt x="2" y="43"/>
                </a:lnTo>
                <a:lnTo>
                  <a:pt x="1" y="49"/>
                </a:lnTo>
                <a:lnTo>
                  <a:pt x="0" y="55"/>
                </a:lnTo>
                <a:lnTo>
                  <a:pt x="0" y="61"/>
                </a:lnTo>
                <a:lnTo>
                  <a:pt x="0" y="1024"/>
                </a:lnTo>
                <a:lnTo>
                  <a:pt x="0" y="1030"/>
                </a:lnTo>
                <a:lnTo>
                  <a:pt x="1" y="1036"/>
                </a:lnTo>
                <a:lnTo>
                  <a:pt x="2" y="1042"/>
                </a:lnTo>
                <a:lnTo>
                  <a:pt x="5" y="1047"/>
                </a:lnTo>
                <a:lnTo>
                  <a:pt x="7" y="1053"/>
                </a:lnTo>
                <a:lnTo>
                  <a:pt x="10" y="1058"/>
                </a:lnTo>
                <a:lnTo>
                  <a:pt x="14" y="1063"/>
                </a:lnTo>
                <a:lnTo>
                  <a:pt x="18" y="1067"/>
                </a:lnTo>
                <a:lnTo>
                  <a:pt x="22" y="1071"/>
                </a:lnTo>
                <a:lnTo>
                  <a:pt x="27" y="1074"/>
                </a:lnTo>
                <a:lnTo>
                  <a:pt x="32" y="1078"/>
                </a:lnTo>
                <a:lnTo>
                  <a:pt x="37" y="1080"/>
                </a:lnTo>
                <a:lnTo>
                  <a:pt x="43" y="1082"/>
                </a:lnTo>
                <a:lnTo>
                  <a:pt x="49" y="1084"/>
                </a:lnTo>
                <a:lnTo>
                  <a:pt x="54" y="1084"/>
                </a:lnTo>
                <a:lnTo>
                  <a:pt x="61" y="1085"/>
                </a:lnTo>
                <a:lnTo>
                  <a:pt x="67" y="1084"/>
                </a:lnTo>
                <a:lnTo>
                  <a:pt x="73" y="1084"/>
                </a:lnTo>
                <a:lnTo>
                  <a:pt x="79" y="1082"/>
                </a:lnTo>
                <a:lnTo>
                  <a:pt x="85" y="1080"/>
                </a:lnTo>
                <a:lnTo>
                  <a:pt x="90" y="1078"/>
                </a:lnTo>
                <a:lnTo>
                  <a:pt x="95" y="1074"/>
                </a:lnTo>
                <a:lnTo>
                  <a:pt x="99" y="1071"/>
                </a:lnTo>
                <a:lnTo>
                  <a:pt x="104" y="1067"/>
                </a:lnTo>
                <a:lnTo>
                  <a:pt x="108" y="1063"/>
                </a:lnTo>
                <a:lnTo>
                  <a:pt x="111" y="1058"/>
                </a:lnTo>
                <a:lnTo>
                  <a:pt x="114" y="1053"/>
                </a:lnTo>
                <a:lnTo>
                  <a:pt x="117" y="1047"/>
                </a:lnTo>
                <a:lnTo>
                  <a:pt x="119" y="1042"/>
                </a:lnTo>
                <a:lnTo>
                  <a:pt x="120" y="1036"/>
                </a:lnTo>
                <a:lnTo>
                  <a:pt x="121" y="1030"/>
                </a:lnTo>
                <a:lnTo>
                  <a:pt x="122" y="1024"/>
                </a:lnTo>
                <a:lnTo>
                  <a:pt x="122" y="61"/>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3" name="Freeform 13"/>
          <p:cNvSpPr>
            <a:spLocks/>
          </p:cNvSpPr>
          <p:nvPr/>
        </p:nvSpPr>
        <p:spPr bwMode="auto">
          <a:xfrm>
            <a:off x="3373967" y="3883025"/>
            <a:ext cx="173566" cy="1106488"/>
          </a:xfrm>
          <a:custGeom>
            <a:avLst/>
            <a:gdLst>
              <a:gd name="T0" fmla="*/ 193675 w 123"/>
              <a:gd name="T1" fmla="*/ 85725 h 697"/>
              <a:gd name="T2" fmla="*/ 188912 w 123"/>
              <a:gd name="T3" fmla="*/ 66675 h 697"/>
              <a:gd name="T4" fmla="*/ 182562 w 123"/>
              <a:gd name="T5" fmla="*/ 50800 h 697"/>
              <a:gd name="T6" fmla="*/ 171450 w 123"/>
              <a:gd name="T7" fmla="*/ 34925 h 697"/>
              <a:gd name="T8" fmla="*/ 158750 w 123"/>
              <a:gd name="T9" fmla="*/ 20638 h 697"/>
              <a:gd name="T10" fmla="*/ 142875 w 123"/>
              <a:gd name="T11" fmla="*/ 11113 h 697"/>
              <a:gd name="T12" fmla="*/ 125412 w 123"/>
              <a:gd name="T13" fmla="*/ 3175 h 697"/>
              <a:gd name="T14" fmla="*/ 106362 w 123"/>
              <a:gd name="T15" fmla="*/ 0 h 697"/>
              <a:gd name="T16" fmla="*/ 85725 w 123"/>
              <a:gd name="T17" fmla="*/ 0 h 697"/>
              <a:gd name="T18" fmla="*/ 68262 w 123"/>
              <a:gd name="T19" fmla="*/ 3175 h 697"/>
              <a:gd name="T20" fmla="*/ 50800 w 123"/>
              <a:gd name="T21" fmla="*/ 11113 h 697"/>
              <a:gd name="T22" fmla="*/ 34925 w 123"/>
              <a:gd name="T23" fmla="*/ 20638 h 697"/>
              <a:gd name="T24" fmla="*/ 22225 w 123"/>
              <a:gd name="T25" fmla="*/ 34925 h 697"/>
              <a:gd name="T26" fmla="*/ 11112 w 123"/>
              <a:gd name="T27" fmla="*/ 50800 h 697"/>
              <a:gd name="T28" fmla="*/ 3175 w 123"/>
              <a:gd name="T29" fmla="*/ 66675 h 697"/>
              <a:gd name="T30" fmla="*/ 0 w 123"/>
              <a:gd name="T31" fmla="*/ 85725 h 697"/>
              <a:gd name="T32" fmla="*/ 0 w 123"/>
              <a:gd name="T33" fmla="*/ 1008063 h 697"/>
              <a:gd name="T34" fmla="*/ 1587 w 123"/>
              <a:gd name="T35" fmla="*/ 1027113 h 697"/>
              <a:gd name="T36" fmla="*/ 7937 w 123"/>
              <a:gd name="T37" fmla="*/ 1044575 h 697"/>
              <a:gd name="T38" fmla="*/ 15875 w 123"/>
              <a:gd name="T39" fmla="*/ 1062038 h 697"/>
              <a:gd name="T40" fmla="*/ 28575 w 123"/>
              <a:gd name="T41" fmla="*/ 1076325 h 697"/>
              <a:gd name="T42" fmla="*/ 42862 w 123"/>
              <a:gd name="T43" fmla="*/ 1087438 h 697"/>
              <a:gd name="T44" fmla="*/ 58737 w 123"/>
              <a:gd name="T45" fmla="*/ 1096963 h 697"/>
              <a:gd name="T46" fmla="*/ 77787 w 123"/>
              <a:gd name="T47" fmla="*/ 1101725 h 697"/>
              <a:gd name="T48" fmla="*/ 96837 w 123"/>
              <a:gd name="T49" fmla="*/ 1104900 h 697"/>
              <a:gd name="T50" fmla="*/ 115887 w 123"/>
              <a:gd name="T51" fmla="*/ 1101725 h 697"/>
              <a:gd name="T52" fmla="*/ 134937 w 123"/>
              <a:gd name="T53" fmla="*/ 1096963 h 697"/>
              <a:gd name="T54" fmla="*/ 150812 w 123"/>
              <a:gd name="T55" fmla="*/ 1087438 h 697"/>
              <a:gd name="T56" fmla="*/ 165100 w 123"/>
              <a:gd name="T57" fmla="*/ 1076325 h 697"/>
              <a:gd name="T58" fmla="*/ 176212 w 123"/>
              <a:gd name="T59" fmla="*/ 1062038 h 697"/>
              <a:gd name="T60" fmla="*/ 185737 w 123"/>
              <a:gd name="T61" fmla="*/ 1044575 h 697"/>
              <a:gd name="T62" fmla="*/ 192087 w 123"/>
              <a:gd name="T63" fmla="*/ 1027113 h 697"/>
              <a:gd name="T64" fmla="*/ 193675 w 123"/>
              <a:gd name="T65" fmla="*/ 1008063 h 6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697">
                <a:moveTo>
                  <a:pt x="122" y="61"/>
                </a:moveTo>
                <a:lnTo>
                  <a:pt x="122" y="54"/>
                </a:lnTo>
                <a:lnTo>
                  <a:pt x="121" y="48"/>
                </a:lnTo>
                <a:lnTo>
                  <a:pt x="119" y="42"/>
                </a:lnTo>
                <a:lnTo>
                  <a:pt x="117" y="37"/>
                </a:lnTo>
                <a:lnTo>
                  <a:pt x="115" y="32"/>
                </a:lnTo>
                <a:lnTo>
                  <a:pt x="111" y="27"/>
                </a:lnTo>
                <a:lnTo>
                  <a:pt x="108" y="22"/>
                </a:lnTo>
                <a:lnTo>
                  <a:pt x="104" y="18"/>
                </a:lnTo>
                <a:lnTo>
                  <a:pt x="100" y="13"/>
                </a:lnTo>
                <a:lnTo>
                  <a:pt x="95" y="10"/>
                </a:lnTo>
                <a:lnTo>
                  <a:pt x="90" y="7"/>
                </a:lnTo>
                <a:lnTo>
                  <a:pt x="85" y="5"/>
                </a:lnTo>
                <a:lnTo>
                  <a:pt x="79" y="2"/>
                </a:lnTo>
                <a:lnTo>
                  <a:pt x="73" y="1"/>
                </a:lnTo>
                <a:lnTo>
                  <a:pt x="67" y="0"/>
                </a:lnTo>
                <a:lnTo>
                  <a:pt x="61" y="0"/>
                </a:lnTo>
                <a:lnTo>
                  <a:pt x="54" y="0"/>
                </a:lnTo>
                <a:lnTo>
                  <a:pt x="49" y="1"/>
                </a:lnTo>
                <a:lnTo>
                  <a:pt x="43" y="2"/>
                </a:lnTo>
                <a:lnTo>
                  <a:pt x="37" y="5"/>
                </a:lnTo>
                <a:lnTo>
                  <a:pt x="32" y="7"/>
                </a:lnTo>
                <a:lnTo>
                  <a:pt x="27" y="10"/>
                </a:lnTo>
                <a:lnTo>
                  <a:pt x="22" y="13"/>
                </a:lnTo>
                <a:lnTo>
                  <a:pt x="18" y="18"/>
                </a:lnTo>
                <a:lnTo>
                  <a:pt x="14" y="22"/>
                </a:lnTo>
                <a:lnTo>
                  <a:pt x="10" y="27"/>
                </a:lnTo>
                <a:lnTo>
                  <a:pt x="7" y="32"/>
                </a:lnTo>
                <a:lnTo>
                  <a:pt x="5" y="37"/>
                </a:lnTo>
                <a:lnTo>
                  <a:pt x="2" y="42"/>
                </a:lnTo>
                <a:lnTo>
                  <a:pt x="1" y="48"/>
                </a:lnTo>
                <a:lnTo>
                  <a:pt x="0" y="54"/>
                </a:lnTo>
                <a:lnTo>
                  <a:pt x="0" y="61"/>
                </a:lnTo>
                <a:lnTo>
                  <a:pt x="0" y="635"/>
                </a:lnTo>
                <a:lnTo>
                  <a:pt x="0" y="641"/>
                </a:lnTo>
                <a:lnTo>
                  <a:pt x="1" y="647"/>
                </a:lnTo>
                <a:lnTo>
                  <a:pt x="2" y="653"/>
                </a:lnTo>
                <a:lnTo>
                  <a:pt x="5" y="658"/>
                </a:lnTo>
                <a:lnTo>
                  <a:pt x="7" y="664"/>
                </a:lnTo>
                <a:lnTo>
                  <a:pt x="10" y="669"/>
                </a:lnTo>
                <a:lnTo>
                  <a:pt x="14" y="673"/>
                </a:lnTo>
                <a:lnTo>
                  <a:pt x="18" y="678"/>
                </a:lnTo>
                <a:lnTo>
                  <a:pt x="22" y="682"/>
                </a:lnTo>
                <a:lnTo>
                  <a:pt x="27" y="685"/>
                </a:lnTo>
                <a:lnTo>
                  <a:pt x="32" y="688"/>
                </a:lnTo>
                <a:lnTo>
                  <a:pt x="37" y="691"/>
                </a:lnTo>
                <a:lnTo>
                  <a:pt x="43" y="693"/>
                </a:lnTo>
                <a:lnTo>
                  <a:pt x="49" y="694"/>
                </a:lnTo>
                <a:lnTo>
                  <a:pt x="54" y="695"/>
                </a:lnTo>
                <a:lnTo>
                  <a:pt x="61" y="696"/>
                </a:lnTo>
                <a:lnTo>
                  <a:pt x="67" y="695"/>
                </a:lnTo>
                <a:lnTo>
                  <a:pt x="73" y="694"/>
                </a:lnTo>
                <a:lnTo>
                  <a:pt x="79" y="693"/>
                </a:lnTo>
                <a:lnTo>
                  <a:pt x="85" y="691"/>
                </a:lnTo>
                <a:lnTo>
                  <a:pt x="90" y="688"/>
                </a:lnTo>
                <a:lnTo>
                  <a:pt x="95" y="685"/>
                </a:lnTo>
                <a:lnTo>
                  <a:pt x="100" y="682"/>
                </a:lnTo>
                <a:lnTo>
                  <a:pt x="104" y="678"/>
                </a:lnTo>
                <a:lnTo>
                  <a:pt x="108" y="673"/>
                </a:lnTo>
                <a:lnTo>
                  <a:pt x="111" y="669"/>
                </a:lnTo>
                <a:lnTo>
                  <a:pt x="115" y="664"/>
                </a:lnTo>
                <a:lnTo>
                  <a:pt x="117" y="658"/>
                </a:lnTo>
                <a:lnTo>
                  <a:pt x="119" y="653"/>
                </a:lnTo>
                <a:lnTo>
                  <a:pt x="121" y="647"/>
                </a:lnTo>
                <a:lnTo>
                  <a:pt x="122" y="641"/>
                </a:lnTo>
                <a:lnTo>
                  <a:pt x="122" y="635"/>
                </a:lnTo>
                <a:lnTo>
                  <a:pt x="122" y="61"/>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4" name="Freeform 14"/>
          <p:cNvSpPr>
            <a:spLocks/>
          </p:cNvSpPr>
          <p:nvPr/>
        </p:nvSpPr>
        <p:spPr bwMode="auto">
          <a:xfrm>
            <a:off x="3673123" y="2998790"/>
            <a:ext cx="173566" cy="1724025"/>
          </a:xfrm>
          <a:custGeom>
            <a:avLst/>
            <a:gdLst>
              <a:gd name="T0" fmla="*/ 193675 w 123"/>
              <a:gd name="T1" fmla="*/ 87313 h 1086"/>
              <a:gd name="T2" fmla="*/ 188912 w 123"/>
              <a:gd name="T3" fmla="*/ 68263 h 1086"/>
              <a:gd name="T4" fmla="*/ 182562 w 123"/>
              <a:gd name="T5" fmla="*/ 50800 h 1086"/>
              <a:gd name="T6" fmla="*/ 171450 w 123"/>
              <a:gd name="T7" fmla="*/ 34925 h 1086"/>
              <a:gd name="T8" fmla="*/ 158750 w 123"/>
              <a:gd name="T9" fmla="*/ 22225 h 1086"/>
              <a:gd name="T10" fmla="*/ 142875 w 123"/>
              <a:gd name="T11" fmla="*/ 11113 h 1086"/>
              <a:gd name="T12" fmla="*/ 125412 w 123"/>
              <a:gd name="T13" fmla="*/ 4763 h 1086"/>
              <a:gd name="T14" fmla="*/ 106362 w 123"/>
              <a:gd name="T15" fmla="*/ 0 h 1086"/>
              <a:gd name="T16" fmla="*/ 85725 w 123"/>
              <a:gd name="T17" fmla="*/ 0 h 1086"/>
              <a:gd name="T18" fmla="*/ 66675 w 123"/>
              <a:gd name="T19" fmla="*/ 4763 h 1086"/>
              <a:gd name="T20" fmla="*/ 49212 w 123"/>
              <a:gd name="T21" fmla="*/ 11113 h 1086"/>
              <a:gd name="T22" fmla="*/ 34925 w 123"/>
              <a:gd name="T23" fmla="*/ 22225 h 1086"/>
              <a:gd name="T24" fmla="*/ 22225 w 123"/>
              <a:gd name="T25" fmla="*/ 34925 h 1086"/>
              <a:gd name="T26" fmla="*/ 11112 w 123"/>
              <a:gd name="T27" fmla="*/ 50800 h 1086"/>
              <a:gd name="T28" fmla="*/ 3175 w 123"/>
              <a:gd name="T29" fmla="*/ 68263 h 1086"/>
              <a:gd name="T30" fmla="*/ 0 w 123"/>
              <a:gd name="T31" fmla="*/ 87313 h 1086"/>
              <a:gd name="T32" fmla="*/ 0 w 123"/>
              <a:gd name="T33" fmla="*/ 1625600 h 1086"/>
              <a:gd name="T34" fmla="*/ 1587 w 123"/>
              <a:gd name="T35" fmla="*/ 1644650 h 1086"/>
              <a:gd name="T36" fmla="*/ 7937 w 123"/>
              <a:gd name="T37" fmla="*/ 1663700 h 1086"/>
              <a:gd name="T38" fmla="*/ 15875 w 123"/>
              <a:gd name="T39" fmla="*/ 1679575 h 1086"/>
              <a:gd name="T40" fmla="*/ 26987 w 123"/>
              <a:gd name="T41" fmla="*/ 1693863 h 1086"/>
              <a:gd name="T42" fmla="*/ 41275 w 123"/>
              <a:gd name="T43" fmla="*/ 1704975 h 1086"/>
              <a:gd name="T44" fmla="*/ 58737 w 123"/>
              <a:gd name="T45" fmla="*/ 1714500 h 1086"/>
              <a:gd name="T46" fmla="*/ 76200 w 123"/>
              <a:gd name="T47" fmla="*/ 1720850 h 1086"/>
              <a:gd name="T48" fmla="*/ 96837 w 123"/>
              <a:gd name="T49" fmla="*/ 1722438 h 1086"/>
              <a:gd name="T50" fmla="*/ 115887 w 123"/>
              <a:gd name="T51" fmla="*/ 1720850 h 1086"/>
              <a:gd name="T52" fmla="*/ 134937 w 123"/>
              <a:gd name="T53" fmla="*/ 1714500 h 1086"/>
              <a:gd name="T54" fmla="*/ 150812 w 123"/>
              <a:gd name="T55" fmla="*/ 1704975 h 1086"/>
              <a:gd name="T56" fmla="*/ 165100 w 123"/>
              <a:gd name="T57" fmla="*/ 1693863 h 1086"/>
              <a:gd name="T58" fmla="*/ 176212 w 123"/>
              <a:gd name="T59" fmla="*/ 1679575 h 1086"/>
              <a:gd name="T60" fmla="*/ 185737 w 123"/>
              <a:gd name="T61" fmla="*/ 1663700 h 1086"/>
              <a:gd name="T62" fmla="*/ 192087 w 123"/>
              <a:gd name="T63" fmla="*/ 1644650 h 1086"/>
              <a:gd name="T64" fmla="*/ 193675 w 123"/>
              <a:gd name="T65" fmla="*/ 1625600 h 10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086">
                <a:moveTo>
                  <a:pt x="122" y="61"/>
                </a:moveTo>
                <a:lnTo>
                  <a:pt x="122" y="55"/>
                </a:lnTo>
                <a:lnTo>
                  <a:pt x="121" y="49"/>
                </a:lnTo>
                <a:lnTo>
                  <a:pt x="119" y="43"/>
                </a:lnTo>
                <a:lnTo>
                  <a:pt x="117" y="37"/>
                </a:lnTo>
                <a:lnTo>
                  <a:pt x="115" y="32"/>
                </a:lnTo>
                <a:lnTo>
                  <a:pt x="111" y="27"/>
                </a:lnTo>
                <a:lnTo>
                  <a:pt x="108" y="22"/>
                </a:lnTo>
                <a:lnTo>
                  <a:pt x="104" y="18"/>
                </a:lnTo>
                <a:lnTo>
                  <a:pt x="100" y="14"/>
                </a:lnTo>
                <a:lnTo>
                  <a:pt x="95" y="10"/>
                </a:lnTo>
                <a:lnTo>
                  <a:pt x="90" y="7"/>
                </a:lnTo>
                <a:lnTo>
                  <a:pt x="85" y="5"/>
                </a:lnTo>
                <a:lnTo>
                  <a:pt x="79" y="3"/>
                </a:lnTo>
                <a:lnTo>
                  <a:pt x="73" y="1"/>
                </a:lnTo>
                <a:lnTo>
                  <a:pt x="67" y="0"/>
                </a:lnTo>
                <a:lnTo>
                  <a:pt x="61" y="0"/>
                </a:lnTo>
                <a:lnTo>
                  <a:pt x="54" y="0"/>
                </a:lnTo>
                <a:lnTo>
                  <a:pt x="48" y="1"/>
                </a:lnTo>
                <a:lnTo>
                  <a:pt x="42" y="3"/>
                </a:lnTo>
                <a:lnTo>
                  <a:pt x="37" y="5"/>
                </a:lnTo>
                <a:lnTo>
                  <a:pt x="31" y="7"/>
                </a:lnTo>
                <a:lnTo>
                  <a:pt x="26" y="10"/>
                </a:lnTo>
                <a:lnTo>
                  <a:pt x="22" y="14"/>
                </a:lnTo>
                <a:lnTo>
                  <a:pt x="17" y="18"/>
                </a:lnTo>
                <a:lnTo>
                  <a:pt x="14" y="22"/>
                </a:lnTo>
                <a:lnTo>
                  <a:pt x="10" y="27"/>
                </a:lnTo>
                <a:lnTo>
                  <a:pt x="7" y="32"/>
                </a:lnTo>
                <a:lnTo>
                  <a:pt x="5" y="37"/>
                </a:lnTo>
                <a:lnTo>
                  <a:pt x="2" y="43"/>
                </a:lnTo>
                <a:lnTo>
                  <a:pt x="1" y="49"/>
                </a:lnTo>
                <a:lnTo>
                  <a:pt x="0" y="55"/>
                </a:lnTo>
                <a:lnTo>
                  <a:pt x="0" y="61"/>
                </a:lnTo>
                <a:lnTo>
                  <a:pt x="0" y="1024"/>
                </a:lnTo>
                <a:lnTo>
                  <a:pt x="0" y="1030"/>
                </a:lnTo>
                <a:lnTo>
                  <a:pt x="1" y="1036"/>
                </a:lnTo>
                <a:lnTo>
                  <a:pt x="2" y="1042"/>
                </a:lnTo>
                <a:lnTo>
                  <a:pt x="5" y="1048"/>
                </a:lnTo>
                <a:lnTo>
                  <a:pt x="7" y="1053"/>
                </a:lnTo>
                <a:lnTo>
                  <a:pt x="10" y="1058"/>
                </a:lnTo>
                <a:lnTo>
                  <a:pt x="14" y="1063"/>
                </a:lnTo>
                <a:lnTo>
                  <a:pt x="17" y="1067"/>
                </a:lnTo>
                <a:lnTo>
                  <a:pt x="22" y="1071"/>
                </a:lnTo>
                <a:lnTo>
                  <a:pt x="26" y="1074"/>
                </a:lnTo>
                <a:lnTo>
                  <a:pt x="31" y="1077"/>
                </a:lnTo>
                <a:lnTo>
                  <a:pt x="37" y="1080"/>
                </a:lnTo>
                <a:lnTo>
                  <a:pt x="42" y="1082"/>
                </a:lnTo>
                <a:lnTo>
                  <a:pt x="48" y="1084"/>
                </a:lnTo>
                <a:lnTo>
                  <a:pt x="54" y="1084"/>
                </a:lnTo>
                <a:lnTo>
                  <a:pt x="61" y="1085"/>
                </a:lnTo>
                <a:lnTo>
                  <a:pt x="67" y="1084"/>
                </a:lnTo>
                <a:lnTo>
                  <a:pt x="73" y="1084"/>
                </a:lnTo>
                <a:lnTo>
                  <a:pt x="79" y="1082"/>
                </a:lnTo>
                <a:lnTo>
                  <a:pt x="85" y="1080"/>
                </a:lnTo>
                <a:lnTo>
                  <a:pt x="90" y="1077"/>
                </a:lnTo>
                <a:lnTo>
                  <a:pt x="95" y="1074"/>
                </a:lnTo>
                <a:lnTo>
                  <a:pt x="100" y="1071"/>
                </a:lnTo>
                <a:lnTo>
                  <a:pt x="104" y="1067"/>
                </a:lnTo>
                <a:lnTo>
                  <a:pt x="108" y="1063"/>
                </a:lnTo>
                <a:lnTo>
                  <a:pt x="111" y="1058"/>
                </a:lnTo>
                <a:lnTo>
                  <a:pt x="115" y="1053"/>
                </a:lnTo>
                <a:lnTo>
                  <a:pt x="117" y="1048"/>
                </a:lnTo>
                <a:lnTo>
                  <a:pt x="119" y="1042"/>
                </a:lnTo>
                <a:lnTo>
                  <a:pt x="121" y="1036"/>
                </a:lnTo>
                <a:lnTo>
                  <a:pt x="122" y="1030"/>
                </a:lnTo>
                <a:lnTo>
                  <a:pt x="122" y="1024"/>
                </a:lnTo>
                <a:lnTo>
                  <a:pt x="122" y="61"/>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5" name="Freeform 15"/>
          <p:cNvSpPr>
            <a:spLocks/>
          </p:cNvSpPr>
          <p:nvPr/>
        </p:nvSpPr>
        <p:spPr bwMode="auto">
          <a:xfrm>
            <a:off x="3673123" y="3616325"/>
            <a:ext cx="173566" cy="1106488"/>
          </a:xfrm>
          <a:custGeom>
            <a:avLst/>
            <a:gdLst>
              <a:gd name="T0" fmla="*/ 193675 w 123"/>
              <a:gd name="T1" fmla="*/ 85725 h 697"/>
              <a:gd name="T2" fmla="*/ 188912 w 123"/>
              <a:gd name="T3" fmla="*/ 68263 h 697"/>
              <a:gd name="T4" fmla="*/ 182562 w 123"/>
              <a:gd name="T5" fmla="*/ 50800 h 697"/>
              <a:gd name="T6" fmla="*/ 171450 w 123"/>
              <a:gd name="T7" fmla="*/ 34925 h 697"/>
              <a:gd name="T8" fmla="*/ 158750 w 123"/>
              <a:gd name="T9" fmla="*/ 22225 h 697"/>
              <a:gd name="T10" fmla="*/ 142875 w 123"/>
              <a:gd name="T11" fmla="*/ 11113 h 697"/>
              <a:gd name="T12" fmla="*/ 125412 w 123"/>
              <a:gd name="T13" fmla="*/ 3175 h 697"/>
              <a:gd name="T14" fmla="*/ 106362 w 123"/>
              <a:gd name="T15" fmla="*/ 0 h 697"/>
              <a:gd name="T16" fmla="*/ 85725 w 123"/>
              <a:gd name="T17" fmla="*/ 0 h 697"/>
              <a:gd name="T18" fmla="*/ 68262 w 123"/>
              <a:gd name="T19" fmla="*/ 3175 h 697"/>
              <a:gd name="T20" fmla="*/ 50800 w 123"/>
              <a:gd name="T21" fmla="*/ 11113 h 697"/>
              <a:gd name="T22" fmla="*/ 34925 w 123"/>
              <a:gd name="T23" fmla="*/ 22225 h 697"/>
              <a:gd name="T24" fmla="*/ 22225 w 123"/>
              <a:gd name="T25" fmla="*/ 34925 h 697"/>
              <a:gd name="T26" fmla="*/ 11112 w 123"/>
              <a:gd name="T27" fmla="*/ 50800 h 697"/>
              <a:gd name="T28" fmla="*/ 3175 w 123"/>
              <a:gd name="T29" fmla="*/ 68263 h 697"/>
              <a:gd name="T30" fmla="*/ 0 w 123"/>
              <a:gd name="T31" fmla="*/ 85725 h 697"/>
              <a:gd name="T32" fmla="*/ 0 w 123"/>
              <a:gd name="T33" fmla="*/ 1008063 h 697"/>
              <a:gd name="T34" fmla="*/ 1587 w 123"/>
              <a:gd name="T35" fmla="*/ 1027113 h 697"/>
              <a:gd name="T36" fmla="*/ 7937 w 123"/>
              <a:gd name="T37" fmla="*/ 1044575 h 697"/>
              <a:gd name="T38" fmla="*/ 15875 w 123"/>
              <a:gd name="T39" fmla="*/ 1062038 h 697"/>
              <a:gd name="T40" fmla="*/ 28575 w 123"/>
              <a:gd name="T41" fmla="*/ 1076325 h 697"/>
              <a:gd name="T42" fmla="*/ 42862 w 123"/>
              <a:gd name="T43" fmla="*/ 1087438 h 697"/>
              <a:gd name="T44" fmla="*/ 58737 w 123"/>
              <a:gd name="T45" fmla="*/ 1096963 h 697"/>
              <a:gd name="T46" fmla="*/ 76200 w 123"/>
              <a:gd name="T47" fmla="*/ 1103313 h 697"/>
              <a:gd name="T48" fmla="*/ 96837 w 123"/>
              <a:gd name="T49" fmla="*/ 1104900 h 697"/>
              <a:gd name="T50" fmla="*/ 115887 w 123"/>
              <a:gd name="T51" fmla="*/ 1103313 h 697"/>
              <a:gd name="T52" fmla="*/ 133350 w 123"/>
              <a:gd name="T53" fmla="*/ 1096963 h 697"/>
              <a:gd name="T54" fmla="*/ 150812 w 123"/>
              <a:gd name="T55" fmla="*/ 1087438 h 697"/>
              <a:gd name="T56" fmla="*/ 165100 w 123"/>
              <a:gd name="T57" fmla="*/ 1076325 h 697"/>
              <a:gd name="T58" fmla="*/ 176212 w 123"/>
              <a:gd name="T59" fmla="*/ 1062038 h 697"/>
              <a:gd name="T60" fmla="*/ 185737 w 123"/>
              <a:gd name="T61" fmla="*/ 1044575 h 697"/>
              <a:gd name="T62" fmla="*/ 192087 w 123"/>
              <a:gd name="T63" fmla="*/ 1027113 h 697"/>
              <a:gd name="T64" fmla="*/ 193675 w 123"/>
              <a:gd name="T65" fmla="*/ 1008063 h 6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697">
                <a:moveTo>
                  <a:pt x="122" y="61"/>
                </a:moveTo>
                <a:lnTo>
                  <a:pt x="122" y="54"/>
                </a:lnTo>
                <a:lnTo>
                  <a:pt x="121" y="48"/>
                </a:lnTo>
                <a:lnTo>
                  <a:pt x="119" y="43"/>
                </a:lnTo>
                <a:lnTo>
                  <a:pt x="117" y="37"/>
                </a:lnTo>
                <a:lnTo>
                  <a:pt x="115" y="32"/>
                </a:lnTo>
                <a:lnTo>
                  <a:pt x="111" y="27"/>
                </a:lnTo>
                <a:lnTo>
                  <a:pt x="108" y="22"/>
                </a:lnTo>
                <a:lnTo>
                  <a:pt x="104" y="18"/>
                </a:lnTo>
                <a:lnTo>
                  <a:pt x="100" y="14"/>
                </a:lnTo>
                <a:lnTo>
                  <a:pt x="95" y="10"/>
                </a:lnTo>
                <a:lnTo>
                  <a:pt x="90" y="7"/>
                </a:lnTo>
                <a:lnTo>
                  <a:pt x="84" y="5"/>
                </a:lnTo>
                <a:lnTo>
                  <a:pt x="79" y="2"/>
                </a:lnTo>
                <a:lnTo>
                  <a:pt x="73" y="1"/>
                </a:lnTo>
                <a:lnTo>
                  <a:pt x="67" y="0"/>
                </a:lnTo>
                <a:lnTo>
                  <a:pt x="61" y="0"/>
                </a:lnTo>
                <a:lnTo>
                  <a:pt x="54" y="0"/>
                </a:lnTo>
                <a:lnTo>
                  <a:pt x="48" y="1"/>
                </a:lnTo>
                <a:lnTo>
                  <a:pt x="43" y="2"/>
                </a:lnTo>
                <a:lnTo>
                  <a:pt x="37" y="5"/>
                </a:lnTo>
                <a:lnTo>
                  <a:pt x="32" y="7"/>
                </a:lnTo>
                <a:lnTo>
                  <a:pt x="27" y="10"/>
                </a:lnTo>
                <a:lnTo>
                  <a:pt x="22" y="14"/>
                </a:lnTo>
                <a:lnTo>
                  <a:pt x="18" y="18"/>
                </a:lnTo>
                <a:lnTo>
                  <a:pt x="14" y="22"/>
                </a:lnTo>
                <a:lnTo>
                  <a:pt x="10" y="27"/>
                </a:lnTo>
                <a:lnTo>
                  <a:pt x="7" y="32"/>
                </a:lnTo>
                <a:lnTo>
                  <a:pt x="5" y="37"/>
                </a:lnTo>
                <a:lnTo>
                  <a:pt x="2" y="43"/>
                </a:lnTo>
                <a:lnTo>
                  <a:pt x="1" y="48"/>
                </a:lnTo>
                <a:lnTo>
                  <a:pt x="0" y="54"/>
                </a:lnTo>
                <a:lnTo>
                  <a:pt x="0" y="61"/>
                </a:lnTo>
                <a:lnTo>
                  <a:pt x="0" y="635"/>
                </a:lnTo>
                <a:lnTo>
                  <a:pt x="0" y="641"/>
                </a:lnTo>
                <a:lnTo>
                  <a:pt x="1" y="647"/>
                </a:lnTo>
                <a:lnTo>
                  <a:pt x="2" y="653"/>
                </a:lnTo>
                <a:lnTo>
                  <a:pt x="5" y="658"/>
                </a:lnTo>
                <a:lnTo>
                  <a:pt x="7" y="664"/>
                </a:lnTo>
                <a:lnTo>
                  <a:pt x="10" y="669"/>
                </a:lnTo>
                <a:lnTo>
                  <a:pt x="14" y="673"/>
                </a:lnTo>
                <a:lnTo>
                  <a:pt x="18" y="678"/>
                </a:lnTo>
                <a:lnTo>
                  <a:pt x="22" y="682"/>
                </a:lnTo>
                <a:lnTo>
                  <a:pt x="27" y="685"/>
                </a:lnTo>
                <a:lnTo>
                  <a:pt x="32" y="688"/>
                </a:lnTo>
                <a:lnTo>
                  <a:pt x="37" y="691"/>
                </a:lnTo>
                <a:lnTo>
                  <a:pt x="43" y="693"/>
                </a:lnTo>
                <a:lnTo>
                  <a:pt x="48" y="695"/>
                </a:lnTo>
                <a:lnTo>
                  <a:pt x="54" y="695"/>
                </a:lnTo>
                <a:lnTo>
                  <a:pt x="61" y="696"/>
                </a:lnTo>
                <a:lnTo>
                  <a:pt x="67" y="695"/>
                </a:lnTo>
                <a:lnTo>
                  <a:pt x="73" y="695"/>
                </a:lnTo>
                <a:lnTo>
                  <a:pt x="79" y="693"/>
                </a:lnTo>
                <a:lnTo>
                  <a:pt x="84" y="691"/>
                </a:lnTo>
                <a:lnTo>
                  <a:pt x="90" y="688"/>
                </a:lnTo>
                <a:lnTo>
                  <a:pt x="95" y="685"/>
                </a:lnTo>
                <a:lnTo>
                  <a:pt x="100" y="682"/>
                </a:lnTo>
                <a:lnTo>
                  <a:pt x="104" y="678"/>
                </a:lnTo>
                <a:lnTo>
                  <a:pt x="108" y="673"/>
                </a:lnTo>
                <a:lnTo>
                  <a:pt x="111" y="669"/>
                </a:lnTo>
                <a:lnTo>
                  <a:pt x="115" y="664"/>
                </a:lnTo>
                <a:lnTo>
                  <a:pt x="117" y="658"/>
                </a:lnTo>
                <a:lnTo>
                  <a:pt x="119" y="653"/>
                </a:lnTo>
                <a:lnTo>
                  <a:pt x="121" y="647"/>
                </a:lnTo>
                <a:lnTo>
                  <a:pt x="122" y="641"/>
                </a:lnTo>
                <a:lnTo>
                  <a:pt x="122" y="635"/>
                </a:lnTo>
                <a:lnTo>
                  <a:pt x="122" y="61"/>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6" name="Freeform 16"/>
          <p:cNvSpPr>
            <a:spLocks/>
          </p:cNvSpPr>
          <p:nvPr/>
        </p:nvSpPr>
        <p:spPr bwMode="auto">
          <a:xfrm>
            <a:off x="3982156" y="2944815"/>
            <a:ext cx="162278" cy="892175"/>
          </a:xfrm>
          <a:custGeom>
            <a:avLst/>
            <a:gdLst>
              <a:gd name="T0" fmla="*/ 0 w 116"/>
              <a:gd name="T1" fmla="*/ 879475 h 562"/>
              <a:gd name="T2" fmla="*/ 3148 w 116"/>
              <a:gd name="T3" fmla="*/ 862013 h 562"/>
              <a:gd name="T4" fmla="*/ 11017 w 116"/>
              <a:gd name="T5" fmla="*/ 846138 h 562"/>
              <a:gd name="T6" fmla="*/ 20460 w 116"/>
              <a:gd name="T7" fmla="*/ 830263 h 562"/>
              <a:gd name="T8" fmla="*/ 33050 w 116"/>
              <a:gd name="T9" fmla="*/ 819150 h 562"/>
              <a:gd name="T10" fmla="*/ 47215 w 116"/>
              <a:gd name="T11" fmla="*/ 809625 h 562"/>
              <a:gd name="T12" fmla="*/ 62953 w 116"/>
              <a:gd name="T13" fmla="*/ 801688 h 562"/>
              <a:gd name="T14" fmla="*/ 81839 w 116"/>
              <a:gd name="T15" fmla="*/ 798513 h 562"/>
              <a:gd name="T16" fmla="*/ 99151 w 116"/>
              <a:gd name="T17" fmla="*/ 798513 h 562"/>
              <a:gd name="T18" fmla="*/ 116463 w 116"/>
              <a:gd name="T19" fmla="*/ 801688 h 562"/>
              <a:gd name="T20" fmla="*/ 133775 w 116"/>
              <a:gd name="T21" fmla="*/ 809625 h 562"/>
              <a:gd name="T22" fmla="*/ 147939 w 116"/>
              <a:gd name="T23" fmla="*/ 819150 h 562"/>
              <a:gd name="T24" fmla="*/ 158956 w 116"/>
              <a:gd name="T25" fmla="*/ 831850 h 562"/>
              <a:gd name="T26" fmla="*/ 169972 w 116"/>
              <a:gd name="T27" fmla="*/ 846138 h 562"/>
              <a:gd name="T28" fmla="*/ 176268 w 116"/>
              <a:gd name="T29" fmla="*/ 862013 h 562"/>
              <a:gd name="T30" fmla="*/ 179415 w 116"/>
              <a:gd name="T31" fmla="*/ 881063 h 562"/>
              <a:gd name="T32" fmla="*/ 180989 w 116"/>
              <a:gd name="T33" fmla="*/ 74613 h 562"/>
              <a:gd name="T34" fmla="*/ 179415 w 116"/>
              <a:gd name="T35" fmla="*/ 80963 h 562"/>
              <a:gd name="T36" fmla="*/ 176268 w 116"/>
              <a:gd name="T37" fmla="*/ 63500 h 562"/>
              <a:gd name="T38" fmla="*/ 169972 w 116"/>
              <a:gd name="T39" fmla="*/ 47625 h 562"/>
              <a:gd name="T40" fmla="*/ 160530 w 116"/>
              <a:gd name="T41" fmla="*/ 33338 h 562"/>
              <a:gd name="T42" fmla="*/ 147939 w 116"/>
              <a:gd name="T43" fmla="*/ 20638 h 562"/>
              <a:gd name="T44" fmla="*/ 133775 w 116"/>
              <a:gd name="T45" fmla="*/ 11113 h 562"/>
              <a:gd name="T46" fmla="*/ 116463 w 116"/>
              <a:gd name="T47" fmla="*/ 4763 h 562"/>
              <a:gd name="T48" fmla="*/ 99151 w 116"/>
              <a:gd name="T49" fmla="*/ 0 h 562"/>
              <a:gd name="T50" fmla="*/ 81839 w 116"/>
              <a:gd name="T51" fmla="*/ 0 h 562"/>
              <a:gd name="T52" fmla="*/ 62953 w 116"/>
              <a:gd name="T53" fmla="*/ 4763 h 562"/>
              <a:gd name="T54" fmla="*/ 47215 w 116"/>
              <a:gd name="T55" fmla="*/ 11113 h 562"/>
              <a:gd name="T56" fmla="*/ 33050 w 116"/>
              <a:gd name="T57" fmla="*/ 20638 h 562"/>
              <a:gd name="T58" fmla="*/ 20460 w 116"/>
              <a:gd name="T59" fmla="*/ 33338 h 562"/>
              <a:gd name="T60" fmla="*/ 11017 w 116"/>
              <a:gd name="T61" fmla="*/ 47625 h 562"/>
              <a:gd name="T62" fmla="*/ 3148 w 116"/>
              <a:gd name="T63" fmla="*/ 63500 h 562"/>
              <a:gd name="T64" fmla="*/ 0 w 116"/>
              <a:gd name="T65" fmla="*/ 80963 h 562"/>
              <a:gd name="T66" fmla="*/ 0 w 116"/>
              <a:gd name="T67" fmla="*/ 74613 h 5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6" h="562">
                <a:moveTo>
                  <a:pt x="0" y="560"/>
                </a:moveTo>
                <a:lnTo>
                  <a:pt x="0" y="554"/>
                </a:lnTo>
                <a:lnTo>
                  <a:pt x="1" y="548"/>
                </a:lnTo>
                <a:lnTo>
                  <a:pt x="2" y="543"/>
                </a:lnTo>
                <a:lnTo>
                  <a:pt x="4" y="538"/>
                </a:lnTo>
                <a:lnTo>
                  <a:pt x="7" y="533"/>
                </a:lnTo>
                <a:lnTo>
                  <a:pt x="10" y="528"/>
                </a:lnTo>
                <a:lnTo>
                  <a:pt x="13" y="523"/>
                </a:lnTo>
                <a:lnTo>
                  <a:pt x="17" y="519"/>
                </a:lnTo>
                <a:lnTo>
                  <a:pt x="21" y="516"/>
                </a:lnTo>
                <a:lnTo>
                  <a:pt x="25" y="512"/>
                </a:lnTo>
                <a:lnTo>
                  <a:pt x="30" y="510"/>
                </a:lnTo>
                <a:lnTo>
                  <a:pt x="35" y="507"/>
                </a:lnTo>
                <a:lnTo>
                  <a:pt x="40" y="505"/>
                </a:lnTo>
                <a:lnTo>
                  <a:pt x="46" y="504"/>
                </a:lnTo>
                <a:lnTo>
                  <a:pt x="52" y="503"/>
                </a:lnTo>
                <a:lnTo>
                  <a:pt x="57" y="503"/>
                </a:lnTo>
                <a:lnTo>
                  <a:pt x="63" y="503"/>
                </a:lnTo>
                <a:lnTo>
                  <a:pt x="69" y="504"/>
                </a:lnTo>
                <a:lnTo>
                  <a:pt x="74" y="505"/>
                </a:lnTo>
                <a:lnTo>
                  <a:pt x="80" y="507"/>
                </a:lnTo>
                <a:lnTo>
                  <a:pt x="85" y="510"/>
                </a:lnTo>
                <a:lnTo>
                  <a:pt x="89" y="513"/>
                </a:lnTo>
                <a:lnTo>
                  <a:pt x="94" y="516"/>
                </a:lnTo>
                <a:lnTo>
                  <a:pt x="98" y="520"/>
                </a:lnTo>
                <a:lnTo>
                  <a:pt x="101" y="524"/>
                </a:lnTo>
                <a:lnTo>
                  <a:pt x="105" y="528"/>
                </a:lnTo>
                <a:lnTo>
                  <a:pt x="108" y="533"/>
                </a:lnTo>
                <a:lnTo>
                  <a:pt x="110" y="538"/>
                </a:lnTo>
                <a:lnTo>
                  <a:pt x="112" y="543"/>
                </a:lnTo>
                <a:lnTo>
                  <a:pt x="113" y="549"/>
                </a:lnTo>
                <a:lnTo>
                  <a:pt x="114" y="555"/>
                </a:lnTo>
                <a:lnTo>
                  <a:pt x="115" y="561"/>
                </a:lnTo>
                <a:lnTo>
                  <a:pt x="115" y="47"/>
                </a:lnTo>
                <a:lnTo>
                  <a:pt x="115" y="57"/>
                </a:lnTo>
                <a:lnTo>
                  <a:pt x="114" y="51"/>
                </a:lnTo>
                <a:lnTo>
                  <a:pt x="113" y="45"/>
                </a:lnTo>
                <a:lnTo>
                  <a:pt x="112" y="40"/>
                </a:lnTo>
                <a:lnTo>
                  <a:pt x="110" y="35"/>
                </a:lnTo>
                <a:lnTo>
                  <a:pt x="108" y="30"/>
                </a:lnTo>
                <a:lnTo>
                  <a:pt x="105" y="25"/>
                </a:lnTo>
                <a:lnTo>
                  <a:pt x="102" y="21"/>
                </a:lnTo>
                <a:lnTo>
                  <a:pt x="98" y="17"/>
                </a:lnTo>
                <a:lnTo>
                  <a:pt x="94" y="13"/>
                </a:lnTo>
                <a:lnTo>
                  <a:pt x="89" y="10"/>
                </a:lnTo>
                <a:lnTo>
                  <a:pt x="85" y="7"/>
                </a:lnTo>
                <a:lnTo>
                  <a:pt x="80" y="5"/>
                </a:lnTo>
                <a:lnTo>
                  <a:pt x="74" y="3"/>
                </a:lnTo>
                <a:lnTo>
                  <a:pt x="69" y="1"/>
                </a:lnTo>
                <a:lnTo>
                  <a:pt x="63" y="0"/>
                </a:lnTo>
                <a:lnTo>
                  <a:pt x="57" y="0"/>
                </a:lnTo>
                <a:lnTo>
                  <a:pt x="52" y="0"/>
                </a:lnTo>
                <a:lnTo>
                  <a:pt x="46" y="1"/>
                </a:lnTo>
                <a:lnTo>
                  <a:pt x="40" y="3"/>
                </a:lnTo>
                <a:lnTo>
                  <a:pt x="35" y="5"/>
                </a:lnTo>
                <a:lnTo>
                  <a:pt x="30" y="7"/>
                </a:lnTo>
                <a:lnTo>
                  <a:pt x="25" y="10"/>
                </a:lnTo>
                <a:lnTo>
                  <a:pt x="21" y="13"/>
                </a:lnTo>
                <a:lnTo>
                  <a:pt x="17" y="17"/>
                </a:lnTo>
                <a:lnTo>
                  <a:pt x="13" y="21"/>
                </a:lnTo>
                <a:lnTo>
                  <a:pt x="10" y="25"/>
                </a:lnTo>
                <a:lnTo>
                  <a:pt x="7" y="30"/>
                </a:lnTo>
                <a:lnTo>
                  <a:pt x="4" y="35"/>
                </a:lnTo>
                <a:lnTo>
                  <a:pt x="2" y="40"/>
                </a:lnTo>
                <a:lnTo>
                  <a:pt x="1" y="45"/>
                </a:lnTo>
                <a:lnTo>
                  <a:pt x="0" y="51"/>
                </a:lnTo>
                <a:lnTo>
                  <a:pt x="0" y="57"/>
                </a:lnTo>
                <a:lnTo>
                  <a:pt x="0" y="47"/>
                </a:lnTo>
                <a:lnTo>
                  <a:pt x="0" y="560"/>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7" name="Freeform 17"/>
          <p:cNvSpPr>
            <a:spLocks/>
          </p:cNvSpPr>
          <p:nvPr/>
        </p:nvSpPr>
        <p:spPr bwMode="auto">
          <a:xfrm>
            <a:off x="3982156" y="3741738"/>
            <a:ext cx="162278" cy="450850"/>
          </a:xfrm>
          <a:custGeom>
            <a:avLst/>
            <a:gdLst>
              <a:gd name="T0" fmla="*/ 179415 w 116"/>
              <a:gd name="T1" fmla="*/ 80963 h 284"/>
              <a:gd name="T2" fmla="*/ 176268 w 116"/>
              <a:gd name="T3" fmla="*/ 63500 h 284"/>
              <a:gd name="T4" fmla="*/ 169972 w 116"/>
              <a:gd name="T5" fmla="*/ 47625 h 284"/>
              <a:gd name="T6" fmla="*/ 160530 w 116"/>
              <a:gd name="T7" fmla="*/ 33338 h 284"/>
              <a:gd name="T8" fmla="*/ 147939 w 116"/>
              <a:gd name="T9" fmla="*/ 20638 h 284"/>
              <a:gd name="T10" fmla="*/ 133775 w 116"/>
              <a:gd name="T11" fmla="*/ 11113 h 284"/>
              <a:gd name="T12" fmla="*/ 116463 w 116"/>
              <a:gd name="T13" fmla="*/ 3175 h 284"/>
              <a:gd name="T14" fmla="*/ 99151 w 116"/>
              <a:gd name="T15" fmla="*/ 0 h 284"/>
              <a:gd name="T16" fmla="*/ 81839 w 116"/>
              <a:gd name="T17" fmla="*/ 0 h 284"/>
              <a:gd name="T18" fmla="*/ 62953 w 116"/>
              <a:gd name="T19" fmla="*/ 3175 h 284"/>
              <a:gd name="T20" fmla="*/ 47215 w 116"/>
              <a:gd name="T21" fmla="*/ 11113 h 284"/>
              <a:gd name="T22" fmla="*/ 33050 w 116"/>
              <a:gd name="T23" fmla="*/ 20638 h 284"/>
              <a:gd name="T24" fmla="*/ 20460 w 116"/>
              <a:gd name="T25" fmla="*/ 33338 h 284"/>
              <a:gd name="T26" fmla="*/ 11017 w 116"/>
              <a:gd name="T27" fmla="*/ 47625 h 284"/>
              <a:gd name="T28" fmla="*/ 3148 w 116"/>
              <a:gd name="T29" fmla="*/ 63500 h 284"/>
              <a:gd name="T30" fmla="*/ 0 w 116"/>
              <a:gd name="T31" fmla="*/ 80963 h 284"/>
              <a:gd name="T32" fmla="*/ 0 w 116"/>
              <a:gd name="T33" fmla="*/ 358775 h 284"/>
              <a:gd name="T34" fmla="*/ 1574 w 116"/>
              <a:gd name="T35" fmla="*/ 376238 h 284"/>
              <a:gd name="T36" fmla="*/ 6295 w 116"/>
              <a:gd name="T37" fmla="*/ 393700 h 284"/>
              <a:gd name="T38" fmla="*/ 15738 w 116"/>
              <a:gd name="T39" fmla="*/ 409575 h 284"/>
              <a:gd name="T40" fmla="*/ 26755 w 116"/>
              <a:gd name="T41" fmla="*/ 422275 h 284"/>
              <a:gd name="T42" fmla="*/ 39345 w 116"/>
              <a:gd name="T43" fmla="*/ 433388 h 284"/>
              <a:gd name="T44" fmla="*/ 55084 w 116"/>
              <a:gd name="T45" fmla="*/ 441325 h 284"/>
              <a:gd name="T46" fmla="*/ 72396 w 116"/>
              <a:gd name="T47" fmla="*/ 447675 h 284"/>
              <a:gd name="T48" fmla="*/ 89708 w 116"/>
              <a:gd name="T49" fmla="*/ 449263 h 284"/>
              <a:gd name="T50" fmla="*/ 108594 w 116"/>
              <a:gd name="T51" fmla="*/ 447675 h 284"/>
              <a:gd name="T52" fmla="*/ 125906 w 116"/>
              <a:gd name="T53" fmla="*/ 441325 h 284"/>
              <a:gd name="T54" fmla="*/ 140070 w 116"/>
              <a:gd name="T55" fmla="*/ 433388 h 284"/>
              <a:gd name="T56" fmla="*/ 154234 w 116"/>
              <a:gd name="T57" fmla="*/ 422275 h 284"/>
              <a:gd name="T58" fmla="*/ 165251 w 116"/>
              <a:gd name="T59" fmla="*/ 409575 h 284"/>
              <a:gd name="T60" fmla="*/ 173120 w 116"/>
              <a:gd name="T61" fmla="*/ 393700 h 284"/>
              <a:gd name="T62" fmla="*/ 177842 w 116"/>
              <a:gd name="T63" fmla="*/ 376238 h 284"/>
              <a:gd name="T64" fmla="*/ 180989 w 116"/>
              <a:gd name="T65" fmla="*/ 358775 h 2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 h="284">
                <a:moveTo>
                  <a:pt x="115" y="57"/>
                </a:moveTo>
                <a:lnTo>
                  <a:pt x="114" y="51"/>
                </a:lnTo>
                <a:lnTo>
                  <a:pt x="113" y="45"/>
                </a:lnTo>
                <a:lnTo>
                  <a:pt x="112" y="40"/>
                </a:lnTo>
                <a:lnTo>
                  <a:pt x="110" y="35"/>
                </a:lnTo>
                <a:lnTo>
                  <a:pt x="108" y="30"/>
                </a:lnTo>
                <a:lnTo>
                  <a:pt x="105" y="25"/>
                </a:lnTo>
                <a:lnTo>
                  <a:pt x="102" y="21"/>
                </a:lnTo>
                <a:lnTo>
                  <a:pt x="98" y="16"/>
                </a:lnTo>
                <a:lnTo>
                  <a:pt x="94" y="13"/>
                </a:lnTo>
                <a:lnTo>
                  <a:pt x="89" y="10"/>
                </a:lnTo>
                <a:lnTo>
                  <a:pt x="85" y="7"/>
                </a:lnTo>
                <a:lnTo>
                  <a:pt x="80" y="4"/>
                </a:lnTo>
                <a:lnTo>
                  <a:pt x="74" y="2"/>
                </a:lnTo>
                <a:lnTo>
                  <a:pt x="69" y="1"/>
                </a:lnTo>
                <a:lnTo>
                  <a:pt x="63" y="0"/>
                </a:lnTo>
                <a:lnTo>
                  <a:pt x="57" y="0"/>
                </a:lnTo>
                <a:lnTo>
                  <a:pt x="52" y="0"/>
                </a:lnTo>
                <a:lnTo>
                  <a:pt x="46" y="1"/>
                </a:lnTo>
                <a:lnTo>
                  <a:pt x="40" y="2"/>
                </a:lnTo>
                <a:lnTo>
                  <a:pt x="35" y="4"/>
                </a:lnTo>
                <a:lnTo>
                  <a:pt x="30" y="7"/>
                </a:lnTo>
                <a:lnTo>
                  <a:pt x="25" y="10"/>
                </a:lnTo>
                <a:lnTo>
                  <a:pt x="21" y="13"/>
                </a:lnTo>
                <a:lnTo>
                  <a:pt x="17" y="16"/>
                </a:lnTo>
                <a:lnTo>
                  <a:pt x="13" y="21"/>
                </a:lnTo>
                <a:lnTo>
                  <a:pt x="10" y="25"/>
                </a:lnTo>
                <a:lnTo>
                  <a:pt x="7" y="30"/>
                </a:lnTo>
                <a:lnTo>
                  <a:pt x="4" y="35"/>
                </a:lnTo>
                <a:lnTo>
                  <a:pt x="2" y="40"/>
                </a:lnTo>
                <a:lnTo>
                  <a:pt x="1" y="45"/>
                </a:lnTo>
                <a:lnTo>
                  <a:pt x="0" y="51"/>
                </a:lnTo>
                <a:lnTo>
                  <a:pt x="0" y="57"/>
                </a:lnTo>
                <a:lnTo>
                  <a:pt x="0" y="226"/>
                </a:lnTo>
                <a:lnTo>
                  <a:pt x="0" y="231"/>
                </a:lnTo>
                <a:lnTo>
                  <a:pt x="1" y="237"/>
                </a:lnTo>
                <a:lnTo>
                  <a:pt x="2" y="243"/>
                </a:lnTo>
                <a:lnTo>
                  <a:pt x="4" y="248"/>
                </a:lnTo>
                <a:lnTo>
                  <a:pt x="7" y="253"/>
                </a:lnTo>
                <a:lnTo>
                  <a:pt x="10" y="258"/>
                </a:lnTo>
                <a:lnTo>
                  <a:pt x="13" y="262"/>
                </a:lnTo>
                <a:lnTo>
                  <a:pt x="17" y="266"/>
                </a:lnTo>
                <a:lnTo>
                  <a:pt x="21" y="270"/>
                </a:lnTo>
                <a:lnTo>
                  <a:pt x="25" y="273"/>
                </a:lnTo>
                <a:lnTo>
                  <a:pt x="30" y="276"/>
                </a:lnTo>
                <a:lnTo>
                  <a:pt x="35" y="278"/>
                </a:lnTo>
                <a:lnTo>
                  <a:pt x="40" y="280"/>
                </a:lnTo>
                <a:lnTo>
                  <a:pt x="46" y="282"/>
                </a:lnTo>
                <a:lnTo>
                  <a:pt x="52" y="282"/>
                </a:lnTo>
                <a:lnTo>
                  <a:pt x="57" y="283"/>
                </a:lnTo>
                <a:lnTo>
                  <a:pt x="63" y="282"/>
                </a:lnTo>
                <a:lnTo>
                  <a:pt x="69" y="282"/>
                </a:lnTo>
                <a:lnTo>
                  <a:pt x="74" y="280"/>
                </a:lnTo>
                <a:lnTo>
                  <a:pt x="80" y="278"/>
                </a:lnTo>
                <a:lnTo>
                  <a:pt x="85" y="276"/>
                </a:lnTo>
                <a:lnTo>
                  <a:pt x="89" y="273"/>
                </a:lnTo>
                <a:lnTo>
                  <a:pt x="94" y="270"/>
                </a:lnTo>
                <a:lnTo>
                  <a:pt x="98" y="266"/>
                </a:lnTo>
                <a:lnTo>
                  <a:pt x="102" y="262"/>
                </a:lnTo>
                <a:lnTo>
                  <a:pt x="105" y="258"/>
                </a:lnTo>
                <a:lnTo>
                  <a:pt x="108" y="253"/>
                </a:lnTo>
                <a:lnTo>
                  <a:pt x="110" y="248"/>
                </a:lnTo>
                <a:lnTo>
                  <a:pt x="112" y="243"/>
                </a:lnTo>
                <a:lnTo>
                  <a:pt x="113" y="237"/>
                </a:lnTo>
                <a:lnTo>
                  <a:pt x="114" y="231"/>
                </a:lnTo>
                <a:lnTo>
                  <a:pt x="115" y="226"/>
                </a:lnTo>
                <a:lnTo>
                  <a:pt x="115" y="57"/>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Freeform 18"/>
          <p:cNvSpPr>
            <a:spLocks/>
          </p:cNvSpPr>
          <p:nvPr/>
        </p:nvSpPr>
        <p:spPr bwMode="auto">
          <a:xfrm>
            <a:off x="4710290" y="2973390"/>
            <a:ext cx="183444" cy="1108075"/>
          </a:xfrm>
          <a:custGeom>
            <a:avLst/>
            <a:gdLst>
              <a:gd name="T0" fmla="*/ 203200 w 130"/>
              <a:gd name="T1" fmla="*/ 92075 h 698"/>
              <a:gd name="T2" fmla="*/ 200025 w 130"/>
              <a:gd name="T3" fmla="*/ 71438 h 698"/>
              <a:gd name="T4" fmla="*/ 192088 w 130"/>
              <a:gd name="T5" fmla="*/ 53975 h 698"/>
              <a:gd name="T6" fmla="*/ 180975 w 130"/>
              <a:gd name="T7" fmla="*/ 36513 h 698"/>
              <a:gd name="T8" fmla="*/ 166688 w 130"/>
              <a:gd name="T9" fmla="*/ 23813 h 698"/>
              <a:gd name="T10" fmla="*/ 150813 w 130"/>
              <a:gd name="T11" fmla="*/ 12700 h 698"/>
              <a:gd name="T12" fmla="*/ 131763 w 130"/>
              <a:gd name="T13" fmla="*/ 4763 h 698"/>
              <a:gd name="T14" fmla="*/ 112713 w 130"/>
              <a:gd name="T15" fmla="*/ 0 h 698"/>
              <a:gd name="T16" fmla="*/ 90488 w 130"/>
              <a:gd name="T17" fmla="*/ 0 h 698"/>
              <a:gd name="T18" fmla="*/ 71438 w 130"/>
              <a:gd name="T19" fmla="*/ 4763 h 698"/>
              <a:gd name="T20" fmla="*/ 52388 w 130"/>
              <a:gd name="T21" fmla="*/ 12700 h 698"/>
              <a:gd name="T22" fmla="*/ 36513 w 130"/>
              <a:gd name="T23" fmla="*/ 23813 h 698"/>
              <a:gd name="T24" fmla="*/ 22225 w 130"/>
              <a:gd name="T25" fmla="*/ 36513 h 698"/>
              <a:gd name="T26" fmla="*/ 11113 w 130"/>
              <a:gd name="T27" fmla="*/ 53975 h 698"/>
              <a:gd name="T28" fmla="*/ 4763 w 130"/>
              <a:gd name="T29" fmla="*/ 71438 h 698"/>
              <a:gd name="T30" fmla="*/ 0 w 130"/>
              <a:gd name="T31" fmla="*/ 92075 h 698"/>
              <a:gd name="T32" fmla="*/ 0 w 130"/>
              <a:gd name="T33" fmla="*/ 1004888 h 698"/>
              <a:gd name="T34" fmla="*/ 1588 w 130"/>
              <a:gd name="T35" fmla="*/ 1023938 h 698"/>
              <a:gd name="T36" fmla="*/ 7938 w 130"/>
              <a:gd name="T37" fmla="*/ 1044575 h 698"/>
              <a:gd name="T38" fmla="*/ 17463 w 130"/>
              <a:gd name="T39" fmla="*/ 1062038 h 698"/>
              <a:gd name="T40" fmla="*/ 30163 w 130"/>
              <a:gd name="T41" fmla="*/ 1076325 h 698"/>
              <a:gd name="T42" fmla="*/ 44450 w 130"/>
              <a:gd name="T43" fmla="*/ 1089025 h 698"/>
              <a:gd name="T44" fmla="*/ 61913 w 130"/>
              <a:gd name="T45" fmla="*/ 1098550 h 698"/>
              <a:gd name="T46" fmla="*/ 80963 w 130"/>
              <a:gd name="T47" fmla="*/ 1104900 h 698"/>
              <a:gd name="T48" fmla="*/ 101600 w 130"/>
              <a:gd name="T49" fmla="*/ 1106488 h 698"/>
              <a:gd name="T50" fmla="*/ 122238 w 130"/>
              <a:gd name="T51" fmla="*/ 1104900 h 698"/>
              <a:gd name="T52" fmla="*/ 141288 w 130"/>
              <a:gd name="T53" fmla="*/ 1098550 h 698"/>
              <a:gd name="T54" fmla="*/ 158750 w 130"/>
              <a:gd name="T55" fmla="*/ 1089025 h 698"/>
              <a:gd name="T56" fmla="*/ 174625 w 130"/>
              <a:gd name="T57" fmla="*/ 1076325 h 698"/>
              <a:gd name="T58" fmla="*/ 187325 w 130"/>
              <a:gd name="T59" fmla="*/ 1062038 h 698"/>
              <a:gd name="T60" fmla="*/ 195263 w 130"/>
              <a:gd name="T61" fmla="*/ 1044575 h 698"/>
              <a:gd name="T62" fmla="*/ 201613 w 130"/>
              <a:gd name="T63" fmla="*/ 1023938 h 698"/>
              <a:gd name="T64" fmla="*/ 204788 w 130"/>
              <a:gd name="T65" fmla="*/ 1004888 h 6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 h="698">
                <a:moveTo>
                  <a:pt x="129" y="64"/>
                </a:moveTo>
                <a:lnTo>
                  <a:pt x="128" y="58"/>
                </a:lnTo>
                <a:lnTo>
                  <a:pt x="127" y="51"/>
                </a:lnTo>
                <a:lnTo>
                  <a:pt x="126" y="45"/>
                </a:lnTo>
                <a:lnTo>
                  <a:pt x="123" y="39"/>
                </a:lnTo>
                <a:lnTo>
                  <a:pt x="121" y="34"/>
                </a:lnTo>
                <a:lnTo>
                  <a:pt x="118" y="28"/>
                </a:lnTo>
                <a:lnTo>
                  <a:pt x="114" y="23"/>
                </a:lnTo>
                <a:lnTo>
                  <a:pt x="110" y="19"/>
                </a:lnTo>
                <a:lnTo>
                  <a:pt x="105" y="15"/>
                </a:lnTo>
                <a:lnTo>
                  <a:pt x="100" y="11"/>
                </a:lnTo>
                <a:lnTo>
                  <a:pt x="95" y="8"/>
                </a:lnTo>
                <a:lnTo>
                  <a:pt x="89" y="5"/>
                </a:lnTo>
                <a:lnTo>
                  <a:pt x="83" y="3"/>
                </a:lnTo>
                <a:lnTo>
                  <a:pt x="77" y="1"/>
                </a:lnTo>
                <a:lnTo>
                  <a:pt x="71" y="0"/>
                </a:lnTo>
                <a:lnTo>
                  <a:pt x="64" y="0"/>
                </a:lnTo>
                <a:lnTo>
                  <a:pt x="57" y="0"/>
                </a:lnTo>
                <a:lnTo>
                  <a:pt x="51" y="1"/>
                </a:lnTo>
                <a:lnTo>
                  <a:pt x="45" y="3"/>
                </a:lnTo>
                <a:lnTo>
                  <a:pt x="39" y="5"/>
                </a:lnTo>
                <a:lnTo>
                  <a:pt x="33" y="8"/>
                </a:lnTo>
                <a:lnTo>
                  <a:pt x="28" y="11"/>
                </a:lnTo>
                <a:lnTo>
                  <a:pt x="23" y="15"/>
                </a:lnTo>
                <a:lnTo>
                  <a:pt x="19" y="19"/>
                </a:lnTo>
                <a:lnTo>
                  <a:pt x="14" y="23"/>
                </a:lnTo>
                <a:lnTo>
                  <a:pt x="11" y="28"/>
                </a:lnTo>
                <a:lnTo>
                  <a:pt x="7" y="34"/>
                </a:lnTo>
                <a:lnTo>
                  <a:pt x="5" y="39"/>
                </a:lnTo>
                <a:lnTo>
                  <a:pt x="3" y="45"/>
                </a:lnTo>
                <a:lnTo>
                  <a:pt x="1" y="51"/>
                </a:lnTo>
                <a:lnTo>
                  <a:pt x="0" y="58"/>
                </a:lnTo>
                <a:lnTo>
                  <a:pt x="0" y="64"/>
                </a:lnTo>
                <a:lnTo>
                  <a:pt x="0" y="633"/>
                </a:lnTo>
                <a:lnTo>
                  <a:pt x="0" y="639"/>
                </a:lnTo>
                <a:lnTo>
                  <a:pt x="1" y="645"/>
                </a:lnTo>
                <a:lnTo>
                  <a:pt x="3" y="652"/>
                </a:lnTo>
                <a:lnTo>
                  <a:pt x="5" y="658"/>
                </a:lnTo>
                <a:lnTo>
                  <a:pt x="7" y="663"/>
                </a:lnTo>
                <a:lnTo>
                  <a:pt x="11" y="669"/>
                </a:lnTo>
                <a:lnTo>
                  <a:pt x="14" y="674"/>
                </a:lnTo>
                <a:lnTo>
                  <a:pt x="19" y="678"/>
                </a:lnTo>
                <a:lnTo>
                  <a:pt x="23" y="682"/>
                </a:lnTo>
                <a:lnTo>
                  <a:pt x="28" y="686"/>
                </a:lnTo>
                <a:lnTo>
                  <a:pt x="33" y="689"/>
                </a:lnTo>
                <a:lnTo>
                  <a:pt x="39" y="692"/>
                </a:lnTo>
                <a:lnTo>
                  <a:pt x="45" y="694"/>
                </a:lnTo>
                <a:lnTo>
                  <a:pt x="51" y="696"/>
                </a:lnTo>
                <a:lnTo>
                  <a:pt x="57" y="696"/>
                </a:lnTo>
                <a:lnTo>
                  <a:pt x="64" y="697"/>
                </a:lnTo>
                <a:lnTo>
                  <a:pt x="71" y="696"/>
                </a:lnTo>
                <a:lnTo>
                  <a:pt x="77" y="696"/>
                </a:lnTo>
                <a:lnTo>
                  <a:pt x="83" y="694"/>
                </a:lnTo>
                <a:lnTo>
                  <a:pt x="89" y="692"/>
                </a:lnTo>
                <a:lnTo>
                  <a:pt x="95" y="689"/>
                </a:lnTo>
                <a:lnTo>
                  <a:pt x="100" y="686"/>
                </a:lnTo>
                <a:lnTo>
                  <a:pt x="105" y="682"/>
                </a:lnTo>
                <a:lnTo>
                  <a:pt x="110" y="678"/>
                </a:lnTo>
                <a:lnTo>
                  <a:pt x="114" y="674"/>
                </a:lnTo>
                <a:lnTo>
                  <a:pt x="118" y="669"/>
                </a:lnTo>
                <a:lnTo>
                  <a:pt x="121" y="663"/>
                </a:lnTo>
                <a:lnTo>
                  <a:pt x="123" y="658"/>
                </a:lnTo>
                <a:lnTo>
                  <a:pt x="126" y="652"/>
                </a:lnTo>
                <a:lnTo>
                  <a:pt x="127" y="645"/>
                </a:lnTo>
                <a:lnTo>
                  <a:pt x="128" y="639"/>
                </a:lnTo>
                <a:lnTo>
                  <a:pt x="129" y="633"/>
                </a:lnTo>
                <a:lnTo>
                  <a:pt x="129" y="64"/>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9" name="Freeform 19"/>
          <p:cNvSpPr>
            <a:spLocks/>
          </p:cNvSpPr>
          <p:nvPr/>
        </p:nvSpPr>
        <p:spPr bwMode="auto">
          <a:xfrm>
            <a:off x="4710290" y="3571875"/>
            <a:ext cx="183444" cy="508000"/>
          </a:xfrm>
          <a:custGeom>
            <a:avLst/>
            <a:gdLst>
              <a:gd name="T0" fmla="*/ 203200 w 130"/>
              <a:gd name="T1" fmla="*/ 90488 h 320"/>
              <a:gd name="T2" fmla="*/ 200025 w 130"/>
              <a:gd name="T3" fmla="*/ 71438 h 320"/>
              <a:gd name="T4" fmla="*/ 192088 w 130"/>
              <a:gd name="T5" fmla="*/ 52388 h 320"/>
              <a:gd name="T6" fmla="*/ 180975 w 130"/>
              <a:gd name="T7" fmla="*/ 36513 h 320"/>
              <a:gd name="T8" fmla="*/ 166688 w 130"/>
              <a:gd name="T9" fmla="*/ 22225 h 320"/>
              <a:gd name="T10" fmla="*/ 150813 w 130"/>
              <a:gd name="T11" fmla="*/ 11113 h 320"/>
              <a:gd name="T12" fmla="*/ 131763 w 130"/>
              <a:gd name="T13" fmla="*/ 4763 h 320"/>
              <a:gd name="T14" fmla="*/ 112713 w 130"/>
              <a:gd name="T15" fmla="*/ 0 h 320"/>
              <a:gd name="T16" fmla="*/ 92075 w 130"/>
              <a:gd name="T17" fmla="*/ 0 h 320"/>
              <a:gd name="T18" fmla="*/ 71438 w 130"/>
              <a:gd name="T19" fmla="*/ 4763 h 320"/>
              <a:gd name="T20" fmla="*/ 53975 w 130"/>
              <a:gd name="T21" fmla="*/ 11113 h 320"/>
              <a:gd name="T22" fmla="*/ 36513 w 130"/>
              <a:gd name="T23" fmla="*/ 22225 h 320"/>
              <a:gd name="T24" fmla="*/ 23813 w 130"/>
              <a:gd name="T25" fmla="*/ 36513 h 320"/>
              <a:gd name="T26" fmla="*/ 12700 w 130"/>
              <a:gd name="T27" fmla="*/ 52388 h 320"/>
              <a:gd name="T28" fmla="*/ 4763 w 130"/>
              <a:gd name="T29" fmla="*/ 71438 h 320"/>
              <a:gd name="T30" fmla="*/ 0 w 130"/>
              <a:gd name="T31" fmla="*/ 90488 h 320"/>
              <a:gd name="T32" fmla="*/ 0 w 130"/>
              <a:gd name="T33" fmla="*/ 404813 h 320"/>
              <a:gd name="T34" fmla="*/ 1588 w 130"/>
              <a:gd name="T35" fmla="*/ 425450 h 320"/>
              <a:gd name="T36" fmla="*/ 7938 w 130"/>
              <a:gd name="T37" fmla="*/ 444500 h 320"/>
              <a:gd name="T38" fmla="*/ 17463 w 130"/>
              <a:gd name="T39" fmla="*/ 461963 h 320"/>
              <a:gd name="T40" fmla="*/ 30163 w 130"/>
              <a:gd name="T41" fmla="*/ 476250 h 320"/>
              <a:gd name="T42" fmla="*/ 44450 w 130"/>
              <a:gd name="T43" fmla="*/ 488950 h 320"/>
              <a:gd name="T44" fmla="*/ 61913 w 130"/>
              <a:gd name="T45" fmla="*/ 498475 h 320"/>
              <a:gd name="T46" fmla="*/ 80963 w 130"/>
              <a:gd name="T47" fmla="*/ 504825 h 320"/>
              <a:gd name="T48" fmla="*/ 101600 w 130"/>
              <a:gd name="T49" fmla="*/ 506413 h 320"/>
              <a:gd name="T50" fmla="*/ 122238 w 130"/>
              <a:gd name="T51" fmla="*/ 504825 h 320"/>
              <a:gd name="T52" fmla="*/ 141288 w 130"/>
              <a:gd name="T53" fmla="*/ 498475 h 320"/>
              <a:gd name="T54" fmla="*/ 158750 w 130"/>
              <a:gd name="T55" fmla="*/ 488950 h 320"/>
              <a:gd name="T56" fmla="*/ 174625 w 130"/>
              <a:gd name="T57" fmla="*/ 476250 h 320"/>
              <a:gd name="T58" fmla="*/ 187325 w 130"/>
              <a:gd name="T59" fmla="*/ 461963 h 320"/>
              <a:gd name="T60" fmla="*/ 196850 w 130"/>
              <a:gd name="T61" fmla="*/ 444500 h 320"/>
              <a:gd name="T62" fmla="*/ 203200 w 130"/>
              <a:gd name="T63" fmla="*/ 425450 h 320"/>
              <a:gd name="T64" fmla="*/ 204788 w 130"/>
              <a:gd name="T65" fmla="*/ 404813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 h="320">
                <a:moveTo>
                  <a:pt x="129" y="64"/>
                </a:moveTo>
                <a:lnTo>
                  <a:pt x="128" y="57"/>
                </a:lnTo>
                <a:lnTo>
                  <a:pt x="128" y="51"/>
                </a:lnTo>
                <a:lnTo>
                  <a:pt x="126" y="45"/>
                </a:lnTo>
                <a:lnTo>
                  <a:pt x="124" y="39"/>
                </a:lnTo>
                <a:lnTo>
                  <a:pt x="121" y="33"/>
                </a:lnTo>
                <a:lnTo>
                  <a:pt x="118" y="28"/>
                </a:lnTo>
                <a:lnTo>
                  <a:pt x="114" y="23"/>
                </a:lnTo>
                <a:lnTo>
                  <a:pt x="110" y="19"/>
                </a:lnTo>
                <a:lnTo>
                  <a:pt x="105" y="14"/>
                </a:lnTo>
                <a:lnTo>
                  <a:pt x="100" y="11"/>
                </a:lnTo>
                <a:lnTo>
                  <a:pt x="95" y="7"/>
                </a:lnTo>
                <a:lnTo>
                  <a:pt x="89" y="5"/>
                </a:lnTo>
                <a:lnTo>
                  <a:pt x="83" y="3"/>
                </a:lnTo>
                <a:lnTo>
                  <a:pt x="77" y="1"/>
                </a:lnTo>
                <a:lnTo>
                  <a:pt x="71" y="0"/>
                </a:lnTo>
                <a:lnTo>
                  <a:pt x="64" y="0"/>
                </a:lnTo>
                <a:lnTo>
                  <a:pt x="58" y="0"/>
                </a:lnTo>
                <a:lnTo>
                  <a:pt x="51" y="1"/>
                </a:lnTo>
                <a:lnTo>
                  <a:pt x="45" y="3"/>
                </a:lnTo>
                <a:lnTo>
                  <a:pt x="39" y="5"/>
                </a:lnTo>
                <a:lnTo>
                  <a:pt x="34" y="7"/>
                </a:lnTo>
                <a:lnTo>
                  <a:pt x="28" y="11"/>
                </a:lnTo>
                <a:lnTo>
                  <a:pt x="23" y="14"/>
                </a:lnTo>
                <a:lnTo>
                  <a:pt x="19" y="19"/>
                </a:lnTo>
                <a:lnTo>
                  <a:pt x="15" y="23"/>
                </a:lnTo>
                <a:lnTo>
                  <a:pt x="11" y="28"/>
                </a:lnTo>
                <a:lnTo>
                  <a:pt x="8" y="33"/>
                </a:lnTo>
                <a:lnTo>
                  <a:pt x="5" y="39"/>
                </a:lnTo>
                <a:lnTo>
                  <a:pt x="3" y="45"/>
                </a:lnTo>
                <a:lnTo>
                  <a:pt x="1" y="51"/>
                </a:lnTo>
                <a:lnTo>
                  <a:pt x="0" y="57"/>
                </a:lnTo>
                <a:lnTo>
                  <a:pt x="0" y="64"/>
                </a:lnTo>
                <a:lnTo>
                  <a:pt x="0" y="255"/>
                </a:lnTo>
                <a:lnTo>
                  <a:pt x="0" y="261"/>
                </a:lnTo>
                <a:lnTo>
                  <a:pt x="1" y="268"/>
                </a:lnTo>
                <a:lnTo>
                  <a:pt x="3" y="274"/>
                </a:lnTo>
                <a:lnTo>
                  <a:pt x="5" y="280"/>
                </a:lnTo>
                <a:lnTo>
                  <a:pt x="8" y="285"/>
                </a:lnTo>
                <a:lnTo>
                  <a:pt x="11" y="291"/>
                </a:lnTo>
                <a:lnTo>
                  <a:pt x="15" y="296"/>
                </a:lnTo>
                <a:lnTo>
                  <a:pt x="19" y="300"/>
                </a:lnTo>
                <a:lnTo>
                  <a:pt x="23" y="304"/>
                </a:lnTo>
                <a:lnTo>
                  <a:pt x="28" y="308"/>
                </a:lnTo>
                <a:lnTo>
                  <a:pt x="34" y="311"/>
                </a:lnTo>
                <a:lnTo>
                  <a:pt x="39" y="314"/>
                </a:lnTo>
                <a:lnTo>
                  <a:pt x="45" y="316"/>
                </a:lnTo>
                <a:lnTo>
                  <a:pt x="51" y="318"/>
                </a:lnTo>
                <a:lnTo>
                  <a:pt x="58" y="319"/>
                </a:lnTo>
                <a:lnTo>
                  <a:pt x="64" y="319"/>
                </a:lnTo>
                <a:lnTo>
                  <a:pt x="71" y="319"/>
                </a:lnTo>
                <a:lnTo>
                  <a:pt x="77" y="318"/>
                </a:lnTo>
                <a:lnTo>
                  <a:pt x="83" y="316"/>
                </a:lnTo>
                <a:lnTo>
                  <a:pt x="89" y="314"/>
                </a:lnTo>
                <a:lnTo>
                  <a:pt x="95" y="311"/>
                </a:lnTo>
                <a:lnTo>
                  <a:pt x="100" y="308"/>
                </a:lnTo>
                <a:lnTo>
                  <a:pt x="105" y="304"/>
                </a:lnTo>
                <a:lnTo>
                  <a:pt x="110" y="300"/>
                </a:lnTo>
                <a:lnTo>
                  <a:pt x="114" y="296"/>
                </a:lnTo>
                <a:lnTo>
                  <a:pt x="118" y="291"/>
                </a:lnTo>
                <a:lnTo>
                  <a:pt x="121" y="285"/>
                </a:lnTo>
                <a:lnTo>
                  <a:pt x="124" y="280"/>
                </a:lnTo>
                <a:lnTo>
                  <a:pt x="126" y="274"/>
                </a:lnTo>
                <a:lnTo>
                  <a:pt x="128" y="268"/>
                </a:lnTo>
                <a:lnTo>
                  <a:pt x="128" y="261"/>
                </a:lnTo>
                <a:lnTo>
                  <a:pt x="129" y="255"/>
                </a:lnTo>
                <a:lnTo>
                  <a:pt x="129" y="64"/>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0" name="Freeform 20"/>
          <p:cNvSpPr>
            <a:spLocks/>
          </p:cNvSpPr>
          <p:nvPr/>
        </p:nvSpPr>
        <p:spPr bwMode="auto">
          <a:xfrm>
            <a:off x="4972756" y="2909888"/>
            <a:ext cx="190500" cy="1712912"/>
          </a:xfrm>
          <a:custGeom>
            <a:avLst/>
            <a:gdLst>
              <a:gd name="T0" fmla="*/ 212737 w 136"/>
              <a:gd name="T1" fmla="*/ 95250 h 1079"/>
              <a:gd name="T2" fmla="*/ 208010 w 136"/>
              <a:gd name="T3" fmla="*/ 74612 h 1079"/>
              <a:gd name="T4" fmla="*/ 200131 w 136"/>
              <a:gd name="T5" fmla="*/ 55562 h 1079"/>
              <a:gd name="T6" fmla="*/ 187524 w 136"/>
              <a:gd name="T7" fmla="*/ 38100 h 1079"/>
              <a:gd name="T8" fmla="*/ 174917 w 136"/>
              <a:gd name="T9" fmla="*/ 23812 h 1079"/>
              <a:gd name="T10" fmla="*/ 157583 w 136"/>
              <a:gd name="T11" fmla="*/ 12700 h 1079"/>
              <a:gd name="T12" fmla="*/ 138673 w 136"/>
              <a:gd name="T13" fmla="*/ 4762 h 1079"/>
              <a:gd name="T14" fmla="*/ 116611 w 136"/>
              <a:gd name="T15" fmla="*/ 0 h 1079"/>
              <a:gd name="T16" fmla="*/ 94550 w 136"/>
              <a:gd name="T17" fmla="*/ 0 h 1079"/>
              <a:gd name="T18" fmla="*/ 74064 w 136"/>
              <a:gd name="T19" fmla="*/ 4762 h 1079"/>
              <a:gd name="T20" fmla="*/ 55154 w 136"/>
              <a:gd name="T21" fmla="*/ 12700 h 1079"/>
              <a:gd name="T22" fmla="*/ 37820 w 136"/>
              <a:gd name="T23" fmla="*/ 23812 h 1079"/>
              <a:gd name="T24" fmla="*/ 23637 w 136"/>
              <a:gd name="T25" fmla="*/ 38100 h 1079"/>
              <a:gd name="T26" fmla="*/ 12607 w 136"/>
              <a:gd name="T27" fmla="*/ 55562 h 1079"/>
              <a:gd name="T28" fmla="*/ 4727 w 136"/>
              <a:gd name="T29" fmla="*/ 74612 h 1079"/>
              <a:gd name="T30" fmla="*/ 0 w 136"/>
              <a:gd name="T31" fmla="*/ 95250 h 1079"/>
              <a:gd name="T32" fmla="*/ 0 w 136"/>
              <a:gd name="T33" fmla="*/ 1604962 h 1079"/>
              <a:gd name="T34" fmla="*/ 1576 w 136"/>
              <a:gd name="T35" fmla="*/ 1625600 h 1079"/>
              <a:gd name="T36" fmla="*/ 7879 w 136"/>
              <a:gd name="T37" fmla="*/ 1646237 h 1079"/>
              <a:gd name="T38" fmla="*/ 17334 w 136"/>
              <a:gd name="T39" fmla="*/ 1663700 h 1079"/>
              <a:gd name="T40" fmla="*/ 29941 w 136"/>
              <a:gd name="T41" fmla="*/ 1679575 h 1079"/>
              <a:gd name="T42" fmla="*/ 45699 w 136"/>
              <a:gd name="T43" fmla="*/ 1692275 h 1079"/>
              <a:gd name="T44" fmla="*/ 64609 w 136"/>
              <a:gd name="T45" fmla="*/ 1703387 h 1079"/>
              <a:gd name="T46" fmla="*/ 85095 w 136"/>
              <a:gd name="T47" fmla="*/ 1709737 h 1079"/>
              <a:gd name="T48" fmla="*/ 105581 w 136"/>
              <a:gd name="T49" fmla="*/ 1711325 h 1079"/>
              <a:gd name="T50" fmla="*/ 127642 w 136"/>
              <a:gd name="T51" fmla="*/ 1709737 h 1079"/>
              <a:gd name="T52" fmla="*/ 148128 w 136"/>
              <a:gd name="T53" fmla="*/ 1703387 h 1079"/>
              <a:gd name="T54" fmla="*/ 165462 w 136"/>
              <a:gd name="T55" fmla="*/ 1692275 h 1079"/>
              <a:gd name="T56" fmla="*/ 181221 w 136"/>
              <a:gd name="T57" fmla="*/ 1679575 h 1079"/>
              <a:gd name="T58" fmla="*/ 193827 w 136"/>
              <a:gd name="T59" fmla="*/ 1663700 h 1079"/>
              <a:gd name="T60" fmla="*/ 204858 w 136"/>
              <a:gd name="T61" fmla="*/ 1646237 h 1079"/>
              <a:gd name="T62" fmla="*/ 211161 w 136"/>
              <a:gd name="T63" fmla="*/ 1625600 h 1079"/>
              <a:gd name="T64" fmla="*/ 212737 w 136"/>
              <a:gd name="T65" fmla="*/ 1604962 h 10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 h="1079">
                <a:moveTo>
                  <a:pt x="135" y="67"/>
                </a:moveTo>
                <a:lnTo>
                  <a:pt x="135" y="60"/>
                </a:lnTo>
                <a:lnTo>
                  <a:pt x="134" y="54"/>
                </a:lnTo>
                <a:lnTo>
                  <a:pt x="132" y="47"/>
                </a:lnTo>
                <a:lnTo>
                  <a:pt x="130" y="41"/>
                </a:lnTo>
                <a:lnTo>
                  <a:pt x="127" y="35"/>
                </a:lnTo>
                <a:lnTo>
                  <a:pt x="123" y="30"/>
                </a:lnTo>
                <a:lnTo>
                  <a:pt x="119" y="24"/>
                </a:lnTo>
                <a:lnTo>
                  <a:pt x="115" y="20"/>
                </a:lnTo>
                <a:lnTo>
                  <a:pt x="111" y="15"/>
                </a:lnTo>
                <a:lnTo>
                  <a:pt x="105" y="12"/>
                </a:lnTo>
                <a:lnTo>
                  <a:pt x="100" y="8"/>
                </a:lnTo>
                <a:lnTo>
                  <a:pt x="94" y="5"/>
                </a:lnTo>
                <a:lnTo>
                  <a:pt x="88" y="3"/>
                </a:lnTo>
                <a:lnTo>
                  <a:pt x="81" y="1"/>
                </a:lnTo>
                <a:lnTo>
                  <a:pt x="74" y="0"/>
                </a:lnTo>
                <a:lnTo>
                  <a:pt x="67" y="0"/>
                </a:lnTo>
                <a:lnTo>
                  <a:pt x="60" y="0"/>
                </a:lnTo>
                <a:lnTo>
                  <a:pt x="54" y="1"/>
                </a:lnTo>
                <a:lnTo>
                  <a:pt x="47" y="3"/>
                </a:lnTo>
                <a:lnTo>
                  <a:pt x="41" y="5"/>
                </a:lnTo>
                <a:lnTo>
                  <a:pt x="35" y="8"/>
                </a:lnTo>
                <a:lnTo>
                  <a:pt x="29" y="12"/>
                </a:lnTo>
                <a:lnTo>
                  <a:pt x="24" y="15"/>
                </a:lnTo>
                <a:lnTo>
                  <a:pt x="19" y="20"/>
                </a:lnTo>
                <a:lnTo>
                  <a:pt x="15" y="24"/>
                </a:lnTo>
                <a:lnTo>
                  <a:pt x="11" y="30"/>
                </a:lnTo>
                <a:lnTo>
                  <a:pt x="8" y="35"/>
                </a:lnTo>
                <a:lnTo>
                  <a:pt x="5" y="41"/>
                </a:lnTo>
                <a:lnTo>
                  <a:pt x="3" y="47"/>
                </a:lnTo>
                <a:lnTo>
                  <a:pt x="1" y="54"/>
                </a:lnTo>
                <a:lnTo>
                  <a:pt x="0" y="60"/>
                </a:lnTo>
                <a:lnTo>
                  <a:pt x="0" y="67"/>
                </a:lnTo>
                <a:lnTo>
                  <a:pt x="0" y="1011"/>
                </a:lnTo>
                <a:lnTo>
                  <a:pt x="0" y="1017"/>
                </a:lnTo>
                <a:lnTo>
                  <a:pt x="1" y="1024"/>
                </a:lnTo>
                <a:lnTo>
                  <a:pt x="3" y="1031"/>
                </a:lnTo>
                <a:lnTo>
                  <a:pt x="5" y="1037"/>
                </a:lnTo>
                <a:lnTo>
                  <a:pt x="8" y="1043"/>
                </a:lnTo>
                <a:lnTo>
                  <a:pt x="11" y="1048"/>
                </a:lnTo>
                <a:lnTo>
                  <a:pt x="15" y="1053"/>
                </a:lnTo>
                <a:lnTo>
                  <a:pt x="19" y="1058"/>
                </a:lnTo>
                <a:lnTo>
                  <a:pt x="24" y="1062"/>
                </a:lnTo>
                <a:lnTo>
                  <a:pt x="29" y="1066"/>
                </a:lnTo>
                <a:lnTo>
                  <a:pt x="35" y="1070"/>
                </a:lnTo>
                <a:lnTo>
                  <a:pt x="41" y="1073"/>
                </a:lnTo>
                <a:lnTo>
                  <a:pt x="47" y="1075"/>
                </a:lnTo>
                <a:lnTo>
                  <a:pt x="54" y="1077"/>
                </a:lnTo>
                <a:lnTo>
                  <a:pt x="60" y="1077"/>
                </a:lnTo>
                <a:lnTo>
                  <a:pt x="67" y="1078"/>
                </a:lnTo>
                <a:lnTo>
                  <a:pt x="74" y="1077"/>
                </a:lnTo>
                <a:lnTo>
                  <a:pt x="81" y="1077"/>
                </a:lnTo>
                <a:lnTo>
                  <a:pt x="88" y="1075"/>
                </a:lnTo>
                <a:lnTo>
                  <a:pt x="94" y="1073"/>
                </a:lnTo>
                <a:lnTo>
                  <a:pt x="100" y="1070"/>
                </a:lnTo>
                <a:lnTo>
                  <a:pt x="105" y="1066"/>
                </a:lnTo>
                <a:lnTo>
                  <a:pt x="111" y="1062"/>
                </a:lnTo>
                <a:lnTo>
                  <a:pt x="115" y="1058"/>
                </a:lnTo>
                <a:lnTo>
                  <a:pt x="119" y="1053"/>
                </a:lnTo>
                <a:lnTo>
                  <a:pt x="123" y="1048"/>
                </a:lnTo>
                <a:lnTo>
                  <a:pt x="127" y="1043"/>
                </a:lnTo>
                <a:lnTo>
                  <a:pt x="130" y="1037"/>
                </a:lnTo>
                <a:lnTo>
                  <a:pt x="132" y="1031"/>
                </a:lnTo>
                <a:lnTo>
                  <a:pt x="134" y="1024"/>
                </a:lnTo>
                <a:lnTo>
                  <a:pt x="135" y="1017"/>
                </a:lnTo>
                <a:lnTo>
                  <a:pt x="135" y="1011"/>
                </a:lnTo>
                <a:lnTo>
                  <a:pt x="135" y="67"/>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1" name="Freeform 21"/>
          <p:cNvSpPr>
            <a:spLocks/>
          </p:cNvSpPr>
          <p:nvPr/>
        </p:nvSpPr>
        <p:spPr bwMode="auto">
          <a:xfrm>
            <a:off x="4969934" y="3468689"/>
            <a:ext cx="193323" cy="1152525"/>
          </a:xfrm>
          <a:custGeom>
            <a:avLst/>
            <a:gdLst>
              <a:gd name="T0" fmla="*/ 214313 w 137"/>
              <a:gd name="T1" fmla="*/ 96838 h 726"/>
              <a:gd name="T2" fmla="*/ 211138 w 137"/>
              <a:gd name="T3" fmla="*/ 74613 h 726"/>
              <a:gd name="T4" fmla="*/ 201613 w 137"/>
              <a:gd name="T5" fmla="*/ 55563 h 726"/>
              <a:gd name="T6" fmla="*/ 190500 w 137"/>
              <a:gd name="T7" fmla="*/ 38100 h 726"/>
              <a:gd name="T8" fmla="*/ 176213 w 137"/>
              <a:gd name="T9" fmla="*/ 23813 h 726"/>
              <a:gd name="T10" fmla="*/ 158750 w 137"/>
              <a:gd name="T11" fmla="*/ 12700 h 726"/>
              <a:gd name="T12" fmla="*/ 139700 w 137"/>
              <a:gd name="T13" fmla="*/ 4763 h 726"/>
              <a:gd name="T14" fmla="*/ 119063 w 137"/>
              <a:gd name="T15" fmla="*/ 0 h 726"/>
              <a:gd name="T16" fmla="*/ 96838 w 137"/>
              <a:gd name="T17" fmla="*/ 0 h 726"/>
              <a:gd name="T18" fmla="*/ 76200 w 137"/>
              <a:gd name="T19" fmla="*/ 4763 h 726"/>
              <a:gd name="T20" fmla="*/ 55563 w 137"/>
              <a:gd name="T21" fmla="*/ 12700 h 726"/>
              <a:gd name="T22" fmla="*/ 39688 w 137"/>
              <a:gd name="T23" fmla="*/ 23813 h 726"/>
              <a:gd name="T24" fmla="*/ 25400 w 137"/>
              <a:gd name="T25" fmla="*/ 38100 h 726"/>
              <a:gd name="T26" fmla="*/ 12700 w 137"/>
              <a:gd name="T27" fmla="*/ 55563 h 726"/>
              <a:gd name="T28" fmla="*/ 4763 w 137"/>
              <a:gd name="T29" fmla="*/ 74613 h 726"/>
              <a:gd name="T30" fmla="*/ 1588 w 137"/>
              <a:gd name="T31" fmla="*/ 96838 h 726"/>
              <a:gd name="T32" fmla="*/ 0 w 137"/>
              <a:gd name="T33" fmla="*/ 1044575 h 726"/>
              <a:gd name="T34" fmla="*/ 1588 w 137"/>
              <a:gd name="T35" fmla="*/ 1065213 h 726"/>
              <a:gd name="T36" fmla="*/ 7938 w 137"/>
              <a:gd name="T37" fmla="*/ 1085850 h 726"/>
              <a:gd name="T38" fmla="*/ 19050 w 137"/>
              <a:gd name="T39" fmla="*/ 1103313 h 726"/>
              <a:gd name="T40" fmla="*/ 31750 w 137"/>
              <a:gd name="T41" fmla="*/ 1119188 h 726"/>
              <a:gd name="T42" fmla="*/ 47625 w 137"/>
              <a:gd name="T43" fmla="*/ 1131888 h 726"/>
              <a:gd name="T44" fmla="*/ 65088 w 137"/>
              <a:gd name="T45" fmla="*/ 1143000 h 726"/>
              <a:gd name="T46" fmla="*/ 85725 w 137"/>
              <a:gd name="T47" fmla="*/ 1149350 h 726"/>
              <a:gd name="T48" fmla="*/ 107950 w 137"/>
              <a:gd name="T49" fmla="*/ 1150938 h 726"/>
              <a:gd name="T50" fmla="*/ 130175 w 137"/>
              <a:gd name="T51" fmla="*/ 1149350 h 726"/>
              <a:gd name="T52" fmla="*/ 149225 w 137"/>
              <a:gd name="T53" fmla="*/ 1143000 h 726"/>
              <a:gd name="T54" fmla="*/ 168275 w 137"/>
              <a:gd name="T55" fmla="*/ 1131888 h 726"/>
              <a:gd name="T56" fmla="*/ 184150 w 137"/>
              <a:gd name="T57" fmla="*/ 1119188 h 726"/>
              <a:gd name="T58" fmla="*/ 196850 w 137"/>
              <a:gd name="T59" fmla="*/ 1103313 h 726"/>
              <a:gd name="T60" fmla="*/ 207963 w 137"/>
              <a:gd name="T61" fmla="*/ 1085850 h 726"/>
              <a:gd name="T62" fmla="*/ 212725 w 137"/>
              <a:gd name="T63" fmla="*/ 1065213 h 726"/>
              <a:gd name="T64" fmla="*/ 215900 w 137"/>
              <a:gd name="T65" fmla="*/ 1044575 h 7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726">
                <a:moveTo>
                  <a:pt x="136" y="68"/>
                </a:moveTo>
                <a:lnTo>
                  <a:pt x="135" y="61"/>
                </a:lnTo>
                <a:lnTo>
                  <a:pt x="134" y="54"/>
                </a:lnTo>
                <a:lnTo>
                  <a:pt x="133" y="47"/>
                </a:lnTo>
                <a:lnTo>
                  <a:pt x="131" y="41"/>
                </a:lnTo>
                <a:lnTo>
                  <a:pt x="127" y="35"/>
                </a:lnTo>
                <a:lnTo>
                  <a:pt x="124" y="30"/>
                </a:lnTo>
                <a:lnTo>
                  <a:pt x="120" y="24"/>
                </a:lnTo>
                <a:lnTo>
                  <a:pt x="116" y="20"/>
                </a:lnTo>
                <a:lnTo>
                  <a:pt x="111" y="15"/>
                </a:lnTo>
                <a:lnTo>
                  <a:pt x="106" y="11"/>
                </a:lnTo>
                <a:lnTo>
                  <a:pt x="100" y="8"/>
                </a:lnTo>
                <a:lnTo>
                  <a:pt x="94" y="5"/>
                </a:lnTo>
                <a:lnTo>
                  <a:pt x="88" y="3"/>
                </a:lnTo>
                <a:lnTo>
                  <a:pt x="82" y="1"/>
                </a:lnTo>
                <a:lnTo>
                  <a:pt x="75" y="0"/>
                </a:lnTo>
                <a:lnTo>
                  <a:pt x="68" y="0"/>
                </a:lnTo>
                <a:lnTo>
                  <a:pt x="61" y="0"/>
                </a:lnTo>
                <a:lnTo>
                  <a:pt x="54" y="1"/>
                </a:lnTo>
                <a:lnTo>
                  <a:pt x="48" y="3"/>
                </a:lnTo>
                <a:lnTo>
                  <a:pt x="41" y="5"/>
                </a:lnTo>
                <a:lnTo>
                  <a:pt x="35" y="8"/>
                </a:lnTo>
                <a:lnTo>
                  <a:pt x="30" y="11"/>
                </a:lnTo>
                <a:lnTo>
                  <a:pt x="25" y="15"/>
                </a:lnTo>
                <a:lnTo>
                  <a:pt x="20" y="20"/>
                </a:lnTo>
                <a:lnTo>
                  <a:pt x="16" y="24"/>
                </a:lnTo>
                <a:lnTo>
                  <a:pt x="12" y="30"/>
                </a:lnTo>
                <a:lnTo>
                  <a:pt x="8" y="35"/>
                </a:lnTo>
                <a:lnTo>
                  <a:pt x="5" y="41"/>
                </a:lnTo>
                <a:lnTo>
                  <a:pt x="3" y="47"/>
                </a:lnTo>
                <a:lnTo>
                  <a:pt x="1" y="54"/>
                </a:lnTo>
                <a:lnTo>
                  <a:pt x="1" y="61"/>
                </a:lnTo>
                <a:lnTo>
                  <a:pt x="0" y="68"/>
                </a:lnTo>
                <a:lnTo>
                  <a:pt x="0" y="658"/>
                </a:lnTo>
                <a:lnTo>
                  <a:pt x="1" y="664"/>
                </a:lnTo>
                <a:lnTo>
                  <a:pt x="1" y="671"/>
                </a:lnTo>
                <a:lnTo>
                  <a:pt x="3" y="678"/>
                </a:lnTo>
                <a:lnTo>
                  <a:pt x="5" y="684"/>
                </a:lnTo>
                <a:lnTo>
                  <a:pt x="8" y="690"/>
                </a:lnTo>
                <a:lnTo>
                  <a:pt x="12" y="695"/>
                </a:lnTo>
                <a:lnTo>
                  <a:pt x="16" y="701"/>
                </a:lnTo>
                <a:lnTo>
                  <a:pt x="20" y="705"/>
                </a:lnTo>
                <a:lnTo>
                  <a:pt x="25" y="710"/>
                </a:lnTo>
                <a:lnTo>
                  <a:pt x="30" y="713"/>
                </a:lnTo>
                <a:lnTo>
                  <a:pt x="35" y="717"/>
                </a:lnTo>
                <a:lnTo>
                  <a:pt x="41" y="720"/>
                </a:lnTo>
                <a:lnTo>
                  <a:pt x="48" y="722"/>
                </a:lnTo>
                <a:lnTo>
                  <a:pt x="54" y="724"/>
                </a:lnTo>
                <a:lnTo>
                  <a:pt x="61" y="725"/>
                </a:lnTo>
                <a:lnTo>
                  <a:pt x="68" y="725"/>
                </a:lnTo>
                <a:lnTo>
                  <a:pt x="75" y="725"/>
                </a:lnTo>
                <a:lnTo>
                  <a:pt x="82" y="724"/>
                </a:lnTo>
                <a:lnTo>
                  <a:pt x="88" y="722"/>
                </a:lnTo>
                <a:lnTo>
                  <a:pt x="94" y="720"/>
                </a:lnTo>
                <a:lnTo>
                  <a:pt x="100" y="717"/>
                </a:lnTo>
                <a:lnTo>
                  <a:pt x="106" y="713"/>
                </a:lnTo>
                <a:lnTo>
                  <a:pt x="111" y="710"/>
                </a:lnTo>
                <a:lnTo>
                  <a:pt x="116" y="705"/>
                </a:lnTo>
                <a:lnTo>
                  <a:pt x="120" y="701"/>
                </a:lnTo>
                <a:lnTo>
                  <a:pt x="124" y="695"/>
                </a:lnTo>
                <a:lnTo>
                  <a:pt x="127" y="690"/>
                </a:lnTo>
                <a:lnTo>
                  <a:pt x="131" y="684"/>
                </a:lnTo>
                <a:lnTo>
                  <a:pt x="133" y="678"/>
                </a:lnTo>
                <a:lnTo>
                  <a:pt x="134" y="671"/>
                </a:lnTo>
                <a:lnTo>
                  <a:pt x="135" y="664"/>
                </a:lnTo>
                <a:lnTo>
                  <a:pt x="136" y="658"/>
                </a:lnTo>
                <a:lnTo>
                  <a:pt x="136" y="68"/>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2" name="Freeform 22"/>
          <p:cNvSpPr>
            <a:spLocks/>
          </p:cNvSpPr>
          <p:nvPr/>
        </p:nvSpPr>
        <p:spPr bwMode="auto">
          <a:xfrm>
            <a:off x="5308601" y="3235327"/>
            <a:ext cx="193323" cy="1698625"/>
          </a:xfrm>
          <a:custGeom>
            <a:avLst/>
            <a:gdLst>
              <a:gd name="T0" fmla="*/ 215889 w 136"/>
              <a:gd name="T1" fmla="*/ 95250 h 1070"/>
              <a:gd name="T2" fmla="*/ 211091 w 136"/>
              <a:gd name="T3" fmla="*/ 74613 h 1070"/>
              <a:gd name="T4" fmla="*/ 203095 w 136"/>
              <a:gd name="T5" fmla="*/ 55563 h 1070"/>
              <a:gd name="T6" fmla="*/ 190302 w 136"/>
              <a:gd name="T7" fmla="*/ 38100 h 1070"/>
              <a:gd name="T8" fmla="*/ 175909 w 136"/>
              <a:gd name="T9" fmla="*/ 23813 h 1070"/>
              <a:gd name="T10" fmla="*/ 159918 w 136"/>
              <a:gd name="T11" fmla="*/ 12700 h 1070"/>
              <a:gd name="T12" fmla="*/ 140728 w 136"/>
              <a:gd name="T13" fmla="*/ 4763 h 1070"/>
              <a:gd name="T14" fmla="*/ 118339 w 136"/>
              <a:gd name="T15" fmla="*/ 0 h 1070"/>
              <a:gd name="T16" fmla="*/ 95951 w 136"/>
              <a:gd name="T17" fmla="*/ 0 h 1070"/>
              <a:gd name="T18" fmla="*/ 75161 w 136"/>
              <a:gd name="T19" fmla="*/ 4763 h 1070"/>
              <a:gd name="T20" fmla="*/ 55971 w 136"/>
              <a:gd name="T21" fmla="*/ 12700 h 1070"/>
              <a:gd name="T22" fmla="*/ 38380 w 136"/>
              <a:gd name="T23" fmla="*/ 23813 h 1070"/>
              <a:gd name="T24" fmla="*/ 23988 w 136"/>
              <a:gd name="T25" fmla="*/ 38100 h 1070"/>
              <a:gd name="T26" fmla="*/ 12793 w 136"/>
              <a:gd name="T27" fmla="*/ 55563 h 1070"/>
              <a:gd name="T28" fmla="*/ 4798 w 136"/>
              <a:gd name="T29" fmla="*/ 74613 h 1070"/>
              <a:gd name="T30" fmla="*/ 0 w 136"/>
              <a:gd name="T31" fmla="*/ 95250 h 1070"/>
              <a:gd name="T32" fmla="*/ 0 w 136"/>
              <a:gd name="T33" fmla="*/ 1590675 h 1070"/>
              <a:gd name="T34" fmla="*/ 1599 w 136"/>
              <a:gd name="T35" fmla="*/ 1611313 h 1070"/>
              <a:gd name="T36" fmla="*/ 7996 w 136"/>
              <a:gd name="T37" fmla="*/ 1631950 h 1070"/>
              <a:gd name="T38" fmla="*/ 17591 w 136"/>
              <a:gd name="T39" fmla="*/ 1649413 h 1070"/>
              <a:gd name="T40" fmla="*/ 31984 w 136"/>
              <a:gd name="T41" fmla="*/ 1665288 h 1070"/>
              <a:gd name="T42" fmla="*/ 47975 w 136"/>
              <a:gd name="T43" fmla="*/ 1679575 h 1070"/>
              <a:gd name="T44" fmla="*/ 65566 w 136"/>
              <a:gd name="T45" fmla="*/ 1689100 h 1070"/>
              <a:gd name="T46" fmla="*/ 86356 w 136"/>
              <a:gd name="T47" fmla="*/ 1695450 h 1070"/>
              <a:gd name="T48" fmla="*/ 107145 w 136"/>
              <a:gd name="T49" fmla="*/ 1697038 h 1070"/>
              <a:gd name="T50" fmla="*/ 129533 w 136"/>
              <a:gd name="T51" fmla="*/ 1695450 h 1070"/>
              <a:gd name="T52" fmla="*/ 150323 w 136"/>
              <a:gd name="T53" fmla="*/ 1689100 h 1070"/>
              <a:gd name="T54" fmla="*/ 167914 w 136"/>
              <a:gd name="T55" fmla="*/ 1679575 h 1070"/>
              <a:gd name="T56" fmla="*/ 183905 w 136"/>
              <a:gd name="T57" fmla="*/ 1665288 h 1070"/>
              <a:gd name="T58" fmla="*/ 196699 w 136"/>
              <a:gd name="T59" fmla="*/ 1649413 h 1070"/>
              <a:gd name="T60" fmla="*/ 207893 w 136"/>
              <a:gd name="T61" fmla="*/ 1631950 h 1070"/>
              <a:gd name="T62" fmla="*/ 214290 w 136"/>
              <a:gd name="T63" fmla="*/ 1611313 h 1070"/>
              <a:gd name="T64" fmla="*/ 215889 w 136"/>
              <a:gd name="T65" fmla="*/ 1590675 h 10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 h="1070">
                <a:moveTo>
                  <a:pt x="135" y="67"/>
                </a:moveTo>
                <a:lnTo>
                  <a:pt x="135" y="60"/>
                </a:lnTo>
                <a:lnTo>
                  <a:pt x="134" y="53"/>
                </a:lnTo>
                <a:lnTo>
                  <a:pt x="132" y="47"/>
                </a:lnTo>
                <a:lnTo>
                  <a:pt x="130" y="41"/>
                </a:lnTo>
                <a:lnTo>
                  <a:pt x="127" y="35"/>
                </a:lnTo>
                <a:lnTo>
                  <a:pt x="123" y="29"/>
                </a:lnTo>
                <a:lnTo>
                  <a:pt x="119" y="24"/>
                </a:lnTo>
                <a:lnTo>
                  <a:pt x="115" y="20"/>
                </a:lnTo>
                <a:lnTo>
                  <a:pt x="110" y="15"/>
                </a:lnTo>
                <a:lnTo>
                  <a:pt x="105" y="11"/>
                </a:lnTo>
                <a:lnTo>
                  <a:pt x="100" y="8"/>
                </a:lnTo>
                <a:lnTo>
                  <a:pt x="94" y="5"/>
                </a:lnTo>
                <a:lnTo>
                  <a:pt x="88" y="3"/>
                </a:lnTo>
                <a:lnTo>
                  <a:pt x="81" y="1"/>
                </a:lnTo>
                <a:lnTo>
                  <a:pt x="74" y="0"/>
                </a:lnTo>
                <a:lnTo>
                  <a:pt x="67" y="0"/>
                </a:lnTo>
                <a:lnTo>
                  <a:pt x="60" y="0"/>
                </a:lnTo>
                <a:lnTo>
                  <a:pt x="54" y="1"/>
                </a:lnTo>
                <a:lnTo>
                  <a:pt x="47" y="3"/>
                </a:lnTo>
                <a:lnTo>
                  <a:pt x="41" y="5"/>
                </a:lnTo>
                <a:lnTo>
                  <a:pt x="35" y="8"/>
                </a:lnTo>
                <a:lnTo>
                  <a:pt x="30" y="11"/>
                </a:lnTo>
                <a:lnTo>
                  <a:pt x="24" y="15"/>
                </a:lnTo>
                <a:lnTo>
                  <a:pt x="20" y="20"/>
                </a:lnTo>
                <a:lnTo>
                  <a:pt x="15" y="24"/>
                </a:lnTo>
                <a:lnTo>
                  <a:pt x="11" y="29"/>
                </a:lnTo>
                <a:lnTo>
                  <a:pt x="8" y="35"/>
                </a:lnTo>
                <a:lnTo>
                  <a:pt x="5" y="41"/>
                </a:lnTo>
                <a:lnTo>
                  <a:pt x="3" y="47"/>
                </a:lnTo>
                <a:lnTo>
                  <a:pt x="1" y="53"/>
                </a:lnTo>
                <a:lnTo>
                  <a:pt x="0" y="60"/>
                </a:lnTo>
                <a:lnTo>
                  <a:pt x="0" y="67"/>
                </a:lnTo>
                <a:lnTo>
                  <a:pt x="0" y="1002"/>
                </a:lnTo>
                <a:lnTo>
                  <a:pt x="0" y="1008"/>
                </a:lnTo>
                <a:lnTo>
                  <a:pt x="1" y="1015"/>
                </a:lnTo>
                <a:lnTo>
                  <a:pt x="3" y="1022"/>
                </a:lnTo>
                <a:lnTo>
                  <a:pt x="5" y="1028"/>
                </a:lnTo>
                <a:lnTo>
                  <a:pt x="8" y="1034"/>
                </a:lnTo>
                <a:lnTo>
                  <a:pt x="11" y="1039"/>
                </a:lnTo>
                <a:lnTo>
                  <a:pt x="15" y="1044"/>
                </a:lnTo>
                <a:lnTo>
                  <a:pt x="20" y="1049"/>
                </a:lnTo>
                <a:lnTo>
                  <a:pt x="24" y="1054"/>
                </a:lnTo>
                <a:lnTo>
                  <a:pt x="30" y="1058"/>
                </a:lnTo>
                <a:lnTo>
                  <a:pt x="35" y="1061"/>
                </a:lnTo>
                <a:lnTo>
                  <a:pt x="41" y="1064"/>
                </a:lnTo>
                <a:lnTo>
                  <a:pt x="47" y="1066"/>
                </a:lnTo>
                <a:lnTo>
                  <a:pt x="54" y="1068"/>
                </a:lnTo>
                <a:lnTo>
                  <a:pt x="60" y="1069"/>
                </a:lnTo>
                <a:lnTo>
                  <a:pt x="67" y="1069"/>
                </a:lnTo>
                <a:lnTo>
                  <a:pt x="74" y="1069"/>
                </a:lnTo>
                <a:lnTo>
                  <a:pt x="81" y="1068"/>
                </a:lnTo>
                <a:lnTo>
                  <a:pt x="88" y="1066"/>
                </a:lnTo>
                <a:lnTo>
                  <a:pt x="94" y="1064"/>
                </a:lnTo>
                <a:lnTo>
                  <a:pt x="100" y="1061"/>
                </a:lnTo>
                <a:lnTo>
                  <a:pt x="105" y="1058"/>
                </a:lnTo>
                <a:lnTo>
                  <a:pt x="110" y="1054"/>
                </a:lnTo>
                <a:lnTo>
                  <a:pt x="115" y="1049"/>
                </a:lnTo>
                <a:lnTo>
                  <a:pt x="119" y="1044"/>
                </a:lnTo>
                <a:lnTo>
                  <a:pt x="123" y="1039"/>
                </a:lnTo>
                <a:lnTo>
                  <a:pt x="127" y="1034"/>
                </a:lnTo>
                <a:lnTo>
                  <a:pt x="130" y="1028"/>
                </a:lnTo>
                <a:lnTo>
                  <a:pt x="132" y="1022"/>
                </a:lnTo>
                <a:lnTo>
                  <a:pt x="134" y="1015"/>
                </a:lnTo>
                <a:lnTo>
                  <a:pt x="135" y="1008"/>
                </a:lnTo>
                <a:lnTo>
                  <a:pt x="135" y="1002"/>
                </a:lnTo>
                <a:lnTo>
                  <a:pt x="135" y="67"/>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3" name="Freeform 23"/>
          <p:cNvSpPr>
            <a:spLocks/>
          </p:cNvSpPr>
          <p:nvPr/>
        </p:nvSpPr>
        <p:spPr bwMode="auto">
          <a:xfrm>
            <a:off x="5308601" y="3751265"/>
            <a:ext cx="193323" cy="1182687"/>
          </a:xfrm>
          <a:custGeom>
            <a:avLst/>
            <a:gdLst>
              <a:gd name="T0" fmla="*/ 215889 w 136"/>
              <a:gd name="T1" fmla="*/ 95250 h 745"/>
              <a:gd name="T2" fmla="*/ 211091 w 136"/>
              <a:gd name="T3" fmla="*/ 74612 h 745"/>
              <a:gd name="T4" fmla="*/ 203095 w 136"/>
              <a:gd name="T5" fmla="*/ 55562 h 745"/>
              <a:gd name="T6" fmla="*/ 190302 w 136"/>
              <a:gd name="T7" fmla="*/ 38100 h 745"/>
              <a:gd name="T8" fmla="*/ 175909 w 136"/>
              <a:gd name="T9" fmla="*/ 23812 h 745"/>
              <a:gd name="T10" fmla="*/ 159918 w 136"/>
              <a:gd name="T11" fmla="*/ 12700 h 745"/>
              <a:gd name="T12" fmla="*/ 140728 w 136"/>
              <a:gd name="T13" fmla="*/ 4762 h 745"/>
              <a:gd name="T14" fmla="*/ 118339 w 136"/>
              <a:gd name="T15" fmla="*/ 0 h 745"/>
              <a:gd name="T16" fmla="*/ 95951 w 136"/>
              <a:gd name="T17" fmla="*/ 0 h 745"/>
              <a:gd name="T18" fmla="*/ 75161 w 136"/>
              <a:gd name="T19" fmla="*/ 4762 h 745"/>
              <a:gd name="T20" fmla="*/ 55971 w 136"/>
              <a:gd name="T21" fmla="*/ 12700 h 745"/>
              <a:gd name="T22" fmla="*/ 38380 w 136"/>
              <a:gd name="T23" fmla="*/ 23812 h 745"/>
              <a:gd name="T24" fmla="*/ 23988 w 136"/>
              <a:gd name="T25" fmla="*/ 38100 h 745"/>
              <a:gd name="T26" fmla="*/ 12793 w 136"/>
              <a:gd name="T27" fmla="*/ 55562 h 745"/>
              <a:gd name="T28" fmla="*/ 4798 w 136"/>
              <a:gd name="T29" fmla="*/ 74612 h 745"/>
              <a:gd name="T30" fmla="*/ 0 w 136"/>
              <a:gd name="T31" fmla="*/ 95250 h 745"/>
              <a:gd name="T32" fmla="*/ 0 w 136"/>
              <a:gd name="T33" fmla="*/ 1073150 h 745"/>
              <a:gd name="T34" fmla="*/ 1599 w 136"/>
              <a:gd name="T35" fmla="*/ 1095375 h 745"/>
              <a:gd name="T36" fmla="*/ 7996 w 136"/>
              <a:gd name="T37" fmla="*/ 1114425 h 745"/>
              <a:gd name="T38" fmla="*/ 17591 w 136"/>
              <a:gd name="T39" fmla="*/ 1133475 h 745"/>
              <a:gd name="T40" fmla="*/ 31984 w 136"/>
              <a:gd name="T41" fmla="*/ 1149350 h 745"/>
              <a:gd name="T42" fmla="*/ 47975 w 136"/>
              <a:gd name="T43" fmla="*/ 1162050 h 745"/>
              <a:gd name="T44" fmla="*/ 65566 w 136"/>
              <a:gd name="T45" fmla="*/ 1171575 h 745"/>
              <a:gd name="T46" fmla="*/ 86356 w 136"/>
              <a:gd name="T47" fmla="*/ 1179512 h 745"/>
              <a:gd name="T48" fmla="*/ 107145 w 136"/>
              <a:gd name="T49" fmla="*/ 1181100 h 745"/>
              <a:gd name="T50" fmla="*/ 129533 w 136"/>
              <a:gd name="T51" fmla="*/ 1179512 h 745"/>
              <a:gd name="T52" fmla="*/ 150323 w 136"/>
              <a:gd name="T53" fmla="*/ 1171575 h 745"/>
              <a:gd name="T54" fmla="*/ 167914 w 136"/>
              <a:gd name="T55" fmla="*/ 1162050 h 745"/>
              <a:gd name="T56" fmla="*/ 183905 w 136"/>
              <a:gd name="T57" fmla="*/ 1149350 h 745"/>
              <a:gd name="T58" fmla="*/ 196699 w 136"/>
              <a:gd name="T59" fmla="*/ 1133475 h 745"/>
              <a:gd name="T60" fmla="*/ 207893 w 136"/>
              <a:gd name="T61" fmla="*/ 1114425 h 745"/>
              <a:gd name="T62" fmla="*/ 214290 w 136"/>
              <a:gd name="T63" fmla="*/ 1095375 h 745"/>
              <a:gd name="T64" fmla="*/ 215889 w 136"/>
              <a:gd name="T65" fmla="*/ 1073150 h 7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 h="745">
                <a:moveTo>
                  <a:pt x="135" y="67"/>
                </a:moveTo>
                <a:lnTo>
                  <a:pt x="135" y="60"/>
                </a:lnTo>
                <a:lnTo>
                  <a:pt x="134" y="53"/>
                </a:lnTo>
                <a:lnTo>
                  <a:pt x="132" y="47"/>
                </a:lnTo>
                <a:lnTo>
                  <a:pt x="130" y="41"/>
                </a:lnTo>
                <a:lnTo>
                  <a:pt x="127" y="35"/>
                </a:lnTo>
                <a:lnTo>
                  <a:pt x="123" y="29"/>
                </a:lnTo>
                <a:lnTo>
                  <a:pt x="119" y="24"/>
                </a:lnTo>
                <a:lnTo>
                  <a:pt x="115" y="19"/>
                </a:lnTo>
                <a:lnTo>
                  <a:pt x="110" y="15"/>
                </a:lnTo>
                <a:lnTo>
                  <a:pt x="105" y="11"/>
                </a:lnTo>
                <a:lnTo>
                  <a:pt x="100" y="8"/>
                </a:lnTo>
                <a:lnTo>
                  <a:pt x="94" y="5"/>
                </a:lnTo>
                <a:lnTo>
                  <a:pt x="88" y="3"/>
                </a:lnTo>
                <a:lnTo>
                  <a:pt x="81" y="1"/>
                </a:lnTo>
                <a:lnTo>
                  <a:pt x="74" y="0"/>
                </a:lnTo>
                <a:lnTo>
                  <a:pt x="67" y="0"/>
                </a:lnTo>
                <a:lnTo>
                  <a:pt x="60" y="0"/>
                </a:lnTo>
                <a:lnTo>
                  <a:pt x="54" y="1"/>
                </a:lnTo>
                <a:lnTo>
                  <a:pt x="47" y="3"/>
                </a:lnTo>
                <a:lnTo>
                  <a:pt x="41" y="5"/>
                </a:lnTo>
                <a:lnTo>
                  <a:pt x="35" y="8"/>
                </a:lnTo>
                <a:lnTo>
                  <a:pt x="30" y="11"/>
                </a:lnTo>
                <a:lnTo>
                  <a:pt x="24" y="15"/>
                </a:lnTo>
                <a:lnTo>
                  <a:pt x="20" y="19"/>
                </a:lnTo>
                <a:lnTo>
                  <a:pt x="15" y="24"/>
                </a:lnTo>
                <a:lnTo>
                  <a:pt x="11" y="29"/>
                </a:lnTo>
                <a:lnTo>
                  <a:pt x="8" y="35"/>
                </a:lnTo>
                <a:lnTo>
                  <a:pt x="5" y="41"/>
                </a:lnTo>
                <a:lnTo>
                  <a:pt x="3" y="47"/>
                </a:lnTo>
                <a:lnTo>
                  <a:pt x="1" y="53"/>
                </a:lnTo>
                <a:lnTo>
                  <a:pt x="0" y="60"/>
                </a:lnTo>
                <a:lnTo>
                  <a:pt x="0" y="67"/>
                </a:lnTo>
                <a:lnTo>
                  <a:pt x="0" y="676"/>
                </a:lnTo>
                <a:lnTo>
                  <a:pt x="0" y="683"/>
                </a:lnTo>
                <a:lnTo>
                  <a:pt x="1" y="690"/>
                </a:lnTo>
                <a:lnTo>
                  <a:pt x="3" y="696"/>
                </a:lnTo>
                <a:lnTo>
                  <a:pt x="5" y="702"/>
                </a:lnTo>
                <a:lnTo>
                  <a:pt x="8" y="708"/>
                </a:lnTo>
                <a:lnTo>
                  <a:pt x="11" y="714"/>
                </a:lnTo>
                <a:lnTo>
                  <a:pt x="15" y="719"/>
                </a:lnTo>
                <a:lnTo>
                  <a:pt x="20" y="724"/>
                </a:lnTo>
                <a:lnTo>
                  <a:pt x="24" y="728"/>
                </a:lnTo>
                <a:lnTo>
                  <a:pt x="30" y="732"/>
                </a:lnTo>
                <a:lnTo>
                  <a:pt x="35" y="736"/>
                </a:lnTo>
                <a:lnTo>
                  <a:pt x="41" y="738"/>
                </a:lnTo>
                <a:lnTo>
                  <a:pt x="47" y="741"/>
                </a:lnTo>
                <a:lnTo>
                  <a:pt x="54" y="743"/>
                </a:lnTo>
                <a:lnTo>
                  <a:pt x="60" y="743"/>
                </a:lnTo>
                <a:lnTo>
                  <a:pt x="67" y="744"/>
                </a:lnTo>
                <a:lnTo>
                  <a:pt x="74" y="743"/>
                </a:lnTo>
                <a:lnTo>
                  <a:pt x="81" y="743"/>
                </a:lnTo>
                <a:lnTo>
                  <a:pt x="88" y="741"/>
                </a:lnTo>
                <a:lnTo>
                  <a:pt x="94" y="738"/>
                </a:lnTo>
                <a:lnTo>
                  <a:pt x="100" y="736"/>
                </a:lnTo>
                <a:lnTo>
                  <a:pt x="105" y="732"/>
                </a:lnTo>
                <a:lnTo>
                  <a:pt x="110" y="728"/>
                </a:lnTo>
                <a:lnTo>
                  <a:pt x="115" y="724"/>
                </a:lnTo>
                <a:lnTo>
                  <a:pt x="119" y="719"/>
                </a:lnTo>
                <a:lnTo>
                  <a:pt x="123" y="714"/>
                </a:lnTo>
                <a:lnTo>
                  <a:pt x="127" y="708"/>
                </a:lnTo>
                <a:lnTo>
                  <a:pt x="130" y="702"/>
                </a:lnTo>
                <a:lnTo>
                  <a:pt x="132" y="696"/>
                </a:lnTo>
                <a:lnTo>
                  <a:pt x="134" y="690"/>
                </a:lnTo>
                <a:lnTo>
                  <a:pt x="135" y="683"/>
                </a:lnTo>
                <a:lnTo>
                  <a:pt x="135" y="676"/>
                </a:lnTo>
                <a:lnTo>
                  <a:pt x="135" y="67"/>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4" name="Freeform 24"/>
          <p:cNvSpPr>
            <a:spLocks/>
          </p:cNvSpPr>
          <p:nvPr/>
        </p:nvSpPr>
        <p:spPr bwMode="auto">
          <a:xfrm>
            <a:off x="3852334" y="2895600"/>
            <a:ext cx="1739900" cy="2127250"/>
          </a:xfrm>
          <a:custGeom>
            <a:avLst/>
            <a:gdLst>
              <a:gd name="T0" fmla="*/ 3175 w 1233"/>
              <a:gd name="T1" fmla="*/ 9525 h 1340"/>
              <a:gd name="T2" fmla="*/ 34925 w 1233"/>
              <a:gd name="T3" fmla="*/ 4763 h 1340"/>
              <a:gd name="T4" fmla="*/ 90488 w 1233"/>
              <a:gd name="T5" fmla="*/ 0 h 1340"/>
              <a:gd name="T6" fmla="*/ 165100 w 1233"/>
              <a:gd name="T7" fmla="*/ 3175 h 1340"/>
              <a:gd name="T8" fmla="*/ 254000 w 1233"/>
              <a:gd name="T9" fmla="*/ 20638 h 1340"/>
              <a:gd name="T10" fmla="*/ 349250 w 1233"/>
              <a:gd name="T11" fmla="*/ 57150 h 1340"/>
              <a:gd name="T12" fmla="*/ 447675 w 1233"/>
              <a:gd name="T13" fmla="*/ 120650 h 1340"/>
              <a:gd name="T14" fmla="*/ 541338 w 1233"/>
              <a:gd name="T15" fmla="*/ 217488 h 1340"/>
              <a:gd name="T16" fmla="*/ 1325563 w 1233"/>
              <a:gd name="T17" fmla="*/ 1449388 h 1340"/>
              <a:gd name="T18" fmla="*/ 1341438 w 1233"/>
              <a:gd name="T19" fmla="*/ 1474788 h 1340"/>
              <a:gd name="T20" fmla="*/ 1384300 w 1233"/>
              <a:gd name="T21" fmla="*/ 1543050 h 1340"/>
              <a:gd name="T22" fmla="*/ 1449388 w 1233"/>
              <a:gd name="T23" fmla="*/ 1638300 h 1340"/>
              <a:gd name="T24" fmla="*/ 1533525 w 1233"/>
              <a:gd name="T25" fmla="*/ 1752600 h 1340"/>
              <a:gd name="T26" fmla="*/ 1630363 w 1233"/>
              <a:gd name="T27" fmla="*/ 1870075 h 1340"/>
              <a:gd name="T28" fmla="*/ 1736725 w 1233"/>
              <a:gd name="T29" fmla="*/ 1978025 h 1340"/>
              <a:gd name="T30" fmla="*/ 1846263 w 1233"/>
              <a:gd name="T31" fmla="*/ 2066925 h 1340"/>
              <a:gd name="T32" fmla="*/ 1955800 w 1233"/>
              <a:gd name="T33" fmla="*/ 2120900 h 1340"/>
              <a:gd name="T34" fmla="*/ 1939925 w 1233"/>
              <a:gd name="T35" fmla="*/ 2122488 h 1340"/>
              <a:gd name="T36" fmla="*/ 1897063 w 1233"/>
              <a:gd name="T37" fmla="*/ 2125663 h 1340"/>
              <a:gd name="T38" fmla="*/ 1830388 w 1233"/>
              <a:gd name="T39" fmla="*/ 2122488 h 1340"/>
              <a:gd name="T40" fmla="*/ 1744663 w 1233"/>
              <a:gd name="T41" fmla="*/ 2109788 h 1340"/>
              <a:gd name="T42" fmla="*/ 1647825 w 1233"/>
              <a:gd name="T43" fmla="*/ 2081213 h 1340"/>
              <a:gd name="T44" fmla="*/ 1543050 w 1233"/>
              <a:gd name="T45" fmla="*/ 2032000 h 1340"/>
              <a:gd name="T46" fmla="*/ 1435100 w 1233"/>
              <a:gd name="T47" fmla="*/ 1957388 h 1340"/>
              <a:gd name="T48" fmla="*/ 1330325 w 1233"/>
              <a:gd name="T49" fmla="*/ 1851025 h 1340"/>
              <a:gd name="T50" fmla="*/ 401638 w 1233"/>
              <a:gd name="T51" fmla="*/ 379413 h 1340"/>
              <a:gd name="T52" fmla="*/ 382588 w 1233"/>
              <a:gd name="T53" fmla="*/ 354013 h 1340"/>
              <a:gd name="T54" fmla="*/ 346075 w 1233"/>
              <a:gd name="T55" fmla="*/ 309563 h 1340"/>
              <a:gd name="T56" fmla="*/ 296863 w 1233"/>
              <a:gd name="T57" fmla="*/ 250825 h 1340"/>
              <a:gd name="T58" fmla="*/ 238125 w 1233"/>
              <a:gd name="T59" fmla="*/ 187325 h 1340"/>
              <a:gd name="T60" fmla="*/ 171450 w 1233"/>
              <a:gd name="T61" fmla="*/ 123825 h 1340"/>
              <a:gd name="T62" fmla="*/ 103188 w 1233"/>
              <a:gd name="T63" fmla="*/ 66675 h 1340"/>
              <a:gd name="T64" fmla="*/ 33338 w 1233"/>
              <a:gd name="T65" fmla="*/ 25400 h 13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3" h="1340">
                <a:moveTo>
                  <a:pt x="0" y="7"/>
                </a:moveTo>
                <a:lnTo>
                  <a:pt x="2" y="6"/>
                </a:lnTo>
                <a:lnTo>
                  <a:pt x="10" y="4"/>
                </a:lnTo>
                <a:lnTo>
                  <a:pt x="22" y="3"/>
                </a:lnTo>
                <a:lnTo>
                  <a:pt x="37" y="1"/>
                </a:lnTo>
                <a:lnTo>
                  <a:pt x="57" y="0"/>
                </a:lnTo>
                <a:lnTo>
                  <a:pt x="79" y="0"/>
                </a:lnTo>
                <a:lnTo>
                  <a:pt x="104" y="2"/>
                </a:lnTo>
                <a:lnTo>
                  <a:pt x="131" y="6"/>
                </a:lnTo>
                <a:lnTo>
                  <a:pt x="160" y="13"/>
                </a:lnTo>
                <a:lnTo>
                  <a:pt x="190" y="23"/>
                </a:lnTo>
                <a:lnTo>
                  <a:pt x="220" y="36"/>
                </a:lnTo>
                <a:lnTo>
                  <a:pt x="251" y="54"/>
                </a:lnTo>
                <a:lnTo>
                  <a:pt x="282" y="76"/>
                </a:lnTo>
                <a:lnTo>
                  <a:pt x="312" y="104"/>
                </a:lnTo>
                <a:lnTo>
                  <a:pt x="341" y="137"/>
                </a:lnTo>
                <a:lnTo>
                  <a:pt x="369" y="177"/>
                </a:lnTo>
                <a:lnTo>
                  <a:pt x="835" y="913"/>
                </a:lnTo>
                <a:lnTo>
                  <a:pt x="838" y="917"/>
                </a:lnTo>
                <a:lnTo>
                  <a:pt x="845" y="929"/>
                </a:lnTo>
                <a:lnTo>
                  <a:pt x="856" y="947"/>
                </a:lnTo>
                <a:lnTo>
                  <a:pt x="872" y="972"/>
                </a:lnTo>
                <a:lnTo>
                  <a:pt x="891" y="1000"/>
                </a:lnTo>
                <a:lnTo>
                  <a:pt x="913" y="1032"/>
                </a:lnTo>
                <a:lnTo>
                  <a:pt x="938" y="1067"/>
                </a:lnTo>
                <a:lnTo>
                  <a:pt x="966" y="1104"/>
                </a:lnTo>
                <a:lnTo>
                  <a:pt x="996" y="1141"/>
                </a:lnTo>
                <a:lnTo>
                  <a:pt x="1027" y="1178"/>
                </a:lnTo>
                <a:lnTo>
                  <a:pt x="1060" y="1213"/>
                </a:lnTo>
                <a:lnTo>
                  <a:pt x="1094" y="1246"/>
                </a:lnTo>
                <a:lnTo>
                  <a:pt x="1128" y="1276"/>
                </a:lnTo>
                <a:lnTo>
                  <a:pt x="1163" y="1302"/>
                </a:lnTo>
                <a:lnTo>
                  <a:pt x="1198" y="1322"/>
                </a:lnTo>
                <a:lnTo>
                  <a:pt x="1232" y="1336"/>
                </a:lnTo>
                <a:lnTo>
                  <a:pt x="1229" y="1336"/>
                </a:lnTo>
                <a:lnTo>
                  <a:pt x="1222" y="1337"/>
                </a:lnTo>
                <a:lnTo>
                  <a:pt x="1210" y="1338"/>
                </a:lnTo>
                <a:lnTo>
                  <a:pt x="1195" y="1339"/>
                </a:lnTo>
                <a:lnTo>
                  <a:pt x="1175" y="1339"/>
                </a:lnTo>
                <a:lnTo>
                  <a:pt x="1153" y="1337"/>
                </a:lnTo>
                <a:lnTo>
                  <a:pt x="1127" y="1334"/>
                </a:lnTo>
                <a:lnTo>
                  <a:pt x="1099" y="1329"/>
                </a:lnTo>
                <a:lnTo>
                  <a:pt x="1070" y="1322"/>
                </a:lnTo>
                <a:lnTo>
                  <a:pt x="1038" y="1311"/>
                </a:lnTo>
                <a:lnTo>
                  <a:pt x="1005" y="1298"/>
                </a:lnTo>
                <a:lnTo>
                  <a:pt x="972" y="1280"/>
                </a:lnTo>
                <a:lnTo>
                  <a:pt x="938" y="1259"/>
                </a:lnTo>
                <a:lnTo>
                  <a:pt x="904" y="1233"/>
                </a:lnTo>
                <a:lnTo>
                  <a:pt x="871" y="1202"/>
                </a:lnTo>
                <a:lnTo>
                  <a:pt x="838" y="1166"/>
                </a:lnTo>
                <a:lnTo>
                  <a:pt x="254" y="242"/>
                </a:lnTo>
                <a:lnTo>
                  <a:pt x="253" y="239"/>
                </a:lnTo>
                <a:lnTo>
                  <a:pt x="248" y="233"/>
                </a:lnTo>
                <a:lnTo>
                  <a:pt x="241" y="223"/>
                </a:lnTo>
                <a:lnTo>
                  <a:pt x="230" y="210"/>
                </a:lnTo>
                <a:lnTo>
                  <a:pt x="218" y="195"/>
                </a:lnTo>
                <a:lnTo>
                  <a:pt x="203" y="177"/>
                </a:lnTo>
                <a:lnTo>
                  <a:pt x="187" y="158"/>
                </a:lnTo>
                <a:lnTo>
                  <a:pt x="169" y="138"/>
                </a:lnTo>
                <a:lnTo>
                  <a:pt x="150" y="118"/>
                </a:lnTo>
                <a:lnTo>
                  <a:pt x="130" y="98"/>
                </a:lnTo>
                <a:lnTo>
                  <a:pt x="108" y="78"/>
                </a:lnTo>
                <a:lnTo>
                  <a:pt x="87" y="59"/>
                </a:lnTo>
                <a:lnTo>
                  <a:pt x="65" y="42"/>
                </a:lnTo>
                <a:lnTo>
                  <a:pt x="43" y="28"/>
                </a:lnTo>
                <a:lnTo>
                  <a:pt x="21" y="16"/>
                </a:lnTo>
                <a:lnTo>
                  <a:pt x="0" y="7"/>
                </a:lnTo>
              </a:path>
            </a:pathLst>
          </a:custGeom>
          <a:solidFill>
            <a:srgbClr val="CAD4E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5" name="Freeform 25"/>
          <p:cNvSpPr>
            <a:spLocks/>
          </p:cNvSpPr>
          <p:nvPr/>
        </p:nvSpPr>
        <p:spPr bwMode="auto">
          <a:xfrm>
            <a:off x="5596468" y="3759202"/>
            <a:ext cx="193323" cy="1120775"/>
          </a:xfrm>
          <a:custGeom>
            <a:avLst/>
            <a:gdLst>
              <a:gd name="T0" fmla="*/ 214313 w 137"/>
              <a:gd name="T1" fmla="*/ 95250 h 706"/>
              <a:gd name="T2" fmla="*/ 211138 w 137"/>
              <a:gd name="T3" fmla="*/ 74613 h 706"/>
              <a:gd name="T4" fmla="*/ 201613 w 137"/>
              <a:gd name="T5" fmla="*/ 55563 h 706"/>
              <a:gd name="T6" fmla="*/ 190500 w 137"/>
              <a:gd name="T7" fmla="*/ 38100 h 706"/>
              <a:gd name="T8" fmla="*/ 176213 w 137"/>
              <a:gd name="T9" fmla="*/ 23813 h 706"/>
              <a:gd name="T10" fmla="*/ 158750 w 137"/>
              <a:gd name="T11" fmla="*/ 12700 h 706"/>
              <a:gd name="T12" fmla="*/ 139700 w 137"/>
              <a:gd name="T13" fmla="*/ 4763 h 706"/>
              <a:gd name="T14" fmla="*/ 119063 w 137"/>
              <a:gd name="T15" fmla="*/ 0 h 706"/>
              <a:gd name="T16" fmla="*/ 96838 w 137"/>
              <a:gd name="T17" fmla="*/ 0 h 706"/>
              <a:gd name="T18" fmla="*/ 76200 w 137"/>
              <a:gd name="T19" fmla="*/ 4763 h 706"/>
              <a:gd name="T20" fmla="*/ 55563 w 137"/>
              <a:gd name="T21" fmla="*/ 12700 h 706"/>
              <a:gd name="T22" fmla="*/ 39688 w 137"/>
              <a:gd name="T23" fmla="*/ 23813 h 706"/>
              <a:gd name="T24" fmla="*/ 25400 w 137"/>
              <a:gd name="T25" fmla="*/ 38100 h 706"/>
              <a:gd name="T26" fmla="*/ 12700 w 137"/>
              <a:gd name="T27" fmla="*/ 55563 h 706"/>
              <a:gd name="T28" fmla="*/ 4763 w 137"/>
              <a:gd name="T29" fmla="*/ 74613 h 706"/>
              <a:gd name="T30" fmla="*/ 0 w 137"/>
              <a:gd name="T31" fmla="*/ 95250 h 706"/>
              <a:gd name="T32" fmla="*/ 0 w 137"/>
              <a:gd name="T33" fmla="*/ 1012825 h 706"/>
              <a:gd name="T34" fmla="*/ 1588 w 137"/>
              <a:gd name="T35" fmla="*/ 1033463 h 706"/>
              <a:gd name="T36" fmla="*/ 9525 w 137"/>
              <a:gd name="T37" fmla="*/ 1054100 h 706"/>
              <a:gd name="T38" fmla="*/ 19050 w 137"/>
              <a:gd name="T39" fmla="*/ 1071563 h 706"/>
              <a:gd name="T40" fmla="*/ 31750 w 137"/>
              <a:gd name="T41" fmla="*/ 1087438 h 706"/>
              <a:gd name="T42" fmla="*/ 47625 w 137"/>
              <a:gd name="T43" fmla="*/ 1100138 h 706"/>
              <a:gd name="T44" fmla="*/ 66675 w 137"/>
              <a:gd name="T45" fmla="*/ 1111250 h 706"/>
              <a:gd name="T46" fmla="*/ 85725 w 137"/>
              <a:gd name="T47" fmla="*/ 1117600 h 706"/>
              <a:gd name="T48" fmla="*/ 107950 w 137"/>
              <a:gd name="T49" fmla="*/ 1119188 h 706"/>
              <a:gd name="T50" fmla="*/ 130175 w 137"/>
              <a:gd name="T51" fmla="*/ 1117600 h 706"/>
              <a:gd name="T52" fmla="*/ 149225 w 137"/>
              <a:gd name="T53" fmla="*/ 1111250 h 706"/>
              <a:gd name="T54" fmla="*/ 168275 w 137"/>
              <a:gd name="T55" fmla="*/ 1100138 h 706"/>
              <a:gd name="T56" fmla="*/ 184150 w 137"/>
              <a:gd name="T57" fmla="*/ 1087438 h 706"/>
              <a:gd name="T58" fmla="*/ 196850 w 137"/>
              <a:gd name="T59" fmla="*/ 1071563 h 706"/>
              <a:gd name="T60" fmla="*/ 207963 w 137"/>
              <a:gd name="T61" fmla="*/ 1054100 h 706"/>
              <a:gd name="T62" fmla="*/ 212725 w 137"/>
              <a:gd name="T63" fmla="*/ 1033463 h 706"/>
              <a:gd name="T64" fmla="*/ 215900 w 137"/>
              <a:gd name="T65" fmla="*/ 1012825 h 7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 h="706">
                <a:moveTo>
                  <a:pt x="136" y="67"/>
                </a:moveTo>
                <a:lnTo>
                  <a:pt x="135" y="60"/>
                </a:lnTo>
                <a:lnTo>
                  <a:pt x="134" y="54"/>
                </a:lnTo>
                <a:lnTo>
                  <a:pt x="133" y="47"/>
                </a:lnTo>
                <a:lnTo>
                  <a:pt x="131" y="41"/>
                </a:lnTo>
                <a:lnTo>
                  <a:pt x="127" y="35"/>
                </a:lnTo>
                <a:lnTo>
                  <a:pt x="124" y="30"/>
                </a:lnTo>
                <a:lnTo>
                  <a:pt x="120" y="24"/>
                </a:lnTo>
                <a:lnTo>
                  <a:pt x="116" y="20"/>
                </a:lnTo>
                <a:lnTo>
                  <a:pt x="111" y="15"/>
                </a:lnTo>
                <a:lnTo>
                  <a:pt x="106" y="12"/>
                </a:lnTo>
                <a:lnTo>
                  <a:pt x="100" y="8"/>
                </a:lnTo>
                <a:lnTo>
                  <a:pt x="94" y="5"/>
                </a:lnTo>
                <a:lnTo>
                  <a:pt x="88" y="3"/>
                </a:lnTo>
                <a:lnTo>
                  <a:pt x="82" y="1"/>
                </a:lnTo>
                <a:lnTo>
                  <a:pt x="75" y="0"/>
                </a:lnTo>
                <a:lnTo>
                  <a:pt x="68" y="0"/>
                </a:lnTo>
                <a:lnTo>
                  <a:pt x="61" y="0"/>
                </a:lnTo>
                <a:lnTo>
                  <a:pt x="54" y="1"/>
                </a:lnTo>
                <a:lnTo>
                  <a:pt x="48" y="3"/>
                </a:lnTo>
                <a:lnTo>
                  <a:pt x="42" y="5"/>
                </a:lnTo>
                <a:lnTo>
                  <a:pt x="35" y="8"/>
                </a:lnTo>
                <a:lnTo>
                  <a:pt x="30" y="12"/>
                </a:lnTo>
                <a:lnTo>
                  <a:pt x="25" y="15"/>
                </a:lnTo>
                <a:lnTo>
                  <a:pt x="20" y="20"/>
                </a:lnTo>
                <a:lnTo>
                  <a:pt x="16" y="24"/>
                </a:lnTo>
                <a:lnTo>
                  <a:pt x="12" y="30"/>
                </a:lnTo>
                <a:lnTo>
                  <a:pt x="8" y="35"/>
                </a:lnTo>
                <a:lnTo>
                  <a:pt x="6" y="41"/>
                </a:lnTo>
                <a:lnTo>
                  <a:pt x="3" y="47"/>
                </a:lnTo>
                <a:lnTo>
                  <a:pt x="1" y="54"/>
                </a:lnTo>
                <a:lnTo>
                  <a:pt x="0" y="60"/>
                </a:lnTo>
                <a:lnTo>
                  <a:pt x="0" y="67"/>
                </a:lnTo>
                <a:lnTo>
                  <a:pt x="0" y="638"/>
                </a:lnTo>
                <a:lnTo>
                  <a:pt x="0" y="645"/>
                </a:lnTo>
                <a:lnTo>
                  <a:pt x="1" y="651"/>
                </a:lnTo>
                <a:lnTo>
                  <a:pt x="3" y="658"/>
                </a:lnTo>
                <a:lnTo>
                  <a:pt x="6" y="664"/>
                </a:lnTo>
                <a:lnTo>
                  <a:pt x="8" y="670"/>
                </a:lnTo>
                <a:lnTo>
                  <a:pt x="12" y="675"/>
                </a:lnTo>
                <a:lnTo>
                  <a:pt x="16" y="680"/>
                </a:lnTo>
                <a:lnTo>
                  <a:pt x="20" y="685"/>
                </a:lnTo>
                <a:lnTo>
                  <a:pt x="25" y="689"/>
                </a:lnTo>
                <a:lnTo>
                  <a:pt x="30" y="693"/>
                </a:lnTo>
                <a:lnTo>
                  <a:pt x="35" y="697"/>
                </a:lnTo>
                <a:lnTo>
                  <a:pt x="42" y="700"/>
                </a:lnTo>
                <a:lnTo>
                  <a:pt x="48" y="702"/>
                </a:lnTo>
                <a:lnTo>
                  <a:pt x="54" y="704"/>
                </a:lnTo>
                <a:lnTo>
                  <a:pt x="61" y="704"/>
                </a:lnTo>
                <a:lnTo>
                  <a:pt x="68" y="705"/>
                </a:lnTo>
                <a:lnTo>
                  <a:pt x="75" y="704"/>
                </a:lnTo>
                <a:lnTo>
                  <a:pt x="82" y="704"/>
                </a:lnTo>
                <a:lnTo>
                  <a:pt x="88" y="702"/>
                </a:lnTo>
                <a:lnTo>
                  <a:pt x="94" y="700"/>
                </a:lnTo>
                <a:lnTo>
                  <a:pt x="100" y="697"/>
                </a:lnTo>
                <a:lnTo>
                  <a:pt x="106" y="693"/>
                </a:lnTo>
                <a:lnTo>
                  <a:pt x="111" y="689"/>
                </a:lnTo>
                <a:lnTo>
                  <a:pt x="116" y="685"/>
                </a:lnTo>
                <a:lnTo>
                  <a:pt x="120" y="680"/>
                </a:lnTo>
                <a:lnTo>
                  <a:pt x="124" y="675"/>
                </a:lnTo>
                <a:lnTo>
                  <a:pt x="127" y="670"/>
                </a:lnTo>
                <a:lnTo>
                  <a:pt x="131" y="664"/>
                </a:lnTo>
                <a:lnTo>
                  <a:pt x="133" y="658"/>
                </a:lnTo>
                <a:lnTo>
                  <a:pt x="134" y="651"/>
                </a:lnTo>
                <a:lnTo>
                  <a:pt x="135" y="645"/>
                </a:lnTo>
                <a:lnTo>
                  <a:pt x="136" y="638"/>
                </a:lnTo>
                <a:lnTo>
                  <a:pt x="136" y="67"/>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6" name="Freeform 26"/>
          <p:cNvSpPr>
            <a:spLocks/>
          </p:cNvSpPr>
          <p:nvPr/>
        </p:nvSpPr>
        <p:spPr bwMode="auto">
          <a:xfrm>
            <a:off x="5596468" y="4033838"/>
            <a:ext cx="193323" cy="881062"/>
          </a:xfrm>
          <a:custGeom>
            <a:avLst/>
            <a:gdLst>
              <a:gd name="T0" fmla="*/ 215889 w 136"/>
              <a:gd name="T1" fmla="*/ 95250 h 555"/>
              <a:gd name="T2" fmla="*/ 211091 w 136"/>
              <a:gd name="T3" fmla="*/ 74612 h 555"/>
              <a:gd name="T4" fmla="*/ 203095 w 136"/>
              <a:gd name="T5" fmla="*/ 55562 h 555"/>
              <a:gd name="T6" fmla="*/ 190302 w 136"/>
              <a:gd name="T7" fmla="*/ 38100 h 555"/>
              <a:gd name="T8" fmla="*/ 175909 w 136"/>
              <a:gd name="T9" fmla="*/ 23812 h 555"/>
              <a:gd name="T10" fmla="*/ 159918 w 136"/>
              <a:gd name="T11" fmla="*/ 12700 h 555"/>
              <a:gd name="T12" fmla="*/ 140728 w 136"/>
              <a:gd name="T13" fmla="*/ 4762 h 555"/>
              <a:gd name="T14" fmla="*/ 118339 w 136"/>
              <a:gd name="T15" fmla="*/ 0 h 555"/>
              <a:gd name="T16" fmla="*/ 95951 w 136"/>
              <a:gd name="T17" fmla="*/ 0 h 555"/>
              <a:gd name="T18" fmla="*/ 75161 w 136"/>
              <a:gd name="T19" fmla="*/ 4762 h 555"/>
              <a:gd name="T20" fmla="*/ 55971 w 136"/>
              <a:gd name="T21" fmla="*/ 12700 h 555"/>
              <a:gd name="T22" fmla="*/ 38380 w 136"/>
              <a:gd name="T23" fmla="*/ 23812 h 555"/>
              <a:gd name="T24" fmla="*/ 23988 w 136"/>
              <a:gd name="T25" fmla="*/ 38100 h 555"/>
              <a:gd name="T26" fmla="*/ 12793 w 136"/>
              <a:gd name="T27" fmla="*/ 55562 h 555"/>
              <a:gd name="T28" fmla="*/ 4798 w 136"/>
              <a:gd name="T29" fmla="*/ 74612 h 555"/>
              <a:gd name="T30" fmla="*/ 0 w 136"/>
              <a:gd name="T31" fmla="*/ 95250 h 555"/>
              <a:gd name="T32" fmla="*/ 0 w 136"/>
              <a:gd name="T33" fmla="*/ 773112 h 555"/>
              <a:gd name="T34" fmla="*/ 1599 w 136"/>
              <a:gd name="T35" fmla="*/ 793750 h 555"/>
              <a:gd name="T36" fmla="*/ 7996 w 136"/>
              <a:gd name="T37" fmla="*/ 812800 h 555"/>
              <a:gd name="T38" fmla="*/ 17591 w 136"/>
              <a:gd name="T39" fmla="*/ 831850 h 555"/>
              <a:gd name="T40" fmla="*/ 31984 w 136"/>
              <a:gd name="T41" fmla="*/ 847725 h 555"/>
              <a:gd name="T42" fmla="*/ 47975 w 136"/>
              <a:gd name="T43" fmla="*/ 860425 h 555"/>
              <a:gd name="T44" fmla="*/ 65566 w 136"/>
              <a:gd name="T45" fmla="*/ 869950 h 555"/>
              <a:gd name="T46" fmla="*/ 86356 w 136"/>
              <a:gd name="T47" fmla="*/ 877887 h 555"/>
              <a:gd name="T48" fmla="*/ 107145 w 136"/>
              <a:gd name="T49" fmla="*/ 879475 h 555"/>
              <a:gd name="T50" fmla="*/ 129533 w 136"/>
              <a:gd name="T51" fmla="*/ 877887 h 555"/>
              <a:gd name="T52" fmla="*/ 150323 w 136"/>
              <a:gd name="T53" fmla="*/ 869950 h 555"/>
              <a:gd name="T54" fmla="*/ 167914 w 136"/>
              <a:gd name="T55" fmla="*/ 860425 h 555"/>
              <a:gd name="T56" fmla="*/ 183905 w 136"/>
              <a:gd name="T57" fmla="*/ 847725 h 555"/>
              <a:gd name="T58" fmla="*/ 196699 w 136"/>
              <a:gd name="T59" fmla="*/ 831850 h 555"/>
              <a:gd name="T60" fmla="*/ 207893 w 136"/>
              <a:gd name="T61" fmla="*/ 812800 h 555"/>
              <a:gd name="T62" fmla="*/ 214290 w 136"/>
              <a:gd name="T63" fmla="*/ 793750 h 555"/>
              <a:gd name="T64" fmla="*/ 215889 w 136"/>
              <a:gd name="T65" fmla="*/ 773112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6" h="555">
                <a:moveTo>
                  <a:pt x="135" y="67"/>
                </a:moveTo>
                <a:lnTo>
                  <a:pt x="135" y="60"/>
                </a:lnTo>
                <a:lnTo>
                  <a:pt x="134" y="53"/>
                </a:lnTo>
                <a:lnTo>
                  <a:pt x="132" y="47"/>
                </a:lnTo>
                <a:lnTo>
                  <a:pt x="130" y="41"/>
                </a:lnTo>
                <a:lnTo>
                  <a:pt x="127" y="35"/>
                </a:lnTo>
                <a:lnTo>
                  <a:pt x="123" y="30"/>
                </a:lnTo>
                <a:lnTo>
                  <a:pt x="119" y="24"/>
                </a:lnTo>
                <a:lnTo>
                  <a:pt x="115" y="20"/>
                </a:lnTo>
                <a:lnTo>
                  <a:pt x="110" y="15"/>
                </a:lnTo>
                <a:lnTo>
                  <a:pt x="105" y="11"/>
                </a:lnTo>
                <a:lnTo>
                  <a:pt x="100" y="8"/>
                </a:lnTo>
                <a:lnTo>
                  <a:pt x="94" y="5"/>
                </a:lnTo>
                <a:lnTo>
                  <a:pt x="88" y="3"/>
                </a:lnTo>
                <a:lnTo>
                  <a:pt x="81" y="1"/>
                </a:lnTo>
                <a:lnTo>
                  <a:pt x="74" y="0"/>
                </a:lnTo>
                <a:lnTo>
                  <a:pt x="67" y="0"/>
                </a:lnTo>
                <a:lnTo>
                  <a:pt x="60" y="0"/>
                </a:lnTo>
                <a:lnTo>
                  <a:pt x="54" y="1"/>
                </a:lnTo>
                <a:lnTo>
                  <a:pt x="47" y="3"/>
                </a:lnTo>
                <a:lnTo>
                  <a:pt x="41" y="5"/>
                </a:lnTo>
                <a:lnTo>
                  <a:pt x="35" y="8"/>
                </a:lnTo>
                <a:lnTo>
                  <a:pt x="30" y="11"/>
                </a:lnTo>
                <a:lnTo>
                  <a:pt x="24" y="15"/>
                </a:lnTo>
                <a:lnTo>
                  <a:pt x="20" y="20"/>
                </a:lnTo>
                <a:lnTo>
                  <a:pt x="15" y="24"/>
                </a:lnTo>
                <a:lnTo>
                  <a:pt x="11" y="30"/>
                </a:lnTo>
                <a:lnTo>
                  <a:pt x="8" y="35"/>
                </a:lnTo>
                <a:lnTo>
                  <a:pt x="5" y="41"/>
                </a:lnTo>
                <a:lnTo>
                  <a:pt x="3" y="47"/>
                </a:lnTo>
                <a:lnTo>
                  <a:pt x="1" y="53"/>
                </a:lnTo>
                <a:lnTo>
                  <a:pt x="0" y="60"/>
                </a:lnTo>
                <a:lnTo>
                  <a:pt x="0" y="67"/>
                </a:lnTo>
                <a:lnTo>
                  <a:pt x="0" y="487"/>
                </a:lnTo>
                <a:lnTo>
                  <a:pt x="0" y="493"/>
                </a:lnTo>
                <a:lnTo>
                  <a:pt x="1" y="500"/>
                </a:lnTo>
                <a:lnTo>
                  <a:pt x="3" y="506"/>
                </a:lnTo>
                <a:lnTo>
                  <a:pt x="5" y="512"/>
                </a:lnTo>
                <a:lnTo>
                  <a:pt x="8" y="519"/>
                </a:lnTo>
                <a:lnTo>
                  <a:pt x="11" y="524"/>
                </a:lnTo>
                <a:lnTo>
                  <a:pt x="15" y="529"/>
                </a:lnTo>
                <a:lnTo>
                  <a:pt x="20" y="534"/>
                </a:lnTo>
                <a:lnTo>
                  <a:pt x="24" y="538"/>
                </a:lnTo>
                <a:lnTo>
                  <a:pt x="30" y="542"/>
                </a:lnTo>
                <a:lnTo>
                  <a:pt x="35" y="546"/>
                </a:lnTo>
                <a:lnTo>
                  <a:pt x="41" y="548"/>
                </a:lnTo>
                <a:lnTo>
                  <a:pt x="47" y="551"/>
                </a:lnTo>
                <a:lnTo>
                  <a:pt x="54" y="553"/>
                </a:lnTo>
                <a:lnTo>
                  <a:pt x="60" y="553"/>
                </a:lnTo>
                <a:lnTo>
                  <a:pt x="67" y="554"/>
                </a:lnTo>
                <a:lnTo>
                  <a:pt x="74" y="553"/>
                </a:lnTo>
                <a:lnTo>
                  <a:pt x="81" y="553"/>
                </a:lnTo>
                <a:lnTo>
                  <a:pt x="88" y="551"/>
                </a:lnTo>
                <a:lnTo>
                  <a:pt x="94" y="548"/>
                </a:lnTo>
                <a:lnTo>
                  <a:pt x="100" y="546"/>
                </a:lnTo>
                <a:lnTo>
                  <a:pt x="105" y="542"/>
                </a:lnTo>
                <a:lnTo>
                  <a:pt x="110" y="538"/>
                </a:lnTo>
                <a:lnTo>
                  <a:pt x="115" y="534"/>
                </a:lnTo>
                <a:lnTo>
                  <a:pt x="119" y="529"/>
                </a:lnTo>
                <a:lnTo>
                  <a:pt x="123" y="524"/>
                </a:lnTo>
                <a:lnTo>
                  <a:pt x="127" y="519"/>
                </a:lnTo>
                <a:lnTo>
                  <a:pt x="130" y="512"/>
                </a:lnTo>
                <a:lnTo>
                  <a:pt x="132" y="506"/>
                </a:lnTo>
                <a:lnTo>
                  <a:pt x="134" y="500"/>
                </a:lnTo>
                <a:lnTo>
                  <a:pt x="135" y="493"/>
                </a:lnTo>
                <a:lnTo>
                  <a:pt x="135" y="487"/>
                </a:lnTo>
                <a:lnTo>
                  <a:pt x="135" y="67"/>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Freeform 27"/>
          <p:cNvSpPr>
            <a:spLocks/>
          </p:cNvSpPr>
          <p:nvPr/>
        </p:nvSpPr>
        <p:spPr bwMode="auto">
          <a:xfrm>
            <a:off x="6293557" y="4081465"/>
            <a:ext cx="194733" cy="847725"/>
          </a:xfrm>
          <a:custGeom>
            <a:avLst/>
            <a:gdLst>
              <a:gd name="T0" fmla="*/ 217488 w 138"/>
              <a:gd name="T1" fmla="*/ 96838 h 534"/>
              <a:gd name="T2" fmla="*/ 212725 w 138"/>
              <a:gd name="T3" fmla="*/ 76200 h 534"/>
              <a:gd name="T4" fmla="*/ 204788 w 138"/>
              <a:gd name="T5" fmla="*/ 55563 h 534"/>
              <a:gd name="T6" fmla="*/ 192088 w 138"/>
              <a:gd name="T7" fmla="*/ 39688 h 534"/>
              <a:gd name="T8" fmla="*/ 177800 w 138"/>
              <a:gd name="T9" fmla="*/ 23813 h 534"/>
              <a:gd name="T10" fmla="*/ 160338 w 138"/>
              <a:gd name="T11" fmla="*/ 12700 h 534"/>
              <a:gd name="T12" fmla="*/ 141288 w 138"/>
              <a:gd name="T13" fmla="*/ 4763 h 534"/>
              <a:gd name="T14" fmla="*/ 120650 w 138"/>
              <a:gd name="T15" fmla="*/ 0 h 534"/>
              <a:gd name="T16" fmla="*/ 98425 w 138"/>
              <a:gd name="T17" fmla="*/ 0 h 534"/>
              <a:gd name="T18" fmla="*/ 76200 w 138"/>
              <a:gd name="T19" fmla="*/ 4763 h 534"/>
              <a:gd name="T20" fmla="*/ 57150 w 138"/>
              <a:gd name="T21" fmla="*/ 12700 h 534"/>
              <a:gd name="T22" fmla="*/ 39688 w 138"/>
              <a:gd name="T23" fmla="*/ 23813 h 534"/>
              <a:gd name="T24" fmla="*/ 25400 w 138"/>
              <a:gd name="T25" fmla="*/ 39688 h 534"/>
              <a:gd name="T26" fmla="*/ 12700 w 138"/>
              <a:gd name="T27" fmla="*/ 55563 h 534"/>
              <a:gd name="T28" fmla="*/ 4763 w 138"/>
              <a:gd name="T29" fmla="*/ 76200 h 534"/>
              <a:gd name="T30" fmla="*/ 0 w 138"/>
              <a:gd name="T31" fmla="*/ 96838 h 534"/>
              <a:gd name="T32" fmla="*/ 0 w 138"/>
              <a:gd name="T33" fmla="*/ 736600 h 534"/>
              <a:gd name="T34" fmla="*/ 1588 w 138"/>
              <a:gd name="T35" fmla="*/ 758825 h 534"/>
              <a:gd name="T36" fmla="*/ 7938 w 138"/>
              <a:gd name="T37" fmla="*/ 779463 h 534"/>
              <a:gd name="T38" fmla="*/ 19050 w 138"/>
              <a:gd name="T39" fmla="*/ 796925 h 534"/>
              <a:gd name="T40" fmla="*/ 31750 w 138"/>
              <a:gd name="T41" fmla="*/ 814388 h 534"/>
              <a:gd name="T42" fmla="*/ 47625 w 138"/>
              <a:gd name="T43" fmla="*/ 827088 h 534"/>
              <a:gd name="T44" fmla="*/ 66675 w 138"/>
              <a:gd name="T45" fmla="*/ 836613 h 534"/>
              <a:gd name="T46" fmla="*/ 87313 w 138"/>
              <a:gd name="T47" fmla="*/ 842963 h 534"/>
              <a:gd name="T48" fmla="*/ 109538 w 138"/>
              <a:gd name="T49" fmla="*/ 846138 h 534"/>
              <a:gd name="T50" fmla="*/ 130175 w 138"/>
              <a:gd name="T51" fmla="*/ 842963 h 534"/>
              <a:gd name="T52" fmla="*/ 150813 w 138"/>
              <a:gd name="T53" fmla="*/ 836613 h 534"/>
              <a:gd name="T54" fmla="*/ 169863 w 138"/>
              <a:gd name="T55" fmla="*/ 827088 h 534"/>
              <a:gd name="T56" fmla="*/ 185738 w 138"/>
              <a:gd name="T57" fmla="*/ 814388 h 534"/>
              <a:gd name="T58" fmla="*/ 198438 w 138"/>
              <a:gd name="T59" fmla="*/ 796925 h 534"/>
              <a:gd name="T60" fmla="*/ 207963 w 138"/>
              <a:gd name="T61" fmla="*/ 779463 h 534"/>
              <a:gd name="T62" fmla="*/ 215900 w 138"/>
              <a:gd name="T63" fmla="*/ 758825 h 534"/>
              <a:gd name="T64" fmla="*/ 217488 w 138"/>
              <a:gd name="T65" fmla="*/ 736600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534">
                <a:moveTo>
                  <a:pt x="137" y="68"/>
                </a:moveTo>
                <a:lnTo>
                  <a:pt x="137" y="61"/>
                </a:lnTo>
                <a:lnTo>
                  <a:pt x="136" y="54"/>
                </a:lnTo>
                <a:lnTo>
                  <a:pt x="134" y="48"/>
                </a:lnTo>
                <a:lnTo>
                  <a:pt x="131" y="41"/>
                </a:lnTo>
                <a:lnTo>
                  <a:pt x="129" y="35"/>
                </a:lnTo>
                <a:lnTo>
                  <a:pt x="125" y="30"/>
                </a:lnTo>
                <a:lnTo>
                  <a:pt x="121" y="25"/>
                </a:lnTo>
                <a:lnTo>
                  <a:pt x="117" y="20"/>
                </a:lnTo>
                <a:lnTo>
                  <a:pt x="112" y="15"/>
                </a:lnTo>
                <a:lnTo>
                  <a:pt x="107" y="11"/>
                </a:lnTo>
                <a:lnTo>
                  <a:pt x="101" y="8"/>
                </a:lnTo>
                <a:lnTo>
                  <a:pt x="95" y="5"/>
                </a:lnTo>
                <a:lnTo>
                  <a:pt x="89" y="3"/>
                </a:lnTo>
                <a:lnTo>
                  <a:pt x="82" y="1"/>
                </a:lnTo>
                <a:lnTo>
                  <a:pt x="76" y="0"/>
                </a:lnTo>
                <a:lnTo>
                  <a:pt x="69" y="0"/>
                </a:lnTo>
                <a:lnTo>
                  <a:pt x="62" y="0"/>
                </a:lnTo>
                <a:lnTo>
                  <a:pt x="55" y="1"/>
                </a:lnTo>
                <a:lnTo>
                  <a:pt x="48" y="3"/>
                </a:lnTo>
                <a:lnTo>
                  <a:pt x="42" y="5"/>
                </a:lnTo>
                <a:lnTo>
                  <a:pt x="36" y="8"/>
                </a:lnTo>
                <a:lnTo>
                  <a:pt x="30" y="11"/>
                </a:lnTo>
                <a:lnTo>
                  <a:pt x="25" y="15"/>
                </a:lnTo>
                <a:lnTo>
                  <a:pt x="20" y="20"/>
                </a:lnTo>
                <a:lnTo>
                  <a:pt x="16" y="25"/>
                </a:lnTo>
                <a:lnTo>
                  <a:pt x="12" y="30"/>
                </a:lnTo>
                <a:lnTo>
                  <a:pt x="8" y="35"/>
                </a:lnTo>
                <a:lnTo>
                  <a:pt x="5" y="41"/>
                </a:lnTo>
                <a:lnTo>
                  <a:pt x="3" y="48"/>
                </a:lnTo>
                <a:lnTo>
                  <a:pt x="1" y="54"/>
                </a:lnTo>
                <a:lnTo>
                  <a:pt x="0" y="61"/>
                </a:lnTo>
                <a:lnTo>
                  <a:pt x="0" y="68"/>
                </a:lnTo>
                <a:lnTo>
                  <a:pt x="0" y="464"/>
                </a:lnTo>
                <a:lnTo>
                  <a:pt x="0" y="471"/>
                </a:lnTo>
                <a:lnTo>
                  <a:pt x="1" y="478"/>
                </a:lnTo>
                <a:lnTo>
                  <a:pt x="3" y="485"/>
                </a:lnTo>
                <a:lnTo>
                  <a:pt x="5" y="491"/>
                </a:lnTo>
                <a:lnTo>
                  <a:pt x="8" y="497"/>
                </a:lnTo>
                <a:lnTo>
                  <a:pt x="12" y="502"/>
                </a:lnTo>
                <a:lnTo>
                  <a:pt x="16" y="508"/>
                </a:lnTo>
                <a:lnTo>
                  <a:pt x="20" y="513"/>
                </a:lnTo>
                <a:lnTo>
                  <a:pt x="25" y="517"/>
                </a:lnTo>
                <a:lnTo>
                  <a:pt x="30" y="521"/>
                </a:lnTo>
                <a:lnTo>
                  <a:pt x="36" y="525"/>
                </a:lnTo>
                <a:lnTo>
                  <a:pt x="42" y="527"/>
                </a:lnTo>
                <a:lnTo>
                  <a:pt x="48" y="530"/>
                </a:lnTo>
                <a:lnTo>
                  <a:pt x="55" y="531"/>
                </a:lnTo>
                <a:lnTo>
                  <a:pt x="62" y="532"/>
                </a:lnTo>
                <a:lnTo>
                  <a:pt x="69" y="533"/>
                </a:lnTo>
                <a:lnTo>
                  <a:pt x="76" y="532"/>
                </a:lnTo>
                <a:lnTo>
                  <a:pt x="82" y="531"/>
                </a:lnTo>
                <a:lnTo>
                  <a:pt x="89" y="530"/>
                </a:lnTo>
                <a:lnTo>
                  <a:pt x="95" y="527"/>
                </a:lnTo>
                <a:lnTo>
                  <a:pt x="101" y="525"/>
                </a:lnTo>
                <a:lnTo>
                  <a:pt x="107" y="521"/>
                </a:lnTo>
                <a:lnTo>
                  <a:pt x="112" y="517"/>
                </a:lnTo>
                <a:lnTo>
                  <a:pt x="117" y="513"/>
                </a:lnTo>
                <a:lnTo>
                  <a:pt x="121" y="508"/>
                </a:lnTo>
                <a:lnTo>
                  <a:pt x="125" y="502"/>
                </a:lnTo>
                <a:lnTo>
                  <a:pt x="129" y="497"/>
                </a:lnTo>
                <a:lnTo>
                  <a:pt x="131" y="491"/>
                </a:lnTo>
                <a:lnTo>
                  <a:pt x="134" y="485"/>
                </a:lnTo>
                <a:lnTo>
                  <a:pt x="136" y="478"/>
                </a:lnTo>
                <a:lnTo>
                  <a:pt x="137" y="471"/>
                </a:lnTo>
                <a:lnTo>
                  <a:pt x="137" y="464"/>
                </a:lnTo>
                <a:lnTo>
                  <a:pt x="137" y="68"/>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Freeform 28"/>
          <p:cNvSpPr>
            <a:spLocks/>
          </p:cNvSpPr>
          <p:nvPr/>
        </p:nvSpPr>
        <p:spPr bwMode="auto">
          <a:xfrm>
            <a:off x="6293557" y="3825875"/>
            <a:ext cx="194733" cy="368300"/>
          </a:xfrm>
          <a:custGeom>
            <a:avLst/>
            <a:gdLst>
              <a:gd name="T0" fmla="*/ 0 w 138"/>
              <a:gd name="T1" fmla="*/ 354013 h 232"/>
              <a:gd name="T2" fmla="*/ 4763 w 138"/>
              <a:gd name="T3" fmla="*/ 333375 h 232"/>
              <a:gd name="T4" fmla="*/ 12700 w 138"/>
              <a:gd name="T5" fmla="*/ 312738 h 232"/>
              <a:gd name="T6" fmla="*/ 25400 w 138"/>
              <a:gd name="T7" fmla="*/ 295275 h 232"/>
              <a:gd name="T8" fmla="*/ 39688 w 138"/>
              <a:gd name="T9" fmla="*/ 280988 h 232"/>
              <a:gd name="T10" fmla="*/ 57150 w 138"/>
              <a:gd name="T11" fmla="*/ 269875 h 232"/>
              <a:gd name="T12" fmla="*/ 76200 w 138"/>
              <a:gd name="T13" fmla="*/ 261938 h 232"/>
              <a:gd name="T14" fmla="*/ 98425 w 138"/>
              <a:gd name="T15" fmla="*/ 257175 h 232"/>
              <a:gd name="T16" fmla="*/ 120650 w 138"/>
              <a:gd name="T17" fmla="*/ 257175 h 232"/>
              <a:gd name="T18" fmla="*/ 141288 w 138"/>
              <a:gd name="T19" fmla="*/ 261938 h 232"/>
              <a:gd name="T20" fmla="*/ 160338 w 138"/>
              <a:gd name="T21" fmla="*/ 269875 h 232"/>
              <a:gd name="T22" fmla="*/ 177800 w 138"/>
              <a:gd name="T23" fmla="*/ 282575 h 232"/>
              <a:gd name="T24" fmla="*/ 192088 w 138"/>
              <a:gd name="T25" fmla="*/ 296863 h 232"/>
              <a:gd name="T26" fmla="*/ 203200 w 138"/>
              <a:gd name="T27" fmla="*/ 314325 h 232"/>
              <a:gd name="T28" fmla="*/ 212725 w 138"/>
              <a:gd name="T29" fmla="*/ 333375 h 232"/>
              <a:gd name="T30" fmla="*/ 215900 w 138"/>
              <a:gd name="T31" fmla="*/ 355600 h 232"/>
              <a:gd name="T32" fmla="*/ 217488 w 138"/>
              <a:gd name="T33" fmla="*/ 88900 h 232"/>
              <a:gd name="T34" fmla="*/ 217488 w 138"/>
              <a:gd name="T35" fmla="*/ 96838 h 232"/>
              <a:gd name="T36" fmla="*/ 212725 w 138"/>
              <a:gd name="T37" fmla="*/ 76200 h 232"/>
              <a:gd name="T38" fmla="*/ 204788 w 138"/>
              <a:gd name="T39" fmla="*/ 57150 h 232"/>
              <a:gd name="T40" fmla="*/ 192088 w 138"/>
              <a:gd name="T41" fmla="*/ 39688 h 232"/>
              <a:gd name="T42" fmla="*/ 177800 w 138"/>
              <a:gd name="T43" fmla="*/ 25400 h 232"/>
              <a:gd name="T44" fmla="*/ 160338 w 138"/>
              <a:gd name="T45" fmla="*/ 12700 h 232"/>
              <a:gd name="T46" fmla="*/ 141288 w 138"/>
              <a:gd name="T47" fmla="*/ 4763 h 232"/>
              <a:gd name="T48" fmla="*/ 120650 w 138"/>
              <a:gd name="T49" fmla="*/ 0 h 232"/>
              <a:gd name="T50" fmla="*/ 98425 w 138"/>
              <a:gd name="T51" fmla="*/ 0 h 232"/>
              <a:gd name="T52" fmla="*/ 76200 w 138"/>
              <a:gd name="T53" fmla="*/ 4763 h 232"/>
              <a:gd name="T54" fmla="*/ 57150 w 138"/>
              <a:gd name="T55" fmla="*/ 12700 h 232"/>
              <a:gd name="T56" fmla="*/ 39688 w 138"/>
              <a:gd name="T57" fmla="*/ 25400 h 232"/>
              <a:gd name="T58" fmla="*/ 25400 w 138"/>
              <a:gd name="T59" fmla="*/ 39688 h 232"/>
              <a:gd name="T60" fmla="*/ 12700 w 138"/>
              <a:gd name="T61" fmla="*/ 57150 h 232"/>
              <a:gd name="T62" fmla="*/ 4763 w 138"/>
              <a:gd name="T63" fmla="*/ 76200 h 232"/>
              <a:gd name="T64" fmla="*/ 0 w 138"/>
              <a:gd name="T65" fmla="*/ 96838 h 232"/>
              <a:gd name="T66" fmla="*/ 0 w 138"/>
              <a:gd name="T67" fmla="*/ 88900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8" h="232">
                <a:moveTo>
                  <a:pt x="0" y="230"/>
                </a:moveTo>
                <a:lnTo>
                  <a:pt x="0" y="223"/>
                </a:lnTo>
                <a:lnTo>
                  <a:pt x="1" y="216"/>
                </a:lnTo>
                <a:lnTo>
                  <a:pt x="3" y="210"/>
                </a:lnTo>
                <a:lnTo>
                  <a:pt x="5" y="203"/>
                </a:lnTo>
                <a:lnTo>
                  <a:pt x="8" y="197"/>
                </a:lnTo>
                <a:lnTo>
                  <a:pt x="12" y="192"/>
                </a:lnTo>
                <a:lnTo>
                  <a:pt x="16" y="186"/>
                </a:lnTo>
                <a:lnTo>
                  <a:pt x="20" y="182"/>
                </a:lnTo>
                <a:lnTo>
                  <a:pt x="25" y="177"/>
                </a:lnTo>
                <a:lnTo>
                  <a:pt x="30" y="173"/>
                </a:lnTo>
                <a:lnTo>
                  <a:pt x="36" y="170"/>
                </a:lnTo>
                <a:lnTo>
                  <a:pt x="42" y="167"/>
                </a:lnTo>
                <a:lnTo>
                  <a:pt x="48" y="165"/>
                </a:lnTo>
                <a:lnTo>
                  <a:pt x="55" y="163"/>
                </a:lnTo>
                <a:lnTo>
                  <a:pt x="62" y="162"/>
                </a:lnTo>
                <a:lnTo>
                  <a:pt x="69" y="162"/>
                </a:lnTo>
                <a:lnTo>
                  <a:pt x="76" y="162"/>
                </a:lnTo>
                <a:lnTo>
                  <a:pt x="83" y="163"/>
                </a:lnTo>
                <a:lnTo>
                  <a:pt x="89" y="165"/>
                </a:lnTo>
                <a:lnTo>
                  <a:pt x="95" y="167"/>
                </a:lnTo>
                <a:lnTo>
                  <a:pt x="101" y="170"/>
                </a:lnTo>
                <a:lnTo>
                  <a:pt x="107" y="173"/>
                </a:lnTo>
                <a:lnTo>
                  <a:pt x="112" y="178"/>
                </a:lnTo>
                <a:lnTo>
                  <a:pt x="117" y="182"/>
                </a:lnTo>
                <a:lnTo>
                  <a:pt x="121" y="187"/>
                </a:lnTo>
                <a:lnTo>
                  <a:pt x="125" y="192"/>
                </a:lnTo>
                <a:lnTo>
                  <a:pt x="128" y="198"/>
                </a:lnTo>
                <a:lnTo>
                  <a:pt x="131" y="204"/>
                </a:lnTo>
                <a:lnTo>
                  <a:pt x="134" y="210"/>
                </a:lnTo>
                <a:lnTo>
                  <a:pt x="135" y="217"/>
                </a:lnTo>
                <a:lnTo>
                  <a:pt x="136" y="224"/>
                </a:lnTo>
                <a:lnTo>
                  <a:pt x="137" y="231"/>
                </a:lnTo>
                <a:lnTo>
                  <a:pt x="137" y="56"/>
                </a:lnTo>
                <a:lnTo>
                  <a:pt x="137" y="68"/>
                </a:lnTo>
                <a:lnTo>
                  <a:pt x="137" y="61"/>
                </a:lnTo>
                <a:lnTo>
                  <a:pt x="136" y="54"/>
                </a:lnTo>
                <a:lnTo>
                  <a:pt x="134" y="48"/>
                </a:lnTo>
                <a:lnTo>
                  <a:pt x="132" y="42"/>
                </a:lnTo>
                <a:lnTo>
                  <a:pt x="129" y="36"/>
                </a:lnTo>
                <a:lnTo>
                  <a:pt x="125" y="30"/>
                </a:lnTo>
                <a:lnTo>
                  <a:pt x="121" y="25"/>
                </a:lnTo>
                <a:lnTo>
                  <a:pt x="117" y="20"/>
                </a:lnTo>
                <a:lnTo>
                  <a:pt x="112" y="16"/>
                </a:lnTo>
                <a:lnTo>
                  <a:pt x="107" y="12"/>
                </a:lnTo>
                <a:lnTo>
                  <a:pt x="101" y="8"/>
                </a:lnTo>
                <a:lnTo>
                  <a:pt x="95" y="5"/>
                </a:lnTo>
                <a:lnTo>
                  <a:pt x="89" y="3"/>
                </a:lnTo>
                <a:lnTo>
                  <a:pt x="83" y="1"/>
                </a:lnTo>
                <a:lnTo>
                  <a:pt x="76" y="0"/>
                </a:lnTo>
                <a:lnTo>
                  <a:pt x="69" y="0"/>
                </a:lnTo>
                <a:lnTo>
                  <a:pt x="62" y="0"/>
                </a:lnTo>
                <a:lnTo>
                  <a:pt x="55" y="1"/>
                </a:lnTo>
                <a:lnTo>
                  <a:pt x="48" y="3"/>
                </a:lnTo>
                <a:lnTo>
                  <a:pt x="42" y="5"/>
                </a:lnTo>
                <a:lnTo>
                  <a:pt x="36" y="8"/>
                </a:lnTo>
                <a:lnTo>
                  <a:pt x="30" y="12"/>
                </a:lnTo>
                <a:lnTo>
                  <a:pt x="25" y="16"/>
                </a:lnTo>
                <a:lnTo>
                  <a:pt x="20" y="20"/>
                </a:lnTo>
                <a:lnTo>
                  <a:pt x="16" y="25"/>
                </a:lnTo>
                <a:lnTo>
                  <a:pt x="12" y="30"/>
                </a:lnTo>
                <a:lnTo>
                  <a:pt x="8" y="36"/>
                </a:lnTo>
                <a:lnTo>
                  <a:pt x="5" y="42"/>
                </a:lnTo>
                <a:lnTo>
                  <a:pt x="3" y="48"/>
                </a:lnTo>
                <a:lnTo>
                  <a:pt x="1" y="54"/>
                </a:lnTo>
                <a:lnTo>
                  <a:pt x="0" y="61"/>
                </a:lnTo>
                <a:lnTo>
                  <a:pt x="0" y="68"/>
                </a:lnTo>
                <a:lnTo>
                  <a:pt x="0" y="56"/>
                </a:lnTo>
                <a:lnTo>
                  <a:pt x="0" y="230"/>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Freeform 29"/>
          <p:cNvSpPr>
            <a:spLocks/>
          </p:cNvSpPr>
          <p:nvPr/>
        </p:nvSpPr>
        <p:spPr bwMode="auto">
          <a:xfrm>
            <a:off x="4951590" y="2905127"/>
            <a:ext cx="1701800" cy="2119313"/>
          </a:xfrm>
          <a:custGeom>
            <a:avLst/>
            <a:gdLst>
              <a:gd name="T0" fmla="*/ 177653 w 1207"/>
              <a:gd name="T1" fmla="*/ 3175 h 1335"/>
              <a:gd name="T2" fmla="*/ 185584 w 1207"/>
              <a:gd name="T3" fmla="*/ 1588 h 1335"/>
              <a:gd name="T4" fmla="*/ 209376 w 1207"/>
              <a:gd name="T5" fmla="*/ 0 h 1335"/>
              <a:gd name="T6" fmla="*/ 247445 w 1207"/>
              <a:gd name="T7" fmla="*/ 4763 h 1335"/>
              <a:gd name="T8" fmla="*/ 299789 w 1207"/>
              <a:gd name="T9" fmla="*/ 20638 h 1335"/>
              <a:gd name="T10" fmla="*/ 363236 w 1207"/>
              <a:gd name="T11" fmla="*/ 55563 h 1335"/>
              <a:gd name="T12" fmla="*/ 437787 w 1207"/>
              <a:gd name="T13" fmla="*/ 112713 h 1335"/>
              <a:gd name="T14" fmla="*/ 523441 w 1207"/>
              <a:gd name="T15" fmla="*/ 198438 h 1335"/>
              <a:gd name="T16" fmla="*/ 618612 w 1207"/>
              <a:gd name="T17" fmla="*/ 319088 h 1335"/>
              <a:gd name="T18" fmla="*/ 1438670 w 1207"/>
              <a:gd name="T19" fmla="*/ 1560513 h 1335"/>
              <a:gd name="T20" fmla="*/ 1467221 w 1207"/>
              <a:gd name="T21" fmla="*/ 1603375 h 1335"/>
              <a:gd name="T22" fmla="*/ 1516393 w 1207"/>
              <a:gd name="T23" fmla="*/ 1676400 h 1335"/>
              <a:gd name="T24" fmla="*/ 1583012 w 1207"/>
              <a:gd name="T25" fmla="*/ 1770063 h 1335"/>
              <a:gd name="T26" fmla="*/ 1657563 w 1207"/>
              <a:gd name="T27" fmla="*/ 1871663 h 1335"/>
              <a:gd name="T28" fmla="*/ 1736872 w 1207"/>
              <a:gd name="T29" fmla="*/ 1968500 h 1335"/>
              <a:gd name="T30" fmla="*/ 1814595 w 1207"/>
              <a:gd name="T31" fmla="*/ 2047875 h 1335"/>
              <a:gd name="T32" fmla="*/ 1882801 w 1207"/>
              <a:gd name="T33" fmla="*/ 2100263 h 1335"/>
              <a:gd name="T34" fmla="*/ 1908180 w 1207"/>
              <a:gd name="T35" fmla="*/ 2112963 h 1335"/>
              <a:gd name="T36" fmla="*/ 1890732 w 1207"/>
              <a:gd name="T37" fmla="*/ 2114550 h 1335"/>
              <a:gd name="T38" fmla="*/ 1865353 w 1207"/>
              <a:gd name="T39" fmla="*/ 2114550 h 1335"/>
              <a:gd name="T40" fmla="*/ 1833630 w 1207"/>
              <a:gd name="T41" fmla="*/ 2116138 h 1335"/>
              <a:gd name="T42" fmla="*/ 1801906 w 1207"/>
              <a:gd name="T43" fmla="*/ 2116138 h 1335"/>
              <a:gd name="T44" fmla="*/ 1774941 w 1207"/>
              <a:gd name="T45" fmla="*/ 2116138 h 1335"/>
              <a:gd name="T46" fmla="*/ 1754320 w 1207"/>
              <a:gd name="T47" fmla="*/ 2117725 h 1335"/>
              <a:gd name="T48" fmla="*/ 1747976 w 1207"/>
              <a:gd name="T49" fmla="*/ 2117725 h 1335"/>
              <a:gd name="T50" fmla="*/ 1738458 w 1207"/>
              <a:gd name="T51" fmla="*/ 2116138 h 1335"/>
              <a:gd name="T52" fmla="*/ 1711493 w 1207"/>
              <a:gd name="T53" fmla="*/ 2109788 h 1335"/>
              <a:gd name="T54" fmla="*/ 1671839 w 1207"/>
              <a:gd name="T55" fmla="*/ 2097088 h 1335"/>
              <a:gd name="T56" fmla="*/ 1624253 w 1207"/>
              <a:gd name="T57" fmla="*/ 2078038 h 1335"/>
              <a:gd name="T58" fmla="*/ 1568737 w 1207"/>
              <a:gd name="T59" fmla="*/ 2049463 h 1335"/>
              <a:gd name="T60" fmla="*/ 1513220 w 1207"/>
              <a:gd name="T61" fmla="*/ 2009775 h 1335"/>
              <a:gd name="T62" fmla="*/ 1457704 w 1207"/>
              <a:gd name="T63" fmla="*/ 1958975 h 1335"/>
              <a:gd name="T64" fmla="*/ 1408532 w 1207"/>
              <a:gd name="T65" fmla="*/ 1893888 h 1335"/>
              <a:gd name="T66" fmla="*/ 1256258 w 1207"/>
              <a:gd name="T67" fmla="*/ 1657350 h 1335"/>
              <a:gd name="T68" fmla="*/ 1091295 w 1207"/>
              <a:gd name="T69" fmla="*/ 1403350 h 1335"/>
              <a:gd name="T70" fmla="*/ 921573 w 1207"/>
              <a:gd name="T71" fmla="*/ 1149350 h 1335"/>
              <a:gd name="T72" fmla="*/ 761369 w 1207"/>
              <a:gd name="T73" fmla="*/ 906463 h 1335"/>
              <a:gd name="T74" fmla="*/ 617026 w 1207"/>
              <a:gd name="T75" fmla="*/ 692150 h 1335"/>
              <a:gd name="T76" fmla="*/ 502821 w 1207"/>
              <a:gd name="T77" fmla="*/ 520700 h 1335"/>
              <a:gd name="T78" fmla="*/ 425098 w 1207"/>
              <a:gd name="T79" fmla="*/ 406400 h 1335"/>
              <a:gd name="T80" fmla="*/ 398132 w 1207"/>
              <a:gd name="T81" fmla="*/ 366713 h 1335"/>
              <a:gd name="T82" fmla="*/ 388615 w 1207"/>
              <a:gd name="T83" fmla="*/ 350838 h 1335"/>
              <a:gd name="T84" fmla="*/ 360064 w 1207"/>
              <a:gd name="T85" fmla="*/ 311150 h 1335"/>
              <a:gd name="T86" fmla="*/ 317237 w 1207"/>
              <a:gd name="T87" fmla="*/ 255588 h 1335"/>
              <a:gd name="T88" fmla="*/ 263307 w 1207"/>
              <a:gd name="T89" fmla="*/ 190500 h 1335"/>
              <a:gd name="T90" fmla="*/ 199859 w 1207"/>
              <a:gd name="T91" fmla="*/ 125413 h 1335"/>
              <a:gd name="T92" fmla="*/ 133240 w 1207"/>
              <a:gd name="T93" fmla="*/ 66675 h 1335"/>
              <a:gd name="T94" fmla="*/ 65034 w 1207"/>
              <a:gd name="T95" fmla="*/ 23813 h 1335"/>
              <a:gd name="T96" fmla="*/ 0 w 1207"/>
              <a:gd name="T97" fmla="*/ 3175 h 13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07" h="1335">
                <a:moveTo>
                  <a:pt x="0" y="2"/>
                </a:moveTo>
                <a:lnTo>
                  <a:pt x="112" y="2"/>
                </a:lnTo>
                <a:lnTo>
                  <a:pt x="113" y="1"/>
                </a:lnTo>
                <a:lnTo>
                  <a:pt x="117" y="1"/>
                </a:lnTo>
                <a:lnTo>
                  <a:pt x="124" y="0"/>
                </a:lnTo>
                <a:lnTo>
                  <a:pt x="132" y="0"/>
                </a:lnTo>
                <a:lnTo>
                  <a:pt x="143" y="1"/>
                </a:lnTo>
                <a:lnTo>
                  <a:pt x="156" y="3"/>
                </a:lnTo>
                <a:lnTo>
                  <a:pt x="172" y="7"/>
                </a:lnTo>
                <a:lnTo>
                  <a:pt x="189" y="13"/>
                </a:lnTo>
                <a:lnTo>
                  <a:pt x="208" y="23"/>
                </a:lnTo>
                <a:lnTo>
                  <a:pt x="229" y="35"/>
                </a:lnTo>
                <a:lnTo>
                  <a:pt x="252" y="51"/>
                </a:lnTo>
                <a:lnTo>
                  <a:pt x="276" y="71"/>
                </a:lnTo>
                <a:lnTo>
                  <a:pt x="303" y="96"/>
                </a:lnTo>
                <a:lnTo>
                  <a:pt x="330" y="125"/>
                </a:lnTo>
                <a:lnTo>
                  <a:pt x="359" y="160"/>
                </a:lnTo>
                <a:lnTo>
                  <a:pt x="390" y="201"/>
                </a:lnTo>
                <a:lnTo>
                  <a:pt x="905" y="979"/>
                </a:lnTo>
                <a:lnTo>
                  <a:pt x="907" y="983"/>
                </a:lnTo>
                <a:lnTo>
                  <a:pt x="914" y="993"/>
                </a:lnTo>
                <a:lnTo>
                  <a:pt x="925" y="1010"/>
                </a:lnTo>
                <a:lnTo>
                  <a:pt x="939" y="1031"/>
                </a:lnTo>
                <a:lnTo>
                  <a:pt x="956" y="1056"/>
                </a:lnTo>
                <a:lnTo>
                  <a:pt x="976" y="1085"/>
                </a:lnTo>
                <a:lnTo>
                  <a:pt x="998" y="1115"/>
                </a:lnTo>
                <a:lnTo>
                  <a:pt x="1021" y="1147"/>
                </a:lnTo>
                <a:lnTo>
                  <a:pt x="1045" y="1179"/>
                </a:lnTo>
                <a:lnTo>
                  <a:pt x="1070" y="1210"/>
                </a:lnTo>
                <a:lnTo>
                  <a:pt x="1095" y="1240"/>
                </a:lnTo>
                <a:lnTo>
                  <a:pt x="1120" y="1267"/>
                </a:lnTo>
                <a:lnTo>
                  <a:pt x="1144" y="1290"/>
                </a:lnTo>
                <a:lnTo>
                  <a:pt x="1167" y="1309"/>
                </a:lnTo>
                <a:lnTo>
                  <a:pt x="1187" y="1323"/>
                </a:lnTo>
                <a:lnTo>
                  <a:pt x="1206" y="1330"/>
                </a:lnTo>
                <a:lnTo>
                  <a:pt x="1203" y="1331"/>
                </a:lnTo>
                <a:lnTo>
                  <a:pt x="1199" y="1331"/>
                </a:lnTo>
                <a:lnTo>
                  <a:pt x="1192" y="1332"/>
                </a:lnTo>
                <a:lnTo>
                  <a:pt x="1184" y="1332"/>
                </a:lnTo>
                <a:lnTo>
                  <a:pt x="1176" y="1332"/>
                </a:lnTo>
                <a:lnTo>
                  <a:pt x="1166" y="1332"/>
                </a:lnTo>
                <a:lnTo>
                  <a:pt x="1156" y="1333"/>
                </a:lnTo>
                <a:lnTo>
                  <a:pt x="1146" y="1333"/>
                </a:lnTo>
                <a:lnTo>
                  <a:pt x="1136" y="1333"/>
                </a:lnTo>
                <a:lnTo>
                  <a:pt x="1127" y="1333"/>
                </a:lnTo>
                <a:lnTo>
                  <a:pt x="1119" y="1333"/>
                </a:lnTo>
                <a:lnTo>
                  <a:pt x="1112" y="1334"/>
                </a:lnTo>
                <a:lnTo>
                  <a:pt x="1106" y="1334"/>
                </a:lnTo>
                <a:lnTo>
                  <a:pt x="1103" y="1334"/>
                </a:lnTo>
                <a:lnTo>
                  <a:pt x="1102" y="1334"/>
                </a:lnTo>
                <a:lnTo>
                  <a:pt x="1100" y="1334"/>
                </a:lnTo>
                <a:lnTo>
                  <a:pt x="1096" y="1333"/>
                </a:lnTo>
                <a:lnTo>
                  <a:pt x="1088" y="1331"/>
                </a:lnTo>
                <a:lnTo>
                  <a:pt x="1079" y="1329"/>
                </a:lnTo>
                <a:lnTo>
                  <a:pt x="1067" y="1325"/>
                </a:lnTo>
                <a:lnTo>
                  <a:pt x="1054" y="1321"/>
                </a:lnTo>
                <a:lnTo>
                  <a:pt x="1040" y="1316"/>
                </a:lnTo>
                <a:lnTo>
                  <a:pt x="1024" y="1309"/>
                </a:lnTo>
                <a:lnTo>
                  <a:pt x="1007" y="1300"/>
                </a:lnTo>
                <a:lnTo>
                  <a:pt x="989" y="1291"/>
                </a:lnTo>
                <a:lnTo>
                  <a:pt x="972" y="1279"/>
                </a:lnTo>
                <a:lnTo>
                  <a:pt x="954" y="1266"/>
                </a:lnTo>
                <a:lnTo>
                  <a:pt x="936" y="1251"/>
                </a:lnTo>
                <a:lnTo>
                  <a:pt x="919" y="1234"/>
                </a:lnTo>
                <a:lnTo>
                  <a:pt x="903" y="1215"/>
                </a:lnTo>
                <a:lnTo>
                  <a:pt x="888" y="1193"/>
                </a:lnTo>
                <a:lnTo>
                  <a:pt x="841" y="1120"/>
                </a:lnTo>
                <a:lnTo>
                  <a:pt x="792" y="1044"/>
                </a:lnTo>
                <a:lnTo>
                  <a:pt x="740" y="965"/>
                </a:lnTo>
                <a:lnTo>
                  <a:pt x="688" y="884"/>
                </a:lnTo>
                <a:lnTo>
                  <a:pt x="634" y="803"/>
                </a:lnTo>
                <a:lnTo>
                  <a:pt x="581" y="724"/>
                </a:lnTo>
                <a:lnTo>
                  <a:pt x="529" y="646"/>
                </a:lnTo>
                <a:lnTo>
                  <a:pt x="480" y="571"/>
                </a:lnTo>
                <a:lnTo>
                  <a:pt x="433" y="501"/>
                </a:lnTo>
                <a:lnTo>
                  <a:pt x="389" y="436"/>
                </a:lnTo>
                <a:lnTo>
                  <a:pt x="350" y="378"/>
                </a:lnTo>
                <a:lnTo>
                  <a:pt x="317" y="328"/>
                </a:lnTo>
                <a:lnTo>
                  <a:pt x="289" y="287"/>
                </a:lnTo>
                <a:lnTo>
                  <a:pt x="268" y="256"/>
                </a:lnTo>
                <a:lnTo>
                  <a:pt x="256" y="237"/>
                </a:lnTo>
                <a:lnTo>
                  <a:pt x="251" y="231"/>
                </a:lnTo>
                <a:lnTo>
                  <a:pt x="249" y="228"/>
                </a:lnTo>
                <a:lnTo>
                  <a:pt x="245" y="221"/>
                </a:lnTo>
                <a:lnTo>
                  <a:pt x="237" y="210"/>
                </a:lnTo>
                <a:lnTo>
                  <a:pt x="227" y="196"/>
                </a:lnTo>
                <a:lnTo>
                  <a:pt x="214" y="180"/>
                </a:lnTo>
                <a:lnTo>
                  <a:pt x="200" y="161"/>
                </a:lnTo>
                <a:lnTo>
                  <a:pt x="183" y="141"/>
                </a:lnTo>
                <a:lnTo>
                  <a:pt x="166" y="120"/>
                </a:lnTo>
                <a:lnTo>
                  <a:pt x="146" y="99"/>
                </a:lnTo>
                <a:lnTo>
                  <a:pt x="126" y="79"/>
                </a:lnTo>
                <a:lnTo>
                  <a:pt x="105" y="60"/>
                </a:lnTo>
                <a:lnTo>
                  <a:pt x="84" y="42"/>
                </a:lnTo>
                <a:lnTo>
                  <a:pt x="63" y="27"/>
                </a:lnTo>
                <a:lnTo>
                  <a:pt x="41" y="15"/>
                </a:lnTo>
                <a:lnTo>
                  <a:pt x="20" y="6"/>
                </a:lnTo>
                <a:lnTo>
                  <a:pt x="0" y="2"/>
                </a:lnTo>
              </a:path>
            </a:pathLst>
          </a:custGeom>
          <a:solidFill>
            <a:srgbClr val="CAD4E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Freeform 30"/>
          <p:cNvSpPr>
            <a:spLocks/>
          </p:cNvSpPr>
          <p:nvPr/>
        </p:nvSpPr>
        <p:spPr bwMode="auto">
          <a:xfrm>
            <a:off x="6585656" y="3254375"/>
            <a:ext cx="177800" cy="1709738"/>
          </a:xfrm>
          <a:custGeom>
            <a:avLst/>
            <a:gdLst>
              <a:gd name="T0" fmla="*/ 196850 w 126"/>
              <a:gd name="T1" fmla="*/ 88900 h 1077"/>
              <a:gd name="T2" fmla="*/ 193675 w 126"/>
              <a:gd name="T3" fmla="*/ 68263 h 1077"/>
              <a:gd name="T4" fmla="*/ 185738 w 126"/>
              <a:gd name="T5" fmla="*/ 50800 h 1077"/>
              <a:gd name="T6" fmla="*/ 174625 w 126"/>
              <a:gd name="T7" fmla="*/ 36513 h 1077"/>
              <a:gd name="T8" fmla="*/ 161925 w 126"/>
              <a:gd name="T9" fmla="*/ 22225 h 1077"/>
              <a:gd name="T10" fmla="*/ 146050 w 126"/>
              <a:gd name="T11" fmla="*/ 11113 h 1077"/>
              <a:gd name="T12" fmla="*/ 128588 w 126"/>
              <a:gd name="T13" fmla="*/ 4763 h 1077"/>
              <a:gd name="T14" fmla="*/ 109538 w 126"/>
              <a:gd name="T15" fmla="*/ 0 h 1077"/>
              <a:gd name="T16" fmla="*/ 88900 w 126"/>
              <a:gd name="T17" fmla="*/ 0 h 1077"/>
              <a:gd name="T18" fmla="*/ 69850 w 126"/>
              <a:gd name="T19" fmla="*/ 4763 h 1077"/>
              <a:gd name="T20" fmla="*/ 52388 w 126"/>
              <a:gd name="T21" fmla="*/ 11113 h 1077"/>
              <a:gd name="T22" fmla="*/ 36513 w 126"/>
              <a:gd name="T23" fmla="*/ 22225 h 1077"/>
              <a:gd name="T24" fmla="*/ 22225 w 126"/>
              <a:gd name="T25" fmla="*/ 36513 h 1077"/>
              <a:gd name="T26" fmla="*/ 11113 w 126"/>
              <a:gd name="T27" fmla="*/ 50800 h 1077"/>
              <a:gd name="T28" fmla="*/ 4763 w 126"/>
              <a:gd name="T29" fmla="*/ 68263 h 1077"/>
              <a:gd name="T30" fmla="*/ 0 w 126"/>
              <a:gd name="T31" fmla="*/ 88900 h 1077"/>
              <a:gd name="T32" fmla="*/ 0 w 126"/>
              <a:gd name="T33" fmla="*/ 1609725 h 1077"/>
              <a:gd name="T34" fmla="*/ 1588 w 126"/>
              <a:gd name="T35" fmla="*/ 1628775 h 1077"/>
              <a:gd name="T36" fmla="*/ 7938 w 126"/>
              <a:gd name="T37" fmla="*/ 1647825 h 1077"/>
              <a:gd name="T38" fmla="*/ 17463 w 126"/>
              <a:gd name="T39" fmla="*/ 1665288 h 1077"/>
              <a:gd name="T40" fmla="*/ 28575 w 126"/>
              <a:gd name="T41" fmla="*/ 1679575 h 1077"/>
              <a:gd name="T42" fmla="*/ 42863 w 126"/>
              <a:gd name="T43" fmla="*/ 1690688 h 1077"/>
              <a:gd name="T44" fmla="*/ 60325 w 126"/>
              <a:gd name="T45" fmla="*/ 1700213 h 1077"/>
              <a:gd name="T46" fmla="*/ 79375 w 126"/>
              <a:gd name="T47" fmla="*/ 1706563 h 1077"/>
              <a:gd name="T48" fmla="*/ 98425 w 126"/>
              <a:gd name="T49" fmla="*/ 1708150 h 1077"/>
              <a:gd name="T50" fmla="*/ 119063 w 126"/>
              <a:gd name="T51" fmla="*/ 1706563 h 1077"/>
              <a:gd name="T52" fmla="*/ 138113 w 126"/>
              <a:gd name="T53" fmla="*/ 1700213 h 1077"/>
              <a:gd name="T54" fmla="*/ 153988 w 126"/>
              <a:gd name="T55" fmla="*/ 1690688 h 1077"/>
              <a:gd name="T56" fmla="*/ 169863 w 126"/>
              <a:gd name="T57" fmla="*/ 1679575 h 1077"/>
              <a:gd name="T58" fmla="*/ 180975 w 126"/>
              <a:gd name="T59" fmla="*/ 1665288 h 1077"/>
              <a:gd name="T60" fmla="*/ 190500 w 126"/>
              <a:gd name="T61" fmla="*/ 1647825 h 1077"/>
              <a:gd name="T62" fmla="*/ 195263 w 126"/>
              <a:gd name="T63" fmla="*/ 1628775 h 1077"/>
              <a:gd name="T64" fmla="*/ 198438 w 126"/>
              <a:gd name="T65" fmla="*/ 1609725 h 10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 h="1077">
                <a:moveTo>
                  <a:pt x="125" y="62"/>
                </a:moveTo>
                <a:lnTo>
                  <a:pt x="124" y="56"/>
                </a:lnTo>
                <a:lnTo>
                  <a:pt x="123" y="50"/>
                </a:lnTo>
                <a:lnTo>
                  <a:pt x="122" y="43"/>
                </a:lnTo>
                <a:lnTo>
                  <a:pt x="120" y="38"/>
                </a:lnTo>
                <a:lnTo>
                  <a:pt x="117" y="32"/>
                </a:lnTo>
                <a:lnTo>
                  <a:pt x="114" y="27"/>
                </a:lnTo>
                <a:lnTo>
                  <a:pt x="110" y="23"/>
                </a:lnTo>
                <a:lnTo>
                  <a:pt x="107" y="18"/>
                </a:lnTo>
                <a:lnTo>
                  <a:pt x="102" y="14"/>
                </a:lnTo>
                <a:lnTo>
                  <a:pt x="97" y="11"/>
                </a:lnTo>
                <a:lnTo>
                  <a:pt x="92" y="7"/>
                </a:lnTo>
                <a:lnTo>
                  <a:pt x="87" y="5"/>
                </a:lnTo>
                <a:lnTo>
                  <a:pt x="81" y="3"/>
                </a:lnTo>
                <a:lnTo>
                  <a:pt x="75" y="1"/>
                </a:lnTo>
                <a:lnTo>
                  <a:pt x="69" y="0"/>
                </a:lnTo>
                <a:lnTo>
                  <a:pt x="62" y="0"/>
                </a:lnTo>
                <a:lnTo>
                  <a:pt x="56" y="0"/>
                </a:lnTo>
                <a:lnTo>
                  <a:pt x="50" y="1"/>
                </a:lnTo>
                <a:lnTo>
                  <a:pt x="44" y="3"/>
                </a:lnTo>
                <a:lnTo>
                  <a:pt x="38" y="5"/>
                </a:lnTo>
                <a:lnTo>
                  <a:pt x="33" y="7"/>
                </a:lnTo>
                <a:lnTo>
                  <a:pt x="27" y="11"/>
                </a:lnTo>
                <a:lnTo>
                  <a:pt x="23" y="14"/>
                </a:lnTo>
                <a:lnTo>
                  <a:pt x="18" y="18"/>
                </a:lnTo>
                <a:lnTo>
                  <a:pt x="14" y="23"/>
                </a:lnTo>
                <a:lnTo>
                  <a:pt x="11" y="27"/>
                </a:lnTo>
                <a:lnTo>
                  <a:pt x="7" y="32"/>
                </a:lnTo>
                <a:lnTo>
                  <a:pt x="5" y="38"/>
                </a:lnTo>
                <a:lnTo>
                  <a:pt x="3" y="43"/>
                </a:lnTo>
                <a:lnTo>
                  <a:pt x="1" y="50"/>
                </a:lnTo>
                <a:lnTo>
                  <a:pt x="0" y="56"/>
                </a:lnTo>
                <a:lnTo>
                  <a:pt x="0" y="62"/>
                </a:lnTo>
                <a:lnTo>
                  <a:pt x="0" y="1014"/>
                </a:lnTo>
                <a:lnTo>
                  <a:pt x="0" y="1020"/>
                </a:lnTo>
                <a:lnTo>
                  <a:pt x="1" y="1026"/>
                </a:lnTo>
                <a:lnTo>
                  <a:pt x="3" y="1032"/>
                </a:lnTo>
                <a:lnTo>
                  <a:pt x="5" y="1038"/>
                </a:lnTo>
                <a:lnTo>
                  <a:pt x="7" y="1043"/>
                </a:lnTo>
                <a:lnTo>
                  <a:pt x="11" y="1049"/>
                </a:lnTo>
                <a:lnTo>
                  <a:pt x="14" y="1053"/>
                </a:lnTo>
                <a:lnTo>
                  <a:pt x="18" y="1058"/>
                </a:lnTo>
                <a:lnTo>
                  <a:pt x="23" y="1062"/>
                </a:lnTo>
                <a:lnTo>
                  <a:pt x="27" y="1065"/>
                </a:lnTo>
                <a:lnTo>
                  <a:pt x="33" y="1068"/>
                </a:lnTo>
                <a:lnTo>
                  <a:pt x="38" y="1071"/>
                </a:lnTo>
                <a:lnTo>
                  <a:pt x="44" y="1073"/>
                </a:lnTo>
                <a:lnTo>
                  <a:pt x="50" y="1075"/>
                </a:lnTo>
                <a:lnTo>
                  <a:pt x="56" y="1075"/>
                </a:lnTo>
                <a:lnTo>
                  <a:pt x="62" y="1076"/>
                </a:lnTo>
                <a:lnTo>
                  <a:pt x="69" y="1075"/>
                </a:lnTo>
                <a:lnTo>
                  <a:pt x="75" y="1075"/>
                </a:lnTo>
                <a:lnTo>
                  <a:pt x="81" y="1073"/>
                </a:lnTo>
                <a:lnTo>
                  <a:pt x="87" y="1071"/>
                </a:lnTo>
                <a:lnTo>
                  <a:pt x="92" y="1068"/>
                </a:lnTo>
                <a:lnTo>
                  <a:pt x="97" y="1065"/>
                </a:lnTo>
                <a:lnTo>
                  <a:pt x="102" y="1062"/>
                </a:lnTo>
                <a:lnTo>
                  <a:pt x="107" y="1058"/>
                </a:lnTo>
                <a:lnTo>
                  <a:pt x="110" y="1053"/>
                </a:lnTo>
                <a:lnTo>
                  <a:pt x="114" y="1049"/>
                </a:lnTo>
                <a:lnTo>
                  <a:pt x="117" y="1043"/>
                </a:lnTo>
                <a:lnTo>
                  <a:pt x="120" y="1038"/>
                </a:lnTo>
                <a:lnTo>
                  <a:pt x="122" y="1032"/>
                </a:lnTo>
                <a:lnTo>
                  <a:pt x="123" y="1026"/>
                </a:lnTo>
                <a:lnTo>
                  <a:pt x="124" y="1020"/>
                </a:lnTo>
                <a:lnTo>
                  <a:pt x="125" y="1014"/>
                </a:lnTo>
                <a:lnTo>
                  <a:pt x="125" y="62"/>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Freeform 31"/>
          <p:cNvSpPr>
            <a:spLocks/>
          </p:cNvSpPr>
          <p:nvPr/>
        </p:nvSpPr>
        <p:spPr bwMode="auto">
          <a:xfrm>
            <a:off x="6585656" y="4248152"/>
            <a:ext cx="177800" cy="715963"/>
          </a:xfrm>
          <a:custGeom>
            <a:avLst/>
            <a:gdLst>
              <a:gd name="T0" fmla="*/ 196825 w 125"/>
              <a:gd name="T1" fmla="*/ 87313 h 451"/>
              <a:gd name="T2" fmla="*/ 193624 w 125"/>
              <a:gd name="T3" fmla="*/ 68263 h 451"/>
              <a:gd name="T4" fmla="*/ 185623 w 125"/>
              <a:gd name="T5" fmla="*/ 50800 h 451"/>
              <a:gd name="T6" fmla="*/ 176022 w 125"/>
              <a:gd name="T7" fmla="*/ 34925 h 451"/>
              <a:gd name="T8" fmla="*/ 161620 w 125"/>
              <a:gd name="T9" fmla="*/ 22225 h 451"/>
              <a:gd name="T10" fmla="*/ 147218 w 125"/>
              <a:gd name="T11" fmla="*/ 11113 h 451"/>
              <a:gd name="T12" fmla="*/ 128016 w 125"/>
              <a:gd name="T13" fmla="*/ 4763 h 451"/>
              <a:gd name="T14" fmla="*/ 108814 w 125"/>
              <a:gd name="T15" fmla="*/ 0 h 451"/>
              <a:gd name="T16" fmla="*/ 89611 w 125"/>
              <a:gd name="T17" fmla="*/ 0 h 451"/>
              <a:gd name="T18" fmla="*/ 68809 w 125"/>
              <a:gd name="T19" fmla="*/ 4763 h 451"/>
              <a:gd name="T20" fmla="*/ 51206 w 125"/>
              <a:gd name="T21" fmla="*/ 11113 h 451"/>
              <a:gd name="T22" fmla="*/ 35204 w 125"/>
              <a:gd name="T23" fmla="*/ 22225 h 451"/>
              <a:gd name="T24" fmla="*/ 22403 w 125"/>
              <a:gd name="T25" fmla="*/ 34925 h 451"/>
              <a:gd name="T26" fmla="*/ 11201 w 125"/>
              <a:gd name="T27" fmla="*/ 50800 h 451"/>
              <a:gd name="T28" fmla="*/ 4801 w 125"/>
              <a:gd name="T29" fmla="*/ 68263 h 451"/>
              <a:gd name="T30" fmla="*/ 0 w 125"/>
              <a:gd name="T31" fmla="*/ 87313 h 451"/>
              <a:gd name="T32" fmla="*/ 0 w 125"/>
              <a:gd name="T33" fmla="*/ 615950 h 451"/>
              <a:gd name="T34" fmla="*/ 1600 w 125"/>
              <a:gd name="T35" fmla="*/ 635000 h 451"/>
              <a:gd name="T36" fmla="*/ 8001 w 125"/>
              <a:gd name="T37" fmla="*/ 654050 h 451"/>
              <a:gd name="T38" fmla="*/ 16002 w 125"/>
              <a:gd name="T39" fmla="*/ 671513 h 451"/>
              <a:gd name="T40" fmla="*/ 28804 w 125"/>
              <a:gd name="T41" fmla="*/ 685800 h 451"/>
              <a:gd name="T42" fmla="*/ 43205 w 125"/>
              <a:gd name="T43" fmla="*/ 696913 h 451"/>
              <a:gd name="T44" fmla="*/ 60808 w 125"/>
              <a:gd name="T45" fmla="*/ 706438 h 451"/>
              <a:gd name="T46" fmla="*/ 80010 w 125"/>
              <a:gd name="T47" fmla="*/ 711200 h 451"/>
              <a:gd name="T48" fmla="*/ 99212 w 125"/>
              <a:gd name="T49" fmla="*/ 714375 h 451"/>
              <a:gd name="T50" fmla="*/ 118415 w 125"/>
              <a:gd name="T51" fmla="*/ 711200 h 451"/>
              <a:gd name="T52" fmla="*/ 137617 w 125"/>
              <a:gd name="T53" fmla="*/ 706438 h 451"/>
              <a:gd name="T54" fmla="*/ 155219 w 125"/>
              <a:gd name="T55" fmla="*/ 696913 h 451"/>
              <a:gd name="T56" fmla="*/ 169621 w 125"/>
              <a:gd name="T57" fmla="*/ 685800 h 451"/>
              <a:gd name="T58" fmla="*/ 180823 w 125"/>
              <a:gd name="T59" fmla="*/ 671513 h 451"/>
              <a:gd name="T60" fmla="*/ 190424 w 125"/>
              <a:gd name="T61" fmla="*/ 654050 h 451"/>
              <a:gd name="T62" fmla="*/ 196825 w 125"/>
              <a:gd name="T63" fmla="*/ 635000 h 451"/>
              <a:gd name="T64" fmla="*/ 198425 w 125"/>
              <a:gd name="T65" fmla="*/ 615950 h 4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 h="451">
                <a:moveTo>
                  <a:pt x="124" y="62"/>
                </a:moveTo>
                <a:lnTo>
                  <a:pt x="123" y="55"/>
                </a:lnTo>
                <a:lnTo>
                  <a:pt x="123" y="49"/>
                </a:lnTo>
                <a:lnTo>
                  <a:pt x="121" y="43"/>
                </a:lnTo>
                <a:lnTo>
                  <a:pt x="119" y="38"/>
                </a:lnTo>
                <a:lnTo>
                  <a:pt x="116" y="32"/>
                </a:lnTo>
                <a:lnTo>
                  <a:pt x="113" y="27"/>
                </a:lnTo>
                <a:lnTo>
                  <a:pt x="110" y="22"/>
                </a:lnTo>
                <a:lnTo>
                  <a:pt x="106" y="18"/>
                </a:lnTo>
                <a:lnTo>
                  <a:pt x="101" y="14"/>
                </a:lnTo>
                <a:lnTo>
                  <a:pt x="97" y="10"/>
                </a:lnTo>
                <a:lnTo>
                  <a:pt x="92" y="7"/>
                </a:lnTo>
                <a:lnTo>
                  <a:pt x="86" y="5"/>
                </a:lnTo>
                <a:lnTo>
                  <a:pt x="80" y="3"/>
                </a:lnTo>
                <a:lnTo>
                  <a:pt x="74" y="1"/>
                </a:lnTo>
                <a:lnTo>
                  <a:pt x="68" y="0"/>
                </a:lnTo>
                <a:lnTo>
                  <a:pt x="62" y="0"/>
                </a:lnTo>
                <a:lnTo>
                  <a:pt x="56" y="0"/>
                </a:lnTo>
                <a:lnTo>
                  <a:pt x="50" y="1"/>
                </a:lnTo>
                <a:lnTo>
                  <a:pt x="43" y="3"/>
                </a:lnTo>
                <a:lnTo>
                  <a:pt x="38" y="5"/>
                </a:lnTo>
                <a:lnTo>
                  <a:pt x="32" y="7"/>
                </a:lnTo>
                <a:lnTo>
                  <a:pt x="27" y="10"/>
                </a:lnTo>
                <a:lnTo>
                  <a:pt x="22" y="14"/>
                </a:lnTo>
                <a:lnTo>
                  <a:pt x="18" y="18"/>
                </a:lnTo>
                <a:lnTo>
                  <a:pt x="14" y="22"/>
                </a:lnTo>
                <a:lnTo>
                  <a:pt x="10" y="27"/>
                </a:lnTo>
                <a:lnTo>
                  <a:pt x="7" y="32"/>
                </a:lnTo>
                <a:lnTo>
                  <a:pt x="5" y="38"/>
                </a:lnTo>
                <a:lnTo>
                  <a:pt x="3" y="43"/>
                </a:lnTo>
                <a:lnTo>
                  <a:pt x="1" y="49"/>
                </a:lnTo>
                <a:lnTo>
                  <a:pt x="0" y="55"/>
                </a:lnTo>
                <a:lnTo>
                  <a:pt x="0" y="62"/>
                </a:lnTo>
                <a:lnTo>
                  <a:pt x="0" y="388"/>
                </a:lnTo>
                <a:lnTo>
                  <a:pt x="0" y="394"/>
                </a:lnTo>
                <a:lnTo>
                  <a:pt x="1" y="400"/>
                </a:lnTo>
                <a:lnTo>
                  <a:pt x="3" y="406"/>
                </a:lnTo>
                <a:lnTo>
                  <a:pt x="5" y="412"/>
                </a:lnTo>
                <a:lnTo>
                  <a:pt x="7" y="417"/>
                </a:lnTo>
                <a:lnTo>
                  <a:pt x="10" y="423"/>
                </a:lnTo>
                <a:lnTo>
                  <a:pt x="14" y="427"/>
                </a:lnTo>
                <a:lnTo>
                  <a:pt x="18" y="432"/>
                </a:lnTo>
                <a:lnTo>
                  <a:pt x="22" y="436"/>
                </a:lnTo>
                <a:lnTo>
                  <a:pt x="27" y="439"/>
                </a:lnTo>
                <a:lnTo>
                  <a:pt x="32" y="442"/>
                </a:lnTo>
                <a:lnTo>
                  <a:pt x="38" y="445"/>
                </a:lnTo>
                <a:lnTo>
                  <a:pt x="43" y="447"/>
                </a:lnTo>
                <a:lnTo>
                  <a:pt x="50" y="448"/>
                </a:lnTo>
                <a:lnTo>
                  <a:pt x="56" y="449"/>
                </a:lnTo>
                <a:lnTo>
                  <a:pt x="62" y="450"/>
                </a:lnTo>
                <a:lnTo>
                  <a:pt x="68" y="449"/>
                </a:lnTo>
                <a:lnTo>
                  <a:pt x="74" y="448"/>
                </a:lnTo>
                <a:lnTo>
                  <a:pt x="80" y="447"/>
                </a:lnTo>
                <a:lnTo>
                  <a:pt x="86" y="445"/>
                </a:lnTo>
                <a:lnTo>
                  <a:pt x="92" y="442"/>
                </a:lnTo>
                <a:lnTo>
                  <a:pt x="97" y="439"/>
                </a:lnTo>
                <a:lnTo>
                  <a:pt x="101" y="436"/>
                </a:lnTo>
                <a:lnTo>
                  <a:pt x="106" y="432"/>
                </a:lnTo>
                <a:lnTo>
                  <a:pt x="110" y="427"/>
                </a:lnTo>
                <a:lnTo>
                  <a:pt x="113" y="423"/>
                </a:lnTo>
                <a:lnTo>
                  <a:pt x="116" y="417"/>
                </a:lnTo>
                <a:lnTo>
                  <a:pt x="119" y="412"/>
                </a:lnTo>
                <a:lnTo>
                  <a:pt x="121" y="406"/>
                </a:lnTo>
                <a:lnTo>
                  <a:pt x="123" y="400"/>
                </a:lnTo>
                <a:lnTo>
                  <a:pt x="123" y="394"/>
                </a:lnTo>
                <a:lnTo>
                  <a:pt x="124" y="388"/>
                </a:lnTo>
                <a:lnTo>
                  <a:pt x="124" y="62"/>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Freeform 32"/>
          <p:cNvSpPr>
            <a:spLocks/>
          </p:cNvSpPr>
          <p:nvPr/>
        </p:nvSpPr>
        <p:spPr bwMode="auto">
          <a:xfrm>
            <a:off x="6886223" y="2951165"/>
            <a:ext cx="186267" cy="1582737"/>
          </a:xfrm>
          <a:custGeom>
            <a:avLst/>
            <a:gdLst>
              <a:gd name="T0" fmla="*/ 206375 w 132"/>
              <a:gd name="T1" fmla="*/ 87312 h 997"/>
              <a:gd name="T2" fmla="*/ 203200 w 132"/>
              <a:gd name="T3" fmla="*/ 68262 h 997"/>
              <a:gd name="T4" fmla="*/ 195263 w 132"/>
              <a:gd name="T5" fmla="*/ 50800 h 997"/>
              <a:gd name="T6" fmla="*/ 184150 w 132"/>
              <a:gd name="T7" fmla="*/ 34925 h 997"/>
              <a:gd name="T8" fmla="*/ 169863 w 132"/>
              <a:gd name="T9" fmla="*/ 22225 h 997"/>
              <a:gd name="T10" fmla="*/ 152400 w 132"/>
              <a:gd name="T11" fmla="*/ 11112 h 997"/>
              <a:gd name="T12" fmla="*/ 133350 w 132"/>
              <a:gd name="T13" fmla="*/ 3175 h 997"/>
              <a:gd name="T14" fmla="*/ 114300 w 132"/>
              <a:gd name="T15" fmla="*/ 0 h 997"/>
              <a:gd name="T16" fmla="*/ 92075 w 132"/>
              <a:gd name="T17" fmla="*/ 0 h 997"/>
              <a:gd name="T18" fmla="*/ 71438 w 132"/>
              <a:gd name="T19" fmla="*/ 3175 h 997"/>
              <a:gd name="T20" fmla="*/ 53975 w 132"/>
              <a:gd name="T21" fmla="*/ 11112 h 997"/>
              <a:gd name="T22" fmla="*/ 38100 w 132"/>
              <a:gd name="T23" fmla="*/ 22225 h 997"/>
              <a:gd name="T24" fmla="*/ 23813 w 132"/>
              <a:gd name="T25" fmla="*/ 34925 h 997"/>
              <a:gd name="T26" fmla="*/ 12700 w 132"/>
              <a:gd name="T27" fmla="*/ 50800 h 997"/>
              <a:gd name="T28" fmla="*/ 4763 w 132"/>
              <a:gd name="T29" fmla="*/ 68262 h 997"/>
              <a:gd name="T30" fmla="*/ 0 w 132"/>
              <a:gd name="T31" fmla="*/ 87312 h 997"/>
              <a:gd name="T32" fmla="*/ 0 w 132"/>
              <a:gd name="T33" fmla="*/ 1482725 h 997"/>
              <a:gd name="T34" fmla="*/ 1588 w 132"/>
              <a:gd name="T35" fmla="*/ 1503362 h 997"/>
              <a:gd name="T36" fmla="*/ 7938 w 132"/>
              <a:gd name="T37" fmla="*/ 1520825 h 997"/>
              <a:gd name="T38" fmla="*/ 17463 w 132"/>
              <a:gd name="T39" fmla="*/ 1538287 h 997"/>
              <a:gd name="T40" fmla="*/ 30163 w 132"/>
              <a:gd name="T41" fmla="*/ 1552575 h 997"/>
              <a:gd name="T42" fmla="*/ 46038 w 132"/>
              <a:gd name="T43" fmla="*/ 1563687 h 997"/>
              <a:gd name="T44" fmla="*/ 63500 w 132"/>
              <a:gd name="T45" fmla="*/ 1573212 h 997"/>
              <a:gd name="T46" fmla="*/ 82550 w 132"/>
              <a:gd name="T47" fmla="*/ 1579562 h 997"/>
              <a:gd name="T48" fmla="*/ 103188 w 132"/>
              <a:gd name="T49" fmla="*/ 1581150 h 997"/>
              <a:gd name="T50" fmla="*/ 123825 w 132"/>
              <a:gd name="T51" fmla="*/ 1579562 h 997"/>
              <a:gd name="T52" fmla="*/ 144463 w 132"/>
              <a:gd name="T53" fmla="*/ 1573212 h 997"/>
              <a:gd name="T54" fmla="*/ 161925 w 132"/>
              <a:gd name="T55" fmla="*/ 1563687 h 997"/>
              <a:gd name="T56" fmla="*/ 176213 w 132"/>
              <a:gd name="T57" fmla="*/ 1552575 h 997"/>
              <a:gd name="T58" fmla="*/ 188913 w 132"/>
              <a:gd name="T59" fmla="*/ 1538287 h 997"/>
              <a:gd name="T60" fmla="*/ 198438 w 132"/>
              <a:gd name="T61" fmla="*/ 1520825 h 997"/>
              <a:gd name="T62" fmla="*/ 204788 w 132"/>
              <a:gd name="T63" fmla="*/ 1503362 h 997"/>
              <a:gd name="T64" fmla="*/ 207963 w 132"/>
              <a:gd name="T65" fmla="*/ 1482725 h 9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2" h="997">
                <a:moveTo>
                  <a:pt x="131" y="62"/>
                </a:moveTo>
                <a:lnTo>
                  <a:pt x="130" y="55"/>
                </a:lnTo>
                <a:lnTo>
                  <a:pt x="129" y="49"/>
                </a:lnTo>
                <a:lnTo>
                  <a:pt x="128" y="43"/>
                </a:lnTo>
                <a:lnTo>
                  <a:pt x="125" y="37"/>
                </a:lnTo>
                <a:lnTo>
                  <a:pt x="123" y="32"/>
                </a:lnTo>
                <a:lnTo>
                  <a:pt x="119" y="27"/>
                </a:lnTo>
                <a:lnTo>
                  <a:pt x="116" y="22"/>
                </a:lnTo>
                <a:lnTo>
                  <a:pt x="111" y="18"/>
                </a:lnTo>
                <a:lnTo>
                  <a:pt x="107" y="14"/>
                </a:lnTo>
                <a:lnTo>
                  <a:pt x="102" y="10"/>
                </a:lnTo>
                <a:lnTo>
                  <a:pt x="96" y="7"/>
                </a:lnTo>
                <a:lnTo>
                  <a:pt x="91" y="5"/>
                </a:lnTo>
                <a:lnTo>
                  <a:pt x="84" y="2"/>
                </a:lnTo>
                <a:lnTo>
                  <a:pt x="78" y="1"/>
                </a:lnTo>
                <a:lnTo>
                  <a:pt x="72" y="0"/>
                </a:lnTo>
                <a:lnTo>
                  <a:pt x="65" y="0"/>
                </a:lnTo>
                <a:lnTo>
                  <a:pt x="58" y="0"/>
                </a:lnTo>
                <a:lnTo>
                  <a:pt x="52" y="1"/>
                </a:lnTo>
                <a:lnTo>
                  <a:pt x="45" y="2"/>
                </a:lnTo>
                <a:lnTo>
                  <a:pt x="40" y="5"/>
                </a:lnTo>
                <a:lnTo>
                  <a:pt x="34" y="7"/>
                </a:lnTo>
                <a:lnTo>
                  <a:pt x="29" y="10"/>
                </a:lnTo>
                <a:lnTo>
                  <a:pt x="24" y="14"/>
                </a:lnTo>
                <a:lnTo>
                  <a:pt x="19" y="18"/>
                </a:lnTo>
                <a:lnTo>
                  <a:pt x="15" y="22"/>
                </a:lnTo>
                <a:lnTo>
                  <a:pt x="11" y="27"/>
                </a:lnTo>
                <a:lnTo>
                  <a:pt x="8" y="32"/>
                </a:lnTo>
                <a:lnTo>
                  <a:pt x="5" y="37"/>
                </a:lnTo>
                <a:lnTo>
                  <a:pt x="3" y="43"/>
                </a:lnTo>
                <a:lnTo>
                  <a:pt x="1" y="49"/>
                </a:lnTo>
                <a:lnTo>
                  <a:pt x="0" y="55"/>
                </a:lnTo>
                <a:lnTo>
                  <a:pt x="0" y="62"/>
                </a:lnTo>
                <a:lnTo>
                  <a:pt x="0" y="934"/>
                </a:lnTo>
                <a:lnTo>
                  <a:pt x="0" y="940"/>
                </a:lnTo>
                <a:lnTo>
                  <a:pt x="1" y="947"/>
                </a:lnTo>
                <a:lnTo>
                  <a:pt x="3" y="953"/>
                </a:lnTo>
                <a:lnTo>
                  <a:pt x="5" y="958"/>
                </a:lnTo>
                <a:lnTo>
                  <a:pt x="8" y="964"/>
                </a:lnTo>
                <a:lnTo>
                  <a:pt x="11" y="969"/>
                </a:lnTo>
                <a:lnTo>
                  <a:pt x="15" y="974"/>
                </a:lnTo>
                <a:lnTo>
                  <a:pt x="19" y="978"/>
                </a:lnTo>
                <a:lnTo>
                  <a:pt x="24" y="982"/>
                </a:lnTo>
                <a:lnTo>
                  <a:pt x="29" y="985"/>
                </a:lnTo>
                <a:lnTo>
                  <a:pt x="34" y="989"/>
                </a:lnTo>
                <a:lnTo>
                  <a:pt x="40" y="991"/>
                </a:lnTo>
                <a:lnTo>
                  <a:pt x="45" y="993"/>
                </a:lnTo>
                <a:lnTo>
                  <a:pt x="52" y="995"/>
                </a:lnTo>
                <a:lnTo>
                  <a:pt x="58" y="996"/>
                </a:lnTo>
                <a:lnTo>
                  <a:pt x="65" y="996"/>
                </a:lnTo>
                <a:lnTo>
                  <a:pt x="72" y="996"/>
                </a:lnTo>
                <a:lnTo>
                  <a:pt x="78" y="995"/>
                </a:lnTo>
                <a:lnTo>
                  <a:pt x="84" y="993"/>
                </a:lnTo>
                <a:lnTo>
                  <a:pt x="91" y="991"/>
                </a:lnTo>
                <a:lnTo>
                  <a:pt x="96" y="989"/>
                </a:lnTo>
                <a:lnTo>
                  <a:pt x="102" y="985"/>
                </a:lnTo>
                <a:lnTo>
                  <a:pt x="107" y="982"/>
                </a:lnTo>
                <a:lnTo>
                  <a:pt x="111" y="978"/>
                </a:lnTo>
                <a:lnTo>
                  <a:pt x="116" y="974"/>
                </a:lnTo>
                <a:lnTo>
                  <a:pt x="119" y="969"/>
                </a:lnTo>
                <a:lnTo>
                  <a:pt x="123" y="964"/>
                </a:lnTo>
                <a:lnTo>
                  <a:pt x="125" y="958"/>
                </a:lnTo>
                <a:lnTo>
                  <a:pt x="128" y="953"/>
                </a:lnTo>
                <a:lnTo>
                  <a:pt x="129" y="947"/>
                </a:lnTo>
                <a:lnTo>
                  <a:pt x="130" y="940"/>
                </a:lnTo>
                <a:lnTo>
                  <a:pt x="131" y="934"/>
                </a:lnTo>
                <a:lnTo>
                  <a:pt x="131" y="62"/>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Freeform 33"/>
          <p:cNvSpPr>
            <a:spLocks/>
          </p:cNvSpPr>
          <p:nvPr/>
        </p:nvSpPr>
        <p:spPr bwMode="auto">
          <a:xfrm>
            <a:off x="6886223" y="3854450"/>
            <a:ext cx="186267" cy="679450"/>
          </a:xfrm>
          <a:custGeom>
            <a:avLst/>
            <a:gdLst>
              <a:gd name="T0" fmla="*/ 206375 w 132"/>
              <a:gd name="T1" fmla="*/ 87313 h 428"/>
              <a:gd name="T2" fmla="*/ 203200 w 132"/>
              <a:gd name="T3" fmla="*/ 68263 h 428"/>
              <a:gd name="T4" fmla="*/ 195263 w 132"/>
              <a:gd name="T5" fmla="*/ 50800 h 428"/>
              <a:gd name="T6" fmla="*/ 184150 w 132"/>
              <a:gd name="T7" fmla="*/ 34925 h 428"/>
              <a:gd name="T8" fmla="*/ 169863 w 132"/>
              <a:gd name="T9" fmla="*/ 22225 h 428"/>
              <a:gd name="T10" fmla="*/ 152400 w 132"/>
              <a:gd name="T11" fmla="*/ 11113 h 428"/>
              <a:gd name="T12" fmla="*/ 133350 w 132"/>
              <a:gd name="T13" fmla="*/ 3175 h 428"/>
              <a:gd name="T14" fmla="*/ 114300 w 132"/>
              <a:gd name="T15" fmla="*/ 0 h 428"/>
              <a:gd name="T16" fmla="*/ 92075 w 132"/>
              <a:gd name="T17" fmla="*/ 0 h 428"/>
              <a:gd name="T18" fmla="*/ 71438 w 132"/>
              <a:gd name="T19" fmla="*/ 3175 h 428"/>
              <a:gd name="T20" fmla="*/ 53975 w 132"/>
              <a:gd name="T21" fmla="*/ 11113 h 428"/>
              <a:gd name="T22" fmla="*/ 38100 w 132"/>
              <a:gd name="T23" fmla="*/ 22225 h 428"/>
              <a:gd name="T24" fmla="*/ 23813 w 132"/>
              <a:gd name="T25" fmla="*/ 34925 h 428"/>
              <a:gd name="T26" fmla="*/ 12700 w 132"/>
              <a:gd name="T27" fmla="*/ 50800 h 428"/>
              <a:gd name="T28" fmla="*/ 4763 w 132"/>
              <a:gd name="T29" fmla="*/ 68263 h 428"/>
              <a:gd name="T30" fmla="*/ 0 w 132"/>
              <a:gd name="T31" fmla="*/ 87313 h 428"/>
              <a:gd name="T32" fmla="*/ 0 w 132"/>
              <a:gd name="T33" fmla="*/ 579438 h 428"/>
              <a:gd name="T34" fmla="*/ 1588 w 132"/>
              <a:gd name="T35" fmla="*/ 598488 h 428"/>
              <a:gd name="T36" fmla="*/ 7938 w 132"/>
              <a:gd name="T37" fmla="*/ 617538 h 428"/>
              <a:gd name="T38" fmla="*/ 17463 w 132"/>
              <a:gd name="T39" fmla="*/ 635000 h 428"/>
              <a:gd name="T40" fmla="*/ 30163 w 132"/>
              <a:gd name="T41" fmla="*/ 649288 h 428"/>
              <a:gd name="T42" fmla="*/ 46038 w 132"/>
              <a:gd name="T43" fmla="*/ 660400 h 428"/>
              <a:gd name="T44" fmla="*/ 63500 w 132"/>
              <a:gd name="T45" fmla="*/ 669925 h 428"/>
              <a:gd name="T46" fmla="*/ 82550 w 132"/>
              <a:gd name="T47" fmla="*/ 676275 h 428"/>
              <a:gd name="T48" fmla="*/ 103188 w 132"/>
              <a:gd name="T49" fmla="*/ 677863 h 428"/>
              <a:gd name="T50" fmla="*/ 123825 w 132"/>
              <a:gd name="T51" fmla="*/ 676275 h 428"/>
              <a:gd name="T52" fmla="*/ 142875 w 132"/>
              <a:gd name="T53" fmla="*/ 669925 h 428"/>
              <a:gd name="T54" fmla="*/ 161925 w 132"/>
              <a:gd name="T55" fmla="*/ 660400 h 428"/>
              <a:gd name="T56" fmla="*/ 176213 w 132"/>
              <a:gd name="T57" fmla="*/ 649288 h 428"/>
              <a:gd name="T58" fmla="*/ 188913 w 132"/>
              <a:gd name="T59" fmla="*/ 635000 h 428"/>
              <a:gd name="T60" fmla="*/ 198438 w 132"/>
              <a:gd name="T61" fmla="*/ 617538 h 428"/>
              <a:gd name="T62" fmla="*/ 204788 w 132"/>
              <a:gd name="T63" fmla="*/ 598488 h 428"/>
              <a:gd name="T64" fmla="*/ 207963 w 132"/>
              <a:gd name="T65" fmla="*/ 579438 h 4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2" h="428">
                <a:moveTo>
                  <a:pt x="131" y="61"/>
                </a:moveTo>
                <a:lnTo>
                  <a:pt x="130" y="55"/>
                </a:lnTo>
                <a:lnTo>
                  <a:pt x="129" y="49"/>
                </a:lnTo>
                <a:lnTo>
                  <a:pt x="128" y="43"/>
                </a:lnTo>
                <a:lnTo>
                  <a:pt x="125" y="37"/>
                </a:lnTo>
                <a:lnTo>
                  <a:pt x="123" y="32"/>
                </a:lnTo>
                <a:lnTo>
                  <a:pt x="119" y="27"/>
                </a:lnTo>
                <a:lnTo>
                  <a:pt x="116" y="22"/>
                </a:lnTo>
                <a:lnTo>
                  <a:pt x="111" y="18"/>
                </a:lnTo>
                <a:lnTo>
                  <a:pt x="107" y="14"/>
                </a:lnTo>
                <a:lnTo>
                  <a:pt x="102" y="10"/>
                </a:lnTo>
                <a:lnTo>
                  <a:pt x="96" y="7"/>
                </a:lnTo>
                <a:lnTo>
                  <a:pt x="90" y="4"/>
                </a:lnTo>
                <a:lnTo>
                  <a:pt x="84" y="2"/>
                </a:lnTo>
                <a:lnTo>
                  <a:pt x="78" y="1"/>
                </a:lnTo>
                <a:lnTo>
                  <a:pt x="72" y="0"/>
                </a:lnTo>
                <a:lnTo>
                  <a:pt x="65" y="0"/>
                </a:lnTo>
                <a:lnTo>
                  <a:pt x="58" y="0"/>
                </a:lnTo>
                <a:lnTo>
                  <a:pt x="52" y="1"/>
                </a:lnTo>
                <a:lnTo>
                  <a:pt x="45" y="2"/>
                </a:lnTo>
                <a:lnTo>
                  <a:pt x="40" y="4"/>
                </a:lnTo>
                <a:lnTo>
                  <a:pt x="34" y="7"/>
                </a:lnTo>
                <a:lnTo>
                  <a:pt x="29" y="10"/>
                </a:lnTo>
                <a:lnTo>
                  <a:pt x="24" y="14"/>
                </a:lnTo>
                <a:lnTo>
                  <a:pt x="19" y="18"/>
                </a:lnTo>
                <a:lnTo>
                  <a:pt x="15" y="22"/>
                </a:lnTo>
                <a:lnTo>
                  <a:pt x="11" y="27"/>
                </a:lnTo>
                <a:lnTo>
                  <a:pt x="8" y="32"/>
                </a:lnTo>
                <a:lnTo>
                  <a:pt x="5" y="37"/>
                </a:lnTo>
                <a:lnTo>
                  <a:pt x="3" y="43"/>
                </a:lnTo>
                <a:lnTo>
                  <a:pt x="1" y="49"/>
                </a:lnTo>
                <a:lnTo>
                  <a:pt x="0" y="55"/>
                </a:lnTo>
                <a:lnTo>
                  <a:pt x="0" y="61"/>
                </a:lnTo>
                <a:lnTo>
                  <a:pt x="0" y="365"/>
                </a:lnTo>
                <a:lnTo>
                  <a:pt x="0" y="371"/>
                </a:lnTo>
                <a:lnTo>
                  <a:pt x="1" y="377"/>
                </a:lnTo>
                <a:lnTo>
                  <a:pt x="3" y="383"/>
                </a:lnTo>
                <a:lnTo>
                  <a:pt x="5" y="389"/>
                </a:lnTo>
                <a:lnTo>
                  <a:pt x="8" y="395"/>
                </a:lnTo>
                <a:lnTo>
                  <a:pt x="11" y="400"/>
                </a:lnTo>
                <a:lnTo>
                  <a:pt x="15" y="404"/>
                </a:lnTo>
                <a:lnTo>
                  <a:pt x="19" y="409"/>
                </a:lnTo>
                <a:lnTo>
                  <a:pt x="24" y="413"/>
                </a:lnTo>
                <a:lnTo>
                  <a:pt x="29" y="416"/>
                </a:lnTo>
                <a:lnTo>
                  <a:pt x="34" y="420"/>
                </a:lnTo>
                <a:lnTo>
                  <a:pt x="40" y="422"/>
                </a:lnTo>
                <a:lnTo>
                  <a:pt x="45" y="424"/>
                </a:lnTo>
                <a:lnTo>
                  <a:pt x="52" y="426"/>
                </a:lnTo>
                <a:lnTo>
                  <a:pt x="58" y="427"/>
                </a:lnTo>
                <a:lnTo>
                  <a:pt x="65" y="427"/>
                </a:lnTo>
                <a:lnTo>
                  <a:pt x="72" y="427"/>
                </a:lnTo>
                <a:lnTo>
                  <a:pt x="78" y="426"/>
                </a:lnTo>
                <a:lnTo>
                  <a:pt x="84" y="424"/>
                </a:lnTo>
                <a:lnTo>
                  <a:pt x="90" y="422"/>
                </a:lnTo>
                <a:lnTo>
                  <a:pt x="96" y="420"/>
                </a:lnTo>
                <a:lnTo>
                  <a:pt x="102" y="416"/>
                </a:lnTo>
                <a:lnTo>
                  <a:pt x="107" y="413"/>
                </a:lnTo>
                <a:lnTo>
                  <a:pt x="111" y="409"/>
                </a:lnTo>
                <a:lnTo>
                  <a:pt x="116" y="404"/>
                </a:lnTo>
                <a:lnTo>
                  <a:pt x="119" y="400"/>
                </a:lnTo>
                <a:lnTo>
                  <a:pt x="123" y="395"/>
                </a:lnTo>
                <a:lnTo>
                  <a:pt x="125" y="389"/>
                </a:lnTo>
                <a:lnTo>
                  <a:pt x="128" y="383"/>
                </a:lnTo>
                <a:lnTo>
                  <a:pt x="129" y="377"/>
                </a:lnTo>
                <a:lnTo>
                  <a:pt x="130" y="371"/>
                </a:lnTo>
                <a:lnTo>
                  <a:pt x="131" y="365"/>
                </a:lnTo>
                <a:lnTo>
                  <a:pt x="131" y="61"/>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Freeform 34"/>
          <p:cNvSpPr>
            <a:spLocks/>
          </p:cNvSpPr>
          <p:nvPr/>
        </p:nvSpPr>
        <p:spPr bwMode="auto">
          <a:xfrm>
            <a:off x="7186790" y="2981325"/>
            <a:ext cx="186267" cy="338138"/>
          </a:xfrm>
          <a:custGeom>
            <a:avLst/>
            <a:gdLst>
              <a:gd name="T0" fmla="*/ 0 w 131"/>
              <a:gd name="T1" fmla="*/ 325438 h 213"/>
              <a:gd name="T2" fmla="*/ 4799 w 131"/>
              <a:gd name="T3" fmla="*/ 304800 h 213"/>
              <a:gd name="T4" fmla="*/ 12797 w 131"/>
              <a:gd name="T5" fmla="*/ 285750 h 213"/>
              <a:gd name="T6" fmla="*/ 23994 w 131"/>
              <a:gd name="T7" fmla="*/ 269875 h 213"/>
              <a:gd name="T8" fmla="*/ 36791 w 131"/>
              <a:gd name="T9" fmla="*/ 255588 h 213"/>
              <a:gd name="T10" fmla="*/ 54387 w 131"/>
              <a:gd name="T11" fmla="*/ 244475 h 213"/>
              <a:gd name="T12" fmla="*/ 71983 w 131"/>
              <a:gd name="T13" fmla="*/ 236538 h 213"/>
              <a:gd name="T14" fmla="*/ 92778 w 131"/>
              <a:gd name="T15" fmla="*/ 233363 h 213"/>
              <a:gd name="T16" fmla="*/ 113573 w 131"/>
              <a:gd name="T17" fmla="*/ 233363 h 213"/>
              <a:gd name="T18" fmla="*/ 134368 w 131"/>
              <a:gd name="T19" fmla="*/ 236538 h 213"/>
              <a:gd name="T20" fmla="*/ 153563 w 131"/>
              <a:gd name="T21" fmla="*/ 244475 h 213"/>
              <a:gd name="T22" fmla="*/ 169560 w 131"/>
              <a:gd name="T23" fmla="*/ 255588 h 213"/>
              <a:gd name="T24" fmla="*/ 183956 w 131"/>
              <a:gd name="T25" fmla="*/ 269875 h 213"/>
              <a:gd name="T26" fmla="*/ 195153 w 131"/>
              <a:gd name="T27" fmla="*/ 287338 h 213"/>
              <a:gd name="T28" fmla="*/ 203152 w 131"/>
              <a:gd name="T29" fmla="*/ 306388 h 213"/>
              <a:gd name="T30" fmla="*/ 206351 w 131"/>
              <a:gd name="T31" fmla="*/ 325438 h 213"/>
              <a:gd name="T32" fmla="*/ 207950 w 131"/>
              <a:gd name="T33" fmla="*/ 84138 h 213"/>
              <a:gd name="T34" fmla="*/ 206351 w 131"/>
              <a:gd name="T35" fmla="*/ 92075 h 213"/>
              <a:gd name="T36" fmla="*/ 203152 w 131"/>
              <a:gd name="T37" fmla="*/ 71438 h 213"/>
              <a:gd name="T38" fmla="*/ 195153 w 131"/>
              <a:gd name="T39" fmla="*/ 53975 h 213"/>
              <a:gd name="T40" fmla="*/ 183956 w 131"/>
              <a:gd name="T41" fmla="*/ 36513 h 213"/>
              <a:gd name="T42" fmla="*/ 169560 w 131"/>
              <a:gd name="T43" fmla="*/ 23813 h 213"/>
              <a:gd name="T44" fmla="*/ 153563 w 131"/>
              <a:gd name="T45" fmla="*/ 12700 h 213"/>
              <a:gd name="T46" fmla="*/ 134368 w 131"/>
              <a:gd name="T47" fmla="*/ 4763 h 213"/>
              <a:gd name="T48" fmla="*/ 113573 w 131"/>
              <a:gd name="T49" fmla="*/ 0 h 213"/>
              <a:gd name="T50" fmla="*/ 92778 w 131"/>
              <a:gd name="T51" fmla="*/ 0 h 213"/>
              <a:gd name="T52" fmla="*/ 71983 w 131"/>
              <a:gd name="T53" fmla="*/ 4763 h 213"/>
              <a:gd name="T54" fmla="*/ 54387 w 131"/>
              <a:gd name="T55" fmla="*/ 12700 h 213"/>
              <a:gd name="T56" fmla="*/ 36791 w 131"/>
              <a:gd name="T57" fmla="*/ 23813 h 213"/>
              <a:gd name="T58" fmla="*/ 23994 w 131"/>
              <a:gd name="T59" fmla="*/ 36513 h 213"/>
              <a:gd name="T60" fmla="*/ 12797 w 131"/>
              <a:gd name="T61" fmla="*/ 53975 h 213"/>
              <a:gd name="T62" fmla="*/ 4799 w 131"/>
              <a:gd name="T63" fmla="*/ 71438 h 213"/>
              <a:gd name="T64" fmla="*/ 0 w 131"/>
              <a:gd name="T65" fmla="*/ 92075 h 213"/>
              <a:gd name="T66" fmla="*/ 0 w 131"/>
              <a:gd name="T67" fmla="*/ 84138 h 2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1" h="213">
                <a:moveTo>
                  <a:pt x="0" y="212"/>
                </a:moveTo>
                <a:lnTo>
                  <a:pt x="0" y="205"/>
                </a:lnTo>
                <a:lnTo>
                  <a:pt x="1" y="198"/>
                </a:lnTo>
                <a:lnTo>
                  <a:pt x="3" y="192"/>
                </a:lnTo>
                <a:lnTo>
                  <a:pt x="5" y="186"/>
                </a:lnTo>
                <a:lnTo>
                  <a:pt x="8" y="180"/>
                </a:lnTo>
                <a:lnTo>
                  <a:pt x="11" y="175"/>
                </a:lnTo>
                <a:lnTo>
                  <a:pt x="15" y="170"/>
                </a:lnTo>
                <a:lnTo>
                  <a:pt x="19" y="165"/>
                </a:lnTo>
                <a:lnTo>
                  <a:pt x="23" y="161"/>
                </a:lnTo>
                <a:lnTo>
                  <a:pt x="28" y="158"/>
                </a:lnTo>
                <a:lnTo>
                  <a:pt x="34" y="154"/>
                </a:lnTo>
                <a:lnTo>
                  <a:pt x="40" y="152"/>
                </a:lnTo>
                <a:lnTo>
                  <a:pt x="45" y="149"/>
                </a:lnTo>
                <a:lnTo>
                  <a:pt x="52" y="148"/>
                </a:lnTo>
                <a:lnTo>
                  <a:pt x="58" y="147"/>
                </a:lnTo>
                <a:lnTo>
                  <a:pt x="65" y="147"/>
                </a:lnTo>
                <a:lnTo>
                  <a:pt x="71" y="147"/>
                </a:lnTo>
                <a:lnTo>
                  <a:pt x="78" y="148"/>
                </a:lnTo>
                <a:lnTo>
                  <a:pt x="84" y="149"/>
                </a:lnTo>
                <a:lnTo>
                  <a:pt x="90" y="152"/>
                </a:lnTo>
                <a:lnTo>
                  <a:pt x="96" y="154"/>
                </a:lnTo>
                <a:lnTo>
                  <a:pt x="101" y="158"/>
                </a:lnTo>
                <a:lnTo>
                  <a:pt x="106" y="161"/>
                </a:lnTo>
                <a:lnTo>
                  <a:pt x="111" y="166"/>
                </a:lnTo>
                <a:lnTo>
                  <a:pt x="115" y="170"/>
                </a:lnTo>
                <a:lnTo>
                  <a:pt x="118" y="175"/>
                </a:lnTo>
                <a:lnTo>
                  <a:pt x="122" y="181"/>
                </a:lnTo>
                <a:lnTo>
                  <a:pt x="124" y="186"/>
                </a:lnTo>
                <a:lnTo>
                  <a:pt x="127" y="193"/>
                </a:lnTo>
                <a:lnTo>
                  <a:pt x="128" y="199"/>
                </a:lnTo>
                <a:lnTo>
                  <a:pt x="129" y="205"/>
                </a:lnTo>
                <a:lnTo>
                  <a:pt x="130" y="212"/>
                </a:lnTo>
                <a:lnTo>
                  <a:pt x="130" y="53"/>
                </a:lnTo>
                <a:lnTo>
                  <a:pt x="130" y="65"/>
                </a:lnTo>
                <a:lnTo>
                  <a:pt x="129" y="58"/>
                </a:lnTo>
                <a:lnTo>
                  <a:pt x="129" y="51"/>
                </a:lnTo>
                <a:lnTo>
                  <a:pt x="127" y="45"/>
                </a:lnTo>
                <a:lnTo>
                  <a:pt x="125" y="39"/>
                </a:lnTo>
                <a:lnTo>
                  <a:pt x="122" y="34"/>
                </a:lnTo>
                <a:lnTo>
                  <a:pt x="119" y="28"/>
                </a:lnTo>
                <a:lnTo>
                  <a:pt x="115" y="23"/>
                </a:lnTo>
                <a:lnTo>
                  <a:pt x="111" y="19"/>
                </a:lnTo>
                <a:lnTo>
                  <a:pt x="106" y="15"/>
                </a:lnTo>
                <a:lnTo>
                  <a:pt x="101" y="11"/>
                </a:lnTo>
                <a:lnTo>
                  <a:pt x="96" y="8"/>
                </a:lnTo>
                <a:lnTo>
                  <a:pt x="90" y="5"/>
                </a:lnTo>
                <a:lnTo>
                  <a:pt x="84" y="3"/>
                </a:lnTo>
                <a:lnTo>
                  <a:pt x="78" y="1"/>
                </a:lnTo>
                <a:lnTo>
                  <a:pt x="71" y="0"/>
                </a:lnTo>
                <a:lnTo>
                  <a:pt x="65" y="0"/>
                </a:lnTo>
                <a:lnTo>
                  <a:pt x="58" y="0"/>
                </a:lnTo>
                <a:lnTo>
                  <a:pt x="52" y="1"/>
                </a:lnTo>
                <a:lnTo>
                  <a:pt x="45" y="3"/>
                </a:lnTo>
                <a:lnTo>
                  <a:pt x="40" y="5"/>
                </a:lnTo>
                <a:lnTo>
                  <a:pt x="34" y="8"/>
                </a:lnTo>
                <a:lnTo>
                  <a:pt x="28" y="11"/>
                </a:lnTo>
                <a:lnTo>
                  <a:pt x="23" y="15"/>
                </a:lnTo>
                <a:lnTo>
                  <a:pt x="19" y="19"/>
                </a:lnTo>
                <a:lnTo>
                  <a:pt x="15" y="23"/>
                </a:lnTo>
                <a:lnTo>
                  <a:pt x="11" y="28"/>
                </a:lnTo>
                <a:lnTo>
                  <a:pt x="8" y="34"/>
                </a:lnTo>
                <a:lnTo>
                  <a:pt x="5" y="39"/>
                </a:lnTo>
                <a:lnTo>
                  <a:pt x="3" y="45"/>
                </a:lnTo>
                <a:lnTo>
                  <a:pt x="1" y="51"/>
                </a:lnTo>
                <a:lnTo>
                  <a:pt x="0" y="58"/>
                </a:lnTo>
                <a:lnTo>
                  <a:pt x="0" y="65"/>
                </a:lnTo>
                <a:lnTo>
                  <a:pt x="0" y="53"/>
                </a:lnTo>
                <a:lnTo>
                  <a:pt x="0" y="212"/>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Freeform 35"/>
          <p:cNvSpPr>
            <a:spLocks/>
          </p:cNvSpPr>
          <p:nvPr/>
        </p:nvSpPr>
        <p:spPr bwMode="auto">
          <a:xfrm>
            <a:off x="7186790" y="3213100"/>
            <a:ext cx="186267" cy="869950"/>
          </a:xfrm>
          <a:custGeom>
            <a:avLst/>
            <a:gdLst>
              <a:gd name="T0" fmla="*/ 206351 w 131"/>
              <a:gd name="T1" fmla="*/ 92075 h 548"/>
              <a:gd name="T2" fmla="*/ 203152 w 131"/>
              <a:gd name="T3" fmla="*/ 71438 h 548"/>
              <a:gd name="T4" fmla="*/ 195153 w 131"/>
              <a:gd name="T5" fmla="*/ 53975 h 548"/>
              <a:gd name="T6" fmla="*/ 183956 w 131"/>
              <a:gd name="T7" fmla="*/ 36513 h 548"/>
              <a:gd name="T8" fmla="*/ 169560 w 131"/>
              <a:gd name="T9" fmla="*/ 23813 h 548"/>
              <a:gd name="T10" fmla="*/ 153563 w 131"/>
              <a:gd name="T11" fmla="*/ 12700 h 548"/>
              <a:gd name="T12" fmla="*/ 134368 w 131"/>
              <a:gd name="T13" fmla="*/ 4763 h 548"/>
              <a:gd name="T14" fmla="*/ 113573 w 131"/>
              <a:gd name="T15" fmla="*/ 0 h 548"/>
              <a:gd name="T16" fmla="*/ 92778 w 131"/>
              <a:gd name="T17" fmla="*/ 0 h 548"/>
              <a:gd name="T18" fmla="*/ 71983 w 131"/>
              <a:gd name="T19" fmla="*/ 4763 h 548"/>
              <a:gd name="T20" fmla="*/ 54387 w 131"/>
              <a:gd name="T21" fmla="*/ 12700 h 548"/>
              <a:gd name="T22" fmla="*/ 36791 w 131"/>
              <a:gd name="T23" fmla="*/ 23813 h 548"/>
              <a:gd name="T24" fmla="*/ 23994 w 131"/>
              <a:gd name="T25" fmla="*/ 36513 h 548"/>
              <a:gd name="T26" fmla="*/ 12797 w 131"/>
              <a:gd name="T27" fmla="*/ 53975 h 548"/>
              <a:gd name="T28" fmla="*/ 4799 w 131"/>
              <a:gd name="T29" fmla="*/ 71438 h 548"/>
              <a:gd name="T30" fmla="*/ 0 w 131"/>
              <a:gd name="T31" fmla="*/ 92075 h 548"/>
              <a:gd name="T32" fmla="*/ 0 w 131"/>
              <a:gd name="T33" fmla="*/ 765175 h 548"/>
              <a:gd name="T34" fmla="*/ 1600 w 131"/>
              <a:gd name="T35" fmla="*/ 785813 h 548"/>
              <a:gd name="T36" fmla="*/ 7998 w 131"/>
              <a:gd name="T37" fmla="*/ 804863 h 548"/>
              <a:gd name="T38" fmla="*/ 17596 w 131"/>
              <a:gd name="T39" fmla="*/ 822325 h 548"/>
              <a:gd name="T40" fmla="*/ 30393 w 131"/>
              <a:gd name="T41" fmla="*/ 838200 h 548"/>
              <a:gd name="T42" fmla="*/ 44789 w 131"/>
              <a:gd name="T43" fmla="*/ 850900 h 548"/>
              <a:gd name="T44" fmla="*/ 63985 w 131"/>
              <a:gd name="T45" fmla="*/ 860425 h 548"/>
              <a:gd name="T46" fmla="*/ 83180 w 131"/>
              <a:gd name="T47" fmla="*/ 865188 h 548"/>
              <a:gd name="T48" fmla="*/ 103975 w 131"/>
              <a:gd name="T49" fmla="*/ 868363 h 548"/>
              <a:gd name="T50" fmla="*/ 124770 w 131"/>
              <a:gd name="T51" fmla="*/ 865188 h 548"/>
              <a:gd name="T52" fmla="*/ 143966 w 131"/>
              <a:gd name="T53" fmla="*/ 860425 h 548"/>
              <a:gd name="T54" fmla="*/ 161561 w 131"/>
              <a:gd name="T55" fmla="*/ 850900 h 548"/>
              <a:gd name="T56" fmla="*/ 177558 w 131"/>
              <a:gd name="T57" fmla="*/ 838200 h 548"/>
              <a:gd name="T58" fmla="*/ 190355 w 131"/>
              <a:gd name="T59" fmla="*/ 822325 h 548"/>
              <a:gd name="T60" fmla="*/ 199952 w 131"/>
              <a:gd name="T61" fmla="*/ 804863 h 548"/>
              <a:gd name="T62" fmla="*/ 204751 w 131"/>
              <a:gd name="T63" fmla="*/ 785813 h 548"/>
              <a:gd name="T64" fmla="*/ 207950 w 131"/>
              <a:gd name="T65" fmla="*/ 765175 h 5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548">
                <a:moveTo>
                  <a:pt x="130" y="65"/>
                </a:moveTo>
                <a:lnTo>
                  <a:pt x="129" y="58"/>
                </a:lnTo>
                <a:lnTo>
                  <a:pt x="128" y="51"/>
                </a:lnTo>
                <a:lnTo>
                  <a:pt x="127" y="45"/>
                </a:lnTo>
                <a:lnTo>
                  <a:pt x="125" y="39"/>
                </a:lnTo>
                <a:lnTo>
                  <a:pt x="122" y="34"/>
                </a:lnTo>
                <a:lnTo>
                  <a:pt x="119" y="28"/>
                </a:lnTo>
                <a:lnTo>
                  <a:pt x="115" y="23"/>
                </a:lnTo>
                <a:lnTo>
                  <a:pt x="111" y="19"/>
                </a:lnTo>
                <a:lnTo>
                  <a:pt x="106" y="15"/>
                </a:lnTo>
                <a:lnTo>
                  <a:pt x="101" y="11"/>
                </a:lnTo>
                <a:lnTo>
                  <a:pt x="96" y="8"/>
                </a:lnTo>
                <a:lnTo>
                  <a:pt x="90" y="5"/>
                </a:lnTo>
                <a:lnTo>
                  <a:pt x="84" y="3"/>
                </a:lnTo>
                <a:lnTo>
                  <a:pt x="78" y="1"/>
                </a:lnTo>
                <a:lnTo>
                  <a:pt x="71" y="0"/>
                </a:lnTo>
                <a:lnTo>
                  <a:pt x="65" y="0"/>
                </a:lnTo>
                <a:lnTo>
                  <a:pt x="58" y="0"/>
                </a:lnTo>
                <a:lnTo>
                  <a:pt x="52" y="1"/>
                </a:lnTo>
                <a:lnTo>
                  <a:pt x="45" y="3"/>
                </a:lnTo>
                <a:lnTo>
                  <a:pt x="40" y="5"/>
                </a:lnTo>
                <a:lnTo>
                  <a:pt x="34" y="8"/>
                </a:lnTo>
                <a:lnTo>
                  <a:pt x="28" y="11"/>
                </a:lnTo>
                <a:lnTo>
                  <a:pt x="23" y="15"/>
                </a:lnTo>
                <a:lnTo>
                  <a:pt x="19" y="19"/>
                </a:lnTo>
                <a:lnTo>
                  <a:pt x="15" y="23"/>
                </a:lnTo>
                <a:lnTo>
                  <a:pt x="11" y="28"/>
                </a:lnTo>
                <a:lnTo>
                  <a:pt x="8" y="34"/>
                </a:lnTo>
                <a:lnTo>
                  <a:pt x="5" y="39"/>
                </a:lnTo>
                <a:lnTo>
                  <a:pt x="3" y="45"/>
                </a:lnTo>
                <a:lnTo>
                  <a:pt x="1" y="51"/>
                </a:lnTo>
                <a:lnTo>
                  <a:pt x="0" y="58"/>
                </a:lnTo>
                <a:lnTo>
                  <a:pt x="0" y="65"/>
                </a:lnTo>
                <a:lnTo>
                  <a:pt x="0" y="482"/>
                </a:lnTo>
                <a:lnTo>
                  <a:pt x="0" y="489"/>
                </a:lnTo>
                <a:lnTo>
                  <a:pt x="1" y="495"/>
                </a:lnTo>
                <a:lnTo>
                  <a:pt x="3" y="501"/>
                </a:lnTo>
                <a:lnTo>
                  <a:pt x="5" y="507"/>
                </a:lnTo>
                <a:lnTo>
                  <a:pt x="8" y="513"/>
                </a:lnTo>
                <a:lnTo>
                  <a:pt x="11" y="518"/>
                </a:lnTo>
                <a:lnTo>
                  <a:pt x="15" y="523"/>
                </a:lnTo>
                <a:lnTo>
                  <a:pt x="19" y="528"/>
                </a:lnTo>
                <a:lnTo>
                  <a:pt x="23" y="532"/>
                </a:lnTo>
                <a:lnTo>
                  <a:pt x="28" y="536"/>
                </a:lnTo>
                <a:lnTo>
                  <a:pt x="34" y="539"/>
                </a:lnTo>
                <a:lnTo>
                  <a:pt x="40" y="542"/>
                </a:lnTo>
                <a:lnTo>
                  <a:pt x="45" y="544"/>
                </a:lnTo>
                <a:lnTo>
                  <a:pt x="52" y="545"/>
                </a:lnTo>
                <a:lnTo>
                  <a:pt x="58" y="546"/>
                </a:lnTo>
                <a:lnTo>
                  <a:pt x="65" y="547"/>
                </a:lnTo>
                <a:lnTo>
                  <a:pt x="71" y="546"/>
                </a:lnTo>
                <a:lnTo>
                  <a:pt x="78" y="545"/>
                </a:lnTo>
                <a:lnTo>
                  <a:pt x="84" y="544"/>
                </a:lnTo>
                <a:lnTo>
                  <a:pt x="90" y="542"/>
                </a:lnTo>
                <a:lnTo>
                  <a:pt x="96" y="539"/>
                </a:lnTo>
                <a:lnTo>
                  <a:pt x="101" y="536"/>
                </a:lnTo>
                <a:lnTo>
                  <a:pt x="106" y="532"/>
                </a:lnTo>
                <a:lnTo>
                  <a:pt x="111" y="528"/>
                </a:lnTo>
                <a:lnTo>
                  <a:pt x="115" y="523"/>
                </a:lnTo>
                <a:lnTo>
                  <a:pt x="119" y="518"/>
                </a:lnTo>
                <a:lnTo>
                  <a:pt x="122" y="513"/>
                </a:lnTo>
                <a:lnTo>
                  <a:pt x="125" y="507"/>
                </a:lnTo>
                <a:lnTo>
                  <a:pt x="127" y="501"/>
                </a:lnTo>
                <a:lnTo>
                  <a:pt x="128" y="495"/>
                </a:lnTo>
                <a:lnTo>
                  <a:pt x="129" y="489"/>
                </a:lnTo>
                <a:lnTo>
                  <a:pt x="130" y="482"/>
                </a:lnTo>
                <a:lnTo>
                  <a:pt x="130" y="65"/>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Freeform 36"/>
          <p:cNvSpPr>
            <a:spLocks/>
          </p:cNvSpPr>
          <p:nvPr/>
        </p:nvSpPr>
        <p:spPr bwMode="auto">
          <a:xfrm>
            <a:off x="7919157" y="3494090"/>
            <a:ext cx="196145" cy="642937"/>
          </a:xfrm>
          <a:custGeom>
            <a:avLst/>
            <a:gdLst>
              <a:gd name="T0" fmla="*/ 217488 w 139"/>
              <a:gd name="T1" fmla="*/ 101600 h 405"/>
              <a:gd name="T2" fmla="*/ 214313 w 139"/>
              <a:gd name="T3" fmla="*/ 79375 h 405"/>
              <a:gd name="T4" fmla="*/ 206375 w 139"/>
              <a:gd name="T5" fmla="*/ 58737 h 405"/>
              <a:gd name="T6" fmla="*/ 193675 w 139"/>
              <a:gd name="T7" fmla="*/ 41275 h 405"/>
              <a:gd name="T8" fmla="*/ 179388 w 139"/>
              <a:gd name="T9" fmla="*/ 25400 h 405"/>
              <a:gd name="T10" fmla="*/ 161925 w 139"/>
              <a:gd name="T11" fmla="*/ 12700 h 405"/>
              <a:gd name="T12" fmla="*/ 141288 w 139"/>
              <a:gd name="T13" fmla="*/ 4762 h 405"/>
              <a:gd name="T14" fmla="*/ 120650 w 139"/>
              <a:gd name="T15" fmla="*/ 0 h 405"/>
              <a:gd name="T16" fmla="*/ 98425 w 139"/>
              <a:gd name="T17" fmla="*/ 0 h 405"/>
              <a:gd name="T18" fmla="*/ 76200 w 139"/>
              <a:gd name="T19" fmla="*/ 4762 h 405"/>
              <a:gd name="T20" fmla="*/ 57150 w 139"/>
              <a:gd name="T21" fmla="*/ 12700 h 405"/>
              <a:gd name="T22" fmla="*/ 39688 w 139"/>
              <a:gd name="T23" fmla="*/ 25400 h 405"/>
              <a:gd name="T24" fmla="*/ 25400 w 139"/>
              <a:gd name="T25" fmla="*/ 41275 h 405"/>
              <a:gd name="T26" fmla="*/ 12700 w 139"/>
              <a:gd name="T27" fmla="*/ 58737 h 405"/>
              <a:gd name="T28" fmla="*/ 4763 w 139"/>
              <a:gd name="T29" fmla="*/ 79375 h 405"/>
              <a:gd name="T30" fmla="*/ 0 w 139"/>
              <a:gd name="T31" fmla="*/ 101600 h 405"/>
              <a:gd name="T32" fmla="*/ 0 w 139"/>
              <a:gd name="T33" fmla="*/ 527050 h 405"/>
              <a:gd name="T34" fmla="*/ 1588 w 139"/>
              <a:gd name="T35" fmla="*/ 549275 h 405"/>
              <a:gd name="T36" fmla="*/ 7938 w 139"/>
              <a:gd name="T37" fmla="*/ 571500 h 405"/>
              <a:gd name="T38" fmla="*/ 19050 w 139"/>
              <a:gd name="T39" fmla="*/ 590550 h 405"/>
              <a:gd name="T40" fmla="*/ 31750 w 139"/>
              <a:gd name="T41" fmla="*/ 608012 h 405"/>
              <a:gd name="T42" fmla="*/ 47625 w 139"/>
              <a:gd name="T43" fmla="*/ 622300 h 405"/>
              <a:gd name="T44" fmla="*/ 66675 w 139"/>
              <a:gd name="T45" fmla="*/ 631825 h 405"/>
              <a:gd name="T46" fmla="*/ 87313 w 139"/>
              <a:gd name="T47" fmla="*/ 638175 h 405"/>
              <a:gd name="T48" fmla="*/ 109538 w 139"/>
              <a:gd name="T49" fmla="*/ 641350 h 405"/>
              <a:gd name="T50" fmla="*/ 131763 w 139"/>
              <a:gd name="T51" fmla="*/ 638175 h 405"/>
              <a:gd name="T52" fmla="*/ 152400 w 139"/>
              <a:gd name="T53" fmla="*/ 631825 h 405"/>
              <a:gd name="T54" fmla="*/ 169863 w 139"/>
              <a:gd name="T55" fmla="*/ 622300 h 405"/>
              <a:gd name="T56" fmla="*/ 187325 w 139"/>
              <a:gd name="T57" fmla="*/ 608012 h 405"/>
              <a:gd name="T58" fmla="*/ 200025 w 139"/>
              <a:gd name="T59" fmla="*/ 590550 h 405"/>
              <a:gd name="T60" fmla="*/ 209550 w 139"/>
              <a:gd name="T61" fmla="*/ 571500 h 405"/>
              <a:gd name="T62" fmla="*/ 215900 w 139"/>
              <a:gd name="T63" fmla="*/ 549275 h 405"/>
              <a:gd name="T64" fmla="*/ 219075 w 139"/>
              <a:gd name="T65" fmla="*/ 527050 h 4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9" h="405">
                <a:moveTo>
                  <a:pt x="138" y="72"/>
                </a:moveTo>
                <a:lnTo>
                  <a:pt x="137" y="64"/>
                </a:lnTo>
                <a:lnTo>
                  <a:pt x="136" y="57"/>
                </a:lnTo>
                <a:lnTo>
                  <a:pt x="135" y="50"/>
                </a:lnTo>
                <a:lnTo>
                  <a:pt x="132" y="44"/>
                </a:lnTo>
                <a:lnTo>
                  <a:pt x="130" y="37"/>
                </a:lnTo>
                <a:lnTo>
                  <a:pt x="126" y="31"/>
                </a:lnTo>
                <a:lnTo>
                  <a:pt x="122" y="26"/>
                </a:lnTo>
                <a:lnTo>
                  <a:pt x="118" y="21"/>
                </a:lnTo>
                <a:lnTo>
                  <a:pt x="113" y="16"/>
                </a:lnTo>
                <a:lnTo>
                  <a:pt x="107" y="12"/>
                </a:lnTo>
                <a:lnTo>
                  <a:pt x="102" y="8"/>
                </a:lnTo>
                <a:lnTo>
                  <a:pt x="96" y="5"/>
                </a:lnTo>
                <a:lnTo>
                  <a:pt x="89" y="3"/>
                </a:lnTo>
                <a:lnTo>
                  <a:pt x="83" y="1"/>
                </a:lnTo>
                <a:lnTo>
                  <a:pt x="76" y="0"/>
                </a:lnTo>
                <a:lnTo>
                  <a:pt x="69" y="0"/>
                </a:lnTo>
                <a:lnTo>
                  <a:pt x="62" y="0"/>
                </a:lnTo>
                <a:lnTo>
                  <a:pt x="55" y="1"/>
                </a:lnTo>
                <a:lnTo>
                  <a:pt x="48" y="3"/>
                </a:lnTo>
                <a:lnTo>
                  <a:pt x="42" y="5"/>
                </a:lnTo>
                <a:lnTo>
                  <a:pt x="36" y="8"/>
                </a:lnTo>
                <a:lnTo>
                  <a:pt x="30" y="12"/>
                </a:lnTo>
                <a:lnTo>
                  <a:pt x="25" y="16"/>
                </a:lnTo>
                <a:lnTo>
                  <a:pt x="20" y="21"/>
                </a:lnTo>
                <a:lnTo>
                  <a:pt x="16" y="26"/>
                </a:lnTo>
                <a:lnTo>
                  <a:pt x="12" y="31"/>
                </a:lnTo>
                <a:lnTo>
                  <a:pt x="8" y="37"/>
                </a:lnTo>
                <a:lnTo>
                  <a:pt x="5" y="44"/>
                </a:lnTo>
                <a:lnTo>
                  <a:pt x="3" y="50"/>
                </a:lnTo>
                <a:lnTo>
                  <a:pt x="1" y="57"/>
                </a:lnTo>
                <a:lnTo>
                  <a:pt x="0" y="64"/>
                </a:lnTo>
                <a:lnTo>
                  <a:pt x="0" y="72"/>
                </a:lnTo>
                <a:lnTo>
                  <a:pt x="0" y="332"/>
                </a:lnTo>
                <a:lnTo>
                  <a:pt x="0" y="339"/>
                </a:lnTo>
                <a:lnTo>
                  <a:pt x="1" y="346"/>
                </a:lnTo>
                <a:lnTo>
                  <a:pt x="3" y="353"/>
                </a:lnTo>
                <a:lnTo>
                  <a:pt x="5" y="360"/>
                </a:lnTo>
                <a:lnTo>
                  <a:pt x="8" y="366"/>
                </a:lnTo>
                <a:lnTo>
                  <a:pt x="12" y="372"/>
                </a:lnTo>
                <a:lnTo>
                  <a:pt x="16" y="378"/>
                </a:lnTo>
                <a:lnTo>
                  <a:pt x="20" y="383"/>
                </a:lnTo>
                <a:lnTo>
                  <a:pt x="25" y="387"/>
                </a:lnTo>
                <a:lnTo>
                  <a:pt x="30" y="392"/>
                </a:lnTo>
                <a:lnTo>
                  <a:pt x="36" y="395"/>
                </a:lnTo>
                <a:lnTo>
                  <a:pt x="42" y="398"/>
                </a:lnTo>
                <a:lnTo>
                  <a:pt x="48" y="400"/>
                </a:lnTo>
                <a:lnTo>
                  <a:pt x="55" y="402"/>
                </a:lnTo>
                <a:lnTo>
                  <a:pt x="62" y="403"/>
                </a:lnTo>
                <a:lnTo>
                  <a:pt x="69" y="404"/>
                </a:lnTo>
                <a:lnTo>
                  <a:pt x="76" y="403"/>
                </a:lnTo>
                <a:lnTo>
                  <a:pt x="83" y="402"/>
                </a:lnTo>
                <a:lnTo>
                  <a:pt x="89" y="400"/>
                </a:lnTo>
                <a:lnTo>
                  <a:pt x="96" y="398"/>
                </a:lnTo>
                <a:lnTo>
                  <a:pt x="102" y="395"/>
                </a:lnTo>
                <a:lnTo>
                  <a:pt x="107" y="392"/>
                </a:lnTo>
                <a:lnTo>
                  <a:pt x="113" y="387"/>
                </a:lnTo>
                <a:lnTo>
                  <a:pt x="118" y="383"/>
                </a:lnTo>
                <a:lnTo>
                  <a:pt x="122" y="378"/>
                </a:lnTo>
                <a:lnTo>
                  <a:pt x="126" y="372"/>
                </a:lnTo>
                <a:lnTo>
                  <a:pt x="130" y="366"/>
                </a:lnTo>
                <a:lnTo>
                  <a:pt x="132" y="360"/>
                </a:lnTo>
                <a:lnTo>
                  <a:pt x="135" y="353"/>
                </a:lnTo>
                <a:lnTo>
                  <a:pt x="136" y="346"/>
                </a:lnTo>
                <a:lnTo>
                  <a:pt x="137" y="339"/>
                </a:lnTo>
                <a:lnTo>
                  <a:pt x="138" y="332"/>
                </a:lnTo>
                <a:lnTo>
                  <a:pt x="138" y="72"/>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7" name="Freeform 37"/>
          <p:cNvSpPr>
            <a:spLocks/>
          </p:cNvSpPr>
          <p:nvPr/>
        </p:nvSpPr>
        <p:spPr bwMode="auto">
          <a:xfrm>
            <a:off x="8207024" y="2922588"/>
            <a:ext cx="194733" cy="1752600"/>
          </a:xfrm>
          <a:custGeom>
            <a:avLst/>
            <a:gdLst>
              <a:gd name="T0" fmla="*/ 217488 w 138"/>
              <a:gd name="T1" fmla="*/ 101600 h 1104"/>
              <a:gd name="T2" fmla="*/ 212725 w 138"/>
              <a:gd name="T3" fmla="*/ 79375 h 1104"/>
              <a:gd name="T4" fmla="*/ 204788 w 138"/>
              <a:gd name="T5" fmla="*/ 58738 h 1104"/>
              <a:gd name="T6" fmla="*/ 192088 w 138"/>
              <a:gd name="T7" fmla="*/ 41275 h 1104"/>
              <a:gd name="T8" fmla="*/ 177800 w 138"/>
              <a:gd name="T9" fmla="*/ 25400 h 1104"/>
              <a:gd name="T10" fmla="*/ 160338 w 138"/>
              <a:gd name="T11" fmla="*/ 14288 h 1104"/>
              <a:gd name="T12" fmla="*/ 141288 w 138"/>
              <a:gd name="T13" fmla="*/ 4763 h 1104"/>
              <a:gd name="T14" fmla="*/ 119063 w 138"/>
              <a:gd name="T15" fmla="*/ 0 h 1104"/>
              <a:gd name="T16" fmla="*/ 96838 w 138"/>
              <a:gd name="T17" fmla="*/ 0 h 1104"/>
              <a:gd name="T18" fmla="*/ 76200 w 138"/>
              <a:gd name="T19" fmla="*/ 4763 h 1104"/>
              <a:gd name="T20" fmla="*/ 57150 w 138"/>
              <a:gd name="T21" fmla="*/ 14288 h 1104"/>
              <a:gd name="T22" fmla="*/ 39688 w 138"/>
              <a:gd name="T23" fmla="*/ 25400 h 1104"/>
              <a:gd name="T24" fmla="*/ 25400 w 138"/>
              <a:gd name="T25" fmla="*/ 41275 h 1104"/>
              <a:gd name="T26" fmla="*/ 12700 w 138"/>
              <a:gd name="T27" fmla="*/ 58738 h 1104"/>
              <a:gd name="T28" fmla="*/ 4763 w 138"/>
              <a:gd name="T29" fmla="*/ 79375 h 1104"/>
              <a:gd name="T30" fmla="*/ 0 w 138"/>
              <a:gd name="T31" fmla="*/ 101600 h 1104"/>
              <a:gd name="T32" fmla="*/ 0 w 138"/>
              <a:gd name="T33" fmla="*/ 1636713 h 1104"/>
              <a:gd name="T34" fmla="*/ 1588 w 138"/>
              <a:gd name="T35" fmla="*/ 1660525 h 1104"/>
              <a:gd name="T36" fmla="*/ 7938 w 138"/>
              <a:gd name="T37" fmla="*/ 1681163 h 1104"/>
              <a:gd name="T38" fmla="*/ 17463 w 138"/>
              <a:gd name="T39" fmla="*/ 1700213 h 1104"/>
              <a:gd name="T40" fmla="*/ 31750 w 138"/>
              <a:gd name="T41" fmla="*/ 1717675 h 1104"/>
              <a:gd name="T42" fmla="*/ 47625 w 138"/>
              <a:gd name="T43" fmla="*/ 1731963 h 1104"/>
              <a:gd name="T44" fmla="*/ 66675 w 138"/>
              <a:gd name="T45" fmla="*/ 1741488 h 1104"/>
              <a:gd name="T46" fmla="*/ 85725 w 138"/>
              <a:gd name="T47" fmla="*/ 1747838 h 1104"/>
              <a:gd name="T48" fmla="*/ 107950 w 138"/>
              <a:gd name="T49" fmla="*/ 1751013 h 1104"/>
              <a:gd name="T50" fmla="*/ 130175 w 138"/>
              <a:gd name="T51" fmla="*/ 1747838 h 1104"/>
              <a:gd name="T52" fmla="*/ 150813 w 138"/>
              <a:gd name="T53" fmla="*/ 1741488 h 1104"/>
              <a:gd name="T54" fmla="*/ 169863 w 138"/>
              <a:gd name="T55" fmla="*/ 1731963 h 1104"/>
              <a:gd name="T56" fmla="*/ 185738 w 138"/>
              <a:gd name="T57" fmla="*/ 1717675 h 1104"/>
              <a:gd name="T58" fmla="*/ 198438 w 138"/>
              <a:gd name="T59" fmla="*/ 1700213 h 1104"/>
              <a:gd name="T60" fmla="*/ 209550 w 138"/>
              <a:gd name="T61" fmla="*/ 1681163 h 1104"/>
              <a:gd name="T62" fmla="*/ 215900 w 138"/>
              <a:gd name="T63" fmla="*/ 1660525 h 1104"/>
              <a:gd name="T64" fmla="*/ 217488 w 138"/>
              <a:gd name="T65" fmla="*/ 1636713 h 1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104">
                <a:moveTo>
                  <a:pt x="137" y="72"/>
                </a:moveTo>
                <a:lnTo>
                  <a:pt x="137" y="64"/>
                </a:lnTo>
                <a:lnTo>
                  <a:pt x="136" y="57"/>
                </a:lnTo>
                <a:lnTo>
                  <a:pt x="134" y="50"/>
                </a:lnTo>
                <a:lnTo>
                  <a:pt x="132" y="44"/>
                </a:lnTo>
                <a:lnTo>
                  <a:pt x="129" y="37"/>
                </a:lnTo>
                <a:lnTo>
                  <a:pt x="125" y="31"/>
                </a:lnTo>
                <a:lnTo>
                  <a:pt x="121" y="26"/>
                </a:lnTo>
                <a:lnTo>
                  <a:pt x="117" y="21"/>
                </a:lnTo>
                <a:lnTo>
                  <a:pt x="112" y="16"/>
                </a:lnTo>
                <a:lnTo>
                  <a:pt x="107" y="12"/>
                </a:lnTo>
                <a:lnTo>
                  <a:pt x="101" y="9"/>
                </a:lnTo>
                <a:lnTo>
                  <a:pt x="95" y="6"/>
                </a:lnTo>
                <a:lnTo>
                  <a:pt x="89" y="3"/>
                </a:lnTo>
                <a:lnTo>
                  <a:pt x="82" y="1"/>
                </a:lnTo>
                <a:lnTo>
                  <a:pt x="75" y="0"/>
                </a:lnTo>
                <a:lnTo>
                  <a:pt x="68" y="0"/>
                </a:lnTo>
                <a:lnTo>
                  <a:pt x="61" y="0"/>
                </a:lnTo>
                <a:lnTo>
                  <a:pt x="54" y="1"/>
                </a:lnTo>
                <a:lnTo>
                  <a:pt x="48" y="3"/>
                </a:lnTo>
                <a:lnTo>
                  <a:pt x="42" y="6"/>
                </a:lnTo>
                <a:lnTo>
                  <a:pt x="36" y="9"/>
                </a:lnTo>
                <a:lnTo>
                  <a:pt x="30" y="12"/>
                </a:lnTo>
                <a:lnTo>
                  <a:pt x="25" y="16"/>
                </a:lnTo>
                <a:lnTo>
                  <a:pt x="20" y="21"/>
                </a:lnTo>
                <a:lnTo>
                  <a:pt x="16" y="26"/>
                </a:lnTo>
                <a:lnTo>
                  <a:pt x="11" y="31"/>
                </a:lnTo>
                <a:lnTo>
                  <a:pt x="8" y="37"/>
                </a:lnTo>
                <a:lnTo>
                  <a:pt x="5" y="44"/>
                </a:lnTo>
                <a:lnTo>
                  <a:pt x="3" y="50"/>
                </a:lnTo>
                <a:lnTo>
                  <a:pt x="1" y="57"/>
                </a:lnTo>
                <a:lnTo>
                  <a:pt x="0" y="64"/>
                </a:lnTo>
                <a:lnTo>
                  <a:pt x="0" y="72"/>
                </a:lnTo>
                <a:lnTo>
                  <a:pt x="0" y="1031"/>
                </a:lnTo>
                <a:lnTo>
                  <a:pt x="0" y="1038"/>
                </a:lnTo>
                <a:lnTo>
                  <a:pt x="1" y="1046"/>
                </a:lnTo>
                <a:lnTo>
                  <a:pt x="3" y="1052"/>
                </a:lnTo>
                <a:lnTo>
                  <a:pt x="5" y="1059"/>
                </a:lnTo>
                <a:lnTo>
                  <a:pt x="8" y="1065"/>
                </a:lnTo>
                <a:lnTo>
                  <a:pt x="11" y="1071"/>
                </a:lnTo>
                <a:lnTo>
                  <a:pt x="16" y="1077"/>
                </a:lnTo>
                <a:lnTo>
                  <a:pt x="20" y="1082"/>
                </a:lnTo>
                <a:lnTo>
                  <a:pt x="25" y="1086"/>
                </a:lnTo>
                <a:lnTo>
                  <a:pt x="30" y="1091"/>
                </a:lnTo>
                <a:lnTo>
                  <a:pt x="36" y="1094"/>
                </a:lnTo>
                <a:lnTo>
                  <a:pt x="42" y="1097"/>
                </a:lnTo>
                <a:lnTo>
                  <a:pt x="48" y="1100"/>
                </a:lnTo>
                <a:lnTo>
                  <a:pt x="54" y="1101"/>
                </a:lnTo>
                <a:lnTo>
                  <a:pt x="61" y="1102"/>
                </a:lnTo>
                <a:lnTo>
                  <a:pt x="68" y="1103"/>
                </a:lnTo>
                <a:lnTo>
                  <a:pt x="75" y="1102"/>
                </a:lnTo>
                <a:lnTo>
                  <a:pt x="82" y="1101"/>
                </a:lnTo>
                <a:lnTo>
                  <a:pt x="89" y="1100"/>
                </a:lnTo>
                <a:lnTo>
                  <a:pt x="95" y="1097"/>
                </a:lnTo>
                <a:lnTo>
                  <a:pt x="101" y="1094"/>
                </a:lnTo>
                <a:lnTo>
                  <a:pt x="107" y="1091"/>
                </a:lnTo>
                <a:lnTo>
                  <a:pt x="112" y="1086"/>
                </a:lnTo>
                <a:lnTo>
                  <a:pt x="117" y="1082"/>
                </a:lnTo>
                <a:lnTo>
                  <a:pt x="121" y="1077"/>
                </a:lnTo>
                <a:lnTo>
                  <a:pt x="125" y="1071"/>
                </a:lnTo>
                <a:lnTo>
                  <a:pt x="129" y="1065"/>
                </a:lnTo>
                <a:lnTo>
                  <a:pt x="132" y="1059"/>
                </a:lnTo>
                <a:lnTo>
                  <a:pt x="134" y="1052"/>
                </a:lnTo>
                <a:lnTo>
                  <a:pt x="136" y="1046"/>
                </a:lnTo>
                <a:lnTo>
                  <a:pt x="137" y="1038"/>
                </a:lnTo>
                <a:lnTo>
                  <a:pt x="137" y="1031"/>
                </a:lnTo>
                <a:lnTo>
                  <a:pt x="137" y="72"/>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8" name="Freeform 38"/>
          <p:cNvSpPr>
            <a:spLocks/>
          </p:cNvSpPr>
          <p:nvPr/>
        </p:nvSpPr>
        <p:spPr bwMode="auto">
          <a:xfrm>
            <a:off x="8490658" y="3222625"/>
            <a:ext cx="194733" cy="1720850"/>
          </a:xfrm>
          <a:custGeom>
            <a:avLst/>
            <a:gdLst>
              <a:gd name="T0" fmla="*/ 217488 w 138"/>
              <a:gd name="T1" fmla="*/ 101600 h 1084"/>
              <a:gd name="T2" fmla="*/ 212725 w 138"/>
              <a:gd name="T3" fmla="*/ 79375 h 1084"/>
              <a:gd name="T4" fmla="*/ 204788 w 138"/>
              <a:gd name="T5" fmla="*/ 58738 h 1084"/>
              <a:gd name="T6" fmla="*/ 192088 w 138"/>
              <a:gd name="T7" fmla="*/ 41275 h 1084"/>
              <a:gd name="T8" fmla="*/ 177800 w 138"/>
              <a:gd name="T9" fmla="*/ 25400 h 1084"/>
              <a:gd name="T10" fmla="*/ 160338 w 138"/>
              <a:gd name="T11" fmla="*/ 14288 h 1084"/>
              <a:gd name="T12" fmla="*/ 141288 w 138"/>
              <a:gd name="T13" fmla="*/ 4763 h 1084"/>
              <a:gd name="T14" fmla="*/ 119063 w 138"/>
              <a:gd name="T15" fmla="*/ 0 h 1084"/>
              <a:gd name="T16" fmla="*/ 96838 w 138"/>
              <a:gd name="T17" fmla="*/ 0 h 1084"/>
              <a:gd name="T18" fmla="*/ 76200 w 138"/>
              <a:gd name="T19" fmla="*/ 4763 h 1084"/>
              <a:gd name="T20" fmla="*/ 57150 w 138"/>
              <a:gd name="T21" fmla="*/ 14288 h 1084"/>
              <a:gd name="T22" fmla="*/ 39688 w 138"/>
              <a:gd name="T23" fmla="*/ 25400 h 1084"/>
              <a:gd name="T24" fmla="*/ 25400 w 138"/>
              <a:gd name="T25" fmla="*/ 41275 h 1084"/>
              <a:gd name="T26" fmla="*/ 12700 w 138"/>
              <a:gd name="T27" fmla="*/ 58738 h 1084"/>
              <a:gd name="T28" fmla="*/ 4763 w 138"/>
              <a:gd name="T29" fmla="*/ 79375 h 1084"/>
              <a:gd name="T30" fmla="*/ 0 w 138"/>
              <a:gd name="T31" fmla="*/ 101600 h 1084"/>
              <a:gd name="T32" fmla="*/ 0 w 138"/>
              <a:gd name="T33" fmla="*/ 1604963 h 1084"/>
              <a:gd name="T34" fmla="*/ 1588 w 138"/>
              <a:gd name="T35" fmla="*/ 1627188 h 1084"/>
              <a:gd name="T36" fmla="*/ 7938 w 138"/>
              <a:gd name="T37" fmla="*/ 1649413 h 1084"/>
              <a:gd name="T38" fmla="*/ 19050 w 138"/>
              <a:gd name="T39" fmla="*/ 1668463 h 1084"/>
              <a:gd name="T40" fmla="*/ 31750 w 138"/>
              <a:gd name="T41" fmla="*/ 1685925 h 1084"/>
              <a:gd name="T42" fmla="*/ 47625 w 138"/>
              <a:gd name="T43" fmla="*/ 1698625 h 1084"/>
              <a:gd name="T44" fmla="*/ 66675 w 138"/>
              <a:gd name="T45" fmla="*/ 1709738 h 1084"/>
              <a:gd name="T46" fmla="*/ 87313 w 138"/>
              <a:gd name="T47" fmla="*/ 1716088 h 1084"/>
              <a:gd name="T48" fmla="*/ 109538 w 138"/>
              <a:gd name="T49" fmla="*/ 1719263 h 1084"/>
              <a:gd name="T50" fmla="*/ 130175 w 138"/>
              <a:gd name="T51" fmla="*/ 1716088 h 1084"/>
              <a:gd name="T52" fmla="*/ 150813 w 138"/>
              <a:gd name="T53" fmla="*/ 1709738 h 1084"/>
              <a:gd name="T54" fmla="*/ 169863 w 138"/>
              <a:gd name="T55" fmla="*/ 1698625 h 1084"/>
              <a:gd name="T56" fmla="*/ 185738 w 138"/>
              <a:gd name="T57" fmla="*/ 1685925 h 1084"/>
              <a:gd name="T58" fmla="*/ 198438 w 138"/>
              <a:gd name="T59" fmla="*/ 1668463 h 1084"/>
              <a:gd name="T60" fmla="*/ 209550 w 138"/>
              <a:gd name="T61" fmla="*/ 1649413 h 1084"/>
              <a:gd name="T62" fmla="*/ 215900 w 138"/>
              <a:gd name="T63" fmla="*/ 1627188 h 1084"/>
              <a:gd name="T64" fmla="*/ 217488 w 138"/>
              <a:gd name="T65" fmla="*/ 1604963 h 10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1084">
                <a:moveTo>
                  <a:pt x="137" y="72"/>
                </a:moveTo>
                <a:lnTo>
                  <a:pt x="137" y="64"/>
                </a:lnTo>
                <a:lnTo>
                  <a:pt x="136" y="57"/>
                </a:lnTo>
                <a:lnTo>
                  <a:pt x="134" y="50"/>
                </a:lnTo>
                <a:lnTo>
                  <a:pt x="132" y="44"/>
                </a:lnTo>
                <a:lnTo>
                  <a:pt x="129" y="37"/>
                </a:lnTo>
                <a:lnTo>
                  <a:pt x="125" y="31"/>
                </a:lnTo>
                <a:lnTo>
                  <a:pt x="121" y="26"/>
                </a:lnTo>
                <a:lnTo>
                  <a:pt x="117" y="21"/>
                </a:lnTo>
                <a:lnTo>
                  <a:pt x="112" y="16"/>
                </a:lnTo>
                <a:lnTo>
                  <a:pt x="107" y="12"/>
                </a:lnTo>
                <a:lnTo>
                  <a:pt x="101" y="9"/>
                </a:lnTo>
                <a:lnTo>
                  <a:pt x="95" y="6"/>
                </a:lnTo>
                <a:lnTo>
                  <a:pt x="89" y="3"/>
                </a:lnTo>
                <a:lnTo>
                  <a:pt x="82" y="1"/>
                </a:lnTo>
                <a:lnTo>
                  <a:pt x="75" y="0"/>
                </a:lnTo>
                <a:lnTo>
                  <a:pt x="69" y="0"/>
                </a:lnTo>
                <a:lnTo>
                  <a:pt x="61" y="0"/>
                </a:lnTo>
                <a:lnTo>
                  <a:pt x="55" y="1"/>
                </a:lnTo>
                <a:lnTo>
                  <a:pt x="48" y="3"/>
                </a:lnTo>
                <a:lnTo>
                  <a:pt x="42" y="6"/>
                </a:lnTo>
                <a:lnTo>
                  <a:pt x="36" y="9"/>
                </a:lnTo>
                <a:lnTo>
                  <a:pt x="30" y="12"/>
                </a:lnTo>
                <a:lnTo>
                  <a:pt x="25" y="16"/>
                </a:lnTo>
                <a:lnTo>
                  <a:pt x="20" y="21"/>
                </a:lnTo>
                <a:lnTo>
                  <a:pt x="16" y="26"/>
                </a:lnTo>
                <a:lnTo>
                  <a:pt x="12" y="31"/>
                </a:lnTo>
                <a:lnTo>
                  <a:pt x="8" y="37"/>
                </a:lnTo>
                <a:lnTo>
                  <a:pt x="5" y="44"/>
                </a:lnTo>
                <a:lnTo>
                  <a:pt x="3" y="50"/>
                </a:lnTo>
                <a:lnTo>
                  <a:pt x="1" y="57"/>
                </a:lnTo>
                <a:lnTo>
                  <a:pt x="0" y="64"/>
                </a:lnTo>
                <a:lnTo>
                  <a:pt x="0" y="72"/>
                </a:lnTo>
                <a:lnTo>
                  <a:pt x="0" y="1011"/>
                </a:lnTo>
                <a:lnTo>
                  <a:pt x="0" y="1018"/>
                </a:lnTo>
                <a:lnTo>
                  <a:pt x="1" y="1025"/>
                </a:lnTo>
                <a:lnTo>
                  <a:pt x="3" y="1032"/>
                </a:lnTo>
                <a:lnTo>
                  <a:pt x="5" y="1039"/>
                </a:lnTo>
                <a:lnTo>
                  <a:pt x="8" y="1045"/>
                </a:lnTo>
                <a:lnTo>
                  <a:pt x="12" y="1051"/>
                </a:lnTo>
                <a:lnTo>
                  <a:pt x="16" y="1056"/>
                </a:lnTo>
                <a:lnTo>
                  <a:pt x="20" y="1062"/>
                </a:lnTo>
                <a:lnTo>
                  <a:pt x="25" y="1066"/>
                </a:lnTo>
                <a:lnTo>
                  <a:pt x="30" y="1070"/>
                </a:lnTo>
                <a:lnTo>
                  <a:pt x="36" y="1074"/>
                </a:lnTo>
                <a:lnTo>
                  <a:pt x="42" y="1077"/>
                </a:lnTo>
                <a:lnTo>
                  <a:pt x="48" y="1079"/>
                </a:lnTo>
                <a:lnTo>
                  <a:pt x="55" y="1081"/>
                </a:lnTo>
                <a:lnTo>
                  <a:pt x="61" y="1082"/>
                </a:lnTo>
                <a:lnTo>
                  <a:pt x="69" y="1083"/>
                </a:lnTo>
                <a:lnTo>
                  <a:pt x="75" y="1082"/>
                </a:lnTo>
                <a:lnTo>
                  <a:pt x="82" y="1081"/>
                </a:lnTo>
                <a:lnTo>
                  <a:pt x="89" y="1079"/>
                </a:lnTo>
                <a:lnTo>
                  <a:pt x="95" y="1077"/>
                </a:lnTo>
                <a:lnTo>
                  <a:pt x="101" y="1074"/>
                </a:lnTo>
                <a:lnTo>
                  <a:pt x="107" y="1070"/>
                </a:lnTo>
                <a:lnTo>
                  <a:pt x="112" y="1066"/>
                </a:lnTo>
                <a:lnTo>
                  <a:pt x="117" y="1062"/>
                </a:lnTo>
                <a:lnTo>
                  <a:pt x="121" y="1056"/>
                </a:lnTo>
                <a:lnTo>
                  <a:pt x="125" y="1051"/>
                </a:lnTo>
                <a:lnTo>
                  <a:pt x="129" y="1045"/>
                </a:lnTo>
                <a:lnTo>
                  <a:pt x="132" y="1039"/>
                </a:lnTo>
                <a:lnTo>
                  <a:pt x="134" y="1032"/>
                </a:lnTo>
                <a:lnTo>
                  <a:pt x="136" y="1025"/>
                </a:lnTo>
                <a:lnTo>
                  <a:pt x="137" y="1018"/>
                </a:lnTo>
                <a:lnTo>
                  <a:pt x="137" y="1011"/>
                </a:lnTo>
                <a:lnTo>
                  <a:pt x="137" y="72"/>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9" name="Freeform 39"/>
          <p:cNvSpPr>
            <a:spLocks/>
          </p:cNvSpPr>
          <p:nvPr/>
        </p:nvSpPr>
        <p:spPr bwMode="auto">
          <a:xfrm>
            <a:off x="8207024" y="3927477"/>
            <a:ext cx="194733" cy="747713"/>
          </a:xfrm>
          <a:custGeom>
            <a:avLst/>
            <a:gdLst>
              <a:gd name="T0" fmla="*/ 215900 w 138"/>
              <a:gd name="T1" fmla="*/ 101600 h 471"/>
              <a:gd name="T2" fmla="*/ 212725 w 138"/>
              <a:gd name="T3" fmla="*/ 79375 h 471"/>
              <a:gd name="T4" fmla="*/ 204788 w 138"/>
              <a:gd name="T5" fmla="*/ 58738 h 471"/>
              <a:gd name="T6" fmla="*/ 192088 w 138"/>
              <a:gd name="T7" fmla="*/ 41275 h 471"/>
              <a:gd name="T8" fmla="*/ 177800 w 138"/>
              <a:gd name="T9" fmla="*/ 25400 h 471"/>
              <a:gd name="T10" fmla="*/ 160338 w 138"/>
              <a:gd name="T11" fmla="*/ 14288 h 471"/>
              <a:gd name="T12" fmla="*/ 141288 w 138"/>
              <a:gd name="T13" fmla="*/ 4763 h 471"/>
              <a:gd name="T14" fmla="*/ 119063 w 138"/>
              <a:gd name="T15" fmla="*/ 0 h 471"/>
              <a:gd name="T16" fmla="*/ 96838 w 138"/>
              <a:gd name="T17" fmla="*/ 0 h 471"/>
              <a:gd name="T18" fmla="*/ 76200 w 138"/>
              <a:gd name="T19" fmla="*/ 4763 h 471"/>
              <a:gd name="T20" fmla="*/ 55563 w 138"/>
              <a:gd name="T21" fmla="*/ 14288 h 471"/>
              <a:gd name="T22" fmla="*/ 38100 w 138"/>
              <a:gd name="T23" fmla="*/ 25400 h 471"/>
              <a:gd name="T24" fmla="*/ 23813 w 138"/>
              <a:gd name="T25" fmla="*/ 41275 h 471"/>
              <a:gd name="T26" fmla="*/ 12700 w 138"/>
              <a:gd name="T27" fmla="*/ 58738 h 471"/>
              <a:gd name="T28" fmla="*/ 4763 w 138"/>
              <a:gd name="T29" fmla="*/ 79375 h 471"/>
              <a:gd name="T30" fmla="*/ 0 w 138"/>
              <a:gd name="T31" fmla="*/ 101600 h 471"/>
              <a:gd name="T32" fmla="*/ 0 w 138"/>
              <a:gd name="T33" fmla="*/ 631825 h 471"/>
              <a:gd name="T34" fmla="*/ 1588 w 138"/>
              <a:gd name="T35" fmla="*/ 655638 h 471"/>
              <a:gd name="T36" fmla="*/ 7938 w 138"/>
              <a:gd name="T37" fmla="*/ 676275 h 471"/>
              <a:gd name="T38" fmla="*/ 17463 w 138"/>
              <a:gd name="T39" fmla="*/ 695325 h 471"/>
              <a:gd name="T40" fmla="*/ 31750 w 138"/>
              <a:gd name="T41" fmla="*/ 712788 h 471"/>
              <a:gd name="T42" fmla="*/ 47625 w 138"/>
              <a:gd name="T43" fmla="*/ 727075 h 471"/>
              <a:gd name="T44" fmla="*/ 65088 w 138"/>
              <a:gd name="T45" fmla="*/ 736600 h 471"/>
              <a:gd name="T46" fmla="*/ 85725 w 138"/>
              <a:gd name="T47" fmla="*/ 742950 h 471"/>
              <a:gd name="T48" fmla="*/ 107950 w 138"/>
              <a:gd name="T49" fmla="*/ 746125 h 471"/>
              <a:gd name="T50" fmla="*/ 130175 w 138"/>
              <a:gd name="T51" fmla="*/ 742950 h 471"/>
              <a:gd name="T52" fmla="*/ 150813 w 138"/>
              <a:gd name="T53" fmla="*/ 736600 h 471"/>
              <a:gd name="T54" fmla="*/ 169863 w 138"/>
              <a:gd name="T55" fmla="*/ 727075 h 471"/>
              <a:gd name="T56" fmla="*/ 185738 w 138"/>
              <a:gd name="T57" fmla="*/ 712788 h 471"/>
              <a:gd name="T58" fmla="*/ 198438 w 138"/>
              <a:gd name="T59" fmla="*/ 695325 h 471"/>
              <a:gd name="T60" fmla="*/ 207963 w 138"/>
              <a:gd name="T61" fmla="*/ 676275 h 471"/>
              <a:gd name="T62" fmla="*/ 215900 w 138"/>
              <a:gd name="T63" fmla="*/ 655638 h 471"/>
              <a:gd name="T64" fmla="*/ 217488 w 138"/>
              <a:gd name="T65" fmla="*/ 631825 h 4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471">
                <a:moveTo>
                  <a:pt x="137" y="72"/>
                </a:moveTo>
                <a:lnTo>
                  <a:pt x="136" y="64"/>
                </a:lnTo>
                <a:lnTo>
                  <a:pt x="136" y="57"/>
                </a:lnTo>
                <a:lnTo>
                  <a:pt x="134" y="50"/>
                </a:lnTo>
                <a:lnTo>
                  <a:pt x="131" y="44"/>
                </a:lnTo>
                <a:lnTo>
                  <a:pt x="129" y="37"/>
                </a:lnTo>
                <a:lnTo>
                  <a:pt x="125" y="32"/>
                </a:lnTo>
                <a:lnTo>
                  <a:pt x="121" y="26"/>
                </a:lnTo>
                <a:lnTo>
                  <a:pt x="117" y="21"/>
                </a:lnTo>
                <a:lnTo>
                  <a:pt x="112" y="16"/>
                </a:lnTo>
                <a:lnTo>
                  <a:pt x="107" y="12"/>
                </a:lnTo>
                <a:lnTo>
                  <a:pt x="101" y="9"/>
                </a:lnTo>
                <a:lnTo>
                  <a:pt x="95" y="5"/>
                </a:lnTo>
                <a:lnTo>
                  <a:pt x="89" y="3"/>
                </a:lnTo>
                <a:lnTo>
                  <a:pt x="82" y="1"/>
                </a:lnTo>
                <a:lnTo>
                  <a:pt x="75" y="0"/>
                </a:lnTo>
                <a:lnTo>
                  <a:pt x="68" y="0"/>
                </a:lnTo>
                <a:lnTo>
                  <a:pt x="61" y="0"/>
                </a:lnTo>
                <a:lnTo>
                  <a:pt x="54" y="1"/>
                </a:lnTo>
                <a:lnTo>
                  <a:pt x="48" y="3"/>
                </a:lnTo>
                <a:lnTo>
                  <a:pt x="41" y="5"/>
                </a:lnTo>
                <a:lnTo>
                  <a:pt x="35" y="9"/>
                </a:lnTo>
                <a:lnTo>
                  <a:pt x="30" y="12"/>
                </a:lnTo>
                <a:lnTo>
                  <a:pt x="24" y="16"/>
                </a:lnTo>
                <a:lnTo>
                  <a:pt x="20" y="21"/>
                </a:lnTo>
                <a:lnTo>
                  <a:pt x="15" y="26"/>
                </a:lnTo>
                <a:lnTo>
                  <a:pt x="11" y="32"/>
                </a:lnTo>
                <a:lnTo>
                  <a:pt x="8" y="37"/>
                </a:lnTo>
                <a:lnTo>
                  <a:pt x="5" y="44"/>
                </a:lnTo>
                <a:lnTo>
                  <a:pt x="3" y="50"/>
                </a:lnTo>
                <a:lnTo>
                  <a:pt x="1" y="57"/>
                </a:lnTo>
                <a:lnTo>
                  <a:pt x="0" y="64"/>
                </a:lnTo>
                <a:lnTo>
                  <a:pt x="0" y="72"/>
                </a:lnTo>
                <a:lnTo>
                  <a:pt x="0" y="398"/>
                </a:lnTo>
                <a:lnTo>
                  <a:pt x="0" y="405"/>
                </a:lnTo>
                <a:lnTo>
                  <a:pt x="1" y="413"/>
                </a:lnTo>
                <a:lnTo>
                  <a:pt x="3" y="419"/>
                </a:lnTo>
                <a:lnTo>
                  <a:pt x="5" y="426"/>
                </a:lnTo>
                <a:lnTo>
                  <a:pt x="8" y="432"/>
                </a:lnTo>
                <a:lnTo>
                  <a:pt x="11" y="438"/>
                </a:lnTo>
                <a:lnTo>
                  <a:pt x="15" y="444"/>
                </a:lnTo>
                <a:lnTo>
                  <a:pt x="20" y="449"/>
                </a:lnTo>
                <a:lnTo>
                  <a:pt x="24" y="454"/>
                </a:lnTo>
                <a:lnTo>
                  <a:pt x="30" y="458"/>
                </a:lnTo>
                <a:lnTo>
                  <a:pt x="35" y="461"/>
                </a:lnTo>
                <a:lnTo>
                  <a:pt x="41" y="464"/>
                </a:lnTo>
                <a:lnTo>
                  <a:pt x="48" y="467"/>
                </a:lnTo>
                <a:lnTo>
                  <a:pt x="54" y="468"/>
                </a:lnTo>
                <a:lnTo>
                  <a:pt x="61" y="470"/>
                </a:lnTo>
                <a:lnTo>
                  <a:pt x="68" y="470"/>
                </a:lnTo>
                <a:lnTo>
                  <a:pt x="75" y="470"/>
                </a:lnTo>
                <a:lnTo>
                  <a:pt x="82" y="468"/>
                </a:lnTo>
                <a:lnTo>
                  <a:pt x="89" y="467"/>
                </a:lnTo>
                <a:lnTo>
                  <a:pt x="95" y="464"/>
                </a:lnTo>
                <a:lnTo>
                  <a:pt x="101" y="461"/>
                </a:lnTo>
                <a:lnTo>
                  <a:pt x="107" y="458"/>
                </a:lnTo>
                <a:lnTo>
                  <a:pt x="112" y="454"/>
                </a:lnTo>
                <a:lnTo>
                  <a:pt x="117" y="449"/>
                </a:lnTo>
                <a:lnTo>
                  <a:pt x="121" y="444"/>
                </a:lnTo>
                <a:lnTo>
                  <a:pt x="125" y="438"/>
                </a:lnTo>
                <a:lnTo>
                  <a:pt x="129" y="432"/>
                </a:lnTo>
                <a:lnTo>
                  <a:pt x="131" y="426"/>
                </a:lnTo>
                <a:lnTo>
                  <a:pt x="134" y="419"/>
                </a:lnTo>
                <a:lnTo>
                  <a:pt x="136" y="413"/>
                </a:lnTo>
                <a:lnTo>
                  <a:pt x="136" y="405"/>
                </a:lnTo>
                <a:lnTo>
                  <a:pt x="137" y="398"/>
                </a:lnTo>
                <a:lnTo>
                  <a:pt x="137" y="72"/>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0" name="Freeform 40"/>
          <p:cNvSpPr>
            <a:spLocks/>
          </p:cNvSpPr>
          <p:nvPr/>
        </p:nvSpPr>
        <p:spPr bwMode="auto">
          <a:xfrm>
            <a:off x="8490658" y="3670300"/>
            <a:ext cx="194733" cy="1271588"/>
          </a:xfrm>
          <a:custGeom>
            <a:avLst/>
            <a:gdLst>
              <a:gd name="T0" fmla="*/ 217488 w 138"/>
              <a:gd name="T1" fmla="*/ 101600 h 801"/>
              <a:gd name="T2" fmla="*/ 212725 w 138"/>
              <a:gd name="T3" fmla="*/ 79375 h 801"/>
              <a:gd name="T4" fmla="*/ 204788 w 138"/>
              <a:gd name="T5" fmla="*/ 58738 h 801"/>
              <a:gd name="T6" fmla="*/ 192088 w 138"/>
              <a:gd name="T7" fmla="*/ 41275 h 801"/>
              <a:gd name="T8" fmla="*/ 177800 w 138"/>
              <a:gd name="T9" fmla="*/ 25400 h 801"/>
              <a:gd name="T10" fmla="*/ 160338 w 138"/>
              <a:gd name="T11" fmla="*/ 14288 h 801"/>
              <a:gd name="T12" fmla="*/ 141288 w 138"/>
              <a:gd name="T13" fmla="*/ 4763 h 801"/>
              <a:gd name="T14" fmla="*/ 119063 w 138"/>
              <a:gd name="T15" fmla="*/ 0 h 801"/>
              <a:gd name="T16" fmla="*/ 96838 w 138"/>
              <a:gd name="T17" fmla="*/ 0 h 801"/>
              <a:gd name="T18" fmla="*/ 76200 w 138"/>
              <a:gd name="T19" fmla="*/ 4763 h 801"/>
              <a:gd name="T20" fmla="*/ 57150 w 138"/>
              <a:gd name="T21" fmla="*/ 14288 h 801"/>
              <a:gd name="T22" fmla="*/ 39688 w 138"/>
              <a:gd name="T23" fmla="*/ 25400 h 801"/>
              <a:gd name="T24" fmla="*/ 25400 w 138"/>
              <a:gd name="T25" fmla="*/ 41275 h 801"/>
              <a:gd name="T26" fmla="*/ 12700 w 138"/>
              <a:gd name="T27" fmla="*/ 58738 h 801"/>
              <a:gd name="T28" fmla="*/ 4763 w 138"/>
              <a:gd name="T29" fmla="*/ 79375 h 801"/>
              <a:gd name="T30" fmla="*/ 0 w 138"/>
              <a:gd name="T31" fmla="*/ 101600 h 801"/>
              <a:gd name="T32" fmla="*/ 0 w 138"/>
              <a:gd name="T33" fmla="*/ 1155700 h 801"/>
              <a:gd name="T34" fmla="*/ 1588 w 138"/>
              <a:gd name="T35" fmla="*/ 1177925 h 801"/>
              <a:gd name="T36" fmla="*/ 7938 w 138"/>
              <a:gd name="T37" fmla="*/ 1200150 h 801"/>
              <a:gd name="T38" fmla="*/ 19050 w 138"/>
              <a:gd name="T39" fmla="*/ 1219200 h 801"/>
              <a:gd name="T40" fmla="*/ 31750 w 138"/>
              <a:gd name="T41" fmla="*/ 1236663 h 801"/>
              <a:gd name="T42" fmla="*/ 47625 w 138"/>
              <a:gd name="T43" fmla="*/ 1249363 h 801"/>
              <a:gd name="T44" fmla="*/ 66675 w 138"/>
              <a:gd name="T45" fmla="*/ 1260475 h 801"/>
              <a:gd name="T46" fmla="*/ 87313 w 138"/>
              <a:gd name="T47" fmla="*/ 1266825 h 801"/>
              <a:gd name="T48" fmla="*/ 109538 w 138"/>
              <a:gd name="T49" fmla="*/ 1270000 h 801"/>
              <a:gd name="T50" fmla="*/ 130175 w 138"/>
              <a:gd name="T51" fmla="*/ 1266825 h 801"/>
              <a:gd name="T52" fmla="*/ 150813 w 138"/>
              <a:gd name="T53" fmla="*/ 1260475 h 801"/>
              <a:gd name="T54" fmla="*/ 169863 w 138"/>
              <a:gd name="T55" fmla="*/ 1249363 h 801"/>
              <a:gd name="T56" fmla="*/ 185738 w 138"/>
              <a:gd name="T57" fmla="*/ 1236663 h 801"/>
              <a:gd name="T58" fmla="*/ 198438 w 138"/>
              <a:gd name="T59" fmla="*/ 1219200 h 801"/>
              <a:gd name="T60" fmla="*/ 209550 w 138"/>
              <a:gd name="T61" fmla="*/ 1200150 h 801"/>
              <a:gd name="T62" fmla="*/ 215900 w 138"/>
              <a:gd name="T63" fmla="*/ 1177925 h 801"/>
              <a:gd name="T64" fmla="*/ 217488 w 138"/>
              <a:gd name="T65" fmla="*/ 1155700 h 8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801">
                <a:moveTo>
                  <a:pt x="137" y="72"/>
                </a:moveTo>
                <a:lnTo>
                  <a:pt x="137" y="64"/>
                </a:lnTo>
                <a:lnTo>
                  <a:pt x="136" y="57"/>
                </a:lnTo>
                <a:lnTo>
                  <a:pt x="134" y="50"/>
                </a:lnTo>
                <a:lnTo>
                  <a:pt x="132" y="44"/>
                </a:lnTo>
                <a:lnTo>
                  <a:pt x="129" y="37"/>
                </a:lnTo>
                <a:lnTo>
                  <a:pt x="125" y="31"/>
                </a:lnTo>
                <a:lnTo>
                  <a:pt x="121" y="26"/>
                </a:lnTo>
                <a:lnTo>
                  <a:pt x="117" y="21"/>
                </a:lnTo>
                <a:lnTo>
                  <a:pt x="112" y="16"/>
                </a:lnTo>
                <a:lnTo>
                  <a:pt x="107" y="12"/>
                </a:lnTo>
                <a:lnTo>
                  <a:pt x="101" y="9"/>
                </a:lnTo>
                <a:lnTo>
                  <a:pt x="95" y="6"/>
                </a:lnTo>
                <a:lnTo>
                  <a:pt x="89" y="3"/>
                </a:lnTo>
                <a:lnTo>
                  <a:pt x="82" y="1"/>
                </a:lnTo>
                <a:lnTo>
                  <a:pt x="75" y="0"/>
                </a:lnTo>
                <a:lnTo>
                  <a:pt x="69" y="0"/>
                </a:lnTo>
                <a:lnTo>
                  <a:pt x="61" y="0"/>
                </a:lnTo>
                <a:lnTo>
                  <a:pt x="55" y="1"/>
                </a:lnTo>
                <a:lnTo>
                  <a:pt x="48" y="3"/>
                </a:lnTo>
                <a:lnTo>
                  <a:pt x="42" y="6"/>
                </a:lnTo>
                <a:lnTo>
                  <a:pt x="36" y="9"/>
                </a:lnTo>
                <a:lnTo>
                  <a:pt x="30" y="12"/>
                </a:lnTo>
                <a:lnTo>
                  <a:pt x="25" y="16"/>
                </a:lnTo>
                <a:lnTo>
                  <a:pt x="20" y="21"/>
                </a:lnTo>
                <a:lnTo>
                  <a:pt x="16" y="26"/>
                </a:lnTo>
                <a:lnTo>
                  <a:pt x="12" y="31"/>
                </a:lnTo>
                <a:lnTo>
                  <a:pt x="8" y="37"/>
                </a:lnTo>
                <a:lnTo>
                  <a:pt x="5" y="44"/>
                </a:lnTo>
                <a:lnTo>
                  <a:pt x="3" y="50"/>
                </a:lnTo>
                <a:lnTo>
                  <a:pt x="1" y="57"/>
                </a:lnTo>
                <a:lnTo>
                  <a:pt x="0" y="64"/>
                </a:lnTo>
                <a:lnTo>
                  <a:pt x="0" y="72"/>
                </a:lnTo>
                <a:lnTo>
                  <a:pt x="0" y="728"/>
                </a:lnTo>
                <a:lnTo>
                  <a:pt x="0" y="735"/>
                </a:lnTo>
                <a:lnTo>
                  <a:pt x="1" y="742"/>
                </a:lnTo>
                <a:lnTo>
                  <a:pt x="3" y="749"/>
                </a:lnTo>
                <a:lnTo>
                  <a:pt x="5" y="756"/>
                </a:lnTo>
                <a:lnTo>
                  <a:pt x="8" y="762"/>
                </a:lnTo>
                <a:lnTo>
                  <a:pt x="12" y="768"/>
                </a:lnTo>
                <a:lnTo>
                  <a:pt x="16" y="774"/>
                </a:lnTo>
                <a:lnTo>
                  <a:pt x="20" y="779"/>
                </a:lnTo>
                <a:lnTo>
                  <a:pt x="25" y="783"/>
                </a:lnTo>
                <a:lnTo>
                  <a:pt x="30" y="787"/>
                </a:lnTo>
                <a:lnTo>
                  <a:pt x="36" y="791"/>
                </a:lnTo>
                <a:lnTo>
                  <a:pt x="42" y="794"/>
                </a:lnTo>
                <a:lnTo>
                  <a:pt x="48" y="797"/>
                </a:lnTo>
                <a:lnTo>
                  <a:pt x="55" y="798"/>
                </a:lnTo>
                <a:lnTo>
                  <a:pt x="61" y="799"/>
                </a:lnTo>
                <a:lnTo>
                  <a:pt x="69" y="800"/>
                </a:lnTo>
                <a:lnTo>
                  <a:pt x="75" y="799"/>
                </a:lnTo>
                <a:lnTo>
                  <a:pt x="82" y="798"/>
                </a:lnTo>
                <a:lnTo>
                  <a:pt x="89" y="797"/>
                </a:lnTo>
                <a:lnTo>
                  <a:pt x="95" y="794"/>
                </a:lnTo>
                <a:lnTo>
                  <a:pt x="101" y="791"/>
                </a:lnTo>
                <a:lnTo>
                  <a:pt x="107" y="787"/>
                </a:lnTo>
                <a:lnTo>
                  <a:pt x="112" y="783"/>
                </a:lnTo>
                <a:lnTo>
                  <a:pt x="117" y="779"/>
                </a:lnTo>
                <a:lnTo>
                  <a:pt x="121" y="774"/>
                </a:lnTo>
                <a:lnTo>
                  <a:pt x="125" y="768"/>
                </a:lnTo>
                <a:lnTo>
                  <a:pt x="129" y="762"/>
                </a:lnTo>
                <a:lnTo>
                  <a:pt x="132" y="756"/>
                </a:lnTo>
                <a:lnTo>
                  <a:pt x="134" y="749"/>
                </a:lnTo>
                <a:lnTo>
                  <a:pt x="136" y="742"/>
                </a:lnTo>
                <a:lnTo>
                  <a:pt x="137" y="735"/>
                </a:lnTo>
                <a:lnTo>
                  <a:pt x="137" y="728"/>
                </a:lnTo>
                <a:lnTo>
                  <a:pt x="137" y="72"/>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1" name="Freeform 41"/>
          <p:cNvSpPr>
            <a:spLocks/>
          </p:cNvSpPr>
          <p:nvPr/>
        </p:nvSpPr>
        <p:spPr bwMode="auto">
          <a:xfrm>
            <a:off x="8778524" y="3760790"/>
            <a:ext cx="194733" cy="1196975"/>
          </a:xfrm>
          <a:custGeom>
            <a:avLst/>
            <a:gdLst>
              <a:gd name="T0" fmla="*/ 215900 w 138"/>
              <a:gd name="T1" fmla="*/ 101600 h 754"/>
              <a:gd name="T2" fmla="*/ 212725 w 138"/>
              <a:gd name="T3" fmla="*/ 79375 h 754"/>
              <a:gd name="T4" fmla="*/ 204788 w 138"/>
              <a:gd name="T5" fmla="*/ 58738 h 754"/>
              <a:gd name="T6" fmla="*/ 192088 w 138"/>
              <a:gd name="T7" fmla="*/ 41275 h 754"/>
              <a:gd name="T8" fmla="*/ 177800 w 138"/>
              <a:gd name="T9" fmla="*/ 25400 h 754"/>
              <a:gd name="T10" fmla="*/ 160338 w 138"/>
              <a:gd name="T11" fmla="*/ 14288 h 754"/>
              <a:gd name="T12" fmla="*/ 139700 w 138"/>
              <a:gd name="T13" fmla="*/ 4763 h 754"/>
              <a:gd name="T14" fmla="*/ 119063 w 138"/>
              <a:gd name="T15" fmla="*/ 0 h 754"/>
              <a:gd name="T16" fmla="*/ 96838 w 138"/>
              <a:gd name="T17" fmla="*/ 0 h 754"/>
              <a:gd name="T18" fmla="*/ 76200 w 138"/>
              <a:gd name="T19" fmla="*/ 4763 h 754"/>
              <a:gd name="T20" fmla="*/ 57150 w 138"/>
              <a:gd name="T21" fmla="*/ 14288 h 754"/>
              <a:gd name="T22" fmla="*/ 39688 w 138"/>
              <a:gd name="T23" fmla="*/ 25400 h 754"/>
              <a:gd name="T24" fmla="*/ 25400 w 138"/>
              <a:gd name="T25" fmla="*/ 41275 h 754"/>
              <a:gd name="T26" fmla="*/ 12700 w 138"/>
              <a:gd name="T27" fmla="*/ 58738 h 754"/>
              <a:gd name="T28" fmla="*/ 4763 w 138"/>
              <a:gd name="T29" fmla="*/ 79375 h 754"/>
              <a:gd name="T30" fmla="*/ 0 w 138"/>
              <a:gd name="T31" fmla="*/ 101600 h 754"/>
              <a:gd name="T32" fmla="*/ 0 w 138"/>
              <a:gd name="T33" fmla="*/ 1081088 h 754"/>
              <a:gd name="T34" fmla="*/ 1588 w 138"/>
              <a:gd name="T35" fmla="*/ 1103313 h 754"/>
              <a:gd name="T36" fmla="*/ 7938 w 138"/>
              <a:gd name="T37" fmla="*/ 1125538 h 754"/>
              <a:gd name="T38" fmla="*/ 17463 w 138"/>
              <a:gd name="T39" fmla="*/ 1144588 h 754"/>
              <a:gd name="T40" fmla="*/ 31750 w 138"/>
              <a:gd name="T41" fmla="*/ 1162050 h 754"/>
              <a:gd name="T42" fmla="*/ 47625 w 138"/>
              <a:gd name="T43" fmla="*/ 1174750 h 754"/>
              <a:gd name="T44" fmla="*/ 66675 w 138"/>
              <a:gd name="T45" fmla="*/ 1185863 h 754"/>
              <a:gd name="T46" fmla="*/ 85725 w 138"/>
              <a:gd name="T47" fmla="*/ 1192213 h 754"/>
              <a:gd name="T48" fmla="*/ 107950 w 138"/>
              <a:gd name="T49" fmla="*/ 1195388 h 754"/>
              <a:gd name="T50" fmla="*/ 130175 w 138"/>
              <a:gd name="T51" fmla="*/ 1192213 h 754"/>
              <a:gd name="T52" fmla="*/ 150813 w 138"/>
              <a:gd name="T53" fmla="*/ 1185863 h 754"/>
              <a:gd name="T54" fmla="*/ 169863 w 138"/>
              <a:gd name="T55" fmla="*/ 1174750 h 754"/>
              <a:gd name="T56" fmla="*/ 185738 w 138"/>
              <a:gd name="T57" fmla="*/ 1162050 h 754"/>
              <a:gd name="T58" fmla="*/ 198438 w 138"/>
              <a:gd name="T59" fmla="*/ 1144588 h 754"/>
              <a:gd name="T60" fmla="*/ 207963 w 138"/>
              <a:gd name="T61" fmla="*/ 1125538 h 754"/>
              <a:gd name="T62" fmla="*/ 214313 w 138"/>
              <a:gd name="T63" fmla="*/ 1103313 h 754"/>
              <a:gd name="T64" fmla="*/ 217488 w 138"/>
              <a:gd name="T65" fmla="*/ 1081088 h 7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754">
                <a:moveTo>
                  <a:pt x="137" y="72"/>
                </a:moveTo>
                <a:lnTo>
                  <a:pt x="136" y="64"/>
                </a:lnTo>
                <a:lnTo>
                  <a:pt x="135" y="57"/>
                </a:lnTo>
                <a:lnTo>
                  <a:pt x="134" y="50"/>
                </a:lnTo>
                <a:lnTo>
                  <a:pt x="131" y="43"/>
                </a:lnTo>
                <a:lnTo>
                  <a:pt x="129" y="37"/>
                </a:lnTo>
                <a:lnTo>
                  <a:pt x="125" y="31"/>
                </a:lnTo>
                <a:lnTo>
                  <a:pt x="121" y="26"/>
                </a:lnTo>
                <a:lnTo>
                  <a:pt x="117" y="21"/>
                </a:lnTo>
                <a:lnTo>
                  <a:pt x="112" y="16"/>
                </a:lnTo>
                <a:lnTo>
                  <a:pt x="107" y="12"/>
                </a:lnTo>
                <a:lnTo>
                  <a:pt x="101" y="9"/>
                </a:lnTo>
                <a:lnTo>
                  <a:pt x="95" y="6"/>
                </a:lnTo>
                <a:lnTo>
                  <a:pt x="88" y="3"/>
                </a:lnTo>
                <a:lnTo>
                  <a:pt x="82" y="1"/>
                </a:lnTo>
                <a:lnTo>
                  <a:pt x="75" y="0"/>
                </a:lnTo>
                <a:lnTo>
                  <a:pt x="68" y="0"/>
                </a:lnTo>
                <a:lnTo>
                  <a:pt x="61" y="0"/>
                </a:lnTo>
                <a:lnTo>
                  <a:pt x="54" y="1"/>
                </a:lnTo>
                <a:lnTo>
                  <a:pt x="48" y="3"/>
                </a:lnTo>
                <a:lnTo>
                  <a:pt x="42" y="6"/>
                </a:lnTo>
                <a:lnTo>
                  <a:pt x="36" y="9"/>
                </a:lnTo>
                <a:lnTo>
                  <a:pt x="30" y="12"/>
                </a:lnTo>
                <a:lnTo>
                  <a:pt x="25" y="16"/>
                </a:lnTo>
                <a:lnTo>
                  <a:pt x="20" y="21"/>
                </a:lnTo>
                <a:lnTo>
                  <a:pt x="16" y="26"/>
                </a:lnTo>
                <a:lnTo>
                  <a:pt x="11" y="31"/>
                </a:lnTo>
                <a:lnTo>
                  <a:pt x="8" y="37"/>
                </a:lnTo>
                <a:lnTo>
                  <a:pt x="5" y="43"/>
                </a:lnTo>
                <a:lnTo>
                  <a:pt x="3" y="50"/>
                </a:lnTo>
                <a:lnTo>
                  <a:pt x="1" y="57"/>
                </a:lnTo>
                <a:lnTo>
                  <a:pt x="0" y="64"/>
                </a:lnTo>
                <a:lnTo>
                  <a:pt x="0" y="72"/>
                </a:lnTo>
                <a:lnTo>
                  <a:pt x="0" y="681"/>
                </a:lnTo>
                <a:lnTo>
                  <a:pt x="0" y="688"/>
                </a:lnTo>
                <a:lnTo>
                  <a:pt x="1" y="695"/>
                </a:lnTo>
                <a:lnTo>
                  <a:pt x="3" y="702"/>
                </a:lnTo>
                <a:lnTo>
                  <a:pt x="5" y="709"/>
                </a:lnTo>
                <a:lnTo>
                  <a:pt x="8" y="715"/>
                </a:lnTo>
                <a:lnTo>
                  <a:pt x="11" y="721"/>
                </a:lnTo>
                <a:lnTo>
                  <a:pt x="16" y="726"/>
                </a:lnTo>
                <a:lnTo>
                  <a:pt x="20" y="732"/>
                </a:lnTo>
                <a:lnTo>
                  <a:pt x="25" y="736"/>
                </a:lnTo>
                <a:lnTo>
                  <a:pt x="30" y="740"/>
                </a:lnTo>
                <a:lnTo>
                  <a:pt x="36" y="744"/>
                </a:lnTo>
                <a:lnTo>
                  <a:pt x="42" y="747"/>
                </a:lnTo>
                <a:lnTo>
                  <a:pt x="48" y="750"/>
                </a:lnTo>
                <a:lnTo>
                  <a:pt x="54" y="751"/>
                </a:lnTo>
                <a:lnTo>
                  <a:pt x="61" y="752"/>
                </a:lnTo>
                <a:lnTo>
                  <a:pt x="68" y="753"/>
                </a:lnTo>
                <a:lnTo>
                  <a:pt x="75" y="752"/>
                </a:lnTo>
                <a:lnTo>
                  <a:pt x="82" y="751"/>
                </a:lnTo>
                <a:lnTo>
                  <a:pt x="88" y="750"/>
                </a:lnTo>
                <a:lnTo>
                  <a:pt x="95" y="747"/>
                </a:lnTo>
                <a:lnTo>
                  <a:pt x="101" y="744"/>
                </a:lnTo>
                <a:lnTo>
                  <a:pt x="107" y="740"/>
                </a:lnTo>
                <a:lnTo>
                  <a:pt x="112" y="736"/>
                </a:lnTo>
                <a:lnTo>
                  <a:pt x="117" y="732"/>
                </a:lnTo>
                <a:lnTo>
                  <a:pt x="121" y="726"/>
                </a:lnTo>
                <a:lnTo>
                  <a:pt x="125" y="721"/>
                </a:lnTo>
                <a:lnTo>
                  <a:pt x="129" y="715"/>
                </a:lnTo>
                <a:lnTo>
                  <a:pt x="131" y="709"/>
                </a:lnTo>
                <a:lnTo>
                  <a:pt x="134" y="702"/>
                </a:lnTo>
                <a:lnTo>
                  <a:pt x="135" y="695"/>
                </a:lnTo>
                <a:lnTo>
                  <a:pt x="136" y="688"/>
                </a:lnTo>
                <a:lnTo>
                  <a:pt x="137" y="681"/>
                </a:lnTo>
                <a:lnTo>
                  <a:pt x="137" y="72"/>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Freeform 42"/>
          <p:cNvSpPr>
            <a:spLocks/>
          </p:cNvSpPr>
          <p:nvPr/>
        </p:nvSpPr>
        <p:spPr bwMode="auto">
          <a:xfrm>
            <a:off x="8775700" y="4016375"/>
            <a:ext cx="197556" cy="939800"/>
          </a:xfrm>
          <a:custGeom>
            <a:avLst/>
            <a:gdLst>
              <a:gd name="T0" fmla="*/ 219052 w 139"/>
              <a:gd name="T1" fmla="*/ 101600 h 592"/>
              <a:gd name="T2" fmla="*/ 214255 w 139"/>
              <a:gd name="T3" fmla="*/ 79375 h 592"/>
              <a:gd name="T4" fmla="*/ 206261 w 139"/>
              <a:gd name="T5" fmla="*/ 58738 h 592"/>
              <a:gd name="T6" fmla="*/ 195068 w 139"/>
              <a:gd name="T7" fmla="*/ 41275 h 592"/>
              <a:gd name="T8" fmla="*/ 180678 w 139"/>
              <a:gd name="T9" fmla="*/ 25400 h 592"/>
              <a:gd name="T10" fmla="*/ 161491 w 139"/>
              <a:gd name="T11" fmla="*/ 14288 h 592"/>
              <a:gd name="T12" fmla="*/ 142304 w 139"/>
              <a:gd name="T13" fmla="*/ 4763 h 592"/>
              <a:gd name="T14" fmla="*/ 121518 w 139"/>
              <a:gd name="T15" fmla="*/ 0 h 592"/>
              <a:gd name="T16" fmla="*/ 99133 w 139"/>
              <a:gd name="T17" fmla="*/ 0 h 592"/>
              <a:gd name="T18" fmla="*/ 76748 w 139"/>
              <a:gd name="T19" fmla="*/ 4763 h 592"/>
              <a:gd name="T20" fmla="*/ 57561 w 139"/>
              <a:gd name="T21" fmla="*/ 14288 h 592"/>
              <a:gd name="T22" fmla="*/ 39973 w 139"/>
              <a:gd name="T23" fmla="*/ 25400 h 592"/>
              <a:gd name="T24" fmla="*/ 25583 w 139"/>
              <a:gd name="T25" fmla="*/ 41275 h 592"/>
              <a:gd name="T26" fmla="*/ 12791 w 139"/>
              <a:gd name="T27" fmla="*/ 58738 h 592"/>
              <a:gd name="T28" fmla="*/ 4797 w 139"/>
              <a:gd name="T29" fmla="*/ 79375 h 592"/>
              <a:gd name="T30" fmla="*/ 0 w 139"/>
              <a:gd name="T31" fmla="*/ 101600 h 592"/>
              <a:gd name="T32" fmla="*/ 0 w 139"/>
              <a:gd name="T33" fmla="*/ 823913 h 592"/>
              <a:gd name="T34" fmla="*/ 1599 w 139"/>
              <a:gd name="T35" fmla="*/ 847725 h 592"/>
              <a:gd name="T36" fmla="*/ 7995 w 139"/>
              <a:gd name="T37" fmla="*/ 868363 h 592"/>
              <a:gd name="T38" fmla="*/ 19187 w 139"/>
              <a:gd name="T39" fmla="*/ 887413 h 592"/>
              <a:gd name="T40" fmla="*/ 31978 w 139"/>
              <a:gd name="T41" fmla="*/ 904875 h 592"/>
              <a:gd name="T42" fmla="*/ 47968 w 139"/>
              <a:gd name="T43" fmla="*/ 919163 h 592"/>
              <a:gd name="T44" fmla="*/ 67155 w 139"/>
              <a:gd name="T45" fmla="*/ 928688 h 592"/>
              <a:gd name="T46" fmla="*/ 87941 w 139"/>
              <a:gd name="T47" fmla="*/ 935038 h 592"/>
              <a:gd name="T48" fmla="*/ 110326 w 139"/>
              <a:gd name="T49" fmla="*/ 938213 h 592"/>
              <a:gd name="T50" fmla="*/ 132710 w 139"/>
              <a:gd name="T51" fmla="*/ 935038 h 592"/>
              <a:gd name="T52" fmla="*/ 153496 w 139"/>
              <a:gd name="T53" fmla="*/ 928688 h 592"/>
              <a:gd name="T54" fmla="*/ 171085 w 139"/>
              <a:gd name="T55" fmla="*/ 919163 h 592"/>
              <a:gd name="T56" fmla="*/ 187074 w 139"/>
              <a:gd name="T57" fmla="*/ 904875 h 592"/>
              <a:gd name="T58" fmla="*/ 201464 w 139"/>
              <a:gd name="T59" fmla="*/ 887413 h 592"/>
              <a:gd name="T60" fmla="*/ 211058 w 139"/>
              <a:gd name="T61" fmla="*/ 868363 h 592"/>
              <a:gd name="T62" fmla="*/ 217453 w 139"/>
              <a:gd name="T63" fmla="*/ 847725 h 592"/>
              <a:gd name="T64" fmla="*/ 220651 w 139"/>
              <a:gd name="T65" fmla="*/ 823913 h 5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9" h="592">
                <a:moveTo>
                  <a:pt x="138" y="71"/>
                </a:moveTo>
                <a:lnTo>
                  <a:pt x="137" y="64"/>
                </a:lnTo>
                <a:lnTo>
                  <a:pt x="136" y="57"/>
                </a:lnTo>
                <a:lnTo>
                  <a:pt x="134" y="50"/>
                </a:lnTo>
                <a:lnTo>
                  <a:pt x="132" y="43"/>
                </a:lnTo>
                <a:lnTo>
                  <a:pt x="129" y="37"/>
                </a:lnTo>
                <a:lnTo>
                  <a:pt x="126" y="31"/>
                </a:lnTo>
                <a:lnTo>
                  <a:pt x="122" y="26"/>
                </a:lnTo>
                <a:lnTo>
                  <a:pt x="117" y="21"/>
                </a:lnTo>
                <a:lnTo>
                  <a:pt x="113" y="16"/>
                </a:lnTo>
                <a:lnTo>
                  <a:pt x="107" y="12"/>
                </a:lnTo>
                <a:lnTo>
                  <a:pt x="101" y="9"/>
                </a:lnTo>
                <a:lnTo>
                  <a:pt x="96" y="5"/>
                </a:lnTo>
                <a:lnTo>
                  <a:pt x="89" y="3"/>
                </a:lnTo>
                <a:lnTo>
                  <a:pt x="83" y="1"/>
                </a:lnTo>
                <a:lnTo>
                  <a:pt x="76" y="0"/>
                </a:lnTo>
                <a:lnTo>
                  <a:pt x="69" y="0"/>
                </a:lnTo>
                <a:lnTo>
                  <a:pt x="62" y="0"/>
                </a:lnTo>
                <a:lnTo>
                  <a:pt x="55" y="1"/>
                </a:lnTo>
                <a:lnTo>
                  <a:pt x="48" y="3"/>
                </a:lnTo>
                <a:lnTo>
                  <a:pt x="42" y="5"/>
                </a:lnTo>
                <a:lnTo>
                  <a:pt x="36" y="9"/>
                </a:lnTo>
                <a:lnTo>
                  <a:pt x="30" y="12"/>
                </a:lnTo>
                <a:lnTo>
                  <a:pt x="25" y="16"/>
                </a:lnTo>
                <a:lnTo>
                  <a:pt x="20" y="21"/>
                </a:lnTo>
                <a:lnTo>
                  <a:pt x="16" y="26"/>
                </a:lnTo>
                <a:lnTo>
                  <a:pt x="12" y="31"/>
                </a:lnTo>
                <a:lnTo>
                  <a:pt x="8" y="37"/>
                </a:lnTo>
                <a:lnTo>
                  <a:pt x="5" y="43"/>
                </a:lnTo>
                <a:lnTo>
                  <a:pt x="3" y="50"/>
                </a:lnTo>
                <a:lnTo>
                  <a:pt x="1" y="57"/>
                </a:lnTo>
                <a:lnTo>
                  <a:pt x="0" y="64"/>
                </a:lnTo>
                <a:lnTo>
                  <a:pt x="0" y="71"/>
                </a:lnTo>
                <a:lnTo>
                  <a:pt x="0" y="519"/>
                </a:lnTo>
                <a:lnTo>
                  <a:pt x="0" y="527"/>
                </a:lnTo>
                <a:lnTo>
                  <a:pt x="1" y="534"/>
                </a:lnTo>
                <a:lnTo>
                  <a:pt x="3" y="541"/>
                </a:lnTo>
                <a:lnTo>
                  <a:pt x="5" y="547"/>
                </a:lnTo>
                <a:lnTo>
                  <a:pt x="8" y="553"/>
                </a:lnTo>
                <a:lnTo>
                  <a:pt x="12" y="559"/>
                </a:lnTo>
                <a:lnTo>
                  <a:pt x="16" y="565"/>
                </a:lnTo>
                <a:lnTo>
                  <a:pt x="20" y="570"/>
                </a:lnTo>
                <a:lnTo>
                  <a:pt x="25" y="574"/>
                </a:lnTo>
                <a:lnTo>
                  <a:pt x="30" y="579"/>
                </a:lnTo>
                <a:lnTo>
                  <a:pt x="36" y="582"/>
                </a:lnTo>
                <a:lnTo>
                  <a:pt x="42" y="585"/>
                </a:lnTo>
                <a:lnTo>
                  <a:pt x="48" y="588"/>
                </a:lnTo>
                <a:lnTo>
                  <a:pt x="55" y="589"/>
                </a:lnTo>
                <a:lnTo>
                  <a:pt x="62" y="591"/>
                </a:lnTo>
                <a:lnTo>
                  <a:pt x="69" y="591"/>
                </a:lnTo>
                <a:lnTo>
                  <a:pt x="76" y="591"/>
                </a:lnTo>
                <a:lnTo>
                  <a:pt x="83" y="589"/>
                </a:lnTo>
                <a:lnTo>
                  <a:pt x="89" y="588"/>
                </a:lnTo>
                <a:lnTo>
                  <a:pt x="96" y="585"/>
                </a:lnTo>
                <a:lnTo>
                  <a:pt x="101" y="582"/>
                </a:lnTo>
                <a:lnTo>
                  <a:pt x="107" y="579"/>
                </a:lnTo>
                <a:lnTo>
                  <a:pt x="113" y="574"/>
                </a:lnTo>
                <a:lnTo>
                  <a:pt x="117" y="570"/>
                </a:lnTo>
                <a:lnTo>
                  <a:pt x="122" y="565"/>
                </a:lnTo>
                <a:lnTo>
                  <a:pt x="126" y="559"/>
                </a:lnTo>
                <a:lnTo>
                  <a:pt x="129" y="553"/>
                </a:lnTo>
                <a:lnTo>
                  <a:pt x="132" y="547"/>
                </a:lnTo>
                <a:lnTo>
                  <a:pt x="134" y="541"/>
                </a:lnTo>
                <a:lnTo>
                  <a:pt x="136" y="534"/>
                </a:lnTo>
                <a:lnTo>
                  <a:pt x="137" y="527"/>
                </a:lnTo>
                <a:lnTo>
                  <a:pt x="138" y="519"/>
                </a:lnTo>
                <a:lnTo>
                  <a:pt x="138" y="71"/>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Freeform 43"/>
          <p:cNvSpPr>
            <a:spLocks/>
          </p:cNvSpPr>
          <p:nvPr/>
        </p:nvSpPr>
        <p:spPr bwMode="auto">
          <a:xfrm>
            <a:off x="7920569" y="2894013"/>
            <a:ext cx="194733" cy="717550"/>
          </a:xfrm>
          <a:custGeom>
            <a:avLst/>
            <a:gdLst>
              <a:gd name="T0" fmla="*/ 0 w 138"/>
              <a:gd name="T1" fmla="*/ 701675 h 452"/>
              <a:gd name="T2" fmla="*/ 4763 w 138"/>
              <a:gd name="T3" fmla="*/ 681038 h 452"/>
              <a:gd name="T4" fmla="*/ 12700 w 138"/>
              <a:gd name="T5" fmla="*/ 660400 h 452"/>
              <a:gd name="T6" fmla="*/ 25400 w 138"/>
              <a:gd name="T7" fmla="*/ 641350 h 452"/>
              <a:gd name="T8" fmla="*/ 39688 w 138"/>
              <a:gd name="T9" fmla="*/ 625475 h 452"/>
              <a:gd name="T10" fmla="*/ 57150 w 138"/>
              <a:gd name="T11" fmla="*/ 614363 h 452"/>
              <a:gd name="T12" fmla="*/ 76200 w 138"/>
              <a:gd name="T13" fmla="*/ 604838 h 452"/>
              <a:gd name="T14" fmla="*/ 96838 w 138"/>
              <a:gd name="T15" fmla="*/ 600075 h 452"/>
              <a:gd name="T16" fmla="*/ 119063 w 138"/>
              <a:gd name="T17" fmla="*/ 600075 h 452"/>
              <a:gd name="T18" fmla="*/ 141288 w 138"/>
              <a:gd name="T19" fmla="*/ 604838 h 452"/>
              <a:gd name="T20" fmla="*/ 160338 w 138"/>
              <a:gd name="T21" fmla="*/ 614363 h 452"/>
              <a:gd name="T22" fmla="*/ 177800 w 138"/>
              <a:gd name="T23" fmla="*/ 627063 h 452"/>
              <a:gd name="T24" fmla="*/ 192088 w 138"/>
              <a:gd name="T25" fmla="*/ 642938 h 452"/>
              <a:gd name="T26" fmla="*/ 204788 w 138"/>
              <a:gd name="T27" fmla="*/ 660400 h 452"/>
              <a:gd name="T28" fmla="*/ 212725 w 138"/>
              <a:gd name="T29" fmla="*/ 681038 h 452"/>
              <a:gd name="T30" fmla="*/ 215900 w 138"/>
              <a:gd name="T31" fmla="*/ 703263 h 452"/>
              <a:gd name="T32" fmla="*/ 217488 w 138"/>
              <a:gd name="T33" fmla="*/ 477838 h 452"/>
              <a:gd name="T34" fmla="*/ 217488 w 138"/>
              <a:gd name="T35" fmla="*/ 101600 h 452"/>
              <a:gd name="T36" fmla="*/ 212725 w 138"/>
              <a:gd name="T37" fmla="*/ 79375 h 452"/>
              <a:gd name="T38" fmla="*/ 204788 w 138"/>
              <a:gd name="T39" fmla="*/ 58738 h 452"/>
              <a:gd name="T40" fmla="*/ 192088 w 138"/>
              <a:gd name="T41" fmla="*/ 41275 h 452"/>
              <a:gd name="T42" fmla="*/ 177800 w 138"/>
              <a:gd name="T43" fmla="*/ 25400 h 452"/>
              <a:gd name="T44" fmla="*/ 160338 w 138"/>
              <a:gd name="T45" fmla="*/ 14288 h 452"/>
              <a:gd name="T46" fmla="*/ 141288 w 138"/>
              <a:gd name="T47" fmla="*/ 4763 h 452"/>
              <a:gd name="T48" fmla="*/ 119063 w 138"/>
              <a:gd name="T49" fmla="*/ 0 h 452"/>
              <a:gd name="T50" fmla="*/ 96838 w 138"/>
              <a:gd name="T51" fmla="*/ 0 h 452"/>
              <a:gd name="T52" fmla="*/ 76200 w 138"/>
              <a:gd name="T53" fmla="*/ 4763 h 452"/>
              <a:gd name="T54" fmla="*/ 57150 w 138"/>
              <a:gd name="T55" fmla="*/ 14288 h 452"/>
              <a:gd name="T56" fmla="*/ 39688 w 138"/>
              <a:gd name="T57" fmla="*/ 25400 h 452"/>
              <a:gd name="T58" fmla="*/ 25400 w 138"/>
              <a:gd name="T59" fmla="*/ 41275 h 452"/>
              <a:gd name="T60" fmla="*/ 12700 w 138"/>
              <a:gd name="T61" fmla="*/ 58738 h 452"/>
              <a:gd name="T62" fmla="*/ 4763 w 138"/>
              <a:gd name="T63" fmla="*/ 79375 h 452"/>
              <a:gd name="T64" fmla="*/ 0 w 138"/>
              <a:gd name="T65" fmla="*/ 101600 h 452"/>
              <a:gd name="T66" fmla="*/ 0 w 138"/>
              <a:gd name="T67" fmla="*/ 477838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8" h="452">
                <a:moveTo>
                  <a:pt x="0" y="450"/>
                </a:moveTo>
                <a:lnTo>
                  <a:pt x="0" y="442"/>
                </a:lnTo>
                <a:lnTo>
                  <a:pt x="1" y="436"/>
                </a:lnTo>
                <a:lnTo>
                  <a:pt x="3" y="429"/>
                </a:lnTo>
                <a:lnTo>
                  <a:pt x="5" y="422"/>
                </a:lnTo>
                <a:lnTo>
                  <a:pt x="8" y="416"/>
                </a:lnTo>
                <a:lnTo>
                  <a:pt x="11" y="410"/>
                </a:lnTo>
                <a:lnTo>
                  <a:pt x="16" y="404"/>
                </a:lnTo>
                <a:lnTo>
                  <a:pt x="20" y="399"/>
                </a:lnTo>
                <a:lnTo>
                  <a:pt x="25" y="394"/>
                </a:lnTo>
                <a:lnTo>
                  <a:pt x="30" y="390"/>
                </a:lnTo>
                <a:lnTo>
                  <a:pt x="36" y="387"/>
                </a:lnTo>
                <a:lnTo>
                  <a:pt x="42" y="383"/>
                </a:lnTo>
                <a:lnTo>
                  <a:pt x="48" y="381"/>
                </a:lnTo>
                <a:lnTo>
                  <a:pt x="54" y="379"/>
                </a:lnTo>
                <a:lnTo>
                  <a:pt x="61" y="378"/>
                </a:lnTo>
                <a:lnTo>
                  <a:pt x="68" y="378"/>
                </a:lnTo>
                <a:lnTo>
                  <a:pt x="75" y="378"/>
                </a:lnTo>
                <a:lnTo>
                  <a:pt x="82" y="379"/>
                </a:lnTo>
                <a:lnTo>
                  <a:pt x="89" y="381"/>
                </a:lnTo>
                <a:lnTo>
                  <a:pt x="95" y="383"/>
                </a:lnTo>
                <a:lnTo>
                  <a:pt x="101" y="387"/>
                </a:lnTo>
                <a:lnTo>
                  <a:pt x="106" y="390"/>
                </a:lnTo>
                <a:lnTo>
                  <a:pt x="112" y="395"/>
                </a:lnTo>
                <a:lnTo>
                  <a:pt x="117" y="399"/>
                </a:lnTo>
                <a:lnTo>
                  <a:pt x="121" y="405"/>
                </a:lnTo>
                <a:lnTo>
                  <a:pt x="125" y="410"/>
                </a:lnTo>
                <a:lnTo>
                  <a:pt x="129" y="416"/>
                </a:lnTo>
                <a:lnTo>
                  <a:pt x="131" y="422"/>
                </a:lnTo>
                <a:lnTo>
                  <a:pt x="134" y="429"/>
                </a:lnTo>
                <a:lnTo>
                  <a:pt x="136" y="436"/>
                </a:lnTo>
                <a:lnTo>
                  <a:pt x="136" y="443"/>
                </a:lnTo>
                <a:lnTo>
                  <a:pt x="137" y="451"/>
                </a:lnTo>
                <a:lnTo>
                  <a:pt x="137" y="301"/>
                </a:lnTo>
                <a:lnTo>
                  <a:pt x="137" y="72"/>
                </a:lnTo>
                <a:lnTo>
                  <a:pt x="137" y="64"/>
                </a:lnTo>
                <a:lnTo>
                  <a:pt x="136" y="57"/>
                </a:lnTo>
                <a:lnTo>
                  <a:pt x="134" y="50"/>
                </a:lnTo>
                <a:lnTo>
                  <a:pt x="132" y="44"/>
                </a:lnTo>
                <a:lnTo>
                  <a:pt x="129" y="37"/>
                </a:lnTo>
                <a:lnTo>
                  <a:pt x="125" y="32"/>
                </a:lnTo>
                <a:lnTo>
                  <a:pt x="121" y="26"/>
                </a:lnTo>
                <a:lnTo>
                  <a:pt x="117" y="21"/>
                </a:lnTo>
                <a:lnTo>
                  <a:pt x="112" y="16"/>
                </a:lnTo>
                <a:lnTo>
                  <a:pt x="107" y="12"/>
                </a:lnTo>
                <a:lnTo>
                  <a:pt x="101" y="9"/>
                </a:lnTo>
                <a:lnTo>
                  <a:pt x="95" y="6"/>
                </a:lnTo>
                <a:lnTo>
                  <a:pt x="89" y="3"/>
                </a:lnTo>
                <a:lnTo>
                  <a:pt x="82" y="2"/>
                </a:lnTo>
                <a:lnTo>
                  <a:pt x="75" y="0"/>
                </a:lnTo>
                <a:lnTo>
                  <a:pt x="68" y="0"/>
                </a:lnTo>
                <a:lnTo>
                  <a:pt x="61" y="0"/>
                </a:lnTo>
                <a:lnTo>
                  <a:pt x="54" y="2"/>
                </a:lnTo>
                <a:lnTo>
                  <a:pt x="48" y="3"/>
                </a:lnTo>
                <a:lnTo>
                  <a:pt x="42" y="6"/>
                </a:lnTo>
                <a:lnTo>
                  <a:pt x="36" y="9"/>
                </a:lnTo>
                <a:lnTo>
                  <a:pt x="30" y="12"/>
                </a:lnTo>
                <a:lnTo>
                  <a:pt x="25" y="16"/>
                </a:lnTo>
                <a:lnTo>
                  <a:pt x="20" y="21"/>
                </a:lnTo>
                <a:lnTo>
                  <a:pt x="16" y="26"/>
                </a:lnTo>
                <a:lnTo>
                  <a:pt x="11" y="32"/>
                </a:lnTo>
                <a:lnTo>
                  <a:pt x="8" y="37"/>
                </a:lnTo>
                <a:lnTo>
                  <a:pt x="5" y="44"/>
                </a:lnTo>
                <a:lnTo>
                  <a:pt x="3" y="50"/>
                </a:lnTo>
                <a:lnTo>
                  <a:pt x="1" y="57"/>
                </a:lnTo>
                <a:lnTo>
                  <a:pt x="0" y="64"/>
                </a:lnTo>
                <a:lnTo>
                  <a:pt x="0" y="72"/>
                </a:lnTo>
                <a:lnTo>
                  <a:pt x="0" y="301"/>
                </a:lnTo>
                <a:lnTo>
                  <a:pt x="0" y="450"/>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Freeform 44"/>
          <p:cNvSpPr>
            <a:spLocks/>
          </p:cNvSpPr>
          <p:nvPr/>
        </p:nvSpPr>
        <p:spPr bwMode="auto">
          <a:xfrm>
            <a:off x="7991124" y="2851150"/>
            <a:ext cx="1254477" cy="1492250"/>
          </a:xfrm>
          <a:custGeom>
            <a:avLst/>
            <a:gdLst>
              <a:gd name="T0" fmla="*/ 1241615 w 890"/>
              <a:gd name="T1" fmla="*/ 1490663 h 940"/>
              <a:gd name="T2" fmla="*/ 1409701 w 890"/>
              <a:gd name="T3" fmla="*/ 1384300 h 940"/>
              <a:gd name="T4" fmla="*/ 746872 w 890"/>
              <a:gd name="T5" fmla="*/ 333375 h 940"/>
              <a:gd name="T6" fmla="*/ 743701 w 890"/>
              <a:gd name="T7" fmla="*/ 328613 h 940"/>
              <a:gd name="T8" fmla="*/ 734186 w 890"/>
              <a:gd name="T9" fmla="*/ 314325 h 940"/>
              <a:gd name="T10" fmla="*/ 719915 w 890"/>
              <a:gd name="T11" fmla="*/ 295275 h 940"/>
              <a:gd name="T12" fmla="*/ 697715 w 890"/>
              <a:gd name="T13" fmla="*/ 268288 h 940"/>
              <a:gd name="T14" fmla="*/ 672343 w 890"/>
              <a:gd name="T15" fmla="*/ 238125 h 940"/>
              <a:gd name="T16" fmla="*/ 639043 w 890"/>
              <a:gd name="T17" fmla="*/ 206375 h 940"/>
              <a:gd name="T18" fmla="*/ 600986 w 890"/>
              <a:gd name="T19" fmla="*/ 171450 h 940"/>
              <a:gd name="T20" fmla="*/ 556586 w 890"/>
              <a:gd name="T21" fmla="*/ 136525 h 940"/>
              <a:gd name="T22" fmla="*/ 505843 w 890"/>
              <a:gd name="T23" fmla="*/ 103188 h 940"/>
              <a:gd name="T24" fmla="*/ 450343 w 890"/>
              <a:gd name="T25" fmla="*/ 71438 h 940"/>
              <a:gd name="T26" fmla="*/ 390086 w 890"/>
              <a:gd name="T27" fmla="*/ 44450 h 940"/>
              <a:gd name="T28" fmla="*/ 321900 w 890"/>
              <a:gd name="T29" fmla="*/ 22225 h 940"/>
              <a:gd name="T30" fmla="*/ 250543 w 890"/>
              <a:gd name="T31" fmla="*/ 7938 h 940"/>
              <a:gd name="T32" fmla="*/ 172843 w 890"/>
              <a:gd name="T33" fmla="*/ 0 h 940"/>
              <a:gd name="T34" fmla="*/ 88800 w 890"/>
              <a:gd name="T35" fmla="*/ 1588 h 940"/>
              <a:gd name="T36" fmla="*/ 0 w 890"/>
              <a:gd name="T37" fmla="*/ 15875 h 940"/>
              <a:gd name="T38" fmla="*/ 3171 w 890"/>
              <a:gd name="T39" fmla="*/ 15875 h 940"/>
              <a:gd name="T40" fmla="*/ 15857 w 890"/>
              <a:gd name="T41" fmla="*/ 17463 h 940"/>
              <a:gd name="T42" fmla="*/ 33300 w 890"/>
              <a:gd name="T43" fmla="*/ 22225 h 940"/>
              <a:gd name="T44" fmla="*/ 57086 w 890"/>
              <a:gd name="T45" fmla="*/ 28575 h 940"/>
              <a:gd name="T46" fmla="*/ 87214 w 890"/>
              <a:gd name="T47" fmla="*/ 38100 h 940"/>
              <a:gd name="T48" fmla="*/ 120514 w 890"/>
              <a:gd name="T49" fmla="*/ 50800 h 940"/>
              <a:gd name="T50" fmla="*/ 160157 w 890"/>
              <a:gd name="T51" fmla="*/ 66675 h 940"/>
              <a:gd name="T52" fmla="*/ 201386 w 890"/>
              <a:gd name="T53" fmla="*/ 85725 h 940"/>
              <a:gd name="T54" fmla="*/ 245786 w 890"/>
              <a:gd name="T55" fmla="*/ 111125 h 940"/>
              <a:gd name="T56" fmla="*/ 293357 w 890"/>
              <a:gd name="T57" fmla="*/ 139700 h 940"/>
              <a:gd name="T58" fmla="*/ 340929 w 890"/>
              <a:gd name="T59" fmla="*/ 174625 h 940"/>
              <a:gd name="T60" fmla="*/ 390086 w 890"/>
              <a:gd name="T61" fmla="*/ 214313 h 940"/>
              <a:gd name="T62" fmla="*/ 440829 w 890"/>
              <a:gd name="T63" fmla="*/ 260350 h 940"/>
              <a:gd name="T64" fmla="*/ 489986 w 890"/>
              <a:gd name="T65" fmla="*/ 312738 h 940"/>
              <a:gd name="T66" fmla="*/ 537558 w 890"/>
              <a:gd name="T67" fmla="*/ 373063 h 940"/>
              <a:gd name="T68" fmla="*/ 583543 w 890"/>
              <a:gd name="T69" fmla="*/ 439738 h 940"/>
              <a:gd name="T70" fmla="*/ 1241615 w 890"/>
              <a:gd name="T71" fmla="*/ 1490663 h 9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0" h="940">
                <a:moveTo>
                  <a:pt x="783" y="939"/>
                </a:moveTo>
                <a:lnTo>
                  <a:pt x="889" y="872"/>
                </a:lnTo>
                <a:lnTo>
                  <a:pt x="471" y="210"/>
                </a:lnTo>
                <a:lnTo>
                  <a:pt x="469" y="207"/>
                </a:lnTo>
                <a:lnTo>
                  <a:pt x="463" y="198"/>
                </a:lnTo>
                <a:lnTo>
                  <a:pt x="454" y="186"/>
                </a:lnTo>
                <a:lnTo>
                  <a:pt x="440" y="169"/>
                </a:lnTo>
                <a:lnTo>
                  <a:pt x="424" y="150"/>
                </a:lnTo>
                <a:lnTo>
                  <a:pt x="403" y="130"/>
                </a:lnTo>
                <a:lnTo>
                  <a:pt x="379" y="108"/>
                </a:lnTo>
                <a:lnTo>
                  <a:pt x="351" y="86"/>
                </a:lnTo>
                <a:lnTo>
                  <a:pt x="319" y="65"/>
                </a:lnTo>
                <a:lnTo>
                  <a:pt x="284" y="45"/>
                </a:lnTo>
                <a:lnTo>
                  <a:pt x="246" y="28"/>
                </a:lnTo>
                <a:lnTo>
                  <a:pt x="203" y="14"/>
                </a:lnTo>
                <a:lnTo>
                  <a:pt x="158" y="5"/>
                </a:lnTo>
                <a:lnTo>
                  <a:pt x="109" y="0"/>
                </a:lnTo>
                <a:lnTo>
                  <a:pt x="56" y="1"/>
                </a:lnTo>
                <a:lnTo>
                  <a:pt x="0" y="10"/>
                </a:lnTo>
                <a:lnTo>
                  <a:pt x="2" y="10"/>
                </a:lnTo>
                <a:lnTo>
                  <a:pt x="10" y="11"/>
                </a:lnTo>
                <a:lnTo>
                  <a:pt x="21" y="14"/>
                </a:lnTo>
                <a:lnTo>
                  <a:pt x="36" y="18"/>
                </a:lnTo>
                <a:lnTo>
                  <a:pt x="55" y="24"/>
                </a:lnTo>
                <a:lnTo>
                  <a:pt x="76" y="32"/>
                </a:lnTo>
                <a:lnTo>
                  <a:pt x="101" y="42"/>
                </a:lnTo>
                <a:lnTo>
                  <a:pt x="127" y="54"/>
                </a:lnTo>
                <a:lnTo>
                  <a:pt x="155" y="70"/>
                </a:lnTo>
                <a:lnTo>
                  <a:pt x="185" y="88"/>
                </a:lnTo>
                <a:lnTo>
                  <a:pt x="215" y="110"/>
                </a:lnTo>
                <a:lnTo>
                  <a:pt x="246" y="135"/>
                </a:lnTo>
                <a:lnTo>
                  <a:pt x="278" y="164"/>
                </a:lnTo>
                <a:lnTo>
                  <a:pt x="309" y="197"/>
                </a:lnTo>
                <a:lnTo>
                  <a:pt x="339" y="235"/>
                </a:lnTo>
                <a:lnTo>
                  <a:pt x="368" y="277"/>
                </a:lnTo>
                <a:lnTo>
                  <a:pt x="783" y="939"/>
                </a:lnTo>
              </a:path>
            </a:pathLst>
          </a:custGeom>
          <a:solidFill>
            <a:srgbClr val="CAD4E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5" name="Freeform 45"/>
          <p:cNvSpPr>
            <a:spLocks/>
          </p:cNvSpPr>
          <p:nvPr/>
        </p:nvSpPr>
        <p:spPr bwMode="auto">
          <a:xfrm>
            <a:off x="6963835" y="2865438"/>
            <a:ext cx="1921933" cy="2125662"/>
          </a:xfrm>
          <a:custGeom>
            <a:avLst/>
            <a:gdLst>
              <a:gd name="T0" fmla="*/ 4763 w 1362"/>
              <a:gd name="T1" fmla="*/ 17462 h 1339"/>
              <a:gd name="T2" fmla="*/ 39688 w 1362"/>
              <a:gd name="T3" fmla="*/ 9525 h 1339"/>
              <a:gd name="T4" fmla="*/ 104775 w 1362"/>
              <a:gd name="T5" fmla="*/ 1587 h 1339"/>
              <a:gd name="T6" fmla="*/ 192088 w 1362"/>
              <a:gd name="T7" fmla="*/ 0 h 1339"/>
              <a:gd name="T8" fmla="*/ 296863 w 1362"/>
              <a:gd name="T9" fmla="*/ 14287 h 1339"/>
              <a:gd name="T10" fmla="*/ 407988 w 1362"/>
              <a:gd name="T11" fmla="*/ 49212 h 1339"/>
              <a:gd name="T12" fmla="*/ 523875 w 1362"/>
              <a:gd name="T13" fmla="*/ 114300 h 1339"/>
              <a:gd name="T14" fmla="*/ 633413 w 1362"/>
              <a:gd name="T15" fmla="*/ 217487 h 1339"/>
              <a:gd name="T16" fmla="*/ 736600 w 1362"/>
              <a:gd name="T17" fmla="*/ 365125 h 1339"/>
              <a:gd name="T18" fmla="*/ 863600 w 1362"/>
              <a:gd name="T19" fmla="*/ 561975 h 1339"/>
              <a:gd name="T20" fmla="*/ 1008063 w 1362"/>
              <a:gd name="T21" fmla="*/ 790575 h 1339"/>
              <a:gd name="T22" fmla="*/ 1158875 w 1362"/>
              <a:gd name="T23" fmla="*/ 1030287 h 1339"/>
              <a:gd name="T24" fmla="*/ 1301750 w 1362"/>
              <a:gd name="T25" fmla="*/ 1262062 h 1339"/>
              <a:gd name="T26" fmla="*/ 1427163 w 1362"/>
              <a:gd name="T27" fmla="*/ 1465262 h 1339"/>
              <a:gd name="T28" fmla="*/ 1522413 w 1362"/>
              <a:gd name="T29" fmla="*/ 1620837 h 1339"/>
              <a:gd name="T30" fmla="*/ 1574800 w 1362"/>
              <a:gd name="T31" fmla="*/ 1708150 h 1339"/>
              <a:gd name="T32" fmla="*/ 1585913 w 1362"/>
              <a:gd name="T33" fmla="*/ 1725612 h 1339"/>
              <a:gd name="T34" fmla="*/ 1614488 w 1362"/>
              <a:gd name="T35" fmla="*/ 1757362 h 1339"/>
              <a:gd name="T36" fmla="*/ 1665288 w 1362"/>
              <a:gd name="T37" fmla="*/ 1814512 h 1339"/>
              <a:gd name="T38" fmla="*/ 1735138 w 1362"/>
              <a:gd name="T39" fmla="*/ 1884362 h 1339"/>
              <a:gd name="T40" fmla="*/ 1820863 w 1362"/>
              <a:gd name="T41" fmla="*/ 1960562 h 1339"/>
              <a:gd name="T42" fmla="*/ 1914525 w 1362"/>
              <a:gd name="T43" fmla="*/ 2030412 h 1339"/>
              <a:gd name="T44" fmla="*/ 2012950 w 1362"/>
              <a:gd name="T45" fmla="*/ 2085975 h 1339"/>
              <a:gd name="T46" fmla="*/ 2112963 w 1362"/>
              <a:gd name="T47" fmla="*/ 2119312 h 1339"/>
              <a:gd name="T48" fmla="*/ 1789113 w 1362"/>
              <a:gd name="T49" fmla="*/ 2124075 h 1339"/>
              <a:gd name="T50" fmla="*/ 1778000 w 1362"/>
              <a:gd name="T51" fmla="*/ 2120900 h 1339"/>
              <a:gd name="T52" fmla="*/ 1749425 w 1362"/>
              <a:gd name="T53" fmla="*/ 2112962 h 1339"/>
              <a:gd name="T54" fmla="*/ 1703388 w 1362"/>
              <a:gd name="T55" fmla="*/ 2093912 h 1339"/>
              <a:gd name="T56" fmla="*/ 1646238 w 1362"/>
              <a:gd name="T57" fmla="*/ 2065337 h 1339"/>
              <a:gd name="T58" fmla="*/ 1579563 w 1362"/>
              <a:gd name="T59" fmla="*/ 2020887 h 1339"/>
              <a:gd name="T60" fmla="*/ 1506538 w 1362"/>
              <a:gd name="T61" fmla="*/ 1960562 h 1339"/>
              <a:gd name="T62" fmla="*/ 1430338 w 1362"/>
              <a:gd name="T63" fmla="*/ 1881187 h 1339"/>
              <a:gd name="T64" fmla="*/ 1352550 w 1362"/>
              <a:gd name="T65" fmla="*/ 1781175 h 1339"/>
              <a:gd name="T66" fmla="*/ 498475 w 1362"/>
              <a:gd name="T67" fmla="*/ 409575 h 1339"/>
              <a:gd name="T68" fmla="*/ 477838 w 1362"/>
              <a:gd name="T69" fmla="*/ 377825 h 1339"/>
              <a:gd name="T70" fmla="*/ 436563 w 1362"/>
              <a:gd name="T71" fmla="*/ 322262 h 1339"/>
              <a:gd name="T72" fmla="*/ 381000 w 1362"/>
              <a:gd name="T73" fmla="*/ 254000 h 1339"/>
              <a:gd name="T74" fmla="*/ 311150 w 1362"/>
              <a:gd name="T75" fmla="*/ 179387 h 1339"/>
              <a:gd name="T76" fmla="*/ 230188 w 1362"/>
              <a:gd name="T77" fmla="*/ 111125 h 1339"/>
              <a:gd name="T78" fmla="*/ 141288 w 1362"/>
              <a:gd name="T79" fmla="*/ 55562 h 1339"/>
              <a:gd name="T80" fmla="*/ 47625 w 1362"/>
              <a:gd name="T81" fmla="*/ 23812 h 13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62" h="1339">
                <a:moveTo>
                  <a:pt x="0" y="12"/>
                </a:moveTo>
                <a:lnTo>
                  <a:pt x="3" y="11"/>
                </a:lnTo>
                <a:lnTo>
                  <a:pt x="11" y="9"/>
                </a:lnTo>
                <a:lnTo>
                  <a:pt x="25" y="6"/>
                </a:lnTo>
                <a:lnTo>
                  <a:pt x="44" y="4"/>
                </a:lnTo>
                <a:lnTo>
                  <a:pt x="66" y="1"/>
                </a:lnTo>
                <a:lnTo>
                  <a:pt x="92" y="0"/>
                </a:lnTo>
                <a:lnTo>
                  <a:pt x="121" y="0"/>
                </a:lnTo>
                <a:lnTo>
                  <a:pt x="153" y="3"/>
                </a:lnTo>
                <a:lnTo>
                  <a:pt x="187" y="9"/>
                </a:lnTo>
                <a:lnTo>
                  <a:pt x="222" y="18"/>
                </a:lnTo>
                <a:lnTo>
                  <a:pt x="257" y="31"/>
                </a:lnTo>
                <a:lnTo>
                  <a:pt x="293" y="49"/>
                </a:lnTo>
                <a:lnTo>
                  <a:pt x="330" y="72"/>
                </a:lnTo>
                <a:lnTo>
                  <a:pt x="365" y="101"/>
                </a:lnTo>
                <a:lnTo>
                  <a:pt x="399" y="137"/>
                </a:lnTo>
                <a:lnTo>
                  <a:pt x="431" y="180"/>
                </a:lnTo>
                <a:lnTo>
                  <a:pt x="464" y="230"/>
                </a:lnTo>
                <a:lnTo>
                  <a:pt x="503" y="288"/>
                </a:lnTo>
                <a:lnTo>
                  <a:pt x="544" y="354"/>
                </a:lnTo>
                <a:lnTo>
                  <a:pt x="589" y="424"/>
                </a:lnTo>
                <a:lnTo>
                  <a:pt x="635" y="498"/>
                </a:lnTo>
                <a:lnTo>
                  <a:pt x="682" y="573"/>
                </a:lnTo>
                <a:lnTo>
                  <a:pt x="730" y="649"/>
                </a:lnTo>
                <a:lnTo>
                  <a:pt x="776" y="724"/>
                </a:lnTo>
                <a:lnTo>
                  <a:pt x="820" y="795"/>
                </a:lnTo>
                <a:lnTo>
                  <a:pt x="861" y="862"/>
                </a:lnTo>
                <a:lnTo>
                  <a:pt x="899" y="923"/>
                </a:lnTo>
                <a:lnTo>
                  <a:pt x="931" y="977"/>
                </a:lnTo>
                <a:lnTo>
                  <a:pt x="959" y="1021"/>
                </a:lnTo>
                <a:lnTo>
                  <a:pt x="979" y="1055"/>
                </a:lnTo>
                <a:lnTo>
                  <a:pt x="992" y="1076"/>
                </a:lnTo>
                <a:lnTo>
                  <a:pt x="997" y="1084"/>
                </a:lnTo>
                <a:lnTo>
                  <a:pt x="999" y="1087"/>
                </a:lnTo>
                <a:lnTo>
                  <a:pt x="1006" y="1095"/>
                </a:lnTo>
                <a:lnTo>
                  <a:pt x="1017" y="1107"/>
                </a:lnTo>
                <a:lnTo>
                  <a:pt x="1031" y="1124"/>
                </a:lnTo>
                <a:lnTo>
                  <a:pt x="1049" y="1143"/>
                </a:lnTo>
                <a:lnTo>
                  <a:pt x="1070" y="1164"/>
                </a:lnTo>
                <a:lnTo>
                  <a:pt x="1093" y="1187"/>
                </a:lnTo>
                <a:lnTo>
                  <a:pt x="1119" y="1211"/>
                </a:lnTo>
                <a:lnTo>
                  <a:pt x="1147" y="1235"/>
                </a:lnTo>
                <a:lnTo>
                  <a:pt x="1176" y="1257"/>
                </a:lnTo>
                <a:lnTo>
                  <a:pt x="1206" y="1279"/>
                </a:lnTo>
                <a:lnTo>
                  <a:pt x="1237" y="1298"/>
                </a:lnTo>
                <a:lnTo>
                  <a:pt x="1268" y="1314"/>
                </a:lnTo>
                <a:lnTo>
                  <a:pt x="1300" y="1327"/>
                </a:lnTo>
                <a:lnTo>
                  <a:pt x="1331" y="1335"/>
                </a:lnTo>
                <a:lnTo>
                  <a:pt x="1361" y="1338"/>
                </a:lnTo>
                <a:lnTo>
                  <a:pt x="1127" y="1338"/>
                </a:lnTo>
                <a:lnTo>
                  <a:pt x="1125" y="1337"/>
                </a:lnTo>
                <a:lnTo>
                  <a:pt x="1120" y="1336"/>
                </a:lnTo>
                <a:lnTo>
                  <a:pt x="1112" y="1334"/>
                </a:lnTo>
                <a:lnTo>
                  <a:pt x="1102" y="1331"/>
                </a:lnTo>
                <a:lnTo>
                  <a:pt x="1089" y="1326"/>
                </a:lnTo>
                <a:lnTo>
                  <a:pt x="1073" y="1319"/>
                </a:lnTo>
                <a:lnTo>
                  <a:pt x="1056" y="1311"/>
                </a:lnTo>
                <a:lnTo>
                  <a:pt x="1037" y="1301"/>
                </a:lnTo>
                <a:lnTo>
                  <a:pt x="1017" y="1288"/>
                </a:lnTo>
                <a:lnTo>
                  <a:pt x="995" y="1273"/>
                </a:lnTo>
                <a:lnTo>
                  <a:pt x="972" y="1256"/>
                </a:lnTo>
                <a:lnTo>
                  <a:pt x="949" y="1235"/>
                </a:lnTo>
                <a:lnTo>
                  <a:pt x="925" y="1212"/>
                </a:lnTo>
                <a:lnTo>
                  <a:pt x="901" y="1185"/>
                </a:lnTo>
                <a:lnTo>
                  <a:pt x="877" y="1155"/>
                </a:lnTo>
                <a:lnTo>
                  <a:pt x="852" y="1122"/>
                </a:lnTo>
                <a:lnTo>
                  <a:pt x="316" y="261"/>
                </a:lnTo>
                <a:lnTo>
                  <a:pt x="314" y="258"/>
                </a:lnTo>
                <a:lnTo>
                  <a:pt x="309" y="250"/>
                </a:lnTo>
                <a:lnTo>
                  <a:pt x="301" y="238"/>
                </a:lnTo>
                <a:lnTo>
                  <a:pt x="290" y="222"/>
                </a:lnTo>
                <a:lnTo>
                  <a:pt x="275" y="203"/>
                </a:lnTo>
                <a:lnTo>
                  <a:pt x="259" y="182"/>
                </a:lnTo>
                <a:lnTo>
                  <a:pt x="240" y="160"/>
                </a:lnTo>
                <a:lnTo>
                  <a:pt x="218" y="137"/>
                </a:lnTo>
                <a:lnTo>
                  <a:pt x="196" y="113"/>
                </a:lnTo>
                <a:lnTo>
                  <a:pt x="171" y="91"/>
                </a:lnTo>
                <a:lnTo>
                  <a:pt x="145" y="70"/>
                </a:lnTo>
                <a:lnTo>
                  <a:pt x="117" y="51"/>
                </a:lnTo>
                <a:lnTo>
                  <a:pt x="89" y="35"/>
                </a:lnTo>
                <a:lnTo>
                  <a:pt x="60" y="23"/>
                </a:lnTo>
                <a:lnTo>
                  <a:pt x="30" y="15"/>
                </a:lnTo>
                <a:lnTo>
                  <a:pt x="0" y="12"/>
                </a:lnTo>
              </a:path>
            </a:pathLst>
          </a:custGeom>
          <a:solidFill>
            <a:srgbClr val="CAD4E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6" name="Freeform 46"/>
          <p:cNvSpPr>
            <a:spLocks/>
          </p:cNvSpPr>
          <p:nvPr/>
        </p:nvSpPr>
        <p:spPr bwMode="auto">
          <a:xfrm>
            <a:off x="3338690" y="5322888"/>
            <a:ext cx="983545" cy="195262"/>
          </a:xfrm>
          <a:custGeom>
            <a:avLst/>
            <a:gdLst>
              <a:gd name="T0" fmla="*/ 85725 w 697"/>
              <a:gd name="T1" fmla="*/ 0 h 123"/>
              <a:gd name="T2" fmla="*/ 68263 w 697"/>
              <a:gd name="T3" fmla="*/ 4762 h 123"/>
              <a:gd name="T4" fmla="*/ 50800 w 697"/>
              <a:gd name="T5" fmla="*/ 11112 h 123"/>
              <a:gd name="T6" fmla="*/ 34925 w 697"/>
              <a:gd name="T7" fmla="*/ 22225 h 123"/>
              <a:gd name="T8" fmla="*/ 22225 w 697"/>
              <a:gd name="T9" fmla="*/ 34925 h 123"/>
              <a:gd name="T10" fmla="*/ 11113 w 697"/>
              <a:gd name="T11" fmla="*/ 50800 h 123"/>
              <a:gd name="T12" fmla="*/ 3175 w 697"/>
              <a:gd name="T13" fmla="*/ 68262 h 123"/>
              <a:gd name="T14" fmla="*/ 0 w 697"/>
              <a:gd name="T15" fmla="*/ 87312 h 123"/>
              <a:gd name="T16" fmla="*/ 0 w 697"/>
              <a:gd name="T17" fmla="*/ 107950 h 123"/>
              <a:gd name="T18" fmla="*/ 3175 w 697"/>
              <a:gd name="T19" fmla="*/ 125412 h 123"/>
              <a:gd name="T20" fmla="*/ 11113 w 697"/>
              <a:gd name="T21" fmla="*/ 142875 h 123"/>
              <a:gd name="T22" fmla="*/ 22225 w 697"/>
              <a:gd name="T23" fmla="*/ 158750 h 123"/>
              <a:gd name="T24" fmla="*/ 34925 w 697"/>
              <a:gd name="T25" fmla="*/ 171450 h 123"/>
              <a:gd name="T26" fmla="*/ 50800 w 697"/>
              <a:gd name="T27" fmla="*/ 182562 h 123"/>
              <a:gd name="T28" fmla="*/ 68263 w 697"/>
              <a:gd name="T29" fmla="*/ 190500 h 123"/>
              <a:gd name="T30" fmla="*/ 85725 w 697"/>
              <a:gd name="T31" fmla="*/ 193675 h 123"/>
              <a:gd name="T32" fmla="*/ 1008063 w 697"/>
              <a:gd name="T33" fmla="*/ 193675 h 123"/>
              <a:gd name="T34" fmla="*/ 1027113 w 697"/>
              <a:gd name="T35" fmla="*/ 192087 h 123"/>
              <a:gd name="T36" fmla="*/ 1044575 w 697"/>
              <a:gd name="T37" fmla="*/ 185737 h 123"/>
              <a:gd name="T38" fmla="*/ 1062038 w 697"/>
              <a:gd name="T39" fmla="*/ 177800 h 123"/>
              <a:gd name="T40" fmla="*/ 1076325 w 697"/>
              <a:gd name="T41" fmla="*/ 165100 h 123"/>
              <a:gd name="T42" fmla="*/ 1087438 w 697"/>
              <a:gd name="T43" fmla="*/ 150812 h 123"/>
              <a:gd name="T44" fmla="*/ 1096963 w 697"/>
              <a:gd name="T45" fmla="*/ 134937 h 123"/>
              <a:gd name="T46" fmla="*/ 1103313 w 697"/>
              <a:gd name="T47" fmla="*/ 117475 h 123"/>
              <a:gd name="T48" fmla="*/ 1104900 w 697"/>
              <a:gd name="T49" fmla="*/ 96837 h 123"/>
              <a:gd name="T50" fmla="*/ 1103313 w 697"/>
              <a:gd name="T51" fmla="*/ 77787 h 123"/>
              <a:gd name="T52" fmla="*/ 1096963 w 697"/>
              <a:gd name="T53" fmla="*/ 60325 h 123"/>
              <a:gd name="T54" fmla="*/ 1087438 w 697"/>
              <a:gd name="T55" fmla="*/ 42862 h 123"/>
              <a:gd name="T56" fmla="*/ 1076325 w 697"/>
              <a:gd name="T57" fmla="*/ 28575 h 123"/>
              <a:gd name="T58" fmla="*/ 1062038 w 697"/>
              <a:gd name="T59" fmla="*/ 17462 h 123"/>
              <a:gd name="T60" fmla="*/ 1044575 w 697"/>
              <a:gd name="T61" fmla="*/ 7937 h 123"/>
              <a:gd name="T62" fmla="*/ 1027113 w 697"/>
              <a:gd name="T63" fmla="*/ 1587 h 123"/>
              <a:gd name="T64" fmla="*/ 1008063 w 697"/>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7" h="123">
                <a:moveTo>
                  <a:pt x="61" y="0"/>
                </a:moveTo>
                <a:lnTo>
                  <a:pt x="54" y="0"/>
                </a:lnTo>
                <a:lnTo>
                  <a:pt x="48" y="1"/>
                </a:lnTo>
                <a:lnTo>
                  <a:pt x="43" y="3"/>
                </a:lnTo>
                <a:lnTo>
                  <a:pt x="37" y="5"/>
                </a:lnTo>
                <a:lnTo>
                  <a:pt x="32" y="7"/>
                </a:lnTo>
                <a:lnTo>
                  <a:pt x="27" y="11"/>
                </a:lnTo>
                <a:lnTo>
                  <a:pt x="22" y="14"/>
                </a:lnTo>
                <a:lnTo>
                  <a:pt x="18" y="18"/>
                </a:lnTo>
                <a:lnTo>
                  <a:pt x="14" y="22"/>
                </a:lnTo>
                <a:lnTo>
                  <a:pt x="10" y="27"/>
                </a:lnTo>
                <a:lnTo>
                  <a:pt x="7" y="32"/>
                </a:lnTo>
                <a:lnTo>
                  <a:pt x="5" y="38"/>
                </a:lnTo>
                <a:lnTo>
                  <a:pt x="2" y="43"/>
                </a:lnTo>
                <a:lnTo>
                  <a:pt x="1" y="49"/>
                </a:lnTo>
                <a:lnTo>
                  <a:pt x="0" y="55"/>
                </a:lnTo>
                <a:lnTo>
                  <a:pt x="0" y="61"/>
                </a:lnTo>
                <a:lnTo>
                  <a:pt x="0" y="68"/>
                </a:lnTo>
                <a:lnTo>
                  <a:pt x="1" y="74"/>
                </a:lnTo>
                <a:lnTo>
                  <a:pt x="2" y="79"/>
                </a:lnTo>
                <a:lnTo>
                  <a:pt x="5" y="85"/>
                </a:lnTo>
                <a:lnTo>
                  <a:pt x="7" y="90"/>
                </a:lnTo>
                <a:lnTo>
                  <a:pt x="10" y="95"/>
                </a:lnTo>
                <a:lnTo>
                  <a:pt x="14" y="100"/>
                </a:lnTo>
                <a:lnTo>
                  <a:pt x="18" y="104"/>
                </a:lnTo>
                <a:lnTo>
                  <a:pt x="22" y="108"/>
                </a:lnTo>
                <a:lnTo>
                  <a:pt x="27" y="112"/>
                </a:lnTo>
                <a:lnTo>
                  <a:pt x="32" y="115"/>
                </a:lnTo>
                <a:lnTo>
                  <a:pt x="37" y="117"/>
                </a:lnTo>
                <a:lnTo>
                  <a:pt x="43" y="120"/>
                </a:lnTo>
                <a:lnTo>
                  <a:pt x="48" y="121"/>
                </a:lnTo>
                <a:lnTo>
                  <a:pt x="54" y="122"/>
                </a:lnTo>
                <a:lnTo>
                  <a:pt x="61" y="122"/>
                </a:lnTo>
                <a:lnTo>
                  <a:pt x="635" y="122"/>
                </a:lnTo>
                <a:lnTo>
                  <a:pt x="641" y="122"/>
                </a:lnTo>
                <a:lnTo>
                  <a:pt x="647" y="121"/>
                </a:lnTo>
                <a:lnTo>
                  <a:pt x="653" y="120"/>
                </a:lnTo>
                <a:lnTo>
                  <a:pt x="658" y="117"/>
                </a:lnTo>
                <a:lnTo>
                  <a:pt x="664" y="115"/>
                </a:lnTo>
                <a:lnTo>
                  <a:pt x="669" y="112"/>
                </a:lnTo>
                <a:lnTo>
                  <a:pt x="673" y="108"/>
                </a:lnTo>
                <a:lnTo>
                  <a:pt x="678" y="104"/>
                </a:lnTo>
                <a:lnTo>
                  <a:pt x="682" y="100"/>
                </a:lnTo>
                <a:lnTo>
                  <a:pt x="685" y="95"/>
                </a:lnTo>
                <a:lnTo>
                  <a:pt x="688" y="90"/>
                </a:lnTo>
                <a:lnTo>
                  <a:pt x="691" y="85"/>
                </a:lnTo>
                <a:lnTo>
                  <a:pt x="693" y="79"/>
                </a:lnTo>
                <a:lnTo>
                  <a:pt x="695" y="74"/>
                </a:lnTo>
                <a:lnTo>
                  <a:pt x="695" y="68"/>
                </a:lnTo>
                <a:lnTo>
                  <a:pt x="696" y="61"/>
                </a:lnTo>
                <a:lnTo>
                  <a:pt x="695" y="55"/>
                </a:lnTo>
                <a:lnTo>
                  <a:pt x="695" y="49"/>
                </a:lnTo>
                <a:lnTo>
                  <a:pt x="693" y="43"/>
                </a:lnTo>
                <a:lnTo>
                  <a:pt x="691" y="38"/>
                </a:lnTo>
                <a:lnTo>
                  <a:pt x="688" y="32"/>
                </a:lnTo>
                <a:lnTo>
                  <a:pt x="685" y="27"/>
                </a:lnTo>
                <a:lnTo>
                  <a:pt x="682" y="22"/>
                </a:lnTo>
                <a:lnTo>
                  <a:pt x="678" y="18"/>
                </a:lnTo>
                <a:lnTo>
                  <a:pt x="673" y="14"/>
                </a:lnTo>
                <a:lnTo>
                  <a:pt x="669" y="11"/>
                </a:lnTo>
                <a:lnTo>
                  <a:pt x="664" y="7"/>
                </a:lnTo>
                <a:lnTo>
                  <a:pt x="658" y="5"/>
                </a:lnTo>
                <a:lnTo>
                  <a:pt x="653" y="3"/>
                </a:lnTo>
                <a:lnTo>
                  <a:pt x="647" y="1"/>
                </a:lnTo>
                <a:lnTo>
                  <a:pt x="641" y="0"/>
                </a:lnTo>
                <a:lnTo>
                  <a:pt x="635" y="0"/>
                </a:lnTo>
                <a:lnTo>
                  <a:pt x="61" y="0"/>
                </a:lnTo>
              </a:path>
            </a:pathLst>
          </a:custGeom>
          <a:solidFill>
            <a:srgbClr val="D43977"/>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7" name="Freeform 47"/>
          <p:cNvSpPr>
            <a:spLocks/>
          </p:cNvSpPr>
          <p:nvPr/>
        </p:nvSpPr>
        <p:spPr bwMode="auto">
          <a:xfrm>
            <a:off x="3338690" y="5772152"/>
            <a:ext cx="983545" cy="195263"/>
          </a:xfrm>
          <a:custGeom>
            <a:avLst/>
            <a:gdLst>
              <a:gd name="T0" fmla="*/ 85725 w 697"/>
              <a:gd name="T1" fmla="*/ 0 h 123"/>
              <a:gd name="T2" fmla="*/ 68263 w 697"/>
              <a:gd name="T3" fmla="*/ 4763 h 123"/>
              <a:gd name="T4" fmla="*/ 50800 w 697"/>
              <a:gd name="T5" fmla="*/ 11113 h 123"/>
              <a:gd name="T6" fmla="*/ 34925 w 697"/>
              <a:gd name="T7" fmla="*/ 22225 h 123"/>
              <a:gd name="T8" fmla="*/ 22225 w 697"/>
              <a:gd name="T9" fmla="*/ 34925 h 123"/>
              <a:gd name="T10" fmla="*/ 11113 w 697"/>
              <a:gd name="T11" fmla="*/ 50800 h 123"/>
              <a:gd name="T12" fmla="*/ 3175 w 697"/>
              <a:gd name="T13" fmla="*/ 68263 h 123"/>
              <a:gd name="T14" fmla="*/ 0 w 697"/>
              <a:gd name="T15" fmla="*/ 87313 h 123"/>
              <a:gd name="T16" fmla="*/ 0 w 697"/>
              <a:gd name="T17" fmla="*/ 107950 h 123"/>
              <a:gd name="T18" fmla="*/ 3175 w 697"/>
              <a:gd name="T19" fmla="*/ 125413 h 123"/>
              <a:gd name="T20" fmla="*/ 11113 w 697"/>
              <a:gd name="T21" fmla="*/ 142875 h 123"/>
              <a:gd name="T22" fmla="*/ 22225 w 697"/>
              <a:gd name="T23" fmla="*/ 158750 h 123"/>
              <a:gd name="T24" fmla="*/ 34925 w 697"/>
              <a:gd name="T25" fmla="*/ 171450 h 123"/>
              <a:gd name="T26" fmla="*/ 50800 w 697"/>
              <a:gd name="T27" fmla="*/ 182563 h 123"/>
              <a:gd name="T28" fmla="*/ 68263 w 697"/>
              <a:gd name="T29" fmla="*/ 190500 h 123"/>
              <a:gd name="T30" fmla="*/ 85725 w 697"/>
              <a:gd name="T31" fmla="*/ 193675 h 123"/>
              <a:gd name="T32" fmla="*/ 1008063 w 697"/>
              <a:gd name="T33" fmla="*/ 193675 h 123"/>
              <a:gd name="T34" fmla="*/ 1027113 w 697"/>
              <a:gd name="T35" fmla="*/ 192088 h 123"/>
              <a:gd name="T36" fmla="*/ 1044575 w 697"/>
              <a:gd name="T37" fmla="*/ 185738 h 123"/>
              <a:gd name="T38" fmla="*/ 1062038 w 697"/>
              <a:gd name="T39" fmla="*/ 177800 h 123"/>
              <a:gd name="T40" fmla="*/ 1076325 w 697"/>
              <a:gd name="T41" fmla="*/ 165100 h 123"/>
              <a:gd name="T42" fmla="*/ 1087438 w 697"/>
              <a:gd name="T43" fmla="*/ 150813 h 123"/>
              <a:gd name="T44" fmla="*/ 1096963 w 697"/>
              <a:gd name="T45" fmla="*/ 134938 h 123"/>
              <a:gd name="T46" fmla="*/ 1103313 w 697"/>
              <a:gd name="T47" fmla="*/ 117475 h 123"/>
              <a:gd name="T48" fmla="*/ 1104900 w 697"/>
              <a:gd name="T49" fmla="*/ 96838 h 123"/>
              <a:gd name="T50" fmla="*/ 1103313 w 697"/>
              <a:gd name="T51" fmla="*/ 77788 h 123"/>
              <a:gd name="T52" fmla="*/ 1096963 w 697"/>
              <a:gd name="T53" fmla="*/ 60325 h 123"/>
              <a:gd name="T54" fmla="*/ 1087438 w 697"/>
              <a:gd name="T55" fmla="*/ 42863 h 123"/>
              <a:gd name="T56" fmla="*/ 1076325 w 697"/>
              <a:gd name="T57" fmla="*/ 28575 h 123"/>
              <a:gd name="T58" fmla="*/ 1062038 w 697"/>
              <a:gd name="T59" fmla="*/ 17463 h 123"/>
              <a:gd name="T60" fmla="*/ 1044575 w 697"/>
              <a:gd name="T61" fmla="*/ 7938 h 123"/>
              <a:gd name="T62" fmla="*/ 1027113 w 697"/>
              <a:gd name="T63" fmla="*/ 1588 h 123"/>
              <a:gd name="T64" fmla="*/ 1008063 w 697"/>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7" h="123">
                <a:moveTo>
                  <a:pt x="61" y="0"/>
                </a:moveTo>
                <a:lnTo>
                  <a:pt x="54" y="0"/>
                </a:lnTo>
                <a:lnTo>
                  <a:pt x="48" y="1"/>
                </a:lnTo>
                <a:lnTo>
                  <a:pt x="43" y="3"/>
                </a:lnTo>
                <a:lnTo>
                  <a:pt x="37" y="5"/>
                </a:lnTo>
                <a:lnTo>
                  <a:pt x="32" y="7"/>
                </a:lnTo>
                <a:lnTo>
                  <a:pt x="27" y="11"/>
                </a:lnTo>
                <a:lnTo>
                  <a:pt x="22" y="14"/>
                </a:lnTo>
                <a:lnTo>
                  <a:pt x="18" y="18"/>
                </a:lnTo>
                <a:lnTo>
                  <a:pt x="14" y="22"/>
                </a:lnTo>
                <a:lnTo>
                  <a:pt x="10" y="27"/>
                </a:lnTo>
                <a:lnTo>
                  <a:pt x="7" y="32"/>
                </a:lnTo>
                <a:lnTo>
                  <a:pt x="5" y="38"/>
                </a:lnTo>
                <a:lnTo>
                  <a:pt x="2" y="43"/>
                </a:lnTo>
                <a:lnTo>
                  <a:pt x="1" y="49"/>
                </a:lnTo>
                <a:lnTo>
                  <a:pt x="0" y="55"/>
                </a:lnTo>
                <a:lnTo>
                  <a:pt x="0" y="61"/>
                </a:lnTo>
                <a:lnTo>
                  <a:pt x="0" y="68"/>
                </a:lnTo>
                <a:lnTo>
                  <a:pt x="1" y="74"/>
                </a:lnTo>
                <a:lnTo>
                  <a:pt x="2" y="79"/>
                </a:lnTo>
                <a:lnTo>
                  <a:pt x="5" y="85"/>
                </a:lnTo>
                <a:lnTo>
                  <a:pt x="7" y="90"/>
                </a:lnTo>
                <a:lnTo>
                  <a:pt x="10" y="95"/>
                </a:lnTo>
                <a:lnTo>
                  <a:pt x="14" y="100"/>
                </a:lnTo>
                <a:lnTo>
                  <a:pt x="18" y="104"/>
                </a:lnTo>
                <a:lnTo>
                  <a:pt x="22" y="108"/>
                </a:lnTo>
                <a:lnTo>
                  <a:pt x="27" y="112"/>
                </a:lnTo>
                <a:lnTo>
                  <a:pt x="32" y="115"/>
                </a:lnTo>
                <a:lnTo>
                  <a:pt x="37" y="117"/>
                </a:lnTo>
                <a:lnTo>
                  <a:pt x="43" y="120"/>
                </a:lnTo>
                <a:lnTo>
                  <a:pt x="48" y="121"/>
                </a:lnTo>
                <a:lnTo>
                  <a:pt x="54" y="122"/>
                </a:lnTo>
                <a:lnTo>
                  <a:pt x="61" y="122"/>
                </a:lnTo>
                <a:lnTo>
                  <a:pt x="635" y="122"/>
                </a:lnTo>
                <a:lnTo>
                  <a:pt x="641" y="122"/>
                </a:lnTo>
                <a:lnTo>
                  <a:pt x="647" y="121"/>
                </a:lnTo>
                <a:lnTo>
                  <a:pt x="653" y="120"/>
                </a:lnTo>
                <a:lnTo>
                  <a:pt x="658" y="117"/>
                </a:lnTo>
                <a:lnTo>
                  <a:pt x="664" y="115"/>
                </a:lnTo>
                <a:lnTo>
                  <a:pt x="669" y="112"/>
                </a:lnTo>
                <a:lnTo>
                  <a:pt x="673" y="108"/>
                </a:lnTo>
                <a:lnTo>
                  <a:pt x="678" y="104"/>
                </a:lnTo>
                <a:lnTo>
                  <a:pt x="682" y="100"/>
                </a:lnTo>
                <a:lnTo>
                  <a:pt x="685" y="95"/>
                </a:lnTo>
                <a:lnTo>
                  <a:pt x="688" y="90"/>
                </a:lnTo>
                <a:lnTo>
                  <a:pt x="691" y="85"/>
                </a:lnTo>
                <a:lnTo>
                  <a:pt x="693" y="79"/>
                </a:lnTo>
                <a:lnTo>
                  <a:pt x="695" y="74"/>
                </a:lnTo>
                <a:lnTo>
                  <a:pt x="695" y="68"/>
                </a:lnTo>
                <a:lnTo>
                  <a:pt x="696" y="61"/>
                </a:lnTo>
                <a:lnTo>
                  <a:pt x="695" y="55"/>
                </a:lnTo>
                <a:lnTo>
                  <a:pt x="695" y="49"/>
                </a:lnTo>
                <a:lnTo>
                  <a:pt x="693" y="43"/>
                </a:lnTo>
                <a:lnTo>
                  <a:pt x="691" y="38"/>
                </a:lnTo>
                <a:lnTo>
                  <a:pt x="688" y="32"/>
                </a:lnTo>
                <a:lnTo>
                  <a:pt x="685" y="27"/>
                </a:lnTo>
                <a:lnTo>
                  <a:pt x="682" y="22"/>
                </a:lnTo>
                <a:lnTo>
                  <a:pt x="678" y="18"/>
                </a:lnTo>
                <a:lnTo>
                  <a:pt x="673" y="14"/>
                </a:lnTo>
                <a:lnTo>
                  <a:pt x="669" y="11"/>
                </a:lnTo>
                <a:lnTo>
                  <a:pt x="664" y="7"/>
                </a:lnTo>
                <a:lnTo>
                  <a:pt x="658" y="5"/>
                </a:lnTo>
                <a:lnTo>
                  <a:pt x="653" y="3"/>
                </a:lnTo>
                <a:lnTo>
                  <a:pt x="647" y="1"/>
                </a:lnTo>
                <a:lnTo>
                  <a:pt x="641" y="0"/>
                </a:lnTo>
                <a:lnTo>
                  <a:pt x="635" y="0"/>
                </a:lnTo>
                <a:lnTo>
                  <a:pt x="61" y="0"/>
                </a:lnTo>
              </a:path>
            </a:pathLst>
          </a:custGeom>
          <a:solidFill>
            <a:srgbClr val="FC7B3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Freeform 48"/>
          <p:cNvSpPr>
            <a:spLocks/>
          </p:cNvSpPr>
          <p:nvPr/>
        </p:nvSpPr>
        <p:spPr bwMode="auto">
          <a:xfrm>
            <a:off x="6081890" y="5322888"/>
            <a:ext cx="983545" cy="195262"/>
          </a:xfrm>
          <a:custGeom>
            <a:avLst/>
            <a:gdLst>
              <a:gd name="T0" fmla="*/ 85725 w 697"/>
              <a:gd name="T1" fmla="*/ 0 h 123"/>
              <a:gd name="T2" fmla="*/ 68263 w 697"/>
              <a:gd name="T3" fmla="*/ 4762 h 123"/>
              <a:gd name="T4" fmla="*/ 50800 w 697"/>
              <a:gd name="T5" fmla="*/ 11112 h 123"/>
              <a:gd name="T6" fmla="*/ 34925 w 697"/>
              <a:gd name="T7" fmla="*/ 22225 h 123"/>
              <a:gd name="T8" fmla="*/ 22225 w 697"/>
              <a:gd name="T9" fmla="*/ 34925 h 123"/>
              <a:gd name="T10" fmla="*/ 11113 w 697"/>
              <a:gd name="T11" fmla="*/ 50800 h 123"/>
              <a:gd name="T12" fmla="*/ 3175 w 697"/>
              <a:gd name="T13" fmla="*/ 68262 h 123"/>
              <a:gd name="T14" fmla="*/ 0 w 697"/>
              <a:gd name="T15" fmla="*/ 87312 h 123"/>
              <a:gd name="T16" fmla="*/ 0 w 697"/>
              <a:gd name="T17" fmla="*/ 107950 h 123"/>
              <a:gd name="T18" fmla="*/ 3175 w 697"/>
              <a:gd name="T19" fmla="*/ 125412 h 123"/>
              <a:gd name="T20" fmla="*/ 11113 w 697"/>
              <a:gd name="T21" fmla="*/ 142875 h 123"/>
              <a:gd name="T22" fmla="*/ 22225 w 697"/>
              <a:gd name="T23" fmla="*/ 158750 h 123"/>
              <a:gd name="T24" fmla="*/ 34925 w 697"/>
              <a:gd name="T25" fmla="*/ 171450 h 123"/>
              <a:gd name="T26" fmla="*/ 50800 w 697"/>
              <a:gd name="T27" fmla="*/ 182562 h 123"/>
              <a:gd name="T28" fmla="*/ 68263 w 697"/>
              <a:gd name="T29" fmla="*/ 190500 h 123"/>
              <a:gd name="T30" fmla="*/ 85725 w 697"/>
              <a:gd name="T31" fmla="*/ 193675 h 123"/>
              <a:gd name="T32" fmla="*/ 1008063 w 697"/>
              <a:gd name="T33" fmla="*/ 193675 h 123"/>
              <a:gd name="T34" fmla="*/ 1027113 w 697"/>
              <a:gd name="T35" fmla="*/ 192087 h 123"/>
              <a:gd name="T36" fmla="*/ 1044575 w 697"/>
              <a:gd name="T37" fmla="*/ 185737 h 123"/>
              <a:gd name="T38" fmla="*/ 1062038 w 697"/>
              <a:gd name="T39" fmla="*/ 177800 h 123"/>
              <a:gd name="T40" fmla="*/ 1076325 w 697"/>
              <a:gd name="T41" fmla="*/ 165100 h 123"/>
              <a:gd name="T42" fmla="*/ 1087438 w 697"/>
              <a:gd name="T43" fmla="*/ 150812 h 123"/>
              <a:gd name="T44" fmla="*/ 1096963 w 697"/>
              <a:gd name="T45" fmla="*/ 134937 h 123"/>
              <a:gd name="T46" fmla="*/ 1103313 w 697"/>
              <a:gd name="T47" fmla="*/ 117475 h 123"/>
              <a:gd name="T48" fmla="*/ 1104900 w 697"/>
              <a:gd name="T49" fmla="*/ 96837 h 123"/>
              <a:gd name="T50" fmla="*/ 1103313 w 697"/>
              <a:gd name="T51" fmla="*/ 77787 h 123"/>
              <a:gd name="T52" fmla="*/ 1096963 w 697"/>
              <a:gd name="T53" fmla="*/ 60325 h 123"/>
              <a:gd name="T54" fmla="*/ 1087438 w 697"/>
              <a:gd name="T55" fmla="*/ 42862 h 123"/>
              <a:gd name="T56" fmla="*/ 1076325 w 697"/>
              <a:gd name="T57" fmla="*/ 28575 h 123"/>
              <a:gd name="T58" fmla="*/ 1062038 w 697"/>
              <a:gd name="T59" fmla="*/ 17462 h 123"/>
              <a:gd name="T60" fmla="*/ 1044575 w 697"/>
              <a:gd name="T61" fmla="*/ 7937 h 123"/>
              <a:gd name="T62" fmla="*/ 1027113 w 697"/>
              <a:gd name="T63" fmla="*/ 1587 h 123"/>
              <a:gd name="T64" fmla="*/ 1008063 w 697"/>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7" h="123">
                <a:moveTo>
                  <a:pt x="61" y="0"/>
                </a:moveTo>
                <a:lnTo>
                  <a:pt x="54" y="0"/>
                </a:lnTo>
                <a:lnTo>
                  <a:pt x="48" y="1"/>
                </a:lnTo>
                <a:lnTo>
                  <a:pt x="43" y="3"/>
                </a:lnTo>
                <a:lnTo>
                  <a:pt x="37" y="5"/>
                </a:lnTo>
                <a:lnTo>
                  <a:pt x="32" y="7"/>
                </a:lnTo>
                <a:lnTo>
                  <a:pt x="27" y="11"/>
                </a:lnTo>
                <a:lnTo>
                  <a:pt x="22" y="14"/>
                </a:lnTo>
                <a:lnTo>
                  <a:pt x="18" y="18"/>
                </a:lnTo>
                <a:lnTo>
                  <a:pt x="14" y="22"/>
                </a:lnTo>
                <a:lnTo>
                  <a:pt x="10" y="27"/>
                </a:lnTo>
                <a:lnTo>
                  <a:pt x="7" y="32"/>
                </a:lnTo>
                <a:lnTo>
                  <a:pt x="5" y="38"/>
                </a:lnTo>
                <a:lnTo>
                  <a:pt x="2" y="43"/>
                </a:lnTo>
                <a:lnTo>
                  <a:pt x="1" y="49"/>
                </a:lnTo>
                <a:lnTo>
                  <a:pt x="0" y="55"/>
                </a:lnTo>
                <a:lnTo>
                  <a:pt x="0" y="61"/>
                </a:lnTo>
                <a:lnTo>
                  <a:pt x="0" y="68"/>
                </a:lnTo>
                <a:lnTo>
                  <a:pt x="1" y="74"/>
                </a:lnTo>
                <a:lnTo>
                  <a:pt x="2" y="79"/>
                </a:lnTo>
                <a:lnTo>
                  <a:pt x="5" y="85"/>
                </a:lnTo>
                <a:lnTo>
                  <a:pt x="7" y="90"/>
                </a:lnTo>
                <a:lnTo>
                  <a:pt x="10" y="95"/>
                </a:lnTo>
                <a:lnTo>
                  <a:pt x="14" y="100"/>
                </a:lnTo>
                <a:lnTo>
                  <a:pt x="18" y="104"/>
                </a:lnTo>
                <a:lnTo>
                  <a:pt x="22" y="108"/>
                </a:lnTo>
                <a:lnTo>
                  <a:pt x="27" y="112"/>
                </a:lnTo>
                <a:lnTo>
                  <a:pt x="32" y="115"/>
                </a:lnTo>
                <a:lnTo>
                  <a:pt x="37" y="117"/>
                </a:lnTo>
                <a:lnTo>
                  <a:pt x="43" y="120"/>
                </a:lnTo>
                <a:lnTo>
                  <a:pt x="48" y="121"/>
                </a:lnTo>
                <a:lnTo>
                  <a:pt x="54" y="122"/>
                </a:lnTo>
                <a:lnTo>
                  <a:pt x="61" y="122"/>
                </a:lnTo>
                <a:lnTo>
                  <a:pt x="635" y="122"/>
                </a:lnTo>
                <a:lnTo>
                  <a:pt x="641" y="122"/>
                </a:lnTo>
                <a:lnTo>
                  <a:pt x="647" y="121"/>
                </a:lnTo>
                <a:lnTo>
                  <a:pt x="653" y="120"/>
                </a:lnTo>
                <a:lnTo>
                  <a:pt x="658" y="117"/>
                </a:lnTo>
                <a:lnTo>
                  <a:pt x="664" y="115"/>
                </a:lnTo>
                <a:lnTo>
                  <a:pt x="669" y="112"/>
                </a:lnTo>
                <a:lnTo>
                  <a:pt x="673" y="108"/>
                </a:lnTo>
                <a:lnTo>
                  <a:pt x="678" y="104"/>
                </a:lnTo>
                <a:lnTo>
                  <a:pt x="682" y="100"/>
                </a:lnTo>
                <a:lnTo>
                  <a:pt x="685" y="95"/>
                </a:lnTo>
                <a:lnTo>
                  <a:pt x="688" y="90"/>
                </a:lnTo>
                <a:lnTo>
                  <a:pt x="691" y="85"/>
                </a:lnTo>
                <a:lnTo>
                  <a:pt x="693" y="79"/>
                </a:lnTo>
                <a:lnTo>
                  <a:pt x="695" y="74"/>
                </a:lnTo>
                <a:lnTo>
                  <a:pt x="695" y="68"/>
                </a:lnTo>
                <a:lnTo>
                  <a:pt x="696" y="61"/>
                </a:lnTo>
                <a:lnTo>
                  <a:pt x="695" y="55"/>
                </a:lnTo>
                <a:lnTo>
                  <a:pt x="695" y="49"/>
                </a:lnTo>
                <a:lnTo>
                  <a:pt x="693" y="43"/>
                </a:lnTo>
                <a:lnTo>
                  <a:pt x="691" y="38"/>
                </a:lnTo>
                <a:lnTo>
                  <a:pt x="688" y="32"/>
                </a:lnTo>
                <a:lnTo>
                  <a:pt x="685" y="27"/>
                </a:lnTo>
                <a:lnTo>
                  <a:pt x="682" y="22"/>
                </a:lnTo>
                <a:lnTo>
                  <a:pt x="678" y="18"/>
                </a:lnTo>
                <a:lnTo>
                  <a:pt x="673" y="14"/>
                </a:lnTo>
                <a:lnTo>
                  <a:pt x="669" y="11"/>
                </a:lnTo>
                <a:lnTo>
                  <a:pt x="664" y="7"/>
                </a:lnTo>
                <a:lnTo>
                  <a:pt x="658" y="5"/>
                </a:lnTo>
                <a:lnTo>
                  <a:pt x="653" y="3"/>
                </a:lnTo>
                <a:lnTo>
                  <a:pt x="647" y="1"/>
                </a:lnTo>
                <a:lnTo>
                  <a:pt x="641" y="0"/>
                </a:lnTo>
                <a:lnTo>
                  <a:pt x="635" y="0"/>
                </a:lnTo>
                <a:lnTo>
                  <a:pt x="61" y="0"/>
                </a:lnTo>
              </a:path>
            </a:pathLst>
          </a:custGeom>
          <a:solidFill>
            <a:srgbClr val="1CA29F"/>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9" name="Freeform 49"/>
          <p:cNvSpPr>
            <a:spLocks/>
          </p:cNvSpPr>
          <p:nvPr/>
        </p:nvSpPr>
        <p:spPr bwMode="auto">
          <a:xfrm>
            <a:off x="6081890" y="5772152"/>
            <a:ext cx="983545" cy="195263"/>
          </a:xfrm>
          <a:custGeom>
            <a:avLst/>
            <a:gdLst>
              <a:gd name="T0" fmla="*/ 85725 w 697"/>
              <a:gd name="T1" fmla="*/ 0 h 123"/>
              <a:gd name="T2" fmla="*/ 68263 w 697"/>
              <a:gd name="T3" fmla="*/ 4763 h 123"/>
              <a:gd name="T4" fmla="*/ 50800 w 697"/>
              <a:gd name="T5" fmla="*/ 11113 h 123"/>
              <a:gd name="T6" fmla="*/ 34925 w 697"/>
              <a:gd name="T7" fmla="*/ 22225 h 123"/>
              <a:gd name="T8" fmla="*/ 22225 w 697"/>
              <a:gd name="T9" fmla="*/ 34925 h 123"/>
              <a:gd name="T10" fmla="*/ 11113 w 697"/>
              <a:gd name="T11" fmla="*/ 50800 h 123"/>
              <a:gd name="T12" fmla="*/ 3175 w 697"/>
              <a:gd name="T13" fmla="*/ 68263 h 123"/>
              <a:gd name="T14" fmla="*/ 0 w 697"/>
              <a:gd name="T15" fmla="*/ 87313 h 123"/>
              <a:gd name="T16" fmla="*/ 0 w 697"/>
              <a:gd name="T17" fmla="*/ 107950 h 123"/>
              <a:gd name="T18" fmla="*/ 3175 w 697"/>
              <a:gd name="T19" fmla="*/ 125413 h 123"/>
              <a:gd name="T20" fmla="*/ 11113 w 697"/>
              <a:gd name="T21" fmla="*/ 142875 h 123"/>
              <a:gd name="T22" fmla="*/ 22225 w 697"/>
              <a:gd name="T23" fmla="*/ 158750 h 123"/>
              <a:gd name="T24" fmla="*/ 34925 w 697"/>
              <a:gd name="T25" fmla="*/ 171450 h 123"/>
              <a:gd name="T26" fmla="*/ 50800 w 697"/>
              <a:gd name="T27" fmla="*/ 182563 h 123"/>
              <a:gd name="T28" fmla="*/ 68263 w 697"/>
              <a:gd name="T29" fmla="*/ 190500 h 123"/>
              <a:gd name="T30" fmla="*/ 85725 w 697"/>
              <a:gd name="T31" fmla="*/ 193675 h 123"/>
              <a:gd name="T32" fmla="*/ 1008063 w 697"/>
              <a:gd name="T33" fmla="*/ 193675 h 123"/>
              <a:gd name="T34" fmla="*/ 1027113 w 697"/>
              <a:gd name="T35" fmla="*/ 192088 h 123"/>
              <a:gd name="T36" fmla="*/ 1044575 w 697"/>
              <a:gd name="T37" fmla="*/ 185738 h 123"/>
              <a:gd name="T38" fmla="*/ 1062038 w 697"/>
              <a:gd name="T39" fmla="*/ 177800 h 123"/>
              <a:gd name="T40" fmla="*/ 1076325 w 697"/>
              <a:gd name="T41" fmla="*/ 165100 h 123"/>
              <a:gd name="T42" fmla="*/ 1087438 w 697"/>
              <a:gd name="T43" fmla="*/ 150813 h 123"/>
              <a:gd name="T44" fmla="*/ 1096963 w 697"/>
              <a:gd name="T45" fmla="*/ 134938 h 123"/>
              <a:gd name="T46" fmla="*/ 1103313 w 697"/>
              <a:gd name="T47" fmla="*/ 117475 h 123"/>
              <a:gd name="T48" fmla="*/ 1104900 w 697"/>
              <a:gd name="T49" fmla="*/ 96838 h 123"/>
              <a:gd name="T50" fmla="*/ 1103313 w 697"/>
              <a:gd name="T51" fmla="*/ 77788 h 123"/>
              <a:gd name="T52" fmla="*/ 1096963 w 697"/>
              <a:gd name="T53" fmla="*/ 60325 h 123"/>
              <a:gd name="T54" fmla="*/ 1087438 w 697"/>
              <a:gd name="T55" fmla="*/ 42863 h 123"/>
              <a:gd name="T56" fmla="*/ 1076325 w 697"/>
              <a:gd name="T57" fmla="*/ 28575 h 123"/>
              <a:gd name="T58" fmla="*/ 1062038 w 697"/>
              <a:gd name="T59" fmla="*/ 17463 h 123"/>
              <a:gd name="T60" fmla="*/ 1044575 w 697"/>
              <a:gd name="T61" fmla="*/ 7938 h 123"/>
              <a:gd name="T62" fmla="*/ 1027113 w 697"/>
              <a:gd name="T63" fmla="*/ 1588 h 123"/>
              <a:gd name="T64" fmla="*/ 1008063 w 697"/>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7" h="123">
                <a:moveTo>
                  <a:pt x="61" y="0"/>
                </a:moveTo>
                <a:lnTo>
                  <a:pt x="54" y="0"/>
                </a:lnTo>
                <a:lnTo>
                  <a:pt x="48" y="1"/>
                </a:lnTo>
                <a:lnTo>
                  <a:pt x="43" y="3"/>
                </a:lnTo>
                <a:lnTo>
                  <a:pt x="37" y="5"/>
                </a:lnTo>
                <a:lnTo>
                  <a:pt x="32" y="7"/>
                </a:lnTo>
                <a:lnTo>
                  <a:pt x="27" y="11"/>
                </a:lnTo>
                <a:lnTo>
                  <a:pt x="22" y="14"/>
                </a:lnTo>
                <a:lnTo>
                  <a:pt x="18" y="18"/>
                </a:lnTo>
                <a:lnTo>
                  <a:pt x="14" y="22"/>
                </a:lnTo>
                <a:lnTo>
                  <a:pt x="10" y="27"/>
                </a:lnTo>
                <a:lnTo>
                  <a:pt x="7" y="32"/>
                </a:lnTo>
                <a:lnTo>
                  <a:pt x="5" y="38"/>
                </a:lnTo>
                <a:lnTo>
                  <a:pt x="2" y="43"/>
                </a:lnTo>
                <a:lnTo>
                  <a:pt x="1" y="49"/>
                </a:lnTo>
                <a:lnTo>
                  <a:pt x="0" y="55"/>
                </a:lnTo>
                <a:lnTo>
                  <a:pt x="0" y="61"/>
                </a:lnTo>
                <a:lnTo>
                  <a:pt x="0" y="68"/>
                </a:lnTo>
                <a:lnTo>
                  <a:pt x="1" y="74"/>
                </a:lnTo>
                <a:lnTo>
                  <a:pt x="2" y="79"/>
                </a:lnTo>
                <a:lnTo>
                  <a:pt x="5" y="85"/>
                </a:lnTo>
                <a:lnTo>
                  <a:pt x="7" y="90"/>
                </a:lnTo>
                <a:lnTo>
                  <a:pt x="10" y="95"/>
                </a:lnTo>
                <a:lnTo>
                  <a:pt x="14" y="100"/>
                </a:lnTo>
                <a:lnTo>
                  <a:pt x="18" y="104"/>
                </a:lnTo>
                <a:lnTo>
                  <a:pt x="22" y="108"/>
                </a:lnTo>
                <a:lnTo>
                  <a:pt x="27" y="112"/>
                </a:lnTo>
                <a:lnTo>
                  <a:pt x="32" y="115"/>
                </a:lnTo>
                <a:lnTo>
                  <a:pt x="37" y="117"/>
                </a:lnTo>
                <a:lnTo>
                  <a:pt x="43" y="120"/>
                </a:lnTo>
                <a:lnTo>
                  <a:pt x="48" y="121"/>
                </a:lnTo>
                <a:lnTo>
                  <a:pt x="54" y="122"/>
                </a:lnTo>
                <a:lnTo>
                  <a:pt x="61" y="122"/>
                </a:lnTo>
                <a:lnTo>
                  <a:pt x="635" y="122"/>
                </a:lnTo>
                <a:lnTo>
                  <a:pt x="641" y="122"/>
                </a:lnTo>
                <a:lnTo>
                  <a:pt x="647" y="121"/>
                </a:lnTo>
                <a:lnTo>
                  <a:pt x="653" y="120"/>
                </a:lnTo>
                <a:lnTo>
                  <a:pt x="658" y="117"/>
                </a:lnTo>
                <a:lnTo>
                  <a:pt x="664" y="115"/>
                </a:lnTo>
                <a:lnTo>
                  <a:pt x="669" y="112"/>
                </a:lnTo>
                <a:lnTo>
                  <a:pt x="673" y="108"/>
                </a:lnTo>
                <a:lnTo>
                  <a:pt x="678" y="104"/>
                </a:lnTo>
                <a:lnTo>
                  <a:pt x="682" y="100"/>
                </a:lnTo>
                <a:lnTo>
                  <a:pt x="685" y="95"/>
                </a:lnTo>
                <a:lnTo>
                  <a:pt x="688" y="90"/>
                </a:lnTo>
                <a:lnTo>
                  <a:pt x="691" y="85"/>
                </a:lnTo>
                <a:lnTo>
                  <a:pt x="693" y="79"/>
                </a:lnTo>
                <a:lnTo>
                  <a:pt x="695" y="74"/>
                </a:lnTo>
                <a:lnTo>
                  <a:pt x="695" y="68"/>
                </a:lnTo>
                <a:lnTo>
                  <a:pt x="696" y="61"/>
                </a:lnTo>
                <a:lnTo>
                  <a:pt x="695" y="55"/>
                </a:lnTo>
                <a:lnTo>
                  <a:pt x="695" y="49"/>
                </a:lnTo>
                <a:lnTo>
                  <a:pt x="693" y="43"/>
                </a:lnTo>
                <a:lnTo>
                  <a:pt x="691" y="38"/>
                </a:lnTo>
                <a:lnTo>
                  <a:pt x="688" y="32"/>
                </a:lnTo>
                <a:lnTo>
                  <a:pt x="685" y="27"/>
                </a:lnTo>
                <a:lnTo>
                  <a:pt x="682" y="22"/>
                </a:lnTo>
                <a:lnTo>
                  <a:pt x="678" y="18"/>
                </a:lnTo>
                <a:lnTo>
                  <a:pt x="673" y="14"/>
                </a:lnTo>
                <a:lnTo>
                  <a:pt x="669" y="11"/>
                </a:lnTo>
                <a:lnTo>
                  <a:pt x="664" y="7"/>
                </a:lnTo>
                <a:lnTo>
                  <a:pt x="658" y="5"/>
                </a:lnTo>
                <a:lnTo>
                  <a:pt x="653" y="3"/>
                </a:lnTo>
                <a:lnTo>
                  <a:pt x="647" y="1"/>
                </a:lnTo>
                <a:lnTo>
                  <a:pt x="641" y="0"/>
                </a:lnTo>
                <a:lnTo>
                  <a:pt x="635" y="0"/>
                </a:lnTo>
                <a:lnTo>
                  <a:pt x="61" y="0"/>
                </a:lnTo>
              </a:path>
            </a:pathLst>
          </a:custGeom>
          <a:solidFill>
            <a:srgbClr val="8054CE"/>
          </a:solidFill>
          <a:ln w="12700" cap="rnd" cmpd="sng">
            <a:solidFill>
              <a:srgbClr val="09185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2" name="Rectangle 50"/>
          <p:cNvSpPr>
            <a:spLocks noChangeArrowheads="1"/>
          </p:cNvSpPr>
          <p:nvPr/>
        </p:nvSpPr>
        <p:spPr bwMode="auto">
          <a:xfrm>
            <a:off x="4329289" y="5110165"/>
            <a:ext cx="1666419" cy="10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130000"/>
              </a:lnSpc>
              <a:defRPr/>
            </a:pPr>
            <a:r>
              <a:rPr lang="en-US" sz="2400">
                <a:effectLst>
                  <a:outerShdw blurRad="38100" dist="38100" dir="2700000" algn="tl">
                    <a:srgbClr val="FFFFFF"/>
                  </a:outerShdw>
                </a:effectLst>
              </a:rPr>
              <a:t>Adenine (A)</a:t>
            </a:r>
          </a:p>
          <a:p>
            <a:pPr>
              <a:lnSpc>
                <a:spcPct val="130000"/>
              </a:lnSpc>
              <a:defRPr/>
            </a:pPr>
            <a:r>
              <a:rPr lang="en-US" sz="2400">
                <a:effectLst>
                  <a:outerShdw blurRad="38100" dist="38100" dir="2700000" algn="tl">
                    <a:srgbClr val="FFFFFF"/>
                  </a:outerShdw>
                </a:effectLst>
              </a:rPr>
              <a:t>Thymine (T)</a:t>
            </a:r>
          </a:p>
        </p:txBody>
      </p:sp>
      <p:sp>
        <p:nvSpPr>
          <p:cNvPr id="13363" name="Rectangle 51"/>
          <p:cNvSpPr>
            <a:spLocks noChangeArrowheads="1"/>
          </p:cNvSpPr>
          <p:nvPr/>
        </p:nvSpPr>
        <p:spPr bwMode="auto">
          <a:xfrm>
            <a:off x="7119056" y="5110165"/>
            <a:ext cx="1683154" cy="105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130000"/>
              </a:lnSpc>
              <a:defRPr/>
            </a:pPr>
            <a:r>
              <a:rPr lang="en-US" sz="2400">
                <a:effectLst>
                  <a:outerShdw blurRad="38100" dist="38100" dir="2700000" algn="tl">
                    <a:srgbClr val="FFFFFF"/>
                  </a:outerShdw>
                </a:effectLst>
              </a:rPr>
              <a:t>Cytosine (C)</a:t>
            </a:r>
          </a:p>
          <a:p>
            <a:pPr>
              <a:lnSpc>
                <a:spcPct val="130000"/>
              </a:lnSpc>
              <a:defRPr/>
            </a:pPr>
            <a:r>
              <a:rPr lang="en-US" sz="2400">
                <a:effectLst>
                  <a:outerShdw blurRad="38100" dist="38100" dir="2700000" algn="tl">
                    <a:srgbClr val="FFFFFF"/>
                  </a:outerShdw>
                </a:effectLst>
              </a:rPr>
              <a:t>Guanine (G)</a:t>
            </a:r>
          </a:p>
        </p:txBody>
      </p:sp>
      <p:sp>
        <p:nvSpPr>
          <p:cNvPr id="13364" name="Rectangle 52"/>
          <p:cNvSpPr>
            <a:spLocks noChangeArrowheads="1"/>
          </p:cNvSpPr>
          <p:nvPr/>
        </p:nvSpPr>
        <p:spPr bwMode="auto">
          <a:xfrm>
            <a:off x="5681135" y="2520951"/>
            <a:ext cx="90088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FFFFFF"/>
                  </a:outerShdw>
                </a:effectLst>
              </a:rPr>
              <a:t>Bases</a:t>
            </a:r>
          </a:p>
        </p:txBody>
      </p:sp>
      <p:sp>
        <p:nvSpPr>
          <p:cNvPr id="13365" name="Rectangle 53"/>
          <p:cNvSpPr>
            <a:spLocks noChangeArrowheads="1"/>
          </p:cNvSpPr>
          <p:nvPr/>
        </p:nvSpPr>
        <p:spPr bwMode="auto">
          <a:xfrm>
            <a:off x="2362201" y="1676400"/>
            <a:ext cx="1560689" cy="108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defRPr/>
            </a:pPr>
            <a:r>
              <a:rPr lang="en-US" sz="2400" dirty="0">
                <a:effectLst>
                  <a:outerShdw blurRad="38100" dist="38100" dir="2700000" algn="tl">
                    <a:srgbClr val="FFFFFF"/>
                  </a:outerShdw>
                </a:effectLst>
              </a:rPr>
              <a:t>Sugar phosphate backbone</a:t>
            </a:r>
          </a:p>
        </p:txBody>
      </p:sp>
      <p:sp>
        <p:nvSpPr>
          <p:cNvPr id="10294" name="Line 54"/>
          <p:cNvSpPr>
            <a:spLocks noChangeShapeType="1"/>
          </p:cNvSpPr>
          <p:nvPr/>
        </p:nvSpPr>
        <p:spPr bwMode="auto">
          <a:xfrm>
            <a:off x="3410656" y="2638427"/>
            <a:ext cx="475544" cy="2381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5" name="Line 55"/>
          <p:cNvSpPr>
            <a:spLocks noChangeShapeType="1"/>
          </p:cNvSpPr>
          <p:nvPr/>
        </p:nvSpPr>
        <p:spPr bwMode="auto">
          <a:xfrm>
            <a:off x="6183490" y="3000375"/>
            <a:ext cx="478367" cy="579438"/>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6" name="Line 56"/>
          <p:cNvSpPr>
            <a:spLocks noChangeShapeType="1"/>
          </p:cNvSpPr>
          <p:nvPr/>
        </p:nvSpPr>
        <p:spPr bwMode="auto">
          <a:xfrm>
            <a:off x="6191956" y="3008313"/>
            <a:ext cx="207434"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7" name="Line 57"/>
          <p:cNvSpPr>
            <a:spLocks noChangeShapeType="1"/>
          </p:cNvSpPr>
          <p:nvPr/>
        </p:nvSpPr>
        <p:spPr bwMode="auto">
          <a:xfrm flipH="1">
            <a:off x="5747457" y="3000377"/>
            <a:ext cx="437444" cy="148431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8" name="Line 58"/>
          <p:cNvSpPr>
            <a:spLocks noChangeShapeType="1"/>
          </p:cNvSpPr>
          <p:nvPr/>
        </p:nvSpPr>
        <p:spPr bwMode="auto">
          <a:xfrm flipH="1">
            <a:off x="5650089" y="2992438"/>
            <a:ext cx="543278" cy="9461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9" name="Line 59"/>
          <p:cNvSpPr>
            <a:spLocks noChangeShapeType="1"/>
          </p:cNvSpPr>
          <p:nvPr/>
        </p:nvSpPr>
        <p:spPr bwMode="auto">
          <a:xfrm flipV="1">
            <a:off x="8047568" y="2417763"/>
            <a:ext cx="897467" cy="77946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2" name="Rectangle 60"/>
          <p:cNvSpPr>
            <a:spLocks noChangeArrowheads="1"/>
          </p:cNvSpPr>
          <p:nvPr/>
        </p:nvSpPr>
        <p:spPr bwMode="auto">
          <a:xfrm>
            <a:off x="8981724" y="2205039"/>
            <a:ext cx="1335303"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FFFFFF"/>
                  </a:outerShdw>
                </a:effectLst>
              </a:rPr>
              <a:t>Base pair</a:t>
            </a:r>
          </a:p>
        </p:txBody>
      </p:sp>
      <p:sp>
        <p:nvSpPr>
          <p:cNvPr id="10301" name="Line 61"/>
          <p:cNvSpPr>
            <a:spLocks noChangeShapeType="1"/>
          </p:cNvSpPr>
          <p:nvPr/>
        </p:nvSpPr>
        <p:spPr bwMode="auto">
          <a:xfrm flipV="1">
            <a:off x="8033456" y="2400300"/>
            <a:ext cx="911578" cy="13541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540652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548034" y="6311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r"/>
            <a:r>
              <a:rPr lang="en-US" sz="1600" b="1"/>
              <a:t>ASCO</a:t>
            </a:r>
          </a:p>
        </p:txBody>
      </p:sp>
      <p:pic>
        <p:nvPicPr>
          <p:cNvPr id="71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819402"/>
            <a:ext cx="7601656" cy="3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4"/>
          <p:cNvSpPr>
            <a:spLocks noGrp="1" noChangeArrowheads="1"/>
          </p:cNvSpPr>
          <p:nvPr>
            <p:ph type="title"/>
          </p:nvPr>
        </p:nvSpPr>
        <p:spPr>
          <a:xfrm>
            <a:off x="2777067" y="0"/>
            <a:ext cx="7772400" cy="17526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sz="4000"/>
              <a:t>Overview</a:t>
            </a:r>
            <a:br>
              <a:rPr lang="en-US" sz="4000"/>
            </a:br>
            <a:r>
              <a:rPr lang="en-US" sz="4000"/>
              <a:t>Chromosomes, DNA, Genes, Proteins</a:t>
            </a:r>
          </a:p>
        </p:txBody>
      </p:sp>
      <p:sp>
        <p:nvSpPr>
          <p:cNvPr id="11269" name="Rectangle 5"/>
          <p:cNvSpPr>
            <a:spLocks noChangeArrowheads="1"/>
          </p:cNvSpPr>
          <p:nvPr/>
        </p:nvSpPr>
        <p:spPr bwMode="auto">
          <a:xfrm>
            <a:off x="2514600" y="2514601"/>
            <a:ext cx="60273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200">
                <a:effectLst>
                  <a:outerShdw blurRad="38100" dist="38100" dir="2700000" algn="tl">
                    <a:srgbClr val="FFFFFF"/>
                  </a:outerShdw>
                </a:effectLst>
              </a:rPr>
              <a:t>Cell</a:t>
            </a:r>
          </a:p>
        </p:txBody>
      </p:sp>
      <p:sp>
        <p:nvSpPr>
          <p:cNvPr id="11270" name="Rectangle 6"/>
          <p:cNvSpPr>
            <a:spLocks noChangeArrowheads="1"/>
          </p:cNvSpPr>
          <p:nvPr/>
        </p:nvSpPr>
        <p:spPr bwMode="auto">
          <a:xfrm>
            <a:off x="3039535" y="2262188"/>
            <a:ext cx="1106073"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200">
                <a:effectLst>
                  <a:outerShdw blurRad="38100" dist="38100" dir="2700000" algn="tl">
                    <a:srgbClr val="FFFFFF"/>
                  </a:outerShdw>
                </a:effectLst>
              </a:rPr>
              <a:t>Nucleus</a:t>
            </a:r>
          </a:p>
        </p:txBody>
      </p:sp>
      <p:sp>
        <p:nvSpPr>
          <p:cNvPr id="11271" name="Rectangle 7"/>
          <p:cNvSpPr>
            <a:spLocks noChangeArrowheads="1"/>
          </p:cNvSpPr>
          <p:nvPr/>
        </p:nvSpPr>
        <p:spPr bwMode="auto">
          <a:xfrm>
            <a:off x="4134556" y="2595563"/>
            <a:ext cx="1835760"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200">
                <a:effectLst>
                  <a:outerShdw blurRad="38100" dist="38100" dir="2700000" algn="tl">
                    <a:srgbClr val="FFFFFF"/>
                  </a:outerShdw>
                </a:effectLst>
              </a:rPr>
              <a:t>Chromosomes</a:t>
            </a:r>
          </a:p>
        </p:txBody>
      </p:sp>
      <p:sp>
        <p:nvSpPr>
          <p:cNvPr id="7176" name="Rectangle 8"/>
          <p:cNvSpPr>
            <a:spLocks noChangeArrowheads="1"/>
          </p:cNvSpPr>
          <p:nvPr/>
        </p:nvSpPr>
        <p:spPr bwMode="auto">
          <a:xfrm>
            <a:off x="7690556" y="1804988"/>
            <a:ext cx="790282"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200"/>
              <a:t>Gene</a:t>
            </a:r>
          </a:p>
        </p:txBody>
      </p:sp>
      <p:sp>
        <p:nvSpPr>
          <p:cNvPr id="11273" name="Rectangle 9"/>
          <p:cNvSpPr>
            <a:spLocks noChangeArrowheads="1"/>
          </p:cNvSpPr>
          <p:nvPr/>
        </p:nvSpPr>
        <p:spPr bwMode="auto">
          <a:xfrm>
            <a:off x="9423400" y="5400676"/>
            <a:ext cx="1015407"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200">
                <a:effectLst>
                  <a:outerShdw blurRad="38100" dist="38100" dir="2700000" algn="tl">
                    <a:srgbClr val="FFFFFF"/>
                  </a:outerShdw>
                </a:effectLst>
              </a:rPr>
              <a:t>Protein</a:t>
            </a:r>
          </a:p>
        </p:txBody>
      </p:sp>
      <p:sp>
        <p:nvSpPr>
          <p:cNvPr id="7178" name="Line 10"/>
          <p:cNvSpPr>
            <a:spLocks noChangeShapeType="1"/>
          </p:cNvSpPr>
          <p:nvPr/>
        </p:nvSpPr>
        <p:spPr bwMode="auto">
          <a:xfrm>
            <a:off x="2667000" y="2986088"/>
            <a:ext cx="0" cy="8112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9" name="Line 11"/>
          <p:cNvSpPr>
            <a:spLocks noChangeShapeType="1"/>
          </p:cNvSpPr>
          <p:nvPr/>
        </p:nvSpPr>
        <p:spPr bwMode="auto">
          <a:xfrm>
            <a:off x="3496735" y="2693988"/>
            <a:ext cx="8467" cy="11033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Line 12"/>
          <p:cNvSpPr>
            <a:spLocks noChangeShapeType="1"/>
          </p:cNvSpPr>
          <p:nvPr/>
        </p:nvSpPr>
        <p:spPr bwMode="auto">
          <a:xfrm flipV="1">
            <a:off x="4203701" y="2960688"/>
            <a:ext cx="663222" cy="10144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1" name="Line 13"/>
          <p:cNvSpPr>
            <a:spLocks noChangeShapeType="1"/>
          </p:cNvSpPr>
          <p:nvPr/>
        </p:nvSpPr>
        <p:spPr bwMode="auto">
          <a:xfrm>
            <a:off x="4876800" y="2986088"/>
            <a:ext cx="0" cy="9636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Line 14"/>
          <p:cNvSpPr>
            <a:spLocks noChangeShapeType="1"/>
          </p:cNvSpPr>
          <p:nvPr/>
        </p:nvSpPr>
        <p:spPr bwMode="auto">
          <a:xfrm>
            <a:off x="6032501" y="2362200"/>
            <a:ext cx="4092222"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3" name="Line 15"/>
          <p:cNvSpPr>
            <a:spLocks noChangeShapeType="1"/>
          </p:cNvSpPr>
          <p:nvPr/>
        </p:nvSpPr>
        <p:spPr bwMode="auto">
          <a:xfrm>
            <a:off x="6019800" y="2376488"/>
            <a:ext cx="0" cy="277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Line 16"/>
          <p:cNvSpPr>
            <a:spLocks noChangeShapeType="1"/>
          </p:cNvSpPr>
          <p:nvPr/>
        </p:nvSpPr>
        <p:spPr bwMode="auto">
          <a:xfrm>
            <a:off x="8928101" y="5638800"/>
            <a:ext cx="51082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Rectangle 17"/>
          <p:cNvSpPr>
            <a:spLocks noChangeArrowheads="1"/>
          </p:cNvSpPr>
          <p:nvPr/>
        </p:nvSpPr>
        <p:spPr bwMode="auto">
          <a:xfrm>
            <a:off x="2438401" y="6324602"/>
            <a:ext cx="5113965"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1600">
                <a:effectLst>
                  <a:outerShdw blurRad="38100" dist="38100" dir="2700000" algn="tl">
                    <a:srgbClr val="FFFFFF"/>
                  </a:outerShdw>
                </a:effectLst>
                <a:latin typeface="Arial" pitchFamily="34" charset="0"/>
              </a:rPr>
              <a:t>Adapted from </a:t>
            </a:r>
            <a:r>
              <a:rPr lang="en-US" sz="1600" i="1">
                <a:effectLst>
                  <a:outerShdw blurRad="38100" dist="38100" dir="2700000" algn="tl">
                    <a:srgbClr val="FFFFFF"/>
                  </a:outerShdw>
                </a:effectLst>
                <a:latin typeface="Arial" pitchFamily="34" charset="0"/>
              </a:rPr>
              <a:t>Understanding Gene Testing</a:t>
            </a:r>
            <a:r>
              <a:rPr lang="en-US" sz="1600">
                <a:effectLst>
                  <a:outerShdw blurRad="38100" dist="38100" dir="2700000" algn="tl">
                    <a:srgbClr val="FFFFFF"/>
                  </a:outerShdw>
                </a:effectLst>
                <a:latin typeface="Arial" pitchFamily="34" charset="0"/>
              </a:rPr>
              <a:t>, NIH, 1995</a:t>
            </a:r>
          </a:p>
        </p:txBody>
      </p:sp>
      <p:sp>
        <p:nvSpPr>
          <p:cNvPr id="7186" name="Line 18"/>
          <p:cNvSpPr>
            <a:spLocks noChangeShapeType="1"/>
          </p:cNvSpPr>
          <p:nvPr/>
        </p:nvSpPr>
        <p:spPr bwMode="auto">
          <a:xfrm>
            <a:off x="8071556" y="2185988"/>
            <a:ext cx="0" cy="1508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187" name="Picture 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0123" y="4268790"/>
            <a:ext cx="935566"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84" name="Rectangle 20"/>
          <p:cNvSpPr>
            <a:spLocks noChangeArrowheads="1"/>
          </p:cNvSpPr>
          <p:nvPr/>
        </p:nvSpPr>
        <p:spPr bwMode="auto">
          <a:xfrm>
            <a:off x="7052734" y="2971800"/>
            <a:ext cx="84667" cy="533400"/>
          </a:xfrm>
          <a:prstGeom prst="rect">
            <a:avLst/>
          </a:prstGeom>
          <a:solidFill>
            <a:srgbClr val="00FF00"/>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Oval 21"/>
          <p:cNvSpPr>
            <a:spLocks noChangeArrowheads="1"/>
          </p:cNvSpPr>
          <p:nvPr/>
        </p:nvSpPr>
        <p:spPr bwMode="auto">
          <a:xfrm>
            <a:off x="7332134" y="5505450"/>
            <a:ext cx="135467" cy="152400"/>
          </a:xfrm>
          <a:prstGeom prst="ellipse">
            <a:avLst/>
          </a:prstGeom>
          <a:solidFill>
            <a:srgbClr val="00FF00"/>
          </a:solidFill>
          <a:ln w="127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6" name="Line 22"/>
          <p:cNvSpPr>
            <a:spLocks noChangeShapeType="1"/>
          </p:cNvSpPr>
          <p:nvPr/>
        </p:nvSpPr>
        <p:spPr bwMode="auto">
          <a:xfrm>
            <a:off x="8060267" y="4267200"/>
            <a:ext cx="0" cy="762000"/>
          </a:xfrm>
          <a:prstGeom prst="line">
            <a:avLst/>
          </a:prstGeom>
          <a:noFill/>
          <a:ln w="63500">
            <a:solidFill>
              <a:srgbClr val="00FF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289" name="Group 25"/>
          <p:cNvGrpSpPr>
            <a:grpSpLocks/>
          </p:cNvGrpSpPr>
          <p:nvPr/>
        </p:nvGrpSpPr>
        <p:grpSpPr bwMode="auto">
          <a:xfrm>
            <a:off x="7112001" y="5105400"/>
            <a:ext cx="2302933" cy="1371600"/>
            <a:chOff x="3960" y="3216"/>
            <a:chExt cx="1632" cy="864"/>
          </a:xfrm>
        </p:grpSpPr>
        <p:sp>
          <p:nvSpPr>
            <p:cNvPr id="7194" name="Line 23"/>
            <p:cNvSpPr>
              <a:spLocks noChangeShapeType="1"/>
            </p:cNvSpPr>
            <p:nvPr/>
          </p:nvSpPr>
          <p:spPr bwMode="auto">
            <a:xfrm>
              <a:off x="3960" y="3216"/>
              <a:ext cx="1632" cy="864"/>
            </a:xfrm>
            <a:prstGeom prst="line">
              <a:avLst/>
            </a:prstGeom>
            <a:noFill/>
            <a:ln w="635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4"/>
            <p:cNvSpPr>
              <a:spLocks noChangeShapeType="1"/>
            </p:cNvSpPr>
            <p:nvPr/>
          </p:nvSpPr>
          <p:spPr bwMode="auto">
            <a:xfrm flipV="1">
              <a:off x="3960" y="3216"/>
              <a:ext cx="1632" cy="864"/>
            </a:xfrm>
            <a:prstGeom prst="line">
              <a:avLst/>
            </a:prstGeom>
            <a:noFill/>
            <a:ln w="635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90" name="Rectangle 26"/>
          <p:cNvSpPr>
            <a:spLocks noChangeArrowheads="1"/>
          </p:cNvSpPr>
          <p:nvPr/>
        </p:nvSpPr>
        <p:spPr bwMode="auto">
          <a:xfrm>
            <a:off x="6553200" y="2981327"/>
            <a:ext cx="76200" cy="752475"/>
          </a:xfrm>
          <a:prstGeom prst="rect">
            <a:avLst/>
          </a:prstGeom>
          <a:solidFill>
            <a:srgbClr val="FF0000"/>
          </a:solidFill>
          <a:ln w="12700">
            <a:solidFill>
              <a:srgbClr val="FFFF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 name="Line 27"/>
          <p:cNvSpPr>
            <a:spLocks noChangeShapeType="1"/>
          </p:cNvSpPr>
          <p:nvPr/>
        </p:nvSpPr>
        <p:spPr bwMode="auto">
          <a:xfrm>
            <a:off x="8068733" y="4267200"/>
            <a:ext cx="0" cy="762000"/>
          </a:xfrm>
          <a:prstGeom prst="line">
            <a:avLst/>
          </a:prstGeom>
          <a:noFill/>
          <a:ln w="63500">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8964303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repeatCount="5000" fill="hold" grpId="0" nodeType="clickEffect">
                                  <p:stCondLst>
                                    <p:cond delay="0"/>
                                  </p:stCondLst>
                                  <p:childTnLst>
                                    <p:set>
                                      <p:cBhvr>
                                        <p:cTn id="6" dur="1" fill="hold">
                                          <p:stCondLst>
                                            <p:cond delay="0"/>
                                          </p:stCondLst>
                                        </p:cTn>
                                        <p:tgtEl>
                                          <p:spTgt spid="11284"/>
                                        </p:tgtEl>
                                        <p:attrNameLst>
                                          <p:attrName>style.visibility</p:attrName>
                                        </p:attrNameLst>
                                      </p:cBhvr>
                                      <p:to>
                                        <p:strVal val="visible"/>
                                      </p:to>
                                    </p:set>
                                    <p:animEffect transition="in" filter="dissolve">
                                      <p:cBhvr>
                                        <p:cTn id="7" dur="500"/>
                                        <p:tgtEl>
                                          <p:spTgt spid="11284"/>
                                        </p:tgtEl>
                                      </p:cBhvr>
                                    </p:animEffect>
                                  </p:childTnLst>
                                </p:cTn>
                              </p:par>
                            </p:childTnLst>
                          </p:cTn>
                        </p:par>
                        <p:par>
                          <p:cTn id="8" fill="hold" nodeType="afterGroup">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11286"/>
                                        </p:tgtEl>
                                        <p:attrNameLst>
                                          <p:attrName>style.visibility</p:attrName>
                                        </p:attrNameLst>
                                      </p:cBhvr>
                                      <p:to>
                                        <p:strVal val="visible"/>
                                      </p:to>
                                    </p:set>
                                    <p:animEffect transition="in" filter="dissolve">
                                      <p:cBhvr>
                                        <p:cTn id="11" dur="500"/>
                                        <p:tgtEl>
                                          <p:spTgt spid="11286"/>
                                        </p:tgtEl>
                                      </p:cBhvr>
                                    </p:animEffect>
                                  </p:childTnLst>
                                </p:cTn>
                              </p:par>
                            </p:childTnLst>
                          </p:cTn>
                        </p:par>
                        <p:par>
                          <p:cTn id="12" fill="hold" nodeType="afterGroup">
                            <p:stCondLst>
                              <p:cond delay="3500"/>
                            </p:stCondLst>
                            <p:childTnLst>
                              <p:par>
                                <p:cTn id="13" presetID="9" presetClass="entr" presetSubtype="0" repeatCount="indefinite" fill="hold" grpId="0" nodeType="afterEffect">
                                  <p:stCondLst>
                                    <p:cond delay="500"/>
                                  </p:stCondLst>
                                  <p:endCondLst>
                                    <p:cond evt="onNext" delay="0">
                                      <p:tgtEl>
                                        <p:sldTgt/>
                                      </p:tgtEl>
                                    </p:cond>
                                  </p:endCondLst>
                                  <p:childTnLst>
                                    <p:set>
                                      <p:cBhvr>
                                        <p:cTn id="14" dur="1" fill="hold">
                                          <p:stCondLst>
                                            <p:cond delay="0"/>
                                          </p:stCondLst>
                                        </p:cTn>
                                        <p:tgtEl>
                                          <p:spTgt spid="11285"/>
                                        </p:tgtEl>
                                        <p:attrNameLst>
                                          <p:attrName>style.visibility</p:attrName>
                                        </p:attrNameLst>
                                      </p:cBhvr>
                                      <p:to>
                                        <p:strVal val="visible"/>
                                      </p:to>
                                    </p:set>
                                    <p:animEffect transition="in" filter="dissolve">
                                      <p:cBhvr>
                                        <p:cTn id="15" dur="500"/>
                                        <p:tgtEl>
                                          <p:spTgt spid="1128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1285"/>
                                        </p:tgtEl>
                                        <p:attrNameLst>
                                          <p:attrName>style.visibility</p:attrName>
                                        </p:attrNameLst>
                                      </p:cBhvr>
                                      <p:to>
                                        <p:strVal val="hidden"/>
                                      </p:to>
                                    </p:set>
                                  </p:childTnLst>
                                </p:cTn>
                              </p:par>
                            </p:childTnLst>
                          </p:cTn>
                        </p:par>
                        <p:par>
                          <p:cTn id="20" fill="hold" nodeType="afterGroup">
                            <p:stCondLst>
                              <p:cond delay="0"/>
                            </p:stCondLst>
                            <p:childTnLst>
                              <p:par>
                                <p:cTn id="21" presetID="1" presetClass="exit" presetSubtype="0" fill="hold" grpId="1" nodeType="afterEffect">
                                  <p:stCondLst>
                                    <p:cond delay="0"/>
                                  </p:stCondLst>
                                  <p:childTnLst>
                                    <p:set>
                                      <p:cBhvr>
                                        <p:cTn id="22" dur="1" fill="hold">
                                          <p:stCondLst>
                                            <p:cond delay="0"/>
                                          </p:stCondLst>
                                        </p:cTn>
                                        <p:tgtEl>
                                          <p:spTgt spid="11286"/>
                                        </p:tgtEl>
                                        <p:attrNameLst>
                                          <p:attrName>style.visibility</p:attrName>
                                        </p:attrNameLst>
                                      </p:cBhvr>
                                      <p:to>
                                        <p:strVal val="hidden"/>
                                      </p:to>
                                    </p:set>
                                  </p:childTnLst>
                                </p:cTn>
                              </p:par>
                            </p:childTnLst>
                          </p:cTn>
                        </p:par>
                        <p:par>
                          <p:cTn id="23" fill="hold" nodeType="afterGroup">
                            <p:stCondLst>
                              <p:cond delay="0"/>
                            </p:stCondLst>
                            <p:childTnLst>
                              <p:par>
                                <p:cTn id="24" presetID="9" presetClass="entr" presetSubtype="0" repeatCount="5000" fill="hold" grpId="0" nodeType="afterEffect">
                                  <p:stCondLst>
                                    <p:cond delay="1500"/>
                                  </p:stCondLst>
                                  <p:childTnLst>
                                    <p:set>
                                      <p:cBhvr>
                                        <p:cTn id="25" dur="1" fill="hold">
                                          <p:stCondLst>
                                            <p:cond delay="0"/>
                                          </p:stCondLst>
                                        </p:cTn>
                                        <p:tgtEl>
                                          <p:spTgt spid="11290"/>
                                        </p:tgtEl>
                                        <p:attrNameLst>
                                          <p:attrName>style.visibility</p:attrName>
                                        </p:attrNameLst>
                                      </p:cBhvr>
                                      <p:to>
                                        <p:strVal val="visible"/>
                                      </p:to>
                                    </p:set>
                                    <p:animEffect transition="in" filter="dissolve">
                                      <p:cBhvr>
                                        <p:cTn id="26" dur="500"/>
                                        <p:tgtEl>
                                          <p:spTgt spid="11290"/>
                                        </p:tgtEl>
                                      </p:cBhvr>
                                    </p:animEffect>
                                  </p:childTnLst>
                                </p:cTn>
                              </p:par>
                            </p:childTnLst>
                          </p:cTn>
                        </p:par>
                        <p:par>
                          <p:cTn id="27" fill="hold" nodeType="afterGroup">
                            <p:stCondLst>
                              <p:cond delay="4000"/>
                            </p:stCondLst>
                            <p:childTnLst>
                              <p:par>
                                <p:cTn id="28" presetID="1" presetClass="entr" presetSubtype="0" fill="hold" grpId="0" nodeType="afterEffect">
                                  <p:stCondLst>
                                    <p:cond delay="1000"/>
                                  </p:stCondLst>
                                  <p:childTnLst>
                                    <p:set>
                                      <p:cBhvr>
                                        <p:cTn id="29" dur="1" fill="hold">
                                          <p:stCondLst>
                                            <p:cond delay="0"/>
                                          </p:stCondLst>
                                        </p:cTn>
                                        <p:tgtEl>
                                          <p:spTgt spid="11291"/>
                                        </p:tgtEl>
                                        <p:attrNameLst>
                                          <p:attrName>style.visibility</p:attrName>
                                        </p:attrNameLst>
                                      </p:cBhvr>
                                      <p:to>
                                        <p:strVal val="visible"/>
                                      </p:to>
                                    </p:set>
                                  </p:childTnLst>
                                </p:cTn>
                              </p:par>
                            </p:childTnLst>
                          </p:cTn>
                        </p:par>
                        <p:par>
                          <p:cTn id="30" fill="hold" nodeType="afterGroup">
                            <p:stCondLst>
                              <p:cond delay="5000"/>
                            </p:stCondLst>
                            <p:childTnLst>
                              <p:par>
                                <p:cTn id="31" presetID="1" presetClass="entr" presetSubtype="0" fill="hold" nodeType="afterEffect">
                                  <p:stCondLst>
                                    <p:cond delay="500"/>
                                  </p:stCondLst>
                                  <p:childTnLst>
                                    <p:set>
                                      <p:cBhvr>
                                        <p:cTn id="32" dur="1" fill="hold">
                                          <p:stCondLst>
                                            <p:cond delay="0"/>
                                          </p:stCondLst>
                                        </p:cTn>
                                        <p:tgtEl>
                                          <p:spTgt spid="11289"/>
                                        </p:tgtEl>
                                        <p:attrNameLst>
                                          <p:attrName>style.visibility</p:attrName>
                                        </p:attrNameLst>
                                      </p:cBhvr>
                                      <p:to>
                                        <p:strVal val="visible"/>
                                      </p:to>
                                    </p:set>
                                  </p:childTnLst>
                                </p:cTn>
                              </p:par>
                              <p:par>
                                <p:cTn id="33" presetID="8" presetClass="emph" presetSubtype="0" repeatCount="3000" fill="hold" nodeType="withEffect">
                                  <p:stCondLst>
                                    <p:cond delay="0"/>
                                  </p:stCondLst>
                                  <p:childTnLst>
                                    <p:animRot by="43200000">
                                      <p:cBhvr>
                                        <p:cTn id="34" dur="500" fill="hold"/>
                                        <p:tgtEl>
                                          <p:spTgt spid="1128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4" grpId="0" animBg="1"/>
      <p:bldP spid="11285" grpId="0" animBg="1"/>
      <p:bldP spid="11285" grpId="1" animBg="1"/>
      <p:bldP spid="11286" grpId="0" animBg="1"/>
      <p:bldP spid="11286" grpId="1" animBg="1"/>
      <p:bldP spid="11290" grpId="0" animBg="1"/>
      <p:bldP spid="112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9316"/>
            <a:ext cx="9144000" cy="1046084"/>
          </a:xfrm>
        </p:spPr>
        <p:txBody>
          <a:bodyPr>
            <a:noAutofit/>
          </a:bodyPr>
          <a:lstStyle/>
          <a:p>
            <a:pPr marL="182880"/>
            <a:r>
              <a:rPr lang="en-US" sz="4000" dirty="0"/>
              <a:t>Central Dogma</a:t>
            </a:r>
            <a:endParaRPr lang="en-US" sz="4000" dirty="0"/>
          </a:p>
        </p:txBody>
      </p:sp>
      <p:sp>
        <p:nvSpPr>
          <p:cNvPr id="3" name="TextBox 2"/>
          <p:cNvSpPr txBox="1"/>
          <p:nvPr/>
        </p:nvSpPr>
        <p:spPr>
          <a:xfrm>
            <a:off x="5251959" y="1447801"/>
            <a:ext cx="1375698" cy="769441"/>
          </a:xfrm>
          <a:prstGeom prst="rect">
            <a:avLst/>
          </a:prstGeom>
          <a:noFill/>
        </p:spPr>
        <p:txBody>
          <a:bodyPr wrap="none" rtlCol="0">
            <a:spAutoFit/>
          </a:bodyPr>
          <a:lstStyle/>
          <a:p>
            <a:r>
              <a:rPr lang="en-US" sz="4400" dirty="0">
                <a:latin typeface="Arial" pitchFamily="34" charset="0"/>
                <a:cs typeface="Arial" pitchFamily="34" charset="0"/>
              </a:rPr>
              <a:t>DNA</a:t>
            </a:r>
          </a:p>
        </p:txBody>
      </p:sp>
      <p:sp>
        <p:nvSpPr>
          <p:cNvPr id="8" name="TextBox 7"/>
          <p:cNvSpPr txBox="1"/>
          <p:nvPr/>
        </p:nvSpPr>
        <p:spPr>
          <a:xfrm>
            <a:off x="5251959" y="3310981"/>
            <a:ext cx="1375698" cy="769441"/>
          </a:xfrm>
          <a:prstGeom prst="rect">
            <a:avLst/>
          </a:prstGeom>
          <a:noFill/>
        </p:spPr>
        <p:txBody>
          <a:bodyPr wrap="none" rtlCol="0">
            <a:spAutoFit/>
          </a:bodyPr>
          <a:lstStyle/>
          <a:p>
            <a:r>
              <a:rPr lang="en-US" sz="4400" dirty="0">
                <a:latin typeface="Arial" pitchFamily="34" charset="0"/>
                <a:cs typeface="Arial" pitchFamily="34" charset="0"/>
              </a:rPr>
              <a:t>RNA</a:t>
            </a:r>
          </a:p>
        </p:txBody>
      </p:sp>
      <p:sp>
        <p:nvSpPr>
          <p:cNvPr id="9" name="TextBox 8"/>
          <p:cNvSpPr txBox="1"/>
          <p:nvPr/>
        </p:nvSpPr>
        <p:spPr>
          <a:xfrm>
            <a:off x="4953001" y="5174160"/>
            <a:ext cx="1973617" cy="769441"/>
          </a:xfrm>
          <a:prstGeom prst="rect">
            <a:avLst/>
          </a:prstGeom>
          <a:noFill/>
        </p:spPr>
        <p:txBody>
          <a:bodyPr wrap="none" rtlCol="0">
            <a:spAutoFit/>
          </a:bodyPr>
          <a:lstStyle/>
          <a:p>
            <a:r>
              <a:rPr lang="en-US" sz="4400" dirty="0">
                <a:latin typeface="Arial" pitchFamily="34" charset="0"/>
                <a:cs typeface="Arial" pitchFamily="34" charset="0"/>
              </a:rPr>
              <a:t>Protein</a:t>
            </a:r>
          </a:p>
        </p:txBody>
      </p:sp>
      <p:sp>
        <p:nvSpPr>
          <p:cNvPr id="4" name="Down Arrow 3"/>
          <p:cNvSpPr/>
          <p:nvPr/>
        </p:nvSpPr>
        <p:spPr>
          <a:xfrm>
            <a:off x="5859817" y="2362200"/>
            <a:ext cx="228600" cy="83820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10" name="Down Arrow 9"/>
          <p:cNvSpPr/>
          <p:nvPr/>
        </p:nvSpPr>
        <p:spPr>
          <a:xfrm>
            <a:off x="5859817" y="4247970"/>
            <a:ext cx="228600" cy="838200"/>
          </a:xfrm>
          <a:prstGeom prst="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CFFCC"/>
              </a:solidFill>
            </a:endParaRPr>
          </a:p>
        </p:txBody>
      </p:sp>
      <p:sp>
        <p:nvSpPr>
          <p:cNvPr id="22" name="Arc 21"/>
          <p:cNvSpPr/>
          <p:nvPr/>
        </p:nvSpPr>
        <p:spPr>
          <a:xfrm rot="5149564">
            <a:off x="5745333" y="1797893"/>
            <a:ext cx="457200" cy="506581"/>
          </a:xfrm>
          <a:prstGeom prst="arc">
            <a:avLst>
              <a:gd name="adj1" fmla="val 16200000"/>
              <a:gd name="adj2" fmla="val 5290392"/>
            </a:avLst>
          </a:prstGeom>
          <a:ln w="38100">
            <a:solidFill>
              <a:schemeClr val="tx1">
                <a:lumMod val="50000"/>
                <a:lumOff val="50000"/>
              </a:schemeClr>
            </a:solidFill>
            <a:prstDash val="sysDash"/>
            <a:headEnd type="stealth"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CFFCC"/>
              </a:solidFill>
            </a:endParaRPr>
          </a:p>
        </p:txBody>
      </p:sp>
    </p:spTree>
    <p:extLst>
      <p:ext uri="{BB962C8B-B14F-4D97-AF65-F5344CB8AC3E}">
        <p14:creationId xmlns:p14="http://schemas.microsoft.com/office/powerpoint/2010/main" val="1104112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2235200" y="1943100"/>
            <a:ext cx="7772400" cy="762000"/>
          </a:xfrm>
        </p:spPr>
        <p:txBody>
          <a:bodyPr>
            <a:normAutofit fontScale="90000"/>
          </a:bodyPr>
          <a:lstStyle/>
          <a:p>
            <a:r>
              <a:rPr lang="en-US" sz="4000"/>
              <a:t>GENOMIC SOFTWARE</a:t>
            </a:r>
            <a:br>
              <a:rPr lang="en-US" sz="4000"/>
            </a:br>
            <a:r>
              <a:rPr lang="en-US" sz="4000"/>
              <a:t>“The Code”</a:t>
            </a:r>
          </a:p>
        </p:txBody>
      </p:sp>
    </p:spTree>
    <p:extLst>
      <p:ext uri="{BB962C8B-B14F-4D97-AF65-F5344CB8AC3E}">
        <p14:creationId xmlns:p14="http://schemas.microsoft.com/office/powerpoint/2010/main" val="828047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a:solidFill>
                  <a:schemeClr val="accent2"/>
                </a:solidFill>
              </a:rPr>
              <a:t/>
            </a:r>
            <a:br>
              <a:rPr lang="en-US" dirty="0">
                <a:solidFill>
                  <a:schemeClr val="accent2"/>
                </a:solidFill>
              </a:rPr>
            </a:br>
            <a:r>
              <a:rPr lang="en-US" b="1" dirty="0">
                <a:solidFill>
                  <a:schemeClr val="accent6">
                    <a:lumMod val="50000"/>
                  </a:schemeClr>
                </a:solidFill>
              </a:rPr>
              <a:t>Disclaimer</a:t>
            </a: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solidFill>
                  <a:schemeClr val="accent6">
                    <a:lumMod val="50000"/>
                  </a:schemeClr>
                </a:solidFill>
              </a:rPr>
              <a:t>The information provided by speakers in any presentation made as part of the 2017 NAF Annual Ataxia Conference is for informational use only.</a:t>
            </a:r>
          </a:p>
          <a:p>
            <a:pPr>
              <a:buFont typeface="Wingdings" pitchFamily="2" charset="2"/>
              <a:buChar char="§"/>
            </a:pPr>
            <a:r>
              <a:rPr lang="en-US" sz="2000" dirty="0">
                <a:solidFill>
                  <a:schemeClr val="accent6">
                    <a:lumMod val="50000"/>
                  </a:schemeClr>
                </a:solidFill>
              </a:rPr>
              <a:t>The 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solidFill>
                  <a:schemeClr val="accent6">
                    <a:lumMod val="50000"/>
                  </a:schemeClr>
                </a:solidFill>
              </a:rPr>
              <a:t>Products or services mentioned during these presentations does not imply endorsement by the NAF.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2717801" y="3810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smtClean="0"/>
              <a:t>DNA </a:t>
            </a:r>
            <a:r>
              <a:rPr lang="en-US" smtClean="0">
                <a:sym typeface="Symbol" pitchFamily="18" charset="2"/>
              </a:rPr>
              <a:t></a:t>
            </a:r>
            <a:r>
              <a:rPr lang="en-US" smtClean="0"/>
              <a:t> RNA  </a:t>
            </a:r>
            <a:r>
              <a:rPr lang="en-US" dirty="0" err="1" smtClean="0"/>
              <a:t>CODONS</a:t>
            </a:r>
            <a:r>
              <a:rPr lang="en-US" dirty="0" err="1" smtClean="0">
                <a:sym typeface="Symbol" pitchFamily="18" charset="2"/>
              </a:rPr>
              <a:t>Protein</a:t>
            </a:r>
            <a:endParaRPr lang="en-US" dirty="0" smtClean="0">
              <a:sym typeface="Symbol" pitchFamily="18" charset="2"/>
            </a:endParaRPr>
          </a:p>
        </p:txBody>
      </p:sp>
      <p:sp>
        <p:nvSpPr>
          <p:cNvPr id="674820" name="Rectangle 4"/>
          <p:cNvSpPr>
            <a:spLocks noGrp="1" noChangeArrowheads="1"/>
          </p:cNvSpPr>
          <p:nvPr>
            <p:ph sz="half" idx="1"/>
          </p:nvPr>
        </p:nvSpPr>
        <p:spPr>
          <a:xfrm>
            <a:off x="2284590" y="1951038"/>
            <a:ext cx="8205611" cy="22225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spcBef>
                <a:spcPct val="50000"/>
              </a:spcBef>
              <a:buFont typeface="Monotype Sorts" pitchFamily="2" charset="2"/>
              <a:buNone/>
            </a:pPr>
            <a:r>
              <a:rPr lang="en-US" sz="2400" dirty="0"/>
              <a:t>Genomic DNA        	THYBIGRYDDOGRANOUT</a:t>
            </a:r>
          </a:p>
          <a:p>
            <a:pPr>
              <a:spcBef>
                <a:spcPct val="50000"/>
              </a:spcBef>
              <a:buFont typeface="Monotype Sorts" pitchFamily="2" charset="2"/>
              <a:buNone/>
            </a:pPr>
            <a:r>
              <a:rPr lang="en-US" sz="2400" dirty="0"/>
              <a:t>Messenger RNA        	THEBIGREDDOGRANOUT</a:t>
            </a:r>
          </a:p>
          <a:p>
            <a:pPr>
              <a:spcBef>
                <a:spcPct val="50000"/>
              </a:spcBef>
              <a:buFont typeface="Monotype Sorts" pitchFamily="2" charset="2"/>
              <a:buNone/>
            </a:pPr>
            <a:r>
              <a:rPr lang="en-US" sz="2400" dirty="0"/>
              <a:t>Translated Message     THE BIG RED DOG RAN OUT</a:t>
            </a:r>
          </a:p>
        </p:txBody>
      </p:sp>
    </p:spTree>
    <p:extLst>
      <p:ext uri="{BB962C8B-B14F-4D97-AF65-F5344CB8AC3E}">
        <p14:creationId xmlns:p14="http://schemas.microsoft.com/office/powerpoint/2010/main" val="23177322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4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48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48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0"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p:txBody>
          <a:bodyPr/>
          <a:lstStyle/>
          <a:p>
            <a:r>
              <a:rPr lang="en-US" smtClean="0"/>
              <a:t>Genetics of Disease</a:t>
            </a:r>
          </a:p>
        </p:txBody>
      </p:sp>
    </p:spTree>
    <p:extLst>
      <p:ext uri="{BB962C8B-B14F-4D97-AF65-F5344CB8AC3E}">
        <p14:creationId xmlns:p14="http://schemas.microsoft.com/office/powerpoint/2010/main" val="1818108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smtClean="0"/>
              <a:t>Disease-Associated Mutations</a:t>
            </a:r>
          </a:p>
        </p:txBody>
      </p:sp>
      <p:sp>
        <p:nvSpPr>
          <p:cNvPr id="19460" name="Rectangle 4"/>
          <p:cNvSpPr>
            <a:spLocks noGrp="1" noChangeArrowheads="1"/>
          </p:cNvSpPr>
          <p:nvPr>
            <p:ph idx="1"/>
          </p:nvPr>
        </p:nvSpPr>
        <p:spPr>
          <a:xfrm>
            <a:off x="2127956" y="2011363"/>
            <a:ext cx="7988300" cy="569912"/>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normAutofit fontScale="92500"/>
          </a:bodyPr>
          <a:lstStyle/>
          <a:p>
            <a:pPr algn="ctr">
              <a:lnSpc>
                <a:spcPct val="90000"/>
              </a:lnSpc>
              <a:buFont typeface="Monotype Sorts" pitchFamily="2" charset="2"/>
              <a:buNone/>
            </a:pPr>
            <a:r>
              <a:rPr lang="en-US" sz="2800" dirty="0"/>
              <a:t>A </a:t>
            </a:r>
            <a:r>
              <a:rPr lang="en-US" sz="2800" dirty="0">
                <a:solidFill>
                  <a:srgbClr val="FF0000"/>
                </a:solidFill>
              </a:rPr>
              <a:t>mutation</a:t>
            </a:r>
            <a:r>
              <a:rPr lang="en-US" sz="2800" dirty="0"/>
              <a:t> is a change in the normal base pair sequence</a:t>
            </a:r>
          </a:p>
          <a:p>
            <a:pPr algn="ctr">
              <a:lnSpc>
                <a:spcPct val="90000"/>
              </a:lnSpc>
              <a:buFont typeface="Monotype Sorts" pitchFamily="2" charset="2"/>
              <a:buNone/>
            </a:pPr>
            <a:endParaRPr lang="en-US" sz="2800" dirty="0"/>
          </a:p>
        </p:txBody>
      </p:sp>
      <p:pic>
        <p:nvPicPr>
          <p:cNvPr id="19461"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3034" y="3114675"/>
            <a:ext cx="5201356"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6"/>
          <p:cNvSpPr>
            <a:spLocks noChangeArrowheads="1"/>
          </p:cNvSpPr>
          <p:nvPr/>
        </p:nvSpPr>
        <p:spPr bwMode="auto">
          <a:xfrm>
            <a:off x="2717800" y="5440365"/>
            <a:ext cx="6756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defRPr/>
            </a:pPr>
            <a:r>
              <a:rPr lang="en-US" sz="2800">
                <a:effectLst>
                  <a:outerShdw blurRad="38100" dist="38100" dir="2700000" algn="tl">
                    <a:srgbClr val="FFFFFF"/>
                  </a:outerShdw>
                </a:effectLst>
              </a:rPr>
              <a:t>Commonly used to define DNA sequence changes that alter protein function</a:t>
            </a:r>
          </a:p>
        </p:txBody>
      </p:sp>
      <p:graphicFrame>
        <p:nvGraphicFramePr>
          <p:cNvPr id="19463" name="Object 7">
            <a:hlinkClick r:id="" action="ppaction://ole?verb=0"/>
          </p:cNvPr>
          <p:cNvGraphicFramePr>
            <a:graphicFrameLocks/>
          </p:cNvGraphicFramePr>
          <p:nvPr/>
        </p:nvGraphicFramePr>
        <p:xfrm>
          <a:off x="4445000" y="3314700"/>
          <a:ext cx="838200" cy="806450"/>
        </p:xfrm>
        <a:graphic>
          <a:graphicData uri="http://schemas.openxmlformats.org/presentationml/2006/ole">
            <mc:AlternateContent xmlns:mc="http://schemas.openxmlformats.org/markup-compatibility/2006">
              <mc:Choice xmlns:v="urn:schemas-microsoft-com:vml" Requires="v">
                <p:oleObj spid="_x0000_s1034" name="CorelDRAW" r:id="rId5" imgW="941388" imgH="804863" progId="CorelDraw.Graphic.7">
                  <p:embed/>
                </p:oleObj>
              </mc:Choice>
              <mc:Fallback>
                <p:oleObj name="CorelDRAW" r:id="rId5" imgW="941388" imgH="804863" progId="CorelDraw.Graphic.7">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5000" y="3314700"/>
                        <a:ext cx="8382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852761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7548034" y="63119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r"/>
            <a:r>
              <a:rPr lang="en-US" sz="1600" b="1">
                <a:solidFill>
                  <a:srgbClr val="00FFFF"/>
                </a:solidFill>
              </a:rPr>
              <a:t>ASCO</a:t>
            </a:r>
          </a:p>
        </p:txBody>
      </p:sp>
      <p:pic>
        <p:nvPicPr>
          <p:cNvPr id="20483"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291" y="2109790"/>
            <a:ext cx="314113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4"/>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1734" y="4330700"/>
            <a:ext cx="99906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p:cNvSpPr>
            <a:spLocks noGrp="1" noChangeArrowheads="1"/>
          </p:cNvSpPr>
          <p:nvPr>
            <p:ph type="title"/>
          </p:nvPr>
        </p:nvSpPr>
        <p:spPr>
          <a:xfrm>
            <a:off x="2810934" y="381001"/>
            <a:ext cx="7717367" cy="1190625"/>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normAutofit fontScale="90000"/>
          </a:bodyPr>
          <a:lstStyle/>
          <a:p>
            <a:r>
              <a:rPr lang="en-US" smtClean="0"/>
              <a:t>Disease-Associated Mutations 		Can Alter Protein Function</a:t>
            </a:r>
          </a:p>
        </p:txBody>
      </p:sp>
      <p:pic>
        <p:nvPicPr>
          <p:cNvPr id="20486" name="Picture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2124" y="4365625"/>
            <a:ext cx="1659467"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Rectangle 7"/>
          <p:cNvSpPr>
            <a:spLocks noChangeArrowheads="1"/>
          </p:cNvSpPr>
          <p:nvPr/>
        </p:nvSpPr>
        <p:spPr bwMode="auto">
          <a:xfrm>
            <a:off x="2729089" y="5529265"/>
            <a:ext cx="2856809"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800" dirty="0">
                <a:effectLst>
                  <a:outerShdw blurRad="38100" dist="38100" dir="2700000" algn="tl">
                    <a:srgbClr val="FFFFFF"/>
                  </a:outerShdw>
                </a:effectLst>
              </a:rPr>
              <a:t>Functional protein</a:t>
            </a:r>
          </a:p>
        </p:txBody>
      </p:sp>
      <p:sp>
        <p:nvSpPr>
          <p:cNvPr id="36872" name="Rectangle 8"/>
          <p:cNvSpPr>
            <a:spLocks noChangeArrowheads="1"/>
          </p:cNvSpPr>
          <p:nvPr/>
        </p:nvSpPr>
        <p:spPr bwMode="auto">
          <a:xfrm>
            <a:off x="6750756" y="5576888"/>
            <a:ext cx="31115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90000"/>
              </a:lnSpc>
              <a:defRPr/>
            </a:pPr>
            <a:r>
              <a:rPr lang="en-US" sz="2800">
                <a:effectLst>
                  <a:outerShdw blurRad="38100" dist="38100" dir="2700000" algn="tl">
                    <a:srgbClr val="FFFFFF"/>
                  </a:outerShdw>
                </a:effectLst>
              </a:rPr>
              <a:t>Nonfunctional or missing protein</a:t>
            </a:r>
          </a:p>
        </p:txBody>
      </p:sp>
      <p:graphicFrame>
        <p:nvGraphicFramePr>
          <p:cNvPr id="20489" name="Object 9">
            <a:hlinkClick r:id="" action="ppaction://ole?verb=0"/>
          </p:cNvPr>
          <p:cNvGraphicFramePr>
            <a:graphicFrameLocks/>
          </p:cNvGraphicFramePr>
          <p:nvPr/>
        </p:nvGraphicFramePr>
        <p:xfrm>
          <a:off x="7930445" y="4935540"/>
          <a:ext cx="570089" cy="649287"/>
        </p:xfrm>
        <a:graphic>
          <a:graphicData uri="http://schemas.openxmlformats.org/presentationml/2006/ole">
            <mc:AlternateContent xmlns:mc="http://schemas.openxmlformats.org/markup-compatibility/2006">
              <mc:Choice xmlns:v="urn:schemas-microsoft-com:vml" Requires="v">
                <p:oleObj spid="_x0000_s8211" name="Clip" r:id="rId7" imgW="639763" imgH="647700" progId="MS_ClipArt_Gallery.2">
                  <p:embed/>
                </p:oleObj>
              </mc:Choice>
              <mc:Fallback>
                <p:oleObj name="Clip" r:id="rId7" imgW="639763" imgH="647700" progId="MS_ClipArt_Gallery.2">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0445" y="4935540"/>
                        <a:ext cx="570089" cy="64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490" name="Picture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1291" y="2109790"/>
            <a:ext cx="314113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15456" y="3430590"/>
            <a:ext cx="8128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1056" y="3417890"/>
            <a:ext cx="8128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493" name="Object 13">
            <a:hlinkClick r:id="" action="ppaction://ole?verb=0"/>
          </p:cNvPr>
          <p:cNvGraphicFramePr>
            <a:graphicFrameLocks/>
          </p:cNvGraphicFramePr>
          <p:nvPr/>
        </p:nvGraphicFramePr>
        <p:xfrm>
          <a:off x="7418213" y="2152652"/>
          <a:ext cx="712611" cy="688975"/>
        </p:xfrm>
        <a:graphic>
          <a:graphicData uri="http://schemas.openxmlformats.org/presentationml/2006/ole">
            <mc:AlternateContent xmlns:mc="http://schemas.openxmlformats.org/markup-compatibility/2006">
              <mc:Choice xmlns:v="urn:schemas-microsoft-com:vml" Requires="v">
                <p:oleObj spid="_x0000_s8212" name="CorelDRAW" r:id="rId10" imgW="801688" imgH="687388" progId="CorelDraw.Graphic.7">
                  <p:embed/>
                </p:oleObj>
              </mc:Choice>
              <mc:Fallback>
                <p:oleObj name="CorelDRAW" r:id="rId10" imgW="801688" imgH="687388" progId="CorelDraw.Graphic.7">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18213" y="2152652"/>
                        <a:ext cx="712611"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6914060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3166533" y="595313"/>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smtClean="0"/>
              <a:t>Point Mutations</a:t>
            </a:r>
          </a:p>
        </p:txBody>
      </p:sp>
      <p:sp>
        <p:nvSpPr>
          <p:cNvPr id="21508" name="Rectangle 5"/>
          <p:cNvSpPr>
            <a:spLocks noGrp="1" noChangeArrowheads="1"/>
          </p:cNvSpPr>
          <p:nvPr>
            <p:ph sz="half" idx="1"/>
          </p:nvPr>
        </p:nvSpPr>
        <p:spPr>
          <a:xfrm>
            <a:off x="2115256" y="1951038"/>
            <a:ext cx="3345744" cy="414655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lgn="r">
              <a:lnSpc>
                <a:spcPct val="90000"/>
              </a:lnSpc>
              <a:spcBef>
                <a:spcPct val="50000"/>
              </a:spcBef>
              <a:buFont typeface="Monotype Sorts" pitchFamily="2" charset="2"/>
              <a:buNone/>
            </a:pPr>
            <a:r>
              <a:rPr lang="en-US" dirty="0" smtClean="0"/>
              <a:t>Normal</a:t>
            </a:r>
          </a:p>
          <a:p>
            <a:pPr algn="r">
              <a:lnSpc>
                <a:spcPct val="90000"/>
              </a:lnSpc>
              <a:spcBef>
                <a:spcPct val="50000"/>
              </a:spcBef>
              <a:buFont typeface="Monotype Sorts" pitchFamily="2" charset="2"/>
              <a:buNone/>
            </a:pPr>
            <a:r>
              <a:rPr lang="en-US" dirty="0" smtClean="0"/>
              <a:t>Missense</a:t>
            </a:r>
          </a:p>
          <a:p>
            <a:pPr algn="r">
              <a:lnSpc>
                <a:spcPct val="90000"/>
              </a:lnSpc>
              <a:spcBef>
                <a:spcPct val="50000"/>
              </a:spcBef>
              <a:buFont typeface="Monotype Sorts" pitchFamily="2" charset="2"/>
              <a:buNone/>
            </a:pPr>
            <a:r>
              <a:rPr lang="en-US" dirty="0" smtClean="0"/>
              <a:t>Nonsense</a:t>
            </a:r>
          </a:p>
          <a:p>
            <a:pPr algn="r">
              <a:lnSpc>
                <a:spcPct val="90000"/>
              </a:lnSpc>
              <a:spcBef>
                <a:spcPct val="50000"/>
              </a:spcBef>
              <a:buFont typeface="Monotype Sorts" pitchFamily="2" charset="2"/>
              <a:buNone/>
            </a:pPr>
            <a:r>
              <a:rPr lang="en-US" dirty="0" smtClean="0"/>
              <a:t>Frameshift (deletion)</a:t>
            </a:r>
          </a:p>
          <a:p>
            <a:pPr algn="r">
              <a:lnSpc>
                <a:spcPct val="90000"/>
              </a:lnSpc>
              <a:spcBef>
                <a:spcPct val="50000"/>
              </a:spcBef>
              <a:buFont typeface="Monotype Sorts" pitchFamily="2" charset="2"/>
              <a:buNone/>
            </a:pPr>
            <a:r>
              <a:rPr lang="en-US" dirty="0" smtClean="0"/>
              <a:t> Frameshift	(insertion)</a:t>
            </a:r>
            <a:endParaRPr lang="en-US" sz="3200" dirty="0"/>
          </a:p>
          <a:p>
            <a:pPr algn="r">
              <a:lnSpc>
                <a:spcPct val="90000"/>
              </a:lnSpc>
              <a:spcBef>
                <a:spcPct val="50000"/>
              </a:spcBef>
              <a:buFont typeface="Monotype Sorts" pitchFamily="2" charset="2"/>
              <a:buNone/>
            </a:pPr>
            <a:endParaRPr lang="en-US" sz="3200" dirty="0"/>
          </a:p>
        </p:txBody>
      </p:sp>
      <p:sp>
        <p:nvSpPr>
          <p:cNvPr id="21506" name="Rectangle 3"/>
          <p:cNvSpPr>
            <a:spLocks noGrp="1" noChangeArrowheads="1"/>
          </p:cNvSpPr>
          <p:nvPr>
            <p:ph sz="half" idx="2"/>
          </p:nvPr>
        </p:nvSpPr>
        <p:spPr>
          <a:xfrm>
            <a:off x="5715000" y="1981201"/>
            <a:ext cx="5112456" cy="3057525"/>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lnSpc>
                <a:spcPct val="90000"/>
              </a:lnSpc>
              <a:spcBef>
                <a:spcPct val="50000"/>
              </a:spcBef>
              <a:buFont typeface="Monotype Sorts" pitchFamily="2" charset="2"/>
              <a:buNone/>
            </a:pPr>
            <a:r>
              <a:rPr lang="en-US" dirty="0" smtClean="0"/>
              <a:t>THE BIG RED DOG RAN OUT.</a:t>
            </a:r>
          </a:p>
          <a:p>
            <a:pPr>
              <a:lnSpc>
                <a:spcPct val="90000"/>
              </a:lnSpc>
              <a:spcBef>
                <a:spcPct val="50000"/>
              </a:spcBef>
              <a:buFont typeface="Monotype Sorts" pitchFamily="2" charset="2"/>
              <a:buNone/>
            </a:pPr>
            <a:r>
              <a:rPr lang="en-US" dirty="0" smtClean="0"/>
              <a:t>THE BIG R</a:t>
            </a:r>
            <a:r>
              <a:rPr lang="en-US" dirty="0" smtClean="0">
                <a:solidFill>
                  <a:srgbClr val="FF0000"/>
                </a:solidFill>
              </a:rPr>
              <a:t>A</a:t>
            </a:r>
            <a:r>
              <a:rPr lang="en-US" dirty="0" smtClean="0"/>
              <a:t>D DOG RAN OUT.</a:t>
            </a:r>
          </a:p>
          <a:p>
            <a:pPr>
              <a:lnSpc>
                <a:spcPct val="90000"/>
              </a:lnSpc>
              <a:spcBef>
                <a:spcPct val="50000"/>
              </a:spcBef>
              <a:buFont typeface="Monotype Sorts" pitchFamily="2" charset="2"/>
              <a:buNone/>
            </a:pPr>
            <a:r>
              <a:rPr lang="en-US" dirty="0" smtClean="0"/>
              <a:t>THE BIG RED</a:t>
            </a:r>
            <a:r>
              <a:rPr lang="en-US" b="1" dirty="0" smtClean="0">
                <a:solidFill>
                  <a:schemeClr val="tx2"/>
                </a:solidFill>
              </a:rPr>
              <a:t>.</a:t>
            </a:r>
            <a:endParaRPr lang="en-US" dirty="0" smtClean="0">
              <a:solidFill>
                <a:schemeClr val="tx2"/>
              </a:solidFill>
            </a:endParaRPr>
          </a:p>
          <a:p>
            <a:pPr>
              <a:lnSpc>
                <a:spcPct val="90000"/>
              </a:lnSpc>
              <a:spcBef>
                <a:spcPct val="50000"/>
              </a:spcBef>
              <a:buFont typeface="Monotype Sorts" pitchFamily="2" charset="2"/>
              <a:buNone/>
            </a:pPr>
            <a:r>
              <a:rPr lang="en-US" dirty="0" smtClean="0"/>
              <a:t>THE B</a:t>
            </a:r>
            <a:r>
              <a:rPr lang="en-US" dirty="0" smtClean="0">
                <a:solidFill>
                  <a:srgbClr val="FF0000"/>
                </a:solidFill>
              </a:rPr>
              <a:t>RE DDO GRA</a:t>
            </a:r>
            <a:r>
              <a:rPr lang="en-US" dirty="0" smtClean="0">
                <a:solidFill>
                  <a:srgbClr val="FFFF00"/>
                </a:solidFill>
              </a:rPr>
              <a:t>.</a:t>
            </a:r>
          </a:p>
          <a:p>
            <a:pPr>
              <a:lnSpc>
                <a:spcPct val="90000"/>
              </a:lnSpc>
              <a:spcBef>
                <a:spcPct val="50000"/>
              </a:spcBef>
              <a:buFont typeface="Monotype Sorts" pitchFamily="2" charset="2"/>
              <a:buNone/>
            </a:pPr>
            <a:r>
              <a:rPr lang="en-US" dirty="0" smtClean="0"/>
              <a:t>THE BIG RED </a:t>
            </a:r>
            <a:r>
              <a:rPr lang="en-US" dirty="0" smtClean="0">
                <a:solidFill>
                  <a:srgbClr val="FF0000"/>
                </a:solidFill>
              </a:rPr>
              <a:t>ZDO GRA</a:t>
            </a:r>
            <a:r>
              <a:rPr lang="en-US" dirty="0" smtClean="0">
                <a:solidFill>
                  <a:srgbClr val="FFFF00"/>
                </a:solidFill>
              </a:rPr>
              <a:t>.</a:t>
            </a:r>
          </a:p>
        </p:txBody>
      </p:sp>
      <p:sp>
        <p:nvSpPr>
          <p:cNvPr id="40966" name="Rectangle 6"/>
          <p:cNvSpPr>
            <a:spLocks noChangeArrowheads="1"/>
          </p:cNvSpPr>
          <p:nvPr/>
        </p:nvSpPr>
        <p:spPr bwMode="auto">
          <a:xfrm>
            <a:off x="2667000" y="5730821"/>
            <a:ext cx="7679267"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defRPr/>
            </a:pPr>
            <a:r>
              <a:rPr lang="en-US" sz="2400" dirty="0"/>
              <a:t>Point mutation:  a change in a single base pair</a:t>
            </a:r>
          </a:p>
        </p:txBody>
      </p:sp>
    </p:spTree>
    <p:extLst>
      <p:ext uri="{BB962C8B-B14F-4D97-AF65-F5344CB8AC3E}">
        <p14:creationId xmlns:p14="http://schemas.microsoft.com/office/powerpoint/2010/main" val="15615715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title"/>
          </p:nvPr>
        </p:nvSpPr>
        <p:spPr>
          <a:xfrm>
            <a:off x="2353733" y="43815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r>
              <a:rPr lang="en-US" i="0" smtClean="0">
                <a:solidFill>
                  <a:schemeClr val="tx2"/>
                </a:solidFill>
              </a:rPr>
              <a:t>Autosomal Dominant Inheritance</a:t>
            </a:r>
            <a:endParaRPr lang="en-US" smtClean="0">
              <a:solidFill>
                <a:schemeClr val="tx2"/>
              </a:solidFill>
            </a:endParaRPr>
          </a:p>
        </p:txBody>
      </p:sp>
      <p:sp>
        <p:nvSpPr>
          <p:cNvPr id="27651" name="Oval 4"/>
          <p:cNvSpPr>
            <a:spLocks noChangeArrowheads="1"/>
          </p:cNvSpPr>
          <p:nvPr/>
        </p:nvSpPr>
        <p:spPr bwMode="auto">
          <a:xfrm>
            <a:off x="8096956" y="2505077"/>
            <a:ext cx="289278" cy="32067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2" name="Rectangle 5"/>
          <p:cNvSpPr>
            <a:spLocks noChangeArrowheads="1"/>
          </p:cNvSpPr>
          <p:nvPr/>
        </p:nvSpPr>
        <p:spPr bwMode="auto">
          <a:xfrm>
            <a:off x="7432323" y="2520950"/>
            <a:ext cx="285044" cy="323850"/>
          </a:xfrm>
          <a:prstGeom prst="rect">
            <a:avLst/>
          </a:prstGeom>
          <a:solidFill>
            <a:srgbClr val="FF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3" name="Line 6"/>
          <p:cNvSpPr>
            <a:spLocks noChangeShapeType="1"/>
          </p:cNvSpPr>
          <p:nvPr/>
        </p:nvSpPr>
        <p:spPr bwMode="auto">
          <a:xfrm>
            <a:off x="7745590" y="2670175"/>
            <a:ext cx="3612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4" name="Line 7"/>
          <p:cNvSpPr>
            <a:spLocks noChangeShapeType="1"/>
          </p:cNvSpPr>
          <p:nvPr/>
        </p:nvSpPr>
        <p:spPr bwMode="auto">
          <a:xfrm>
            <a:off x="7936089" y="2684463"/>
            <a:ext cx="0" cy="431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5" name="Line 8"/>
          <p:cNvSpPr>
            <a:spLocks noChangeShapeType="1"/>
          </p:cNvSpPr>
          <p:nvPr/>
        </p:nvSpPr>
        <p:spPr bwMode="auto">
          <a:xfrm>
            <a:off x="6760634" y="3128963"/>
            <a:ext cx="279682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6" name="Line 9"/>
          <p:cNvSpPr>
            <a:spLocks noChangeShapeType="1"/>
          </p:cNvSpPr>
          <p:nvPr/>
        </p:nvSpPr>
        <p:spPr bwMode="auto">
          <a:xfrm>
            <a:off x="7258756" y="3140075"/>
            <a:ext cx="0" cy="3000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7" name="Line 10"/>
          <p:cNvSpPr>
            <a:spLocks noChangeShapeType="1"/>
          </p:cNvSpPr>
          <p:nvPr/>
        </p:nvSpPr>
        <p:spPr bwMode="auto">
          <a:xfrm>
            <a:off x="7933267" y="3136902"/>
            <a:ext cx="0" cy="27781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8" name="Oval 11"/>
          <p:cNvSpPr>
            <a:spLocks noChangeArrowheads="1"/>
          </p:cNvSpPr>
          <p:nvPr/>
        </p:nvSpPr>
        <p:spPr bwMode="auto">
          <a:xfrm>
            <a:off x="7783690" y="3436938"/>
            <a:ext cx="287867" cy="32226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59" name="Oval 12"/>
          <p:cNvSpPr>
            <a:spLocks noChangeArrowheads="1"/>
          </p:cNvSpPr>
          <p:nvPr/>
        </p:nvSpPr>
        <p:spPr bwMode="auto">
          <a:xfrm>
            <a:off x="9434690" y="3459163"/>
            <a:ext cx="287867" cy="322262"/>
          </a:xfrm>
          <a:prstGeom prst="ellipse">
            <a:avLst/>
          </a:prstGeom>
          <a:solidFill>
            <a:srgbClr val="FF66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0" name="Oval 13"/>
          <p:cNvSpPr>
            <a:spLocks noChangeArrowheads="1"/>
          </p:cNvSpPr>
          <p:nvPr/>
        </p:nvSpPr>
        <p:spPr bwMode="auto">
          <a:xfrm>
            <a:off x="6620934" y="3441702"/>
            <a:ext cx="287867" cy="320675"/>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1" name="Rectangle 14"/>
          <p:cNvSpPr>
            <a:spLocks noChangeArrowheads="1"/>
          </p:cNvSpPr>
          <p:nvPr/>
        </p:nvSpPr>
        <p:spPr bwMode="auto">
          <a:xfrm>
            <a:off x="5925257" y="3448052"/>
            <a:ext cx="287867" cy="3222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2" name="Rectangle 15"/>
          <p:cNvSpPr>
            <a:spLocks noChangeArrowheads="1"/>
          </p:cNvSpPr>
          <p:nvPr/>
        </p:nvSpPr>
        <p:spPr bwMode="auto">
          <a:xfrm>
            <a:off x="7123290" y="3446463"/>
            <a:ext cx="287867" cy="322262"/>
          </a:xfrm>
          <a:prstGeom prst="rect">
            <a:avLst/>
          </a:prstGeom>
          <a:solidFill>
            <a:srgbClr val="FF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3" name="Rectangle 16"/>
          <p:cNvSpPr>
            <a:spLocks noChangeArrowheads="1"/>
          </p:cNvSpPr>
          <p:nvPr/>
        </p:nvSpPr>
        <p:spPr bwMode="auto">
          <a:xfrm>
            <a:off x="8820857" y="3444877"/>
            <a:ext cx="285044" cy="32067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4" name="Line 17"/>
          <p:cNvSpPr>
            <a:spLocks noChangeShapeType="1"/>
          </p:cNvSpPr>
          <p:nvPr/>
        </p:nvSpPr>
        <p:spPr bwMode="auto">
          <a:xfrm>
            <a:off x="6234289" y="3608388"/>
            <a:ext cx="381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5" name="Line 18"/>
          <p:cNvSpPr>
            <a:spLocks noChangeShapeType="1"/>
          </p:cNvSpPr>
          <p:nvPr/>
        </p:nvSpPr>
        <p:spPr bwMode="auto">
          <a:xfrm>
            <a:off x="9118600" y="3613150"/>
            <a:ext cx="31185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6" name="Line 19"/>
          <p:cNvSpPr>
            <a:spLocks noChangeShapeType="1"/>
          </p:cNvSpPr>
          <p:nvPr/>
        </p:nvSpPr>
        <p:spPr bwMode="auto">
          <a:xfrm>
            <a:off x="6407856" y="3619500"/>
            <a:ext cx="0" cy="7699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7" name="Line 20"/>
          <p:cNvSpPr>
            <a:spLocks noChangeShapeType="1"/>
          </p:cNvSpPr>
          <p:nvPr/>
        </p:nvSpPr>
        <p:spPr bwMode="auto">
          <a:xfrm>
            <a:off x="5683957" y="4056063"/>
            <a:ext cx="141534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8" name="Line 21"/>
          <p:cNvSpPr>
            <a:spLocks noChangeShapeType="1"/>
          </p:cNvSpPr>
          <p:nvPr/>
        </p:nvSpPr>
        <p:spPr bwMode="auto">
          <a:xfrm>
            <a:off x="8030634" y="4056063"/>
            <a:ext cx="198402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69" name="Oval 22"/>
          <p:cNvSpPr>
            <a:spLocks noChangeArrowheads="1"/>
          </p:cNvSpPr>
          <p:nvPr/>
        </p:nvSpPr>
        <p:spPr bwMode="auto">
          <a:xfrm>
            <a:off x="9872134" y="4400552"/>
            <a:ext cx="286456" cy="322263"/>
          </a:xfrm>
          <a:prstGeom prst="ellipse">
            <a:avLst/>
          </a:prstGeom>
          <a:solidFill>
            <a:srgbClr val="FF6633"/>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0" name="Oval 23"/>
          <p:cNvSpPr>
            <a:spLocks noChangeArrowheads="1"/>
          </p:cNvSpPr>
          <p:nvPr/>
        </p:nvSpPr>
        <p:spPr bwMode="auto">
          <a:xfrm>
            <a:off x="8884356" y="4400552"/>
            <a:ext cx="287867" cy="322263"/>
          </a:xfrm>
          <a:prstGeom prst="ellipse">
            <a:avLst/>
          </a:prstGeom>
          <a:solidFill>
            <a:srgbClr val="FF6633"/>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1" name="Oval 24"/>
          <p:cNvSpPr>
            <a:spLocks noChangeArrowheads="1"/>
          </p:cNvSpPr>
          <p:nvPr/>
        </p:nvSpPr>
        <p:spPr bwMode="auto">
          <a:xfrm>
            <a:off x="8373533" y="4400552"/>
            <a:ext cx="283634" cy="3222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2" name="Oval 25"/>
          <p:cNvSpPr>
            <a:spLocks noChangeArrowheads="1"/>
          </p:cNvSpPr>
          <p:nvPr/>
        </p:nvSpPr>
        <p:spPr bwMode="auto">
          <a:xfrm>
            <a:off x="6265334" y="4400552"/>
            <a:ext cx="286456" cy="322263"/>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3" name="Line 26"/>
          <p:cNvSpPr>
            <a:spLocks noChangeShapeType="1"/>
          </p:cNvSpPr>
          <p:nvPr/>
        </p:nvSpPr>
        <p:spPr bwMode="auto">
          <a:xfrm>
            <a:off x="7099300" y="4075115"/>
            <a:ext cx="0" cy="3190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4" name="Line 27"/>
          <p:cNvSpPr>
            <a:spLocks noChangeShapeType="1"/>
          </p:cNvSpPr>
          <p:nvPr/>
        </p:nvSpPr>
        <p:spPr bwMode="auto">
          <a:xfrm>
            <a:off x="8029222" y="4059240"/>
            <a:ext cx="0" cy="3397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5" name="Line 28"/>
          <p:cNvSpPr>
            <a:spLocks noChangeShapeType="1"/>
          </p:cNvSpPr>
          <p:nvPr/>
        </p:nvSpPr>
        <p:spPr bwMode="auto">
          <a:xfrm>
            <a:off x="9032523" y="4065588"/>
            <a:ext cx="0" cy="3238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6" name="Line 29"/>
          <p:cNvSpPr>
            <a:spLocks noChangeShapeType="1"/>
          </p:cNvSpPr>
          <p:nvPr/>
        </p:nvSpPr>
        <p:spPr bwMode="auto">
          <a:xfrm>
            <a:off x="10011834" y="4076700"/>
            <a:ext cx="0" cy="3127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7" name="Rectangle 30"/>
          <p:cNvSpPr>
            <a:spLocks noChangeArrowheads="1"/>
          </p:cNvSpPr>
          <p:nvPr/>
        </p:nvSpPr>
        <p:spPr bwMode="auto">
          <a:xfrm>
            <a:off x="9364134" y="4400552"/>
            <a:ext cx="287867" cy="3222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8" name="Rectangle 31"/>
          <p:cNvSpPr>
            <a:spLocks noChangeArrowheads="1"/>
          </p:cNvSpPr>
          <p:nvPr/>
        </p:nvSpPr>
        <p:spPr bwMode="auto">
          <a:xfrm>
            <a:off x="7881057" y="4400552"/>
            <a:ext cx="285044" cy="322263"/>
          </a:xfrm>
          <a:prstGeom prst="rect">
            <a:avLst/>
          </a:prstGeom>
          <a:solidFill>
            <a:srgbClr val="FF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79" name="Rectangle 32"/>
          <p:cNvSpPr>
            <a:spLocks noChangeArrowheads="1"/>
          </p:cNvSpPr>
          <p:nvPr/>
        </p:nvSpPr>
        <p:spPr bwMode="auto">
          <a:xfrm>
            <a:off x="6968068" y="4400552"/>
            <a:ext cx="287867" cy="3222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0" name="Rectangle 33"/>
          <p:cNvSpPr>
            <a:spLocks noChangeArrowheads="1"/>
          </p:cNvSpPr>
          <p:nvPr/>
        </p:nvSpPr>
        <p:spPr bwMode="auto">
          <a:xfrm>
            <a:off x="5541435" y="4400552"/>
            <a:ext cx="286455" cy="32226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1" name="Line 34"/>
          <p:cNvSpPr>
            <a:spLocks noChangeShapeType="1"/>
          </p:cNvSpPr>
          <p:nvPr/>
        </p:nvSpPr>
        <p:spPr bwMode="auto">
          <a:xfrm>
            <a:off x="6759222" y="3128963"/>
            <a:ext cx="0" cy="2984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2" name="Line 35"/>
          <p:cNvSpPr>
            <a:spLocks noChangeShapeType="1"/>
          </p:cNvSpPr>
          <p:nvPr/>
        </p:nvSpPr>
        <p:spPr bwMode="auto">
          <a:xfrm>
            <a:off x="5683956" y="4070350"/>
            <a:ext cx="0" cy="3254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3" name="Line 36"/>
          <p:cNvSpPr>
            <a:spLocks noChangeShapeType="1"/>
          </p:cNvSpPr>
          <p:nvPr/>
        </p:nvSpPr>
        <p:spPr bwMode="auto">
          <a:xfrm>
            <a:off x="8516056" y="4068765"/>
            <a:ext cx="0" cy="3254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4" name="Line 37"/>
          <p:cNvSpPr>
            <a:spLocks noChangeShapeType="1"/>
          </p:cNvSpPr>
          <p:nvPr/>
        </p:nvSpPr>
        <p:spPr bwMode="auto">
          <a:xfrm>
            <a:off x="9510889" y="4078290"/>
            <a:ext cx="0" cy="3206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5" name="Line 38"/>
          <p:cNvSpPr>
            <a:spLocks noChangeShapeType="1"/>
          </p:cNvSpPr>
          <p:nvPr/>
        </p:nvSpPr>
        <p:spPr bwMode="auto">
          <a:xfrm>
            <a:off x="9574389" y="3128963"/>
            <a:ext cx="0" cy="3111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86" name="Line 39"/>
          <p:cNvSpPr>
            <a:spLocks noChangeShapeType="1"/>
          </p:cNvSpPr>
          <p:nvPr/>
        </p:nvSpPr>
        <p:spPr bwMode="auto">
          <a:xfrm>
            <a:off x="9275234" y="3641727"/>
            <a:ext cx="0" cy="4095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69672" name="Rectangle 40"/>
          <p:cNvSpPr>
            <a:spLocks noChangeArrowheads="1"/>
          </p:cNvSpPr>
          <p:nvPr/>
        </p:nvSpPr>
        <p:spPr bwMode="auto">
          <a:xfrm>
            <a:off x="2590800" y="2057402"/>
            <a:ext cx="3581400" cy="1991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marL="230188" indent="-230188">
              <a:lnSpc>
                <a:spcPct val="90000"/>
              </a:lnSpc>
              <a:spcBef>
                <a:spcPct val="65000"/>
              </a:spcBef>
              <a:buClr>
                <a:srgbClr val="00FCBA"/>
              </a:buClr>
              <a:buSzPct val="65000"/>
              <a:buFont typeface="Monotype Sorts" pitchFamily="2" charset="2"/>
              <a:buChar char="l"/>
              <a:defRPr/>
            </a:pPr>
            <a:r>
              <a:rPr lang="en-US" sz="2400">
                <a:effectLst>
                  <a:outerShdw blurRad="38100" dist="38100" dir="2700000" algn="tl">
                    <a:srgbClr val="FFFFFF"/>
                  </a:outerShdw>
                </a:effectLst>
              </a:rPr>
              <a:t>Each child has 50% chance of inheriting the mutation</a:t>
            </a:r>
          </a:p>
          <a:p>
            <a:pPr marL="230188" indent="-230188">
              <a:lnSpc>
                <a:spcPct val="90000"/>
              </a:lnSpc>
              <a:spcBef>
                <a:spcPct val="65000"/>
              </a:spcBef>
              <a:buClr>
                <a:srgbClr val="00FCBA"/>
              </a:buClr>
              <a:buSzPct val="65000"/>
              <a:buFont typeface="Monotype Sorts" pitchFamily="2" charset="2"/>
              <a:buChar char="l"/>
              <a:defRPr/>
            </a:pPr>
            <a:r>
              <a:rPr lang="en-US" sz="2400" dirty="0">
                <a:effectLst>
                  <a:outerShdw blurRad="38100" dist="38100" dir="2700000" algn="tl">
                    <a:srgbClr val="FFFFFF"/>
                  </a:outerShdw>
                </a:effectLst>
              </a:rPr>
              <a:t>Equally transmitted by men and women</a:t>
            </a:r>
          </a:p>
        </p:txBody>
      </p:sp>
      <p:grpSp>
        <p:nvGrpSpPr>
          <p:cNvPr id="27688" name="Group 41"/>
          <p:cNvGrpSpPr>
            <a:grpSpLocks/>
          </p:cNvGrpSpPr>
          <p:nvPr/>
        </p:nvGrpSpPr>
        <p:grpSpPr bwMode="auto">
          <a:xfrm>
            <a:off x="6189134" y="5299079"/>
            <a:ext cx="2047736" cy="1028701"/>
            <a:chOff x="3306" y="3338"/>
            <a:chExt cx="1449" cy="648"/>
          </a:xfrm>
        </p:grpSpPr>
        <p:sp>
          <p:nvSpPr>
            <p:cNvPr id="69674" name="Rectangle 42"/>
            <p:cNvSpPr>
              <a:spLocks noChangeArrowheads="1"/>
            </p:cNvSpPr>
            <p:nvPr/>
          </p:nvSpPr>
          <p:spPr bwMode="auto">
            <a:xfrm>
              <a:off x="3869" y="3697"/>
              <a:ext cx="886"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a:effectLst>
                    <a:outerShdw blurRad="38100" dist="38100" dir="2700000" algn="tl">
                      <a:srgbClr val="FFFFFF"/>
                    </a:outerShdw>
                  </a:effectLst>
                </a:rPr>
                <a:t>Affected</a:t>
              </a:r>
            </a:p>
          </p:txBody>
        </p:sp>
        <p:sp>
          <p:nvSpPr>
            <p:cNvPr id="27690" name="Oval 43"/>
            <p:cNvSpPr>
              <a:spLocks noChangeArrowheads="1"/>
            </p:cNvSpPr>
            <p:nvPr/>
          </p:nvSpPr>
          <p:spPr bwMode="auto">
            <a:xfrm>
              <a:off x="3652" y="3751"/>
              <a:ext cx="167" cy="166"/>
            </a:xfrm>
            <a:prstGeom prst="ellipse">
              <a:avLst/>
            </a:prstGeom>
            <a:solidFill>
              <a:srgbClr val="FF6633"/>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91" name="Oval 44"/>
            <p:cNvSpPr>
              <a:spLocks noChangeArrowheads="1"/>
            </p:cNvSpPr>
            <p:nvPr/>
          </p:nvSpPr>
          <p:spPr bwMode="auto">
            <a:xfrm>
              <a:off x="3652" y="3398"/>
              <a:ext cx="167" cy="16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69677" name="Rectangle 45"/>
            <p:cNvSpPr>
              <a:spLocks noChangeArrowheads="1"/>
            </p:cNvSpPr>
            <p:nvPr/>
          </p:nvSpPr>
          <p:spPr bwMode="auto">
            <a:xfrm>
              <a:off x="3869" y="3338"/>
              <a:ext cx="848"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400" dirty="0">
                  <a:effectLst>
                    <a:outerShdw blurRad="38100" dist="38100" dir="2700000" algn="tl">
                      <a:srgbClr val="FFFFFF"/>
                    </a:outerShdw>
                  </a:effectLst>
                </a:rPr>
                <a:t>Normal </a:t>
              </a:r>
            </a:p>
          </p:txBody>
        </p:sp>
        <p:sp>
          <p:nvSpPr>
            <p:cNvPr id="27693" name="Rectangle 46"/>
            <p:cNvSpPr>
              <a:spLocks noChangeArrowheads="1"/>
            </p:cNvSpPr>
            <p:nvPr/>
          </p:nvSpPr>
          <p:spPr bwMode="auto">
            <a:xfrm>
              <a:off x="3306" y="3742"/>
              <a:ext cx="167" cy="167"/>
            </a:xfrm>
            <a:prstGeom prst="rect">
              <a:avLst/>
            </a:prstGeom>
            <a:solidFill>
              <a:srgbClr val="FF66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7694" name="Rectangle 47"/>
            <p:cNvSpPr>
              <a:spLocks noChangeArrowheads="1"/>
            </p:cNvSpPr>
            <p:nvPr/>
          </p:nvSpPr>
          <p:spPr bwMode="auto">
            <a:xfrm>
              <a:off x="3306" y="3407"/>
              <a:ext cx="167" cy="16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grpSp>
    </p:spTree>
    <p:extLst>
      <p:ext uri="{BB962C8B-B14F-4D97-AF65-F5344CB8AC3E}">
        <p14:creationId xmlns:p14="http://schemas.microsoft.com/office/powerpoint/2010/main" val="24425614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7179733" y="4991100"/>
            <a:ext cx="334434" cy="3746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75" name="Rectangle 10"/>
          <p:cNvSpPr>
            <a:spLocks noChangeArrowheads="1"/>
          </p:cNvSpPr>
          <p:nvPr/>
        </p:nvSpPr>
        <p:spPr bwMode="auto">
          <a:xfrm>
            <a:off x="4131733" y="2705100"/>
            <a:ext cx="334434" cy="3746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76" name="Rectangle 11"/>
          <p:cNvSpPr>
            <a:spLocks noChangeArrowheads="1"/>
          </p:cNvSpPr>
          <p:nvPr/>
        </p:nvSpPr>
        <p:spPr bwMode="auto">
          <a:xfrm>
            <a:off x="4944533" y="4991100"/>
            <a:ext cx="334434" cy="376238"/>
          </a:xfrm>
          <a:prstGeom prst="rect">
            <a:avLst/>
          </a:prstGeom>
          <a:solidFill>
            <a:srgbClr val="FF0000"/>
          </a:solidFill>
          <a:ln w="25400">
            <a:solidFill>
              <a:schemeClr val="tx1"/>
            </a:solidFill>
            <a:miter lim="800000"/>
            <a:headEnd/>
            <a:tailEnd/>
          </a:ln>
          <a:effectLst/>
          <a:extLst/>
        </p:spPr>
        <p:txBody>
          <a:bodyPr wrap="none" anchor="ctr"/>
          <a:lstStyle/>
          <a:p>
            <a:endParaRPr lang="en-US">
              <a:solidFill>
                <a:srgbClr val="FF0000"/>
              </a:solidFill>
            </a:endParaRPr>
          </a:p>
        </p:txBody>
      </p:sp>
      <p:sp>
        <p:nvSpPr>
          <p:cNvPr id="28677" name="Oval 18"/>
          <p:cNvSpPr>
            <a:spLocks noChangeArrowheads="1"/>
          </p:cNvSpPr>
          <p:nvPr/>
        </p:nvSpPr>
        <p:spPr bwMode="auto">
          <a:xfrm>
            <a:off x="6570133" y="4991100"/>
            <a:ext cx="385234" cy="4318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78" name="Rectangle 20"/>
          <p:cNvSpPr>
            <a:spLocks noChangeArrowheads="1"/>
          </p:cNvSpPr>
          <p:nvPr/>
        </p:nvSpPr>
        <p:spPr bwMode="auto">
          <a:xfrm>
            <a:off x="3657600" y="4953000"/>
            <a:ext cx="334434" cy="3746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79" name="Rectangle 27"/>
          <p:cNvSpPr>
            <a:spLocks noChangeArrowheads="1"/>
          </p:cNvSpPr>
          <p:nvPr/>
        </p:nvSpPr>
        <p:spPr bwMode="auto">
          <a:xfrm>
            <a:off x="5486400" y="4991100"/>
            <a:ext cx="333022" cy="3746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80" name="Rectangle 28"/>
          <p:cNvSpPr>
            <a:spLocks noChangeArrowheads="1"/>
          </p:cNvSpPr>
          <p:nvPr/>
        </p:nvSpPr>
        <p:spPr bwMode="auto">
          <a:xfrm>
            <a:off x="5350933" y="2705100"/>
            <a:ext cx="333022" cy="37465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663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81" name="Rectangle 29"/>
          <p:cNvSpPr>
            <a:spLocks noChangeArrowheads="1"/>
          </p:cNvSpPr>
          <p:nvPr/>
        </p:nvSpPr>
        <p:spPr bwMode="auto">
          <a:xfrm>
            <a:off x="8667046" y="2346325"/>
            <a:ext cx="277989" cy="312738"/>
          </a:xfrm>
          <a:prstGeom prst="rect">
            <a:avLst/>
          </a:prstGeom>
          <a:solidFill>
            <a:srgbClr val="FF0000"/>
          </a:solidFill>
          <a:ln w="25400">
            <a:solidFill>
              <a:schemeClr val="tx1"/>
            </a:solidFill>
            <a:miter lim="800000"/>
            <a:headEnd/>
            <a:tailEnd/>
          </a:ln>
          <a:effectLst/>
          <a:extLst/>
        </p:spPr>
        <p:txBody>
          <a:bodyPr wrap="none" anchor="ctr"/>
          <a:lstStyle/>
          <a:p>
            <a:endParaRPr lang="en-US">
              <a:solidFill>
                <a:srgbClr val="CCFFCC"/>
              </a:solidFill>
            </a:endParaRPr>
          </a:p>
        </p:txBody>
      </p:sp>
      <p:sp>
        <p:nvSpPr>
          <p:cNvPr id="28682" name="Rectangle 30"/>
          <p:cNvSpPr>
            <a:spLocks noChangeArrowheads="1"/>
          </p:cNvSpPr>
          <p:nvPr/>
        </p:nvSpPr>
        <p:spPr bwMode="auto">
          <a:xfrm>
            <a:off x="8667046" y="2808290"/>
            <a:ext cx="277989" cy="31273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633887" name="Rectangle 31"/>
          <p:cNvSpPr>
            <a:spLocks noChangeArrowheads="1"/>
          </p:cNvSpPr>
          <p:nvPr/>
        </p:nvSpPr>
        <p:spPr bwMode="auto">
          <a:xfrm>
            <a:off x="8978902" y="1881190"/>
            <a:ext cx="90730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000" dirty="0">
                <a:effectLst>
                  <a:outerShdw blurRad="38100" dist="38100" dir="2700000" algn="tl">
                    <a:srgbClr val="FFFFFF"/>
                  </a:outerShdw>
                </a:effectLst>
              </a:rPr>
              <a:t>Carrier</a:t>
            </a:r>
          </a:p>
        </p:txBody>
      </p:sp>
      <p:sp>
        <p:nvSpPr>
          <p:cNvPr id="633888" name="Rectangle 32"/>
          <p:cNvSpPr>
            <a:spLocks noChangeArrowheads="1"/>
          </p:cNvSpPr>
          <p:nvPr/>
        </p:nvSpPr>
        <p:spPr bwMode="auto">
          <a:xfrm>
            <a:off x="8978901" y="2333628"/>
            <a:ext cx="107420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000">
                <a:effectLst>
                  <a:outerShdw blurRad="38100" dist="38100" dir="2700000" algn="tl">
                    <a:srgbClr val="FFFFFF"/>
                  </a:outerShdw>
                </a:effectLst>
              </a:rPr>
              <a:t>Affected</a:t>
            </a:r>
          </a:p>
        </p:txBody>
      </p:sp>
      <p:sp>
        <p:nvSpPr>
          <p:cNvPr id="633889" name="Rectangle 33"/>
          <p:cNvSpPr>
            <a:spLocks noChangeArrowheads="1"/>
          </p:cNvSpPr>
          <p:nvPr/>
        </p:nvSpPr>
        <p:spPr bwMode="auto">
          <a:xfrm>
            <a:off x="8978902" y="2808290"/>
            <a:ext cx="965009"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defRPr/>
            </a:pPr>
            <a:r>
              <a:rPr lang="en-US" sz="2000">
                <a:effectLst>
                  <a:outerShdw blurRad="38100" dist="38100" dir="2700000" algn="tl">
                    <a:srgbClr val="FFFFFF"/>
                  </a:outerShdw>
                </a:effectLst>
              </a:rPr>
              <a:t>Normal</a:t>
            </a:r>
          </a:p>
        </p:txBody>
      </p:sp>
      <p:grpSp>
        <p:nvGrpSpPr>
          <p:cNvPr id="28686" name="Group 35"/>
          <p:cNvGrpSpPr>
            <a:grpSpLocks/>
          </p:cNvGrpSpPr>
          <p:nvPr/>
        </p:nvGrpSpPr>
        <p:grpSpPr bwMode="auto">
          <a:xfrm>
            <a:off x="6028267" y="4991100"/>
            <a:ext cx="382412" cy="431800"/>
            <a:chOff x="4168" y="2754"/>
            <a:chExt cx="271" cy="272"/>
          </a:xfrm>
        </p:grpSpPr>
        <p:sp>
          <p:nvSpPr>
            <p:cNvPr id="28718" name="Oval 36"/>
            <p:cNvSpPr>
              <a:spLocks noChangeArrowheads="1"/>
            </p:cNvSpPr>
            <p:nvPr/>
          </p:nvSpPr>
          <p:spPr bwMode="auto">
            <a:xfrm>
              <a:off x="4168" y="2754"/>
              <a:ext cx="271" cy="272"/>
            </a:xfrm>
            <a:prstGeom prst="ellipse">
              <a:avLst/>
            </a:prstGeom>
            <a:solidFill>
              <a:srgbClr val="FF3300"/>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19" name="Oval 37"/>
            <p:cNvSpPr>
              <a:spLocks noChangeArrowheads="1"/>
            </p:cNvSpPr>
            <p:nvPr/>
          </p:nvSpPr>
          <p:spPr bwMode="auto">
            <a:xfrm>
              <a:off x="4264" y="2850"/>
              <a:ext cx="80" cy="80"/>
            </a:xfrm>
            <a:prstGeom prst="ellipse">
              <a:avLst/>
            </a:prstGeom>
            <a:solidFill>
              <a:srgbClr val="FF33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grpSp>
      <p:grpSp>
        <p:nvGrpSpPr>
          <p:cNvPr id="28687" name="Group 38"/>
          <p:cNvGrpSpPr>
            <a:grpSpLocks/>
          </p:cNvGrpSpPr>
          <p:nvPr/>
        </p:nvGrpSpPr>
        <p:grpSpPr bwMode="auto">
          <a:xfrm>
            <a:off x="8678335" y="1881190"/>
            <a:ext cx="270933" cy="307975"/>
            <a:chOff x="4816" y="1691"/>
            <a:chExt cx="193" cy="194"/>
          </a:xfrm>
        </p:grpSpPr>
        <p:sp>
          <p:nvSpPr>
            <p:cNvPr id="28716" name="Oval 39"/>
            <p:cNvSpPr>
              <a:spLocks noChangeArrowheads="1"/>
            </p:cNvSpPr>
            <p:nvPr/>
          </p:nvSpPr>
          <p:spPr bwMode="auto">
            <a:xfrm>
              <a:off x="4816" y="1691"/>
              <a:ext cx="193" cy="19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17" name="Oval 40"/>
            <p:cNvSpPr>
              <a:spLocks noChangeArrowheads="1"/>
            </p:cNvSpPr>
            <p:nvPr/>
          </p:nvSpPr>
          <p:spPr bwMode="auto">
            <a:xfrm>
              <a:off x="4884" y="1760"/>
              <a:ext cx="57" cy="56"/>
            </a:xfrm>
            <a:prstGeom prst="ellipse">
              <a:avLst/>
            </a:prstGeom>
            <a:solidFill>
              <a:srgbClr val="FC7B3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grpSp>
      <p:grpSp>
        <p:nvGrpSpPr>
          <p:cNvPr id="28688" name="Group 44"/>
          <p:cNvGrpSpPr>
            <a:grpSpLocks/>
          </p:cNvGrpSpPr>
          <p:nvPr/>
        </p:nvGrpSpPr>
        <p:grpSpPr bwMode="auto">
          <a:xfrm>
            <a:off x="7044267" y="2628900"/>
            <a:ext cx="381000" cy="431800"/>
            <a:chOff x="3269" y="2095"/>
            <a:chExt cx="271" cy="272"/>
          </a:xfrm>
        </p:grpSpPr>
        <p:sp>
          <p:nvSpPr>
            <p:cNvPr id="28714" name="Oval 45"/>
            <p:cNvSpPr>
              <a:spLocks noChangeArrowheads="1"/>
            </p:cNvSpPr>
            <p:nvPr/>
          </p:nvSpPr>
          <p:spPr bwMode="auto">
            <a:xfrm>
              <a:off x="3269" y="2095"/>
              <a:ext cx="271" cy="27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15" name="Oval 46"/>
            <p:cNvSpPr>
              <a:spLocks noChangeArrowheads="1"/>
            </p:cNvSpPr>
            <p:nvPr/>
          </p:nvSpPr>
          <p:spPr bwMode="auto">
            <a:xfrm>
              <a:off x="3365" y="2191"/>
              <a:ext cx="80" cy="80"/>
            </a:xfrm>
            <a:prstGeom prst="ellipse">
              <a:avLst/>
            </a:prstGeom>
            <a:solidFill>
              <a:srgbClr val="FC7B3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grpSp>
      <p:grpSp>
        <p:nvGrpSpPr>
          <p:cNvPr id="28689" name="Group 47"/>
          <p:cNvGrpSpPr>
            <a:grpSpLocks/>
          </p:cNvGrpSpPr>
          <p:nvPr/>
        </p:nvGrpSpPr>
        <p:grpSpPr bwMode="auto">
          <a:xfrm>
            <a:off x="2912534" y="4924425"/>
            <a:ext cx="382412" cy="431800"/>
            <a:chOff x="2534" y="2066"/>
            <a:chExt cx="271" cy="272"/>
          </a:xfrm>
        </p:grpSpPr>
        <p:sp>
          <p:nvSpPr>
            <p:cNvPr id="28712" name="Oval 48"/>
            <p:cNvSpPr>
              <a:spLocks noChangeArrowheads="1"/>
            </p:cNvSpPr>
            <p:nvPr/>
          </p:nvSpPr>
          <p:spPr bwMode="auto">
            <a:xfrm>
              <a:off x="2534" y="2066"/>
              <a:ext cx="271" cy="272"/>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13" name="Oval 49"/>
            <p:cNvSpPr>
              <a:spLocks noChangeArrowheads="1"/>
            </p:cNvSpPr>
            <p:nvPr/>
          </p:nvSpPr>
          <p:spPr bwMode="auto">
            <a:xfrm>
              <a:off x="2630" y="2162"/>
              <a:ext cx="80" cy="80"/>
            </a:xfrm>
            <a:prstGeom prst="ellipse">
              <a:avLst/>
            </a:prstGeom>
            <a:solidFill>
              <a:srgbClr val="FC7B3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grpSp>
      <p:sp>
        <p:nvSpPr>
          <p:cNvPr id="28690" name="Rectangle 53"/>
          <p:cNvSpPr>
            <a:spLocks noGrp="1" noChangeArrowheads="1"/>
          </p:cNvSpPr>
          <p:nvPr>
            <p:ph type="title"/>
          </p:nvPr>
        </p:nvSpPr>
        <p:spPr>
          <a:xfrm>
            <a:off x="2489200" y="419100"/>
            <a:ext cx="7772400" cy="1143000"/>
          </a:xfrm>
        </p:spPr>
        <p:txBody>
          <a:bodyPr/>
          <a:lstStyle/>
          <a:p>
            <a:r>
              <a:rPr lang="en-US" i="0" smtClean="0">
                <a:solidFill>
                  <a:schemeClr val="tx2"/>
                </a:solidFill>
              </a:rPr>
              <a:t>Autosomal Recessive Inheritance</a:t>
            </a:r>
          </a:p>
        </p:txBody>
      </p:sp>
      <p:sp>
        <p:nvSpPr>
          <p:cNvPr id="28691" name="Oval 54"/>
          <p:cNvSpPr>
            <a:spLocks noChangeArrowheads="1"/>
          </p:cNvSpPr>
          <p:nvPr/>
        </p:nvSpPr>
        <p:spPr bwMode="auto">
          <a:xfrm>
            <a:off x="5585179" y="5102225"/>
            <a:ext cx="135467" cy="152400"/>
          </a:xfrm>
          <a:prstGeom prst="ellipse">
            <a:avLst/>
          </a:prstGeom>
          <a:solidFill>
            <a:srgbClr val="FF3300"/>
          </a:solidFill>
          <a:ln w="12700">
            <a:solidFill>
              <a:srgbClr val="FF33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2" name="Line 55"/>
          <p:cNvSpPr>
            <a:spLocks noChangeShapeType="1"/>
          </p:cNvSpPr>
          <p:nvPr/>
        </p:nvSpPr>
        <p:spPr bwMode="auto">
          <a:xfrm flipV="1">
            <a:off x="5147733" y="4457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3" name="Line 107"/>
          <p:cNvSpPr>
            <a:spLocks noChangeShapeType="1"/>
          </p:cNvSpPr>
          <p:nvPr/>
        </p:nvSpPr>
        <p:spPr bwMode="auto">
          <a:xfrm flipV="1">
            <a:off x="3115733" y="43815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4" name="Line 108"/>
          <p:cNvSpPr>
            <a:spLocks noChangeShapeType="1"/>
          </p:cNvSpPr>
          <p:nvPr/>
        </p:nvSpPr>
        <p:spPr bwMode="auto">
          <a:xfrm flipV="1">
            <a:off x="6231467" y="4457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5" name="Line 109"/>
          <p:cNvSpPr>
            <a:spLocks noChangeShapeType="1"/>
          </p:cNvSpPr>
          <p:nvPr/>
        </p:nvSpPr>
        <p:spPr bwMode="auto">
          <a:xfrm flipV="1">
            <a:off x="6773333" y="4457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6" name="Line 110"/>
          <p:cNvSpPr>
            <a:spLocks noChangeShapeType="1"/>
          </p:cNvSpPr>
          <p:nvPr/>
        </p:nvSpPr>
        <p:spPr bwMode="auto">
          <a:xfrm flipV="1">
            <a:off x="7315200" y="4457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7" name="Line 111"/>
          <p:cNvSpPr>
            <a:spLocks noChangeShapeType="1"/>
          </p:cNvSpPr>
          <p:nvPr/>
        </p:nvSpPr>
        <p:spPr bwMode="auto">
          <a:xfrm>
            <a:off x="5147734" y="4457700"/>
            <a:ext cx="216746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8" name="Oval 112"/>
          <p:cNvSpPr>
            <a:spLocks noChangeArrowheads="1"/>
          </p:cNvSpPr>
          <p:nvPr/>
        </p:nvSpPr>
        <p:spPr bwMode="auto">
          <a:xfrm>
            <a:off x="6694312" y="5130800"/>
            <a:ext cx="135467" cy="152400"/>
          </a:xfrm>
          <a:prstGeom prst="ellipse">
            <a:avLst/>
          </a:prstGeom>
          <a:solidFill>
            <a:srgbClr val="FF33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699" name="Oval 113"/>
          <p:cNvSpPr>
            <a:spLocks noChangeArrowheads="1"/>
          </p:cNvSpPr>
          <p:nvPr/>
        </p:nvSpPr>
        <p:spPr bwMode="auto">
          <a:xfrm>
            <a:off x="5449712" y="2816225"/>
            <a:ext cx="135467" cy="152400"/>
          </a:xfrm>
          <a:prstGeom prst="ellipse">
            <a:avLst/>
          </a:prstGeom>
          <a:solidFill>
            <a:srgbClr val="FF33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0" name="Line 114"/>
          <p:cNvSpPr>
            <a:spLocks noChangeShapeType="1"/>
          </p:cNvSpPr>
          <p:nvPr/>
        </p:nvSpPr>
        <p:spPr bwMode="auto">
          <a:xfrm>
            <a:off x="5689601" y="2857500"/>
            <a:ext cx="135466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1" name="Line 115"/>
          <p:cNvSpPr>
            <a:spLocks noChangeShapeType="1"/>
          </p:cNvSpPr>
          <p:nvPr/>
        </p:nvSpPr>
        <p:spPr bwMode="auto">
          <a:xfrm>
            <a:off x="6366933" y="2857500"/>
            <a:ext cx="0" cy="1600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2" name="Line 117"/>
          <p:cNvSpPr>
            <a:spLocks noChangeShapeType="1"/>
          </p:cNvSpPr>
          <p:nvPr/>
        </p:nvSpPr>
        <p:spPr bwMode="auto">
          <a:xfrm flipV="1">
            <a:off x="4267200" y="2171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3" name="Line 118"/>
          <p:cNvSpPr>
            <a:spLocks noChangeShapeType="1"/>
          </p:cNvSpPr>
          <p:nvPr/>
        </p:nvSpPr>
        <p:spPr bwMode="auto">
          <a:xfrm flipV="1">
            <a:off x="5486400" y="2171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4" name="Line 119"/>
          <p:cNvSpPr>
            <a:spLocks noChangeShapeType="1"/>
          </p:cNvSpPr>
          <p:nvPr/>
        </p:nvSpPr>
        <p:spPr bwMode="auto">
          <a:xfrm>
            <a:off x="4267200" y="2171700"/>
            <a:ext cx="1219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5" name="Line 121"/>
          <p:cNvSpPr>
            <a:spLocks noChangeShapeType="1"/>
          </p:cNvSpPr>
          <p:nvPr/>
        </p:nvSpPr>
        <p:spPr bwMode="auto">
          <a:xfrm flipH="1">
            <a:off x="3183468" y="2933700"/>
            <a:ext cx="94826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6" name="Oval 122"/>
          <p:cNvSpPr>
            <a:spLocks noChangeArrowheads="1"/>
          </p:cNvSpPr>
          <p:nvPr/>
        </p:nvSpPr>
        <p:spPr bwMode="auto">
          <a:xfrm>
            <a:off x="2777067" y="2705100"/>
            <a:ext cx="385234" cy="431800"/>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7" name="Line 123"/>
          <p:cNvSpPr>
            <a:spLocks noChangeShapeType="1"/>
          </p:cNvSpPr>
          <p:nvPr/>
        </p:nvSpPr>
        <p:spPr bwMode="auto">
          <a:xfrm flipV="1">
            <a:off x="5689600" y="44577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8" name="Line 124"/>
          <p:cNvSpPr>
            <a:spLocks noChangeShapeType="1"/>
          </p:cNvSpPr>
          <p:nvPr/>
        </p:nvSpPr>
        <p:spPr bwMode="auto">
          <a:xfrm flipV="1">
            <a:off x="3860800" y="4381500"/>
            <a:ext cx="0" cy="533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09" name="Line 125"/>
          <p:cNvSpPr>
            <a:spLocks noChangeShapeType="1"/>
          </p:cNvSpPr>
          <p:nvPr/>
        </p:nvSpPr>
        <p:spPr bwMode="auto">
          <a:xfrm>
            <a:off x="3115734" y="4381500"/>
            <a:ext cx="74506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10" name="Line 126"/>
          <p:cNvSpPr>
            <a:spLocks noChangeShapeType="1"/>
          </p:cNvSpPr>
          <p:nvPr/>
        </p:nvSpPr>
        <p:spPr bwMode="auto">
          <a:xfrm>
            <a:off x="3454400" y="2933700"/>
            <a:ext cx="0" cy="14478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
        <p:nvSpPr>
          <p:cNvPr id="28711" name="Oval 127"/>
          <p:cNvSpPr>
            <a:spLocks noChangeArrowheads="1"/>
          </p:cNvSpPr>
          <p:nvPr/>
        </p:nvSpPr>
        <p:spPr bwMode="auto">
          <a:xfrm>
            <a:off x="4231924" y="2816225"/>
            <a:ext cx="135467" cy="152400"/>
          </a:xfrm>
          <a:prstGeom prst="ellipse">
            <a:avLst/>
          </a:prstGeom>
          <a:solidFill>
            <a:srgbClr val="FF33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CCFFCC"/>
              </a:solidFill>
            </a:endParaRPr>
          </a:p>
        </p:txBody>
      </p:sp>
    </p:spTree>
    <p:extLst>
      <p:ext uri="{BB962C8B-B14F-4D97-AF65-F5344CB8AC3E}">
        <p14:creationId xmlns:p14="http://schemas.microsoft.com/office/powerpoint/2010/main" val="96269514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ctrTitle"/>
          </p:nvPr>
        </p:nvSpPr>
        <p:spPr>
          <a:xfrm>
            <a:off x="1905000" y="1600200"/>
            <a:ext cx="7772400" cy="762000"/>
          </a:xfrm>
        </p:spPr>
        <p:txBody>
          <a:bodyPr>
            <a:normAutofit fontScale="90000"/>
          </a:bodyPr>
          <a:lstStyle/>
          <a:p>
            <a:r>
              <a:rPr lang="en-US" dirty="0" smtClean="0"/>
              <a:t>Genetics 101    </a:t>
            </a:r>
            <a:r>
              <a:rPr lang="en-US" dirty="0" smtClean="0"/>
              <a:t>2017</a:t>
            </a:r>
            <a:endParaRPr lang="en-US" dirty="0" smtClean="0"/>
          </a:p>
        </p:txBody>
      </p:sp>
      <p:sp>
        <p:nvSpPr>
          <p:cNvPr id="34819" name="Line 6"/>
          <p:cNvSpPr>
            <a:spLocks noChangeShapeType="1"/>
          </p:cNvSpPr>
          <p:nvPr/>
        </p:nvSpPr>
        <p:spPr bwMode="auto">
          <a:xfrm>
            <a:off x="6637867" y="1905000"/>
            <a:ext cx="524933" cy="0"/>
          </a:xfrm>
          <a:prstGeom prst="line">
            <a:avLst/>
          </a:prstGeom>
          <a:noFill/>
          <a:ln w="762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CCFFCC"/>
              </a:solidFill>
            </a:endParaRPr>
          </a:p>
        </p:txBody>
      </p:sp>
    </p:spTree>
    <p:extLst>
      <p:ext uri="{BB962C8B-B14F-4D97-AF65-F5344CB8AC3E}">
        <p14:creationId xmlns:p14="http://schemas.microsoft.com/office/powerpoint/2010/main" val="409950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CUG repeats"/>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1" y="1073150"/>
            <a:ext cx="7145867" cy="487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6" name="Text Box 3"/>
          <p:cNvSpPr txBox="1">
            <a:spLocks noChangeArrowheads="1"/>
          </p:cNvSpPr>
          <p:nvPr/>
        </p:nvSpPr>
        <p:spPr bwMode="auto">
          <a:xfrm>
            <a:off x="8763001" y="1219201"/>
            <a:ext cx="1878271" cy="40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b="1" dirty="0"/>
              <a:t>Protein Loss</a:t>
            </a:r>
          </a:p>
          <a:p>
            <a:endParaRPr lang="en-US" b="1" dirty="0"/>
          </a:p>
          <a:p>
            <a:endParaRPr lang="en-US" b="1" dirty="0"/>
          </a:p>
          <a:p>
            <a:endParaRPr lang="en-US" b="1" dirty="0"/>
          </a:p>
          <a:p>
            <a:endParaRPr lang="en-US" b="1" dirty="0"/>
          </a:p>
          <a:p>
            <a:r>
              <a:rPr lang="en-US" b="1" dirty="0"/>
              <a:t>Protein Gain</a:t>
            </a:r>
          </a:p>
          <a:p>
            <a:endParaRPr lang="en-US" b="1" dirty="0"/>
          </a:p>
          <a:p>
            <a:endParaRPr lang="en-US" b="1" dirty="0"/>
          </a:p>
          <a:p>
            <a:endParaRPr lang="en-US" b="1" dirty="0"/>
          </a:p>
          <a:p>
            <a:endParaRPr lang="en-US" sz="1400" b="1" dirty="0"/>
          </a:p>
          <a:p>
            <a:r>
              <a:rPr lang="en-US" b="1" dirty="0"/>
              <a:t>RNA </a:t>
            </a:r>
            <a:r>
              <a:rPr lang="en-US" b="1" dirty="0"/>
              <a:t>Gain</a:t>
            </a:r>
          </a:p>
        </p:txBody>
      </p:sp>
      <p:sp>
        <p:nvSpPr>
          <p:cNvPr id="3077" name="Text Box 4"/>
          <p:cNvSpPr txBox="1">
            <a:spLocks noChangeArrowheads="1"/>
          </p:cNvSpPr>
          <p:nvPr/>
        </p:nvSpPr>
        <p:spPr bwMode="auto">
          <a:xfrm>
            <a:off x="2362270" y="76200"/>
            <a:ext cx="568444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4000" i="1" dirty="0" smtClean="0">
                <a:latin typeface="+mj-lt"/>
              </a:rPr>
              <a:t>Repeat Expansion </a:t>
            </a:r>
            <a:r>
              <a:rPr lang="en-US" sz="4000" i="1" dirty="0">
                <a:latin typeface="+mj-lt"/>
              </a:rPr>
              <a:t>Diseases</a:t>
            </a:r>
          </a:p>
        </p:txBody>
      </p:sp>
      <p:sp>
        <p:nvSpPr>
          <p:cNvPr id="2" name="TextBox 1"/>
          <p:cNvSpPr txBox="1"/>
          <p:nvPr/>
        </p:nvSpPr>
        <p:spPr>
          <a:xfrm>
            <a:off x="1600200" y="957591"/>
            <a:ext cx="1658916" cy="954107"/>
          </a:xfrm>
          <a:prstGeom prst="rect">
            <a:avLst/>
          </a:prstGeom>
          <a:noFill/>
        </p:spPr>
        <p:txBody>
          <a:bodyPr wrap="none" rtlCol="0">
            <a:spAutoFit/>
          </a:bodyPr>
          <a:lstStyle/>
          <a:p>
            <a:r>
              <a:rPr lang="en-US" sz="2800" dirty="0">
                <a:solidFill>
                  <a:schemeClr val="tx2">
                    <a:lumMod val="75000"/>
                  </a:schemeClr>
                </a:solidFill>
              </a:rPr>
              <a:t>Fragile X </a:t>
            </a:r>
          </a:p>
          <a:p>
            <a:r>
              <a:rPr lang="en-US" sz="2800" dirty="0">
                <a:solidFill>
                  <a:schemeClr val="tx2">
                    <a:lumMod val="75000"/>
                  </a:schemeClr>
                </a:solidFill>
              </a:rPr>
              <a:t>Syndrome</a:t>
            </a:r>
            <a:endParaRPr lang="en-US" sz="2800" dirty="0">
              <a:solidFill>
                <a:schemeClr val="tx2">
                  <a:lumMod val="75000"/>
                </a:schemeClr>
              </a:solidFill>
            </a:endParaRPr>
          </a:p>
        </p:txBody>
      </p:sp>
      <p:sp>
        <p:nvSpPr>
          <p:cNvPr id="6" name="TextBox 5"/>
          <p:cNvSpPr txBox="1"/>
          <p:nvPr/>
        </p:nvSpPr>
        <p:spPr>
          <a:xfrm>
            <a:off x="1676400" y="2855894"/>
            <a:ext cx="1914820" cy="954107"/>
          </a:xfrm>
          <a:prstGeom prst="rect">
            <a:avLst/>
          </a:prstGeom>
          <a:noFill/>
        </p:spPr>
        <p:txBody>
          <a:bodyPr wrap="none" rtlCol="0">
            <a:spAutoFit/>
          </a:bodyPr>
          <a:lstStyle/>
          <a:p>
            <a:r>
              <a:rPr lang="en-US" sz="2800" dirty="0">
                <a:solidFill>
                  <a:schemeClr val="tx2">
                    <a:lumMod val="75000"/>
                  </a:schemeClr>
                </a:solidFill>
              </a:rPr>
              <a:t>Huntington </a:t>
            </a:r>
          </a:p>
          <a:p>
            <a:r>
              <a:rPr lang="en-US" sz="2800" dirty="0">
                <a:solidFill>
                  <a:schemeClr val="tx2">
                    <a:lumMod val="75000"/>
                  </a:schemeClr>
                </a:solidFill>
              </a:rPr>
              <a:t>Disease</a:t>
            </a:r>
            <a:endParaRPr lang="en-US" sz="2800" dirty="0">
              <a:solidFill>
                <a:schemeClr val="tx2">
                  <a:lumMod val="75000"/>
                </a:schemeClr>
              </a:solidFill>
            </a:endParaRPr>
          </a:p>
        </p:txBody>
      </p:sp>
      <p:sp>
        <p:nvSpPr>
          <p:cNvPr id="7" name="TextBox 6"/>
          <p:cNvSpPr txBox="1"/>
          <p:nvPr/>
        </p:nvSpPr>
        <p:spPr>
          <a:xfrm>
            <a:off x="1676401" y="4532294"/>
            <a:ext cx="1663661" cy="954107"/>
          </a:xfrm>
          <a:prstGeom prst="rect">
            <a:avLst/>
          </a:prstGeom>
          <a:noFill/>
        </p:spPr>
        <p:txBody>
          <a:bodyPr wrap="none" rtlCol="0">
            <a:spAutoFit/>
          </a:bodyPr>
          <a:lstStyle/>
          <a:p>
            <a:r>
              <a:rPr lang="en-US" sz="2800" dirty="0">
                <a:solidFill>
                  <a:schemeClr val="tx2">
                    <a:lumMod val="75000"/>
                  </a:schemeClr>
                </a:solidFill>
              </a:rPr>
              <a:t>Myotonic</a:t>
            </a:r>
          </a:p>
          <a:p>
            <a:r>
              <a:rPr lang="en-US" sz="2800" dirty="0">
                <a:solidFill>
                  <a:schemeClr val="tx2">
                    <a:lumMod val="75000"/>
                  </a:schemeClr>
                </a:solidFill>
              </a:rPr>
              <a:t>Dystrophy</a:t>
            </a:r>
          </a:p>
        </p:txBody>
      </p:sp>
      <p:sp>
        <p:nvSpPr>
          <p:cNvPr id="3" name="TextBox 2"/>
          <p:cNvSpPr txBox="1"/>
          <p:nvPr/>
        </p:nvSpPr>
        <p:spPr>
          <a:xfrm rot="17020258">
            <a:off x="3437281" y="2851879"/>
            <a:ext cx="561116" cy="369332"/>
          </a:xfrm>
          <a:prstGeom prst="rect">
            <a:avLst/>
          </a:prstGeom>
          <a:noFill/>
        </p:spPr>
        <p:txBody>
          <a:bodyPr wrap="none" rtlCol="0">
            <a:spAutoFit/>
          </a:bodyPr>
          <a:lstStyle/>
          <a:p>
            <a:r>
              <a:rPr lang="en-US" b="1" dirty="0">
                <a:solidFill>
                  <a:srgbClr val="C00000"/>
                </a:solidFill>
              </a:rPr>
              <a:t>ATG</a:t>
            </a:r>
            <a:endParaRPr lang="en-US" b="1" dirty="0">
              <a:solidFill>
                <a:srgbClr val="C00000"/>
              </a:solidFill>
            </a:endParaRPr>
          </a:p>
        </p:txBody>
      </p:sp>
      <p:sp>
        <p:nvSpPr>
          <p:cNvPr id="9" name="TextBox 8"/>
          <p:cNvSpPr txBox="1"/>
          <p:nvPr/>
        </p:nvSpPr>
        <p:spPr>
          <a:xfrm rot="17020258">
            <a:off x="3437281" y="2856739"/>
            <a:ext cx="561116" cy="369332"/>
          </a:xfrm>
          <a:prstGeom prst="rect">
            <a:avLst/>
          </a:prstGeom>
          <a:noFill/>
        </p:spPr>
        <p:txBody>
          <a:bodyPr wrap="none" rtlCol="0">
            <a:spAutoFit/>
          </a:bodyPr>
          <a:lstStyle/>
          <a:p>
            <a:r>
              <a:rPr lang="en-US" b="1" dirty="0">
                <a:solidFill>
                  <a:srgbClr val="C00000"/>
                </a:solidFill>
              </a:rPr>
              <a:t>ATG</a:t>
            </a:r>
            <a:endParaRPr lang="en-US" b="1" dirty="0">
              <a:solidFill>
                <a:srgbClr val="C00000"/>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5020" y="3484124"/>
            <a:ext cx="381000" cy="450273"/>
          </a:xfrm>
          <a:prstGeom prst="rect">
            <a:avLst/>
          </a:prstGeom>
        </p:spPr>
      </p:pic>
    </p:spTree>
    <p:extLst>
      <p:ext uri="{BB962C8B-B14F-4D97-AF65-F5344CB8AC3E}">
        <p14:creationId xmlns:p14="http://schemas.microsoft.com/office/powerpoint/2010/main" val="901411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title"/>
          </p:nvPr>
        </p:nvSpPr>
        <p:spPr>
          <a:xfrm>
            <a:off x="2209800" y="457200"/>
            <a:ext cx="77724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lIns="90488" tIns="44450" rIns="90488" bIns="44450" rtlCol="0" anchor="ctr">
            <a:normAutofit/>
          </a:bodyPr>
          <a:lstStyle/>
          <a:p>
            <a:r>
              <a:rPr lang="en-US" dirty="0"/>
              <a:t>DNA </a:t>
            </a:r>
            <a:r>
              <a:rPr lang="en-US" dirty="0">
                <a:sym typeface="Symbol" pitchFamily="18" charset="2"/>
              </a:rPr>
              <a:t></a:t>
            </a:r>
            <a:r>
              <a:rPr lang="en-US" dirty="0"/>
              <a:t> RNA  </a:t>
            </a:r>
            <a:r>
              <a:rPr lang="en-US" dirty="0" err="1"/>
              <a:t>CODONS</a:t>
            </a:r>
            <a:r>
              <a:rPr lang="en-US" dirty="0" err="1">
                <a:sym typeface="Symbol" pitchFamily="18" charset="2"/>
              </a:rPr>
              <a:t>Protein</a:t>
            </a:r>
            <a:endParaRPr lang="en-US" dirty="0">
              <a:sym typeface="Symbol" pitchFamily="18" charset="2"/>
            </a:endParaRPr>
          </a:p>
        </p:txBody>
      </p:sp>
      <p:sp>
        <p:nvSpPr>
          <p:cNvPr id="674820" name="Rectangle 4"/>
          <p:cNvSpPr>
            <a:spLocks noGrp="1" noChangeArrowheads="1"/>
          </p:cNvSpPr>
          <p:nvPr>
            <p:ph type="body" sz="half" idx="1"/>
          </p:nvPr>
        </p:nvSpPr>
        <p:spPr>
          <a:xfrm>
            <a:off x="2284590" y="1951038"/>
            <a:ext cx="9907410" cy="2222500"/>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lIns="90488" tIns="44450" rIns="90488" bIns="44450" rtlCol="0">
            <a:normAutofit/>
          </a:bodyPr>
          <a:lstStyle/>
          <a:p>
            <a:pPr>
              <a:spcBef>
                <a:spcPct val="50000"/>
              </a:spcBef>
              <a:buFont typeface="Monotype Sorts" pitchFamily="2" charset="2"/>
              <a:buNone/>
            </a:pPr>
            <a:r>
              <a:rPr lang="en-US" dirty="0"/>
              <a:t>Genomic DNA        	</a:t>
            </a:r>
            <a:r>
              <a:rPr lang="en-US" dirty="0" smtClean="0"/>
              <a:t>		THYBIGRYDDOGRANOUT</a:t>
            </a:r>
            <a:endParaRPr lang="en-US" dirty="0"/>
          </a:p>
          <a:p>
            <a:pPr>
              <a:spcBef>
                <a:spcPct val="50000"/>
              </a:spcBef>
              <a:buFont typeface="Monotype Sorts" pitchFamily="2" charset="2"/>
              <a:buNone/>
            </a:pPr>
            <a:r>
              <a:rPr lang="en-US" dirty="0"/>
              <a:t>Messenger RNA        	</a:t>
            </a:r>
            <a:r>
              <a:rPr lang="en-US" dirty="0" smtClean="0"/>
              <a:t>	THEBIGREDDOGRANOUT</a:t>
            </a:r>
            <a:endParaRPr lang="en-US" dirty="0"/>
          </a:p>
          <a:p>
            <a:pPr>
              <a:spcBef>
                <a:spcPct val="50000"/>
              </a:spcBef>
              <a:buFont typeface="Monotype Sorts" pitchFamily="2" charset="2"/>
              <a:buNone/>
            </a:pPr>
            <a:r>
              <a:rPr lang="en-US" dirty="0"/>
              <a:t>Translated Message       	</a:t>
            </a:r>
            <a:r>
              <a:rPr lang="en-US" dirty="0" smtClean="0"/>
              <a:t>	THE </a:t>
            </a:r>
            <a:r>
              <a:rPr lang="en-US" dirty="0"/>
              <a:t>BIG RED DOG RAN </a:t>
            </a:r>
            <a:r>
              <a:rPr lang="en-US" dirty="0" smtClean="0"/>
              <a:t>OUT</a:t>
            </a:r>
          </a:p>
          <a:p>
            <a:pPr>
              <a:spcBef>
                <a:spcPct val="50000"/>
              </a:spcBef>
              <a:buFont typeface="Monotype Sorts" pitchFamily="2" charset="2"/>
              <a:buNone/>
            </a:pPr>
            <a:endParaRPr lang="en-US" dirty="0"/>
          </a:p>
          <a:p>
            <a:pPr>
              <a:spcBef>
                <a:spcPct val="50000"/>
              </a:spcBef>
              <a:buFont typeface="Monotype Sorts" pitchFamily="2" charset="2"/>
              <a:buNone/>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1627" y="5060634"/>
            <a:ext cx="733333" cy="866667"/>
          </a:xfrm>
          <a:prstGeom prst="rect">
            <a:avLst/>
          </a:prstGeom>
        </p:spPr>
      </p:pic>
      <p:sp>
        <p:nvSpPr>
          <p:cNvPr id="8" name="Down Arrow 7"/>
          <p:cNvSpPr/>
          <p:nvPr/>
        </p:nvSpPr>
        <p:spPr>
          <a:xfrm rot="10800000">
            <a:off x="7104945" y="3901335"/>
            <a:ext cx="266699" cy="7620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589652" y="6324600"/>
            <a:ext cx="7163949" cy="369332"/>
          </a:xfrm>
          <a:prstGeom prst="rect">
            <a:avLst/>
          </a:prstGeom>
          <a:noFill/>
        </p:spPr>
        <p:txBody>
          <a:bodyPr wrap="none" rtlCol="0">
            <a:spAutoFit/>
          </a:bodyPr>
          <a:lstStyle/>
          <a:p>
            <a:r>
              <a:rPr lang="en-US" dirty="0">
                <a:solidFill>
                  <a:prstClr val="black"/>
                </a:solidFill>
              </a:rPr>
              <a:t>The code is read three letters at a time and the ATG sets the reading frame</a:t>
            </a:r>
            <a:endParaRPr lang="en-US" dirty="0">
              <a:solidFill>
                <a:prstClr val="black"/>
              </a:solidFill>
            </a:endParaRPr>
          </a:p>
        </p:txBody>
      </p:sp>
    </p:spTree>
    <p:extLst>
      <p:ext uri="{BB962C8B-B14F-4D97-AF65-F5344CB8AC3E}">
        <p14:creationId xmlns:p14="http://schemas.microsoft.com/office/powerpoint/2010/main" val="40048378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xmlns:p14="http://schemas.microsoft.com/office/powerpoint/2010/main" spd="slow">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48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482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48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0" grpId="0" build="p" bldLvl="3"/>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Impact of NAF Funding</a:t>
            </a:r>
            <a:endParaRPr lang="en-US" dirty="0"/>
          </a:p>
        </p:txBody>
      </p:sp>
      <p:sp>
        <p:nvSpPr>
          <p:cNvPr id="3" name="Content Placeholder 2"/>
          <p:cNvSpPr>
            <a:spLocks noGrp="1"/>
          </p:cNvSpPr>
          <p:nvPr>
            <p:ph idx="1"/>
          </p:nvPr>
        </p:nvSpPr>
        <p:spPr/>
        <p:txBody>
          <a:bodyPr>
            <a:normAutofit/>
          </a:bodyPr>
          <a:lstStyle/>
          <a:p>
            <a:r>
              <a:rPr lang="en-US" dirty="0" smtClean="0"/>
              <a:t>Birds-Eye View of Funding Portfolio</a:t>
            </a:r>
          </a:p>
          <a:p>
            <a:pPr lvl="1"/>
            <a:r>
              <a:rPr lang="en-US" dirty="0" smtClean="0"/>
              <a:t>Making scientific connections between diseases</a:t>
            </a:r>
          </a:p>
          <a:p>
            <a:pPr lvl="1"/>
            <a:r>
              <a:rPr lang="en-US" dirty="0" smtClean="0"/>
              <a:t>Encouraging young investigators to pursue ataxia research</a:t>
            </a:r>
          </a:p>
          <a:p>
            <a:endParaRPr lang="en-US" dirty="0" smtClean="0"/>
          </a:p>
          <a:p>
            <a:r>
              <a:rPr lang="en-US" dirty="0" smtClean="0"/>
              <a:t>Some Examples</a:t>
            </a:r>
          </a:p>
          <a:p>
            <a:pPr lvl="1"/>
            <a:r>
              <a:rPr lang="en-US" dirty="0" smtClean="0"/>
              <a:t>Genetics 101-2015</a:t>
            </a:r>
          </a:p>
          <a:p>
            <a:pPr lvl="1"/>
            <a:r>
              <a:rPr lang="en-US" dirty="0"/>
              <a:t>Four Pioneer Awards </a:t>
            </a:r>
            <a:endParaRPr lang="en-US" dirty="0" smtClean="0"/>
          </a:p>
          <a:p>
            <a:pPr lvl="1"/>
            <a:r>
              <a:rPr lang="en-US" dirty="0" smtClean="0"/>
              <a:t>Therapeutic strategies to fight ataxia</a:t>
            </a:r>
          </a:p>
          <a:p>
            <a:pPr lvl="1"/>
            <a:r>
              <a:rPr lang="en-US" dirty="0" smtClean="0"/>
              <a:t>Connections between scientists, diseases, NIH and Industry</a:t>
            </a:r>
          </a:p>
        </p:txBody>
      </p:sp>
    </p:spTree>
    <p:extLst>
      <p:ext uri="{BB962C8B-B14F-4D97-AF65-F5344CB8AC3E}">
        <p14:creationId xmlns:p14="http://schemas.microsoft.com/office/powerpoint/2010/main" val="2177953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title"/>
          </p:nvPr>
        </p:nvSpPr>
        <p:spPr>
          <a:xfrm>
            <a:off x="2209800" y="457200"/>
            <a:ext cx="77724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lIns="90488" tIns="44450" rIns="90488" bIns="44450" rtlCol="0" anchor="ctr">
            <a:normAutofit/>
          </a:bodyPr>
          <a:lstStyle/>
          <a:p>
            <a:r>
              <a:rPr lang="en-US" dirty="0"/>
              <a:t>DNA </a:t>
            </a:r>
            <a:r>
              <a:rPr lang="en-US" dirty="0">
                <a:sym typeface="Symbol" pitchFamily="18" charset="2"/>
              </a:rPr>
              <a:t></a:t>
            </a:r>
            <a:r>
              <a:rPr lang="en-US" dirty="0"/>
              <a:t> RNA  </a:t>
            </a:r>
            <a:r>
              <a:rPr lang="en-US" dirty="0" smtClean="0">
                <a:sym typeface="Symbol" pitchFamily="18" charset="2"/>
              </a:rPr>
              <a:t> Protein</a:t>
            </a:r>
            <a:endParaRPr lang="en-US" dirty="0">
              <a:sym typeface="Symbol" pitchFamily="18" charset="2"/>
            </a:endParaRPr>
          </a:p>
        </p:txBody>
      </p:sp>
      <p:sp>
        <p:nvSpPr>
          <p:cNvPr id="674820" name="Rectangle 4"/>
          <p:cNvSpPr>
            <a:spLocks noGrp="1" noChangeArrowheads="1"/>
          </p:cNvSpPr>
          <p:nvPr>
            <p:ph type="body" sz="half" idx="1"/>
          </p:nvPr>
        </p:nvSpPr>
        <p:spPr>
          <a:xfrm>
            <a:off x="1981201" y="1676400"/>
            <a:ext cx="8612011" cy="2666999"/>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lIns="90488" tIns="44450" rIns="90488" bIns="44450" rtlCol="0">
            <a:noAutofit/>
          </a:bodyPr>
          <a:lstStyle/>
          <a:p>
            <a:pPr>
              <a:spcBef>
                <a:spcPct val="50000"/>
              </a:spcBef>
              <a:buFont typeface="Monotype Sorts" pitchFamily="2" charset="2"/>
              <a:buNone/>
            </a:pPr>
            <a:r>
              <a:rPr lang="en-US" sz="2000" dirty="0"/>
              <a:t>Genomic DNA        	</a:t>
            </a:r>
            <a:r>
              <a:rPr lang="en-US" sz="2000" dirty="0"/>
              <a:t>	THYBIGRYDRYDRYDRYDDOGRANOUT</a:t>
            </a:r>
            <a:endParaRPr lang="en-US" sz="2000" dirty="0"/>
          </a:p>
          <a:p>
            <a:pPr>
              <a:spcBef>
                <a:spcPct val="50000"/>
              </a:spcBef>
              <a:buFont typeface="Monotype Sorts" pitchFamily="2" charset="2"/>
              <a:buNone/>
            </a:pPr>
            <a:r>
              <a:rPr lang="en-US" sz="2000" dirty="0"/>
              <a:t>Messenger RNA        	</a:t>
            </a:r>
            <a:r>
              <a:rPr lang="en-US" sz="2000" dirty="0"/>
              <a:t>	THEBIGREDREDREDREDDOGRANOUT</a:t>
            </a:r>
            <a:endParaRPr lang="en-US" sz="2000" dirty="0"/>
          </a:p>
          <a:p>
            <a:pPr>
              <a:spcBef>
                <a:spcPct val="50000"/>
              </a:spcBef>
              <a:buFont typeface="Monotype Sorts" pitchFamily="2" charset="2"/>
              <a:buNone/>
            </a:pPr>
            <a:r>
              <a:rPr lang="en-US" sz="2000" dirty="0"/>
              <a:t>Translated Message       	</a:t>
            </a:r>
            <a:r>
              <a:rPr lang="en-US" sz="2000" dirty="0"/>
              <a:t>	THE </a:t>
            </a:r>
            <a:r>
              <a:rPr lang="en-US" sz="2000" dirty="0"/>
              <a:t>BIG </a:t>
            </a:r>
            <a:r>
              <a:rPr lang="en-US" sz="2000" dirty="0">
                <a:solidFill>
                  <a:srgbClr val="FF0000"/>
                </a:solidFill>
              </a:rPr>
              <a:t>RED </a:t>
            </a:r>
            <a:r>
              <a:rPr lang="en-US" sz="2000" dirty="0">
                <a:solidFill>
                  <a:srgbClr val="FF0000"/>
                </a:solidFill>
              </a:rPr>
              <a:t>RED RED RED </a:t>
            </a:r>
            <a:r>
              <a:rPr lang="en-US" sz="2000" dirty="0"/>
              <a:t>DOG </a:t>
            </a:r>
            <a:r>
              <a:rPr lang="en-US" sz="2000" dirty="0"/>
              <a:t>RAN </a:t>
            </a:r>
            <a:r>
              <a:rPr lang="en-US" sz="2000" dirty="0"/>
              <a:t>OUT</a:t>
            </a:r>
          </a:p>
          <a:p>
            <a:pPr>
              <a:spcBef>
                <a:spcPts val="1800"/>
              </a:spcBef>
              <a:buNone/>
            </a:pPr>
            <a:r>
              <a:rPr lang="en-US" sz="2000" dirty="0"/>
              <a:t>						</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590800"/>
            <a:ext cx="410950" cy="485668"/>
          </a:xfrm>
          <a:prstGeom prst="rect">
            <a:avLst/>
          </a:prstGeom>
        </p:spPr>
      </p:pic>
    </p:spTree>
    <p:extLst>
      <p:ext uri="{BB962C8B-B14F-4D97-AF65-F5344CB8AC3E}">
        <p14:creationId xmlns:p14="http://schemas.microsoft.com/office/powerpoint/2010/main" val="143075475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48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48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rg1691-f3"/>
          <p:cNvPicPr>
            <a:picLocks noChangeAspect="1" noChangeArrowheads="1"/>
          </p:cNvPicPr>
          <p:nvPr/>
        </p:nvPicPr>
        <p:blipFill>
          <a:blip r:embed="rId2">
            <a:extLst>
              <a:ext uri="{28A0092B-C50C-407E-A947-70E740481C1C}">
                <a14:useLocalDpi xmlns:a14="http://schemas.microsoft.com/office/drawing/2010/main" val="0"/>
              </a:ext>
            </a:extLst>
          </a:blip>
          <a:srcRect t="35234"/>
          <a:stretch>
            <a:fillRect/>
          </a:stretch>
        </p:blipFill>
        <p:spPr bwMode="auto">
          <a:xfrm>
            <a:off x="2844800" y="990602"/>
            <a:ext cx="6096000" cy="511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a:xfrm>
            <a:off x="2099733" y="-76200"/>
            <a:ext cx="7772400" cy="1143000"/>
          </a:xfrm>
        </p:spPr>
        <p:txBody>
          <a:bodyPr/>
          <a:lstStyle/>
          <a:p>
            <a:pPr algn="ctr"/>
            <a:r>
              <a:rPr lang="en-US" sz="4000" i="1" dirty="0" err="1" smtClean="0"/>
              <a:t>PolyQ</a:t>
            </a:r>
            <a:r>
              <a:rPr lang="en-US" sz="4000" i="1" dirty="0" smtClean="0"/>
              <a:t> Protein Problems</a:t>
            </a:r>
            <a:endParaRPr lang="en-US" sz="4000" i="1" dirty="0"/>
          </a:p>
        </p:txBody>
      </p:sp>
      <p:sp>
        <p:nvSpPr>
          <p:cNvPr id="5124" name="Text Box 4"/>
          <p:cNvSpPr txBox="1">
            <a:spLocks noChangeArrowheads="1"/>
          </p:cNvSpPr>
          <p:nvPr/>
        </p:nvSpPr>
        <p:spPr bwMode="auto">
          <a:xfrm>
            <a:off x="5105401" y="6338888"/>
            <a:ext cx="54045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type="none" w="sm" len="sm"/>
                <a:tailEnd/>
              </a14:hiddenLine>
            </a:ext>
          </a:extLst>
        </p:spPr>
        <p:txBody>
          <a:bodyPr wrap="square">
            <a:spAutoFit/>
          </a:bodyPr>
          <a:lstStyle>
            <a:lvl1pPr>
              <a:defRPr sz="2400">
                <a:solidFill>
                  <a:schemeClr val="tx1"/>
                </a:solidFill>
                <a:latin typeface="Times New Roman" pitchFamily="-32" charset="0"/>
              </a:defRPr>
            </a:lvl1pPr>
            <a:lvl2pPr marL="742950" indent="-285750">
              <a:defRPr sz="2400">
                <a:solidFill>
                  <a:schemeClr val="tx1"/>
                </a:solidFill>
                <a:latin typeface="Times New Roman" pitchFamily="-32" charset="0"/>
              </a:defRPr>
            </a:lvl2pPr>
            <a:lvl3pPr marL="1143000" indent="-228600">
              <a:defRPr sz="2400">
                <a:solidFill>
                  <a:schemeClr val="tx1"/>
                </a:solidFill>
                <a:latin typeface="Times New Roman" pitchFamily="-32" charset="0"/>
              </a:defRPr>
            </a:lvl3pPr>
            <a:lvl4pPr marL="1600200" indent="-228600">
              <a:defRPr sz="2400">
                <a:solidFill>
                  <a:schemeClr val="tx1"/>
                </a:solidFill>
                <a:latin typeface="Times New Roman" pitchFamily="-32" charset="0"/>
              </a:defRPr>
            </a:lvl4pPr>
            <a:lvl5pPr marL="2057400" indent="-228600">
              <a:defRPr sz="2400">
                <a:solidFill>
                  <a:schemeClr val="tx1"/>
                </a:solidFill>
                <a:latin typeface="Times New Roman" pitchFamily="-32" charset="0"/>
              </a:defRPr>
            </a:lvl5pPr>
            <a:lvl6pPr marL="2514600" indent="-228600" algn="ctr" eaLnBrk="0" fontAlgn="base" hangingPunct="0">
              <a:spcBef>
                <a:spcPct val="0"/>
              </a:spcBef>
              <a:spcAft>
                <a:spcPct val="0"/>
              </a:spcAft>
              <a:defRPr sz="2400">
                <a:solidFill>
                  <a:schemeClr val="tx1"/>
                </a:solidFill>
                <a:latin typeface="Times New Roman" pitchFamily="-32" charset="0"/>
              </a:defRPr>
            </a:lvl6pPr>
            <a:lvl7pPr marL="2971800" indent="-228600" algn="ctr" eaLnBrk="0" fontAlgn="base" hangingPunct="0">
              <a:spcBef>
                <a:spcPct val="0"/>
              </a:spcBef>
              <a:spcAft>
                <a:spcPct val="0"/>
              </a:spcAft>
              <a:defRPr sz="2400">
                <a:solidFill>
                  <a:schemeClr val="tx1"/>
                </a:solidFill>
                <a:latin typeface="Times New Roman" pitchFamily="-32" charset="0"/>
              </a:defRPr>
            </a:lvl7pPr>
            <a:lvl8pPr marL="3429000" indent="-228600" algn="ctr" eaLnBrk="0" fontAlgn="base" hangingPunct="0">
              <a:spcBef>
                <a:spcPct val="0"/>
              </a:spcBef>
              <a:spcAft>
                <a:spcPct val="0"/>
              </a:spcAft>
              <a:defRPr sz="2400">
                <a:solidFill>
                  <a:schemeClr val="tx1"/>
                </a:solidFill>
                <a:latin typeface="Times New Roman" pitchFamily="-32" charset="0"/>
              </a:defRPr>
            </a:lvl8pPr>
            <a:lvl9pPr marL="3886200" indent="-228600" algn="ctr" eaLnBrk="0" fontAlgn="base" hangingPunct="0">
              <a:spcBef>
                <a:spcPct val="0"/>
              </a:spcBef>
              <a:spcAft>
                <a:spcPct val="0"/>
              </a:spcAft>
              <a:defRPr sz="2400">
                <a:solidFill>
                  <a:schemeClr val="tx1"/>
                </a:solidFill>
                <a:latin typeface="Times New Roman" pitchFamily="-32" charset="0"/>
              </a:defRPr>
            </a:lvl9pPr>
          </a:lstStyle>
          <a:p>
            <a:r>
              <a:rPr lang="en-US" sz="1800" b="1"/>
              <a:t>Gatchel &amp;Zoghbi, </a:t>
            </a:r>
            <a:r>
              <a:rPr lang="en-US" sz="1800" b="1" i="1"/>
              <a:t>Nature Reviews Genetics</a:t>
            </a:r>
            <a:r>
              <a:rPr lang="en-US" sz="1800" b="1"/>
              <a:t>, 2005</a:t>
            </a:r>
          </a:p>
        </p:txBody>
      </p:sp>
    </p:spTree>
    <p:extLst>
      <p:ext uri="{BB962C8B-B14F-4D97-AF65-F5344CB8AC3E}">
        <p14:creationId xmlns:p14="http://schemas.microsoft.com/office/powerpoint/2010/main" val="6502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3650"/>
            <a:ext cx="5235222" cy="5289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7172" name="Oval 4"/>
          <p:cNvSpPr>
            <a:spLocks noChangeArrowheads="1"/>
          </p:cNvSpPr>
          <p:nvPr/>
        </p:nvSpPr>
        <p:spPr bwMode="auto">
          <a:xfrm>
            <a:off x="5366458" y="2420938"/>
            <a:ext cx="115711" cy="146050"/>
          </a:xfrm>
          <a:prstGeom prst="ellipse">
            <a:avLst/>
          </a:prstGeom>
          <a:solidFill>
            <a:srgbClr val="FF9900">
              <a:alpha val="43921"/>
            </a:srgbClr>
          </a:solidFill>
          <a:ln w="9525" algn="ctr">
            <a:solidFill>
              <a:srgbClr val="C0C0C0"/>
            </a:solidFill>
            <a:round/>
            <a:headEnd/>
            <a:tailEnd/>
          </a:ln>
        </p:spPr>
        <p:txBody>
          <a:bodyPr wrap="none" anchor="ctr"/>
          <a:lstStyle/>
          <a:p>
            <a:endParaRPr lang="en-US"/>
          </a:p>
        </p:txBody>
      </p:sp>
      <p:sp>
        <p:nvSpPr>
          <p:cNvPr id="7173" name="Line 5"/>
          <p:cNvSpPr>
            <a:spLocks noChangeShapeType="1"/>
          </p:cNvSpPr>
          <p:nvPr/>
        </p:nvSpPr>
        <p:spPr bwMode="auto">
          <a:xfrm>
            <a:off x="4191000" y="2133602"/>
            <a:ext cx="0" cy="290513"/>
          </a:xfrm>
          <a:prstGeom prst="line">
            <a:avLst/>
          </a:prstGeom>
          <a:noFill/>
          <a:ln w="38100">
            <a:solidFill>
              <a:schemeClr val="bg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 name="Group 6"/>
          <p:cNvGrpSpPr>
            <a:grpSpLocks/>
          </p:cNvGrpSpPr>
          <p:nvPr/>
        </p:nvGrpSpPr>
        <p:grpSpPr bwMode="auto">
          <a:xfrm>
            <a:off x="1773768" y="1376363"/>
            <a:ext cx="4954411" cy="5022850"/>
            <a:chOff x="1582" y="1029"/>
            <a:chExt cx="3511" cy="3164"/>
          </a:xfrm>
        </p:grpSpPr>
        <p:sp>
          <p:nvSpPr>
            <p:cNvPr id="7177" name="Oval 7"/>
            <p:cNvSpPr>
              <a:spLocks noChangeArrowheads="1"/>
            </p:cNvSpPr>
            <p:nvPr/>
          </p:nvSpPr>
          <p:spPr bwMode="auto">
            <a:xfrm>
              <a:off x="3945" y="1755"/>
              <a:ext cx="83" cy="92"/>
            </a:xfrm>
            <a:prstGeom prst="ellipse">
              <a:avLst/>
            </a:prstGeom>
            <a:solidFill>
              <a:srgbClr val="FF9900">
                <a:alpha val="43921"/>
              </a:srgbClr>
            </a:solidFill>
            <a:ln w="9525" algn="ctr">
              <a:solidFill>
                <a:srgbClr val="C0C0C0"/>
              </a:solidFill>
              <a:round/>
              <a:headEnd/>
              <a:tailEnd/>
            </a:ln>
          </p:spPr>
          <p:txBody>
            <a:bodyPr wrap="none" anchor="ctr"/>
            <a:lstStyle/>
            <a:p>
              <a:endParaRPr lang="en-US"/>
            </a:p>
          </p:txBody>
        </p:sp>
        <p:sp>
          <p:nvSpPr>
            <p:cNvPr id="7178" name="Oval 8"/>
            <p:cNvSpPr>
              <a:spLocks noChangeArrowheads="1"/>
            </p:cNvSpPr>
            <p:nvPr/>
          </p:nvSpPr>
          <p:spPr bwMode="auto">
            <a:xfrm>
              <a:off x="3748" y="1852"/>
              <a:ext cx="83" cy="92"/>
            </a:xfrm>
            <a:prstGeom prst="ellipse">
              <a:avLst/>
            </a:prstGeom>
            <a:solidFill>
              <a:srgbClr val="FF9900">
                <a:alpha val="43921"/>
              </a:srgbClr>
            </a:solidFill>
            <a:ln w="9525" algn="ctr">
              <a:solidFill>
                <a:srgbClr val="C0C0C0"/>
              </a:solidFill>
              <a:round/>
              <a:headEnd/>
              <a:tailEnd/>
            </a:ln>
          </p:spPr>
          <p:txBody>
            <a:bodyPr wrap="none" anchor="ctr"/>
            <a:lstStyle/>
            <a:p>
              <a:endParaRPr lang="en-US"/>
            </a:p>
          </p:txBody>
        </p:sp>
        <p:grpSp>
          <p:nvGrpSpPr>
            <p:cNvPr id="7179" name="Group 9"/>
            <p:cNvGrpSpPr>
              <a:grpSpLocks/>
            </p:cNvGrpSpPr>
            <p:nvPr/>
          </p:nvGrpSpPr>
          <p:grpSpPr bwMode="auto">
            <a:xfrm>
              <a:off x="1582" y="1029"/>
              <a:ext cx="3511" cy="3164"/>
              <a:chOff x="1582" y="786"/>
              <a:chExt cx="3511" cy="3164"/>
            </a:xfrm>
          </p:grpSpPr>
          <p:grpSp>
            <p:nvGrpSpPr>
              <p:cNvPr id="7180" name="Group 10"/>
              <p:cNvGrpSpPr>
                <a:grpSpLocks/>
              </p:cNvGrpSpPr>
              <p:nvPr/>
            </p:nvGrpSpPr>
            <p:grpSpPr bwMode="auto">
              <a:xfrm>
                <a:off x="1582" y="786"/>
                <a:ext cx="2066" cy="3091"/>
                <a:chOff x="1582" y="786"/>
                <a:chExt cx="2066" cy="3091"/>
              </a:xfrm>
            </p:grpSpPr>
            <p:sp>
              <p:nvSpPr>
                <p:cNvPr id="7182" name="Oval 11"/>
                <p:cNvSpPr>
                  <a:spLocks noChangeArrowheads="1"/>
                </p:cNvSpPr>
                <p:nvPr/>
              </p:nvSpPr>
              <p:spPr bwMode="auto">
                <a:xfrm>
                  <a:off x="2628" y="2472"/>
                  <a:ext cx="83" cy="92"/>
                </a:xfrm>
                <a:prstGeom prst="ellipse">
                  <a:avLst/>
                </a:prstGeom>
                <a:solidFill>
                  <a:srgbClr val="FF9900">
                    <a:alpha val="43921"/>
                  </a:srgbClr>
                </a:solidFill>
                <a:ln w="9525" algn="ctr">
                  <a:solidFill>
                    <a:srgbClr val="C0C0C0"/>
                  </a:solidFill>
                  <a:round/>
                  <a:headEnd/>
                  <a:tailEnd/>
                </a:ln>
              </p:spPr>
              <p:txBody>
                <a:bodyPr wrap="none" anchor="ctr"/>
                <a:lstStyle/>
                <a:p>
                  <a:endParaRPr lang="en-US"/>
                </a:p>
              </p:txBody>
            </p:sp>
            <p:sp>
              <p:nvSpPr>
                <p:cNvPr id="7183" name="Oval 12"/>
                <p:cNvSpPr>
                  <a:spLocks noChangeArrowheads="1"/>
                </p:cNvSpPr>
                <p:nvPr/>
              </p:nvSpPr>
              <p:spPr bwMode="auto">
                <a:xfrm>
                  <a:off x="2907" y="3090"/>
                  <a:ext cx="83" cy="92"/>
                </a:xfrm>
                <a:prstGeom prst="ellipse">
                  <a:avLst/>
                </a:prstGeom>
                <a:solidFill>
                  <a:srgbClr val="FF9900">
                    <a:alpha val="43921"/>
                  </a:srgbClr>
                </a:solidFill>
                <a:ln w="9525" algn="ctr">
                  <a:solidFill>
                    <a:srgbClr val="C0C0C0"/>
                  </a:solidFill>
                  <a:round/>
                  <a:headEnd/>
                  <a:tailEnd/>
                </a:ln>
              </p:spPr>
              <p:txBody>
                <a:bodyPr wrap="none" anchor="ctr"/>
                <a:lstStyle/>
                <a:p>
                  <a:endParaRPr lang="en-US"/>
                </a:p>
              </p:txBody>
            </p:sp>
            <p:sp>
              <p:nvSpPr>
                <p:cNvPr id="7184" name="Oval 13"/>
                <p:cNvSpPr>
                  <a:spLocks noChangeArrowheads="1"/>
                </p:cNvSpPr>
                <p:nvPr/>
              </p:nvSpPr>
              <p:spPr bwMode="auto">
                <a:xfrm>
                  <a:off x="2614" y="3785"/>
                  <a:ext cx="83" cy="92"/>
                </a:xfrm>
                <a:prstGeom prst="ellipse">
                  <a:avLst/>
                </a:prstGeom>
                <a:solidFill>
                  <a:srgbClr val="FF9900">
                    <a:alpha val="43921"/>
                  </a:srgbClr>
                </a:solidFill>
                <a:ln w="9525" algn="ctr">
                  <a:solidFill>
                    <a:srgbClr val="C0C0C0"/>
                  </a:solidFill>
                  <a:round/>
                  <a:headEnd/>
                  <a:tailEnd/>
                </a:ln>
              </p:spPr>
              <p:txBody>
                <a:bodyPr wrap="none" anchor="ctr"/>
                <a:lstStyle/>
                <a:p>
                  <a:endParaRPr lang="en-US"/>
                </a:p>
              </p:txBody>
            </p:sp>
            <p:grpSp>
              <p:nvGrpSpPr>
                <p:cNvPr id="7185" name="Group 14"/>
                <p:cNvGrpSpPr>
                  <a:grpSpLocks/>
                </p:cNvGrpSpPr>
                <p:nvPr/>
              </p:nvGrpSpPr>
              <p:grpSpPr bwMode="auto">
                <a:xfrm>
                  <a:off x="1582" y="786"/>
                  <a:ext cx="1938" cy="979"/>
                  <a:chOff x="1582" y="786"/>
                  <a:chExt cx="1938" cy="979"/>
                </a:xfrm>
              </p:grpSpPr>
              <p:grpSp>
                <p:nvGrpSpPr>
                  <p:cNvPr id="7187" name="Group 15"/>
                  <p:cNvGrpSpPr>
                    <a:grpSpLocks/>
                  </p:cNvGrpSpPr>
                  <p:nvPr/>
                </p:nvGrpSpPr>
                <p:grpSpPr bwMode="auto">
                  <a:xfrm>
                    <a:off x="1582" y="786"/>
                    <a:ext cx="1938" cy="979"/>
                    <a:chOff x="1600" y="786"/>
                    <a:chExt cx="1938" cy="979"/>
                  </a:xfrm>
                </p:grpSpPr>
                <p:sp>
                  <p:nvSpPr>
                    <p:cNvPr id="7190" name="Rectangle 17"/>
                    <p:cNvSpPr>
                      <a:spLocks noChangeArrowheads="1"/>
                    </p:cNvSpPr>
                    <p:nvPr/>
                  </p:nvSpPr>
                  <p:spPr bwMode="auto">
                    <a:xfrm>
                      <a:off x="1600" y="786"/>
                      <a:ext cx="1682" cy="979"/>
                    </a:xfrm>
                    <a:prstGeom prst="rect">
                      <a:avLst/>
                    </a:prstGeom>
                    <a:solidFill>
                      <a:schemeClr val="bg1"/>
                    </a:solidFill>
                    <a:ln w="9525" algn="ctr">
                      <a:solidFill>
                        <a:schemeClr val="bg1"/>
                      </a:solidFill>
                      <a:miter lim="800000"/>
                      <a:headEnd/>
                      <a:tailEnd/>
                    </a:ln>
                  </p:spPr>
                  <p:txBody>
                    <a:bodyPr wrap="none" anchor="ctr"/>
                    <a:lstStyle/>
                    <a:p>
                      <a:endParaRPr lang="en-US"/>
                    </a:p>
                  </p:txBody>
                </p:sp>
                <p:sp>
                  <p:nvSpPr>
                    <p:cNvPr id="7191" name="Rectangle 18"/>
                    <p:cNvSpPr>
                      <a:spLocks noChangeArrowheads="1"/>
                    </p:cNvSpPr>
                    <p:nvPr/>
                  </p:nvSpPr>
                  <p:spPr bwMode="auto">
                    <a:xfrm>
                      <a:off x="2825" y="1463"/>
                      <a:ext cx="713" cy="110"/>
                    </a:xfrm>
                    <a:prstGeom prst="rect">
                      <a:avLst/>
                    </a:prstGeom>
                    <a:solidFill>
                      <a:schemeClr val="bg1"/>
                    </a:solidFill>
                    <a:ln w="9525" algn="ctr">
                      <a:solidFill>
                        <a:schemeClr val="bg1"/>
                      </a:solidFill>
                      <a:miter lim="800000"/>
                      <a:headEnd/>
                      <a:tailEnd/>
                    </a:ln>
                  </p:spPr>
                  <p:txBody>
                    <a:bodyPr wrap="none" anchor="ctr"/>
                    <a:lstStyle/>
                    <a:p>
                      <a:endParaRPr lang="en-US"/>
                    </a:p>
                  </p:txBody>
                </p:sp>
              </p:grpSp>
              <p:sp>
                <p:nvSpPr>
                  <p:cNvPr id="7188" name="Rectangle 19"/>
                  <p:cNvSpPr>
                    <a:spLocks noChangeArrowheads="1"/>
                  </p:cNvSpPr>
                  <p:nvPr/>
                </p:nvSpPr>
                <p:spPr bwMode="auto">
                  <a:xfrm>
                    <a:off x="3254" y="1244"/>
                    <a:ext cx="128" cy="238"/>
                  </a:xfrm>
                  <a:prstGeom prst="rect">
                    <a:avLst/>
                  </a:prstGeom>
                  <a:solidFill>
                    <a:schemeClr val="bg1"/>
                  </a:solidFill>
                  <a:ln w="9525" algn="ctr">
                    <a:solidFill>
                      <a:schemeClr val="bg1"/>
                    </a:solidFill>
                    <a:miter lim="800000"/>
                    <a:headEnd/>
                    <a:tailEnd/>
                  </a:ln>
                </p:spPr>
                <p:txBody>
                  <a:bodyPr wrap="none" anchor="ctr"/>
                  <a:lstStyle/>
                  <a:p>
                    <a:endParaRPr lang="en-US"/>
                  </a:p>
                </p:txBody>
              </p:sp>
            </p:grpSp>
            <p:sp>
              <p:nvSpPr>
                <p:cNvPr id="7186" name="Freeform 20"/>
                <p:cNvSpPr>
                  <a:spLocks/>
                </p:cNvSpPr>
                <p:nvPr/>
              </p:nvSpPr>
              <p:spPr bwMode="auto">
                <a:xfrm>
                  <a:off x="2697" y="1506"/>
                  <a:ext cx="951" cy="899"/>
                </a:xfrm>
                <a:custGeom>
                  <a:avLst/>
                  <a:gdLst>
                    <a:gd name="T0" fmla="*/ 951 w 951"/>
                    <a:gd name="T1" fmla="*/ 67 h 899"/>
                    <a:gd name="T2" fmla="*/ 540 w 951"/>
                    <a:gd name="T3" fmla="*/ 103 h 899"/>
                    <a:gd name="T4" fmla="*/ 119 w 951"/>
                    <a:gd name="T5" fmla="*/ 688 h 899"/>
                    <a:gd name="T6" fmla="*/ 0 w 951"/>
                    <a:gd name="T7" fmla="*/ 899 h 899"/>
                    <a:gd name="T8" fmla="*/ 0 60000 65536"/>
                    <a:gd name="T9" fmla="*/ 0 60000 65536"/>
                    <a:gd name="T10" fmla="*/ 0 60000 65536"/>
                    <a:gd name="T11" fmla="*/ 0 60000 65536"/>
                    <a:gd name="T12" fmla="*/ 0 w 951"/>
                    <a:gd name="T13" fmla="*/ 0 h 899"/>
                    <a:gd name="T14" fmla="*/ 951 w 951"/>
                    <a:gd name="T15" fmla="*/ 899 h 899"/>
                  </a:gdLst>
                  <a:ahLst/>
                  <a:cxnLst>
                    <a:cxn ang="T8">
                      <a:pos x="T0" y="T1"/>
                    </a:cxn>
                    <a:cxn ang="T9">
                      <a:pos x="T2" y="T3"/>
                    </a:cxn>
                    <a:cxn ang="T10">
                      <a:pos x="T4" y="T5"/>
                    </a:cxn>
                    <a:cxn ang="T11">
                      <a:pos x="T6" y="T7"/>
                    </a:cxn>
                  </a:cxnLst>
                  <a:rect l="T12" t="T13" r="T14" b="T15"/>
                  <a:pathLst>
                    <a:path w="951" h="899">
                      <a:moveTo>
                        <a:pt x="951" y="67"/>
                      </a:moveTo>
                      <a:cubicBezTo>
                        <a:pt x="815" y="33"/>
                        <a:pt x="679" y="0"/>
                        <a:pt x="540" y="103"/>
                      </a:cubicBezTo>
                      <a:cubicBezTo>
                        <a:pt x="401" y="206"/>
                        <a:pt x="209" y="555"/>
                        <a:pt x="119" y="688"/>
                      </a:cubicBezTo>
                      <a:cubicBezTo>
                        <a:pt x="29" y="821"/>
                        <a:pt x="14" y="860"/>
                        <a:pt x="0" y="899"/>
                      </a:cubicBezTo>
                    </a:path>
                  </a:pathLst>
                </a:custGeom>
                <a:noFill/>
                <a:ln w="38100" cap="flat" cmpd="sng">
                  <a:solidFill>
                    <a:srgbClr val="FF9900"/>
                  </a:solidFill>
                  <a:prstDash val="solid"/>
                  <a:round/>
                  <a:headEnd/>
                  <a:tailEnd type="arrow" w="med" len="med"/>
                </a:ln>
                <a:extLst>
                  <a:ext uri="{909E8E84-426E-40dd-AFC4-6F175D3DCCD1}">
                    <a14:hiddenFill xmlns="" xmlns:a14="http://schemas.microsoft.com/office/drawing/2010/main">
                      <a:solidFill>
                        <a:srgbClr val="FFFFFF"/>
                      </a:solidFill>
                    </a14:hiddenFill>
                  </a:ext>
                </a:extLst>
              </p:spPr>
              <p:txBody>
                <a:bodyPr/>
                <a:lstStyle/>
                <a:p>
                  <a:endParaRPr lang="en-US"/>
                </a:p>
              </p:txBody>
            </p:sp>
          </p:grpSp>
          <p:sp>
            <p:nvSpPr>
              <p:cNvPr id="7181" name="Rectangle 21"/>
              <p:cNvSpPr>
                <a:spLocks noChangeArrowheads="1"/>
              </p:cNvSpPr>
              <p:nvPr/>
            </p:nvSpPr>
            <p:spPr bwMode="auto">
              <a:xfrm>
                <a:off x="3950" y="2176"/>
                <a:ext cx="1143" cy="1774"/>
              </a:xfrm>
              <a:prstGeom prst="rect">
                <a:avLst/>
              </a:prstGeom>
              <a:solidFill>
                <a:schemeClr val="bg1"/>
              </a:solidFill>
              <a:ln w="9525" algn="ctr">
                <a:solidFill>
                  <a:schemeClr val="bg1"/>
                </a:solidFill>
                <a:miter lim="800000"/>
                <a:headEnd/>
                <a:tailEnd/>
              </a:ln>
            </p:spPr>
            <p:txBody>
              <a:bodyPr wrap="none" anchor="ctr"/>
              <a:lstStyle/>
              <a:p>
                <a:pPr marL="342900" indent="-342900">
                  <a:lnSpc>
                    <a:spcPct val="80000"/>
                  </a:lnSpc>
                  <a:spcBef>
                    <a:spcPct val="20000"/>
                  </a:spcBef>
                  <a:buFontTx/>
                  <a:buChar char="•"/>
                </a:pPr>
                <a:endParaRPr lang="en-US"/>
              </a:p>
            </p:txBody>
          </p:sp>
        </p:grpSp>
      </p:grpSp>
      <p:sp>
        <p:nvSpPr>
          <p:cNvPr id="7175" name="Text Box 22"/>
          <p:cNvSpPr txBox="1">
            <a:spLocks noChangeArrowheads="1"/>
          </p:cNvSpPr>
          <p:nvPr/>
        </p:nvSpPr>
        <p:spPr bwMode="auto">
          <a:xfrm>
            <a:off x="1981200" y="6553200"/>
            <a:ext cx="502920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Times New Roman" pitchFamily="-32" charset="0"/>
              </a:defRPr>
            </a:lvl1pPr>
            <a:lvl2pPr marL="742950" indent="-285750">
              <a:defRPr sz="2400">
                <a:solidFill>
                  <a:schemeClr val="tx1"/>
                </a:solidFill>
                <a:latin typeface="Times New Roman" pitchFamily="-32" charset="0"/>
              </a:defRPr>
            </a:lvl2pPr>
            <a:lvl3pPr marL="1143000" indent="-228600">
              <a:defRPr sz="2400">
                <a:solidFill>
                  <a:schemeClr val="tx1"/>
                </a:solidFill>
                <a:latin typeface="Times New Roman" pitchFamily="-32" charset="0"/>
              </a:defRPr>
            </a:lvl3pPr>
            <a:lvl4pPr marL="1600200" indent="-228600">
              <a:defRPr sz="2400">
                <a:solidFill>
                  <a:schemeClr val="tx1"/>
                </a:solidFill>
                <a:latin typeface="Times New Roman" pitchFamily="-32" charset="0"/>
              </a:defRPr>
            </a:lvl4pPr>
            <a:lvl5pPr marL="2057400" indent="-228600">
              <a:defRPr sz="2400">
                <a:solidFill>
                  <a:schemeClr val="tx1"/>
                </a:solidFill>
                <a:latin typeface="Times New Roman" pitchFamily="-32" charset="0"/>
              </a:defRPr>
            </a:lvl5pPr>
            <a:lvl6pPr marL="2514600" indent="-228600" algn="ctr" eaLnBrk="0" fontAlgn="base" hangingPunct="0">
              <a:spcBef>
                <a:spcPct val="0"/>
              </a:spcBef>
              <a:spcAft>
                <a:spcPct val="0"/>
              </a:spcAft>
              <a:defRPr sz="2400">
                <a:solidFill>
                  <a:schemeClr val="tx1"/>
                </a:solidFill>
                <a:latin typeface="Times New Roman" pitchFamily="-32" charset="0"/>
              </a:defRPr>
            </a:lvl6pPr>
            <a:lvl7pPr marL="2971800" indent="-228600" algn="ctr" eaLnBrk="0" fontAlgn="base" hangingPunct="0">
              <a:spcBef>
                <a:spcPct val="0"/>
              </a:spcBef>
              <a:spcAft>
                <a:spcPct val="0"/>
              </a:spcAft>
              <a:defRPr sz="2400">
                <a:solidFill>
                  <a:schemeClr val="tx1"/>
                </a:solidFill>
                <a:latin typeface="Times New Roman" pitchFamily="-32" charset="0"/>
              </a:defRPr>
            </a:lvl7pPr>
            <a:lvl8pPr marL="3429000" indent="-228600" algn="ctr" eaLnBrk="0" fontAlgn="base" hangingPunct="0">
              <a:spcBef>
                <a:spcPct val="0"/>
              </a:spcBef>
              <a:spcAft>
                <a:spcPct val="0"/>
              </a:spcAft>
              <a:defRPr sz="2400">
                <a:solidFill>
                  <a:schemeClr val="tx1"/>
                </a:solidFill>
                <a:latin typeface="Times New Roman" pitchFamily="-32" charset="0"/>
              </a:defRPr>
            </a:lvl8pPr>
            <a:lvl9pPr marL="3886200" indent="-228600" algn="ctr" eaLnBrk="0" fontAlgn="base" hangingPunct="0">
              <a:spcBef>
                <a:spcPct val="0"/>
              </a:spcBef>
              <a:spcAft>
                <a:spcPct val="0"/>
              </a:spcAft>
              <a:defRPr sz="2400">
                <a:solidFill>
                  <a:schemeClr val="tx1"/>
                </a:solidFill>
                <a:latin typeface="Times New Roman" pitchFamily="-32" charset="0"/>
              </a:defRPr>
            </a:lvl9pPr>
          </a:lstStyle>
          <a:p>
            <a:pPr>
              <a:spcBef>
                <a:spcPct val="50000"/>
              </a:spcBef>
            </a:pPr>
            <a:r>
              <a:rPr lang="en-US" sz="1600" b="1" i="1"/>
              <a:t>Ranum and Cooper Ann Rev Neurosci, 29:259; 2006</a:t>
            </a:r>
            <a:endParaRPr lang="en-US" sz="1600"/>
          </a:p>
        </p:txBody>
      </p:sp>
      <p:sp>
        <p:nvSpPr>
          <p:cNvPr id="25" name="Text Box 23"/>
          <p:cNvSpPr txBox="1">
            <a:spLocks noChangeArrowheads="1"/>
          </p:cNvSpPr>
          <p:nvPr/>
        </p:nvSpPr>
        <p:spPr bwMode="auto">
          <a:xfrm>
            <a:off x="7061380" y="3952827"/>
            <a:ext cx="3161442" cy="26161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Times New Roman" pitchFamily="-32" charset="0"/>
              </a:defRPr>
            </a:lvl1pPr>
            <a:lvl2pPr marL="742950" indent="-285750">
              <a:defRPr sz="2400">
                <a:solidFill>
                  <a:schemeClr val="tx1"/>
                </a:solidFill>
                <a:latin typeface="Times New Roman" pitchFamily="-32" charset="0"/>
              </a:defRPr>
            </a:lvl2pPr>
            <a:lvl3pPr marL="1143000" indent="-228600">
              <a:defRPr sz="2400">
                <a:solidFill>
                  <a:schemeClr val="tx1"/>
                </a:solidFill>
                <a:latin typeface="Times New Roman" pitchFamily="-32" charset="0"/>
              </a:defRPr>
            </a:lvl3pPr>
            <a:lvl4pPr marL="1600200" indent="-228600">
              <a:defRPr sz="2400">
                <a:solidFill>
                  <a:schemeClr val="tx1"/>
                </a:solidFill>
                <a:latin typeface="Times New Roman" pitchFamily="-32" charset="0"/>
              </a:defRPr>
            </a:lvl4pPr>
            <a:lvl5pPr marL="2057400" indent="-228600">
              <a:defRPr sz="2400">
                <a:solidFill>
                  <a:schemeClr val="tx1"/>
                </a:solidFill>
                <a:latin typeface="Times New Roman" pitchFamily="-32" charset="0"/>
              </a:defRPr>
            </a:lvl5pPr>
            <a:lvl6pPr marL="2514600" indent="-228600" algn="ctr" eaLnBrk="0" fontAlgn="base" hangingPunct="0">
              <a:spcBef>
                <a:spcPct val="0"/>
              </a:spcBef>
              <a:spcAft>
                <a:spcPct val="0"/>
              </a:spcAft>
              <a:defRPr sz="2400">
                <a:solidFill>
                  <a:schemeClr val="tx1"/>
                </a:solidFill>
                <a:latin typeface="Times New Roman" pitchFamily="-32" charset="0"/>
              </a:defRPr>
            </a:lvl6pPr>
            <a:lvl7pPr marL="2971800" indent="-228600" algn="ctr" eaLnBrk="0" fontAlgn="base" hangingPunct="0">
              <a:spcBef>
                <a:spcPct val="0"/>
              </a:spcBef>
              <a:spcAft>
                <a:spcPct val="0"/>
              </a:spcAft>
              <a:defRPr sz="2400">
                <a:solidFill>
                  <a:schemeClr val="tx1"/>
                </a:solidFill>
                <a:latin typeface="Times New Roman" pitchFamily="-32" charset="0"/>
              </a:defRPr>
            </a:lvl7pPr>
            <a:lvl8pPr marL="3429000" indent="-228600" algn="ctr" eaLnBrk="0" fontAlgn="base" hangingPunct="0">
              <a:spcBef>
                <a:spcPct val="0"/>
              </a:spcBef>
              <a:spcAft>
                <a:spcPct val="0"/>
              </a:spcAft>
              <a:defRPr sz="2400">
                <a:solidFill>
                  <a:schemeClr val="tx1"/>
                </a:solidFill>
                <a:latin typeface="Times New Roman" pitchFamily="-32" charset="0"/>
              </a:defRPr>
            </a:lvl8pPr>
            <a:lvl9pPr marL="3886200" indent="-228600" algn="ctr" eaLnBrk="0" fontAlgn="base" hangingPunct="0">
              <a:spcBef>
                <a:spcPct val="0"/>
              </a:spcBef>
              <a:spcAft>
                <a:spcPct val="0"/>
              </a:spcAft>
              <a:defRPr sz="2400">
                <a:solidFill>
                  <a:schemeClr val="tx1"/>
                </a:solidFill>
                <a:latin typeface="Times New Roman" pitchFamily="-32" charset="0"/>
              </a:defRPr>
            </a:lvl9pPr>
          </a:lstStyle>
          <a:p>
            <a:pPr algn="ctr" eaLnBrk="1" hangingPunct="1">
              <a:lnSpc>
                <a:spcPct val="80000"/>
              </a:lnSpc>
              <a:spcBef>
                <a:spcPct val="20000"/>
              </a:spcBef>
            </a:pPr>
            <a:r>
              <a:rPr lang="en-US" sz="2000" dirty="0"/>
              <a:t>100-1000s of targets</a:t>
            </a:r>
          </a:p>
          <a:p>
            <a:pPr algn="ctr" eaLnBrk="1" hangingPunct="1">
              <a:lnSpc>
                <a:spcPct val="80000"/>
              </a:lnSpc>
              <a:spcBef>
                <a:spcPct val="20000"/>
              </a:spcBef>
            </a:pPr>
            <a:r>
              <a:rPr lang="en-US" sz="2000" dirty="0"/>
              <a:t>	CLIP, RNA sequencing</a:t>
            </a:r>
          </a:p>
          <a:p>
            <a:pPr algn="ctr" eaLnBrk="1" hangingPunct="1">
              <a:lnSpc>
                <a:spcPct val="80000"/>
              </a:lnSpc>
              <a:spcBef>
                <a:spcPct val="20000"/>
              </a:spcBef>
            </a:pPr>
            <a:r>
              <a:rPr lang="en-US" sz="1400" i="1" dirty="0"/>
              <a:t>           Hu et al. Nat </a:t>
            </a:r>
            <a:r>
              <a:rPr lang="en-US" sz="1400" i="1" dirty="0" err="1"/>
              <a:t>Struct</a:t>
            </a:r>
            <a:r>
              <a:rPr lang="en-US" sz="1400" i="1" dirty="0"/>
              <a:t> </a:t>
            </a:r>
            <a:r>
              <a:rPr lang="en-US" sz="1400" i="1" dirty="0" err="1"/>
              <a:t>Mol</a:t>
            </a:r>
            <a:r>
              <a:rPr lang="en-US" sz="1400" i="1" dirty="0"/>
              <a:t> </a:t>
            </a:r>
            <a:r>
              <a:rPr lang="en-US" sz="1400" i="1" dirty="0" err="1"/>
              <a:t>Biol</a:t>
            </a:r>
            <a:r>
              <a:rPr lang="en-US" sz="1400" i="1" dirty="0"/>
              <a:t> 2010</a:t>
            </a:r>
          </a:p>
          <a:p>
            <a:pPr algn="ctr" eaLnBrk="1" hangingPunct="1">
              <a:lnSpc>
                <a:spcPct val="80000"/>
              </a:lnSpc>
              <a:spcBef>
                <a:spcPct val="20000"/>
              </a:spcBef>
            </a:pPr>
            <a:r>
              <a:rPr lang="en-US" sz="1400" i="1" dirty="0"/>
              <a:t>	   </a:t>
            </a:r>
            <a:r>
              <a:rPr lang="en-US" sz="1400" i="1" dirty="0" err="1"/>
              <a:t>Batra</a:t>
            </a:r>
            <a:r>
              <a:rPr lang="en-US" sz="1400" i="1" dirty="0"/>
              <a:t>, et al. Molecular Cell, 2014</a:t>
            </a:r>
          </a:p>
          <a:p>
            <a:pPr algn="ctr" eaLnBrk="1" hangingPunct="1">
              <a:lnSpc>
                <a:spcPct val="80000"/>
              </a:lnSpc>
              <a:spcBef>
                <a:spcPct val="20000"/>
              </a:spcBef>
            </a:pPr>
            <a:r>
              <a:rPr lang="en-US" sz="2000" dirty="0"/>
              <a:t>	</a:t>
            </a:r>
            <a:endParaRPr lang="en-US" sz="2000" dirty="0"/>
          </a:p>
          <a:p>
            <a:pPr algn="ctr" eaLnBrk="1" hangingPunct="1">
              <a:lnSpc>
                <a:spcPct val="80000"/>
              </a:lnSpc>
              <a:spcBef>
                <a:spcPct val="20000"/>
              </a:spcBef>
            </a:pPr>
            <a:endParaRPr lang="en-US" sz="2000" dirty="0"/>
          </a:p>
          <a:p>
            <a:pPr algn="ctr" eaLnBrk="1" hangingPunct="1">
              <a:lnSpc>
                <a:spcPct val="80000"/>
              </a:lnSpc>
              <a:spcBef>
                <a:spcPct val="20000"/>
              </a:spcBef>
            </a:pPr>
            <a:r>
              <a:rPr lang="en-US" sz="2000" i="1" dirty="0"/>
              <a:t>DM1, DM2, SCA8, FXTAS</a:t>
            </a:r>
          </a:p>
          <a:p>
            <a:pPr algn="ctr" eaLnBrk="1" hangingPunct="1">
              <a:lnSpc>
                <a:spcPct val="80000"/>
              </a:lnSpc>
              <a:spcBef>
                <a:spcPct val="20000"/>
              </a:spcBef>
            </a:pPr>
            <a:r>
              <a:rPr lang="en-US" sz="2000" i="1" dirty="0"/>
              <a:t> TDP43, FUS/TLS, Nova, </a:t>
            </a:r>
          </a:p>
          <a:p>
            <a:pPr algn="ctr" eaLnBrk="1" hangingPunct="1">
              <a:lnSpc>
                <a:spcPct val="80000"/>
              </a:lnSpc>
              <a:spcBef>
                <a:spcPct val="20000"/>
              </a:spcBef>
            </a:pPr>
            <a:r>
              <a:rPr lang="en-US" sz="2000" i="1" dirty="0"/>
              <a:t>C9orf72</a:t>
            </a:r>
            <a:endParaRPr lang="en-US" sz="2000" i="1" dirty="0"/>
          </a:p>
        </p:txBody>
      </p:sp>
      <p:pic>
        <p:nvPicPr>
          <p:cNvPr id="31" name="Picture 30"/>
          <p:cNvPicPr>
            <a:picLocks noChangeAspect="1" noChangeArrowheads="1"/>
          </p:cNvPicPr>
          <p:nvPr/>
        </p:nvPicPr>
        <p:blipFill>
          <a:blip r:embed="rId4" cstate="print">
            <a:lum contrast="48000"/>
          </a:blip>
          <a:srcRect l="14621" t="15385" r="19582" b="23077"/>
          <a:stretch>
            <a:fillRect/>
          </a:stretch>
        </p:blipFill>
        <p:spPr bwMode="auto">
          <a:xfrm>
            <a:off x="3068242" y="1295401"/>
            <a:ext cx="817959" cy="727075"/>
          </a:xfrm>
          <a:prstGeom prst="rect">
            <a:avLst/>
          </a:prstGeom>
          <a:noFill/>
          <a:ln w="9525">
            <a:noFill/>
            <a:miter lim="800000"/>
            <a:headEnd/>
            <a:tailEnd/>
          </a:ln>
        </p:spPr>
      </p:pic>
      <p:sp>
        <p:nvSpPr>
          <p:cNvPr id="9" name="Rectangle 8"/>
          <p:cNvSpPr/>
          <p:nvPr/>
        </p:nvSpPr>
        <p:spPr>
          <a:xfrm>
            <a:off x="2082929" y="2930526"/>
            <a:ext cx="735212" cy="2698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8" name="TextBox 7"/>
          <p:cNvSpPr txBox="1"/>
          <p:nvPr/>
        </p:nvSpPr>
        <p:spPr>
          <a:xfrm>
            <a:off x="1966114" y="2892256"/>
            <a:ext cx="870751" cy="400110"/>
          </a:xfrm>
          <a:prstGeom prst="rect">
            <a:avLst/>
          </a:prstGeom>
          <a:noFill/>
        </p:spPr>
        <p:txBody>
          <a:bodyPr wrap="none" rtlCol="0">
            <a:spAutoFit/>
          </a:bodyPr>
          <a:lstStyle/>
          <a:p>
            <a:r>
              <a:rPr lang="en-US" sz="2000" b="1" dirty="0">
                <a:solidFill>
                  <a:schemeClr val="tx1">
                    <a:lumMod val="65000"/>
                    <a:lumOff val="35000"/>
                  </a:schemeClr>
                </a:solidFill>
                <a:latin typeface="Berlin Sans FB Demi" pitchFamily="34" charset="0"/>
                <a:ea typeface="Adobe Gothic Std B" pitchFamily="34" charset="-128"/>
                <a:cs typeface="Aharoni" pitchFamily="2" charset="-79"/>
              </a:rPr>
              <a:t>CELF</a:t>
            </a:r>
            <a:endParaRPr lang="en-US" sz="2000" b="1" dirty="0">
              <a:solidFill>
                <a:schemeClr val="tx1">
                  <a:lumMod val="65000"/>
                  <a:lumOff val="35000"/>
                </a:schemeClr>
              </a:solidFill>
              <a:latin typeface="Berlin Sans FB Demi" pitchFamily="34" charset="0"/>
              <a:ea typeface="Adobe Gothic Std B" pitchFamily="34" charset="-128"/>
              <a:cs typeface="Aharoni" pitchFamily="2" charset="-79"/>
            </a:endParaRPr>
          </a:p>
        </p:txBody>
      </p:sp>
      <p:sp>
        <p:nvSpPr>
          <p:cNvPr id="36" name="TextBox 35"/>
          <p:cNvSpPr txBox="1"/>
          <p:nvPr/>
        </p:nvSpPr>
        <p:spPr>
          <a:xfrm>
            <a:off x="1902884" y="1063595"/>
            <a:ext cx="184731" cy="400110"/>
          </a:xfrm>
          <a:prstGeom prst="rect">
            <a:avLst/>
          </a:prstGeom>
          <a:noFill/>
        </p:spPr>
        <p:txBody>
          <a:bodyPr wrap="none" rtlCol="0">
            <a:spAutoFit/>
          </a:bodyPr>
          <a:lstStyle/>
          <a:p>
            <a:endParaRPr lang="en-US" sz="2000" b="1" dirty="0">
              <a:solidFill>
                <a:schemeClr val="tx1">
                  <a:lumMod val="65000"/>
                  <a:lumOff val="35000"/>
                </a:schemeClr>
              </a:solidFill>
              <a:latin typeface="Berlin Sans FB Demi" pitchFamily="34" charset="0"/>
              <a:ea typeface="Adobe Gothic Std B" pitchFamily="34" charset="-128"/>
              <a:cs typeface="Aharoni" pitchFamily="2" charset="-79"/>
            </a:endParaRPr>
          </a:p>
        </p:txBody>
      </p:sp>
      <p:sp>
        <p:nvSpPr>
          <p:cNvPr id="11" name="Rectangle 10"/>
          <p:cNvSpPr/>
          <p:nvPr/>
        </p:nvSpPr>
        <p:spPr>
          <a:xfrm>
            <a:off x="6563387" y="3874266"/>
            <a:ext cx="3726403"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78900" y="5564189"/>
            <a:ext cx="3726403" cy="989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p:cNvSpPr txBox="1">
            <a:spLocks noChangeArrowheads="1"/>
          </p:cNvSpPr>
          <p:nvPr/>
        </p:nvSpPr>
        <p:spPr>
          <a:xfrm>
            <a:off x="1524001" y="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i="1" dirty="0" smtClean="0"/>
              <a:t>Mutant RNA problems – myotonic dystrophy</a:t>
            </a:r>
            <a:endParaRPr lang="en-US" sz="3000" i="1" dirty="0"/>
          </a:p>
        </p:txBody>
      </p:sp>
    </p:spTree>
    <p:extLst>
      <p:ext uri="{BB962C8B-B14F-4D97-AF65-F5344CB8AC3E}">
        <p14:creationId xmlns:p14="http://schemas.microsoft.com/office/powerpoint/2010/main" val="1906108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0" nodeType="clickEffect">
                                  <p:stCondLst>
                                    <p:cond delay="0"/>
                                  </p:stCondLst>
                                  <p:childTnLst>
                                    <p:set>
                                      <p:cBhvr>
                                        <p:cTn id="1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microsatellite disorders[4]-lr3.jpg"/>
          <p:cNvPicPr>
            <a:picLocks noChangeAspect="1"/>
          </p:cNvPicPr>
          <p:nvPr/>
        </p:nvPicPr>
        <p:blipFill rotWithShape="1">
          <a:blip r:embed="rId3" cstate="print">
            <a:extLst>
              <a:ext uri="{28A0092B-C50C-407E-A947-70E740481C1C}">
                <a14:useLocalDpi xmlns:a14="http://schemas.microsoft.com/office/drawing/2010/main" val="0"/>
              </a:ext>
            </a:extLst>
          </a:blip>
          <a:srcRect b="49463"/>
          <a:stretch/>
        </p:blipFill>
        <p:spPr>
          <a:xfrm>
            <a:off x="2126378" y="1890532"/>
            <a:ext cx="8236822" cy="2224269"/>
          </a:xfrm>
          <a:prstGeom prst="rect">
            <a:avLst/>
          </a:prstGeom>
        </p:spPr>
      </p:pic>
      <p:sp>
        <p:nvSpPr>
          <p:cNvPr id="2" name="Title 1"/>
          <p:cNvSpPr>
            <a:spLocks noGrp="1"/>
          </p:cNvSpPr>
          <p:nvPr>
            <p:ph type="title"/>
          </p:nvPr>
        </p:nvSpPr>
        <p:spPr>
          <a:xfrm>
            <a:off x="1402062" y="76200"/>
            <a:ext cx="9328243" cy="1143000"/>
          </a:xfrm>
        </p:spPr>
        <p:txBody>
          <a:bodyPr>
            <a:noAutofit/>
          </a:bodyPr>
          <a:lstStyle/>
          <a:p>
            <a:r>
              <a:rPr lang="en-US" sz="3200" dirty="0"/>
              <a:t>Repeat Expansion Mutations in Neurologic Disease</a:t>
            </a:r>
            <a:endParaRPr lang="en-US" sz="3200" dirty="0"/>
          </a:p>
        </p:txBody>
      </p:sp>
      <p:sp>
        <p:nvSpPr>
          <p:cNvPr id="31" name="TextBox 30"/>
          <p:cNvSpPr txBox="1"/>
          <p:nvPr/>
        </p:nvSpPr>
        <p:spPr>
          <a:xfrm>
            <a:off x="2133600" y="5818540"/>
            <a:ext cx="7620000" cy="461665"/>
          </a:xfrm>
          <a:prstGeom prst="rect">
            <a:avLst/>
          </a:prstGeom>
          <a:noFill/>
        </p:spPr>
        <p:txBody>
          <a:bodyPr wrap="square" rtlCol="0">
            <a:spAutoFit/>
          </a:bodyPr>
          <a:lstStyle/>
          <a:p>
            <a:r>
              <a:rPr lang="en-US" sz="2400" dirty="0">
                <a:solidFill>
                  <a:schemeClr val="accent1">
                    <a:lumMod val="75000"/>
                  </a:schemeClr>
                </a:solidFill>
              </a:rPr>
              <a:t>Repeat Associated Non-ATG (RAN) translation  </a:t>
            </a:r>
            <a:endParaRPr lang="en-US" sz="2400" dirty="0">
              <a:solidFill>
                <a:schemeClr val="accent1">
                  <a:lumMod val="75000"/>
                </a:schemeClr>
              </a:solidFill>
            </a:endParaRPr>
          </a:p>
        </p:txBody>
      </p:sp>
      <p:cxnSp>
        <p:nvCxnSpPr>
          <p:cNvPr id="4" name="Straight Arrow Connector 3"/>
          <p:cNvCxnSpPr/>
          <p:nvPr/>
        </p:nvCxnSpPr>
        <p:spPr>
          <a:xfrm flipV="1">
            <a:off x="9753600" y="4191002"/>
            <a:ext cx="0" cy="533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3601" y="5100936"/>
            <a:ext cx="6499985" cy="461665"/>
          </a:xfrm>
          <a:prstGeom prst="rect">
            <a:avLst/>
          </a:prstGeom>
          <a:noFill/>
        </p:spPr>
        <p:txBody>
          <a:bodyPr wrap="none" rtlCol="0">
            <a:spAutoFit/>
          </a:bodyPr>
          <a:lstStyle/>
          <a:p>
            <a:r>
              <a:rPr lang="en-US" sz="2400" dirty="0">
                <a:solidFill>
                  <a:schemeClr val="accent1">
                    <a:lumMod val="75000"/>
                  </a:schemeClr>
                </a:solidFill>
              </a:rPr>
              <a:t>Protein Loss  / Protein Gain / RNA Gain of Function</a:t>
            </a:r>
            <a:endParaRPr lang="en-US" sz="2400" dirty="0">
              <a:solidFill>
                <a:schemeClr val="accent1">
                  <a:lumMod val="75000"/>
                </a:schemeClr>
              </a:solidFill>
            </a:endParaRPr>
          </a:p>
        </p:txBody>
      </p:sp>
      <p:sp>
        <p:nvSpPr>
          <p:cNvPr id="3" name="Rectangle 2"/>
          <p:cNvSpPr/>
          <p:nvPr/>
        </p:nvSpPr>
        <p:spPr>
          <a:xfrm>
            <a:off x="3733801" y="4038600"/>
            <a:ext cx="795411" cy="369332"/>
          </a:xfrm>
          <a:prstGeom prst="rect">
            <a:avLst/>
          </a:prstGeom>
        </p:spPr>
        <p:txBody>
          <a:bodyPr wrap="none">
            <a:spAutoFit/>
          </a:bodyPr>
          <a:lstStyle/>
          <a:p>
            <a:r>
              <a:rPr lang="en-US" dirty="0">
                <a:latin typeface="Times New Roman" pitchFamily="18" charset="0"/>
                <a:cs typeface="Times New Roman" pitchFamily="18" charset="0"/>
              </a:rPr>
              <a:t>(Q)</a:t>
            </a:r>
            <a:r>
              <a:rPr lang="en-US" baseline="-25000" dirty="0">
                <a:latin typeface="Times New Roman" pitchFamily="18" charset="0"/>
                <a:cs typeface="Times New Roman" pitchFamily="18" charset="0"/>
              </a:rPr>
              <a:t>EXP</a:t>
            </a:r>
            <a:endParaRPr lang="en-US" baseline="-25000" dirty="0"/>
          </a:p>
        </p:txBody>
      </p:sp>
      <p:sp>
        <p:nvSpPr>
          <p:cNvPr id="15" name="TextBox 14"/>
          <p:cNvSpPr txBox="1"/>
          <p:nvPr/>
        </p:nvSpPr>
        <p:spPr>
          <a:xfrm>
            <a:off x="2133600" y="5458083"/>
            <a:ext cx="3162982" cy="461665"/>
          </a:xfrm>
          <a:prstGeom prst="rect">
            <a:avLst/>
          </a:prstGeom>
          <a:noFill/>
        </p:spPr>
        <p:txBody>
          <a:bodyPr wrap="none" rtlCol="0">
            <a:spAutoFit/>
          </a:bodyPr>
          <a:lstStyle/>
          <a:p>
            <a:r>
              <a:rPr lang="en-US" sz="2400" dirty="0">
                <a:solidFill>
                  <a:schemeClr val="accent1">
                    <a:lumMod val="75000"/>
                  </a:schemeClr>
                </a:solidFill>
              </a:rPr>
              <a:t>Bidirectional Expression</a:t>
            </a:r>
            <a:endParaRPr lang="en-US" sz="2400" dirty="0">
              <a:solidFill>
                <a:schemeClr val="accent1">
                  <a:lumMod val="75000"/>
                </a:schemeClr>
              </a:solidFill>
            </a:endParaRPr>
          </a:p>
        </p:txBody>
      </p:sp>
      <p:sp>
        <p:nvSpPr>
          <p:cNvPr id="12" name="TextBox 11"/>
          <p:cNvSpPr txBox="1"/>
          <p:nvPr/>
        </p:nvSpPr>
        <p:spPr>
          <a:xfrm rot="17020258">
            <a:off x="3419704" y="3420916"/>
            <a:ext cx="561179" cy="369332"/>
          </a:xfrm>
          <a:prstGeom prst="rect">
            <a:avLst/>
          </a:prstGeom>
          <a:noFill/>
        </p:spPr>
        <p:txBody>
          <a:bodyPr wrap="none" rtlCol="0">
            <a:spAutoFit/>
          </a:bodyPr>
          <a:lstStyle/>
          <a:p>
            <a:r>
              <a:rPr lang="en-US" b="1" dirty="0">
                <a:solidFill>
                  <a:srgbClr val="C00000"/>
                </a:solidFill>
              </a:rPr>
              <a:t>ATG</a:t>
            </a:r>
            <a:endParaRPr lang="en-US" b="1" dirty="0">
              <a:solidFill>
                <a:srgbClr val="C00000"/>
              </a:solidFill>
            </a:endParaRPr>
          </a:p>
        </p:txBody>
      </p:sp>
      <p:sp>
        <p:nvSpPr>
          <p:cNvPr id="23" name="Oval 22"/>
          <p:cNvSpPr/>
          <p:nvPr/>
        </p:nvSpPr>
        <p:spPr>
          <a:xfrm>
            <a:off x="6324600" y="3124200"/>
            <a:ext cx="838200" cy="533400"/>
          </a:xfrm>
          <a:prstGeom prst="ellipse">
            <a:avLst/>
          </a:prstGeom>
          <a:noFill/>
          <a:ln w="38100" cmpd="sng">
            <a:solidFill>
              <a:srgbClr val="D6413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2133600" y="6172200"/>
            <a:ext cx="8538390" cy="446276"/>
          </a:xfrm>
          <a:prstGeom prst="rect">
            <a:avLst/>
          </a:prstGeom>
          <a:noFill/>
        </p:spPr>
        <p:txBody>
          <a:bodyPr wrap="none" rtlCol="0">
            <a:spAutoFit/>
          </a:bodyPr>
          <a:lstStyle/>
          <a:p>
            <a:r>
              <a:rPr lang="en-US" sz="2300" dirty="0">
                <a:solidFill>
                  <a:schemeClr val="accent1">
                    <a:lumMod val="75000"/>
                  </a:schemeClr>
                </a:solidFill>
              </a:rPr>
              <a:t>Expansion mutations produce unexpected proteins in multiple frames</a:t>
            </a:r>
            <a:endParaRPr lang="en-US" sz="2300" dirty="0">
              <a:solidFill>
                <a:schemeClr val="accent1">
                  <a:lumMod val="75000"/>
                </a:schemeClr>
              </a:solidFill>
            </a:endParaRPr>
          </a:p>
        </p:txBody>
      </p:sp>
      <p:sp>
        <p:nvSpPr>
          <p:cNvPr id="14" name="Oval 13"/>
          <p:cNvSpPr/>
          <p:nvPr/>
        </p:nvSpPr>
        <p:spPr>
          <a:xfrm>
            <a:off x="9398000" y="3146425"/>
            <a:ext cx="838200" cy="533400"/>
          </a:xfrm>
          <a:prstGeom prst="ellipse">
            <a:avLst/>
          </a:prstGeom>
          <a:noFill/>
          <a:ln w="38100" cmpd="sng">
            <a:solidFill>
              <a:srgbClr val="D6413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33585" y="2819400"/>
            <a:ext cx="838200" cy="533400"/>
          </a:xfrm>
          <a:prstGeom prst="ellipse">
            <a:avLst/>
          </a:prstGeom>
          <a:noFill/>
          <a:ln w="38100" cmpd="sng">
            <a:solidFill>
              <a:srgbClr val="D6413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895600" y="3086100"/>
            <a:ext cx="838200" cy="533400"/>
          </a:xfrm>
          <a:prstGeom prst="ellipse">
            <a:avLst/>
          </a:prstGeom>
          <a:noFill/>
          <a:ln w="38100" cmpd="sng">
            <a:solidFill>
              <a:srgbClr val="D6413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691011" y="3285540"/>
            <a:ext cx="838200" cy="533400"/>
          </a:xfrm>
          <a:prstGeom prst="ellipse">
            <a:avLst/>
          </a:prstGeom>
          <a:noFill/>
          <a:ln w="38100" cmpd="sng">
            <a:solidFill>
              <a:srgbClr val="D6413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252124" y="3301221"/>
            <a:ext cx="659155" cy="307777"/>
          </a:xfrm>
          <a:prstGeom prst="rect">
            <a:avLst/>
          </a:prstGeom>
          <a:noFill/>
        </p:spPr>
        <p:txBody>
          <a:bodyPr wrap="none" rtlCol="0">
            <a:spAutoFit/>
          </a:bodyPr>
          <a:lstStyle/>
          <a:p>
            <a:r>
              <a:rPr lang="en-US" sz="1400" b="1" dirty="0">
                <a:solidFill>
                  <a:schemeClr val="tx1">
                    <a:lumMod val="75000"/>
                    <a:lumOff val="25000"/>
                  </a:schemeClr>
                </a:solidFill>
              </a:rPr>
              <a:t>SCA12</a:t>
            </a:r>
            <a:endParaRPr lang="en-US" sz="1400" b="1" dirty="0">
              <a:solidFill>
                <a:schemeClr val="tx1">
                  <a:lumMod val="75000"/>
                  <a:lumOff val="25000"/>
                </a:schemeClr>
              </a:solidFil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1011" y="4394724"/>
            <a:ext cx="381000" cy="450273"/>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036" y="4282656"/>
            <a:ext cx="381000" cy="450273"/>
          </a:xfrm>
          <a:prstGeom prst="rect">
            <a:avLst/>
          </a:prstGeom>
        </p:spPr>
      </p:pic>
    </p:spTree>
    <p:extLst>
      <p:ext uri="{BB962C8B-B14F-4D97-AF65-F5344CB8AC3E}">
        <p14:creationId xmlns:p14="http://schemas.microsoft.com/office/powerpoint/2010/main" val="20171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5" grpId="0"/>
      <p:bldP spid="23" grpId="0" animBg="1"/>
      <p:bldP spid="24" grpId="0"/>
      <p:bldP spid="14" grpId="0" animBg="1"/>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normAutofit/>
          </a:bodyPr>
          <a:lstStyle/>
          <a:p>
            <a:pPr algn="ctr"/>
            <a:r>
              <a:rPr lang="en-US" sz="4000" i="1" dirty="0"/>
              <a:t>Spinocerebellar Ataxia Type 8</a:t>
            </a:r>
            <a:br>
              <a:rPr lang="en-US" sz="4000" i="1" dirty="0"/>
            </a:br>
            <a:r>
              <a:rPr lang="en-US" sz="4000" i="1" dirty="0"/>
              <a:t>SCA8</a:t>
            </a:r>
          </a:p>
        </p:txBody>
      </p:sp>
    </p:spTree>
    <p:extLst>
      <p:ext uri="{BB962C8B-B14F-4D97-AF65-F5344CB8AC3E}">
        <p14:creationId xmlns:p14="http://schemas.microsoft.com/office/powerpoint/2010/main" val="543537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143000"/>
          </a:xfrm>
        </p:spPr>
        <p:txBody>
          <a:bodyPr>
            <a:normAutofit/>
          </a:bodyPr>
          <a:lstStyle/>
          <a:p>
            <a:r>
              <a:rPr lang="en-US" i="1" dirty="0" smtClean="0"/>
              <a:t> SCA8: one mutation two genes</a:t>
            </a:r>
            <a:endParaRPr lang="en-US" i="1" dirty="0"/>
          </a:p>
        </p:txBody>
      </p:sp>
      <p:sp>
        <p:nvSpPr>
          <p:cNvPr id="30" name="Isosceles Triangle 29"/>
          <p:cNvSpPr/>
          <p:nvPr/>
        </p:nvSpPr>
        <p:spPr>
          <a:xfrm>
            <a:off x="6223126" y="3429001"/>
            <a:ext cx="593750" cy="29097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Isosceles Triangle 28"/>
          <p:cNvSpPr/>
          <p:nvPr/>
        </p:nvSpPr>
        <p:spPr>
          <a:xfrm rot="10800000">
            <a:off x="6223126" y="2452225"/>
            <a:ext cx="593750" cy="29097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4" name="Rectangle 3"/>
          <p:cNvSpPr/>
          <p:nvPr/>
        </p:nvSpPr>
        <p:spPr>
          <a:xfrm>
            <a:off x="4118013" y="2807385"/>
            <a:ext cx="1079544" cy="253022"/>
          </a:xfrm>
          <a:prstGeom prst="rect">
            <a:avLst/>
          </a:prstGeom>
          <a:solidFill>
            <a:schemeClr val="bg2"/>
          </a:solidFill>
          <a:ln w="9525"/>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F497D"/>
                </a:solidFill>
              </a:rPr>
              <a:t>Exon B</a:t>
            </a:r>
            <a:endParaRPr lang="en-US" sz="2000" dirty="0">
              <a:solidFill>
                <a:srgbClr val="1F497D"/>
              </a:solidFill>
            </a:endParaRPr>
          </a:p>
        </p:txBody>
      </p:sp>
      <p:cxnSp>
        <p:nvCxnSpPr>
          <p:cNvPr id="6" name="Straight Connector 5"/>
          <p:cNvCxnSpPr/>
          <p:nvPr/>
        </p:nvCxnSpPr>
        <p:spPr>
          <a:xfrm>
            <a:off x="5197557" y="2917968"/>
            <a:ext cx="350852"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683354" y="2917968"/>
            <a:ext cx="323863"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521422" y="2842062"/>
            <a:ext cx="53977" cy="151813"/>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29377" y="2842062"/>
            <a:ext cx="53977" cy="151813"/>
          </a:xfrm>
          <a:prstGeom prst="line">
            <a:avLst/>
          </a:prstGeom>
          <a:ln w="25400"/>
          <a:effectLst/>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07217" y="2807385"/>
            <a:ext cx="1025567" cy="253022"/>
          </a:xfrm>
          <a:prstGeom prst="rect">
            <a:avLst/>
          </a:prstGeom>
          <a:solidFill>
            <a:schemeClr val="bg2"/>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F497D"/>
                </a:solidFill>
              </a:rPr>
              <a:t>Exon A</a:t>
            </a:r>
            <a:endParaRPr lang="en-US" sz="2000" dirty="0">
              <a:solidFill>
                <a:srgbClr val="1F497D"/>
              </a:solidFill>
            </a:endParaRPr>
          </a:p>
        </p:txBody>
      </p:sp>
      <p:cxnSp>
        <p:nvCxnSpPr>
          <p:cNvPr id="16" name="Straight Connector 15"/>
          <p:cNvCxnSpPr/>
          <p:nvPr/>
        </p:nvCxnSpPr>
        <p:spPr>
          <a:xfrm>
            <a:off x="3605229" y="2892665"/>
            <a:ext cx="512784"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70286" y="2892665"/>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35343" y="2892665"/>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00400" y="2892665"/>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sp>
        <p:nvSpPr>
          <p:cNvPr id="27" name="Isosceles Triangle 26"/>
          <p:cNvSpPr/>
          <p:nvPr/>
        </p:nvSpPr>
        <p:spPr>
          <a:xfrm rot="10800000">
            <a:off x="6385057" y="2604037"/>
            <a:ext cx="269886" cy="1391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8" name="Isosceles Triangle 27"/>
          <p:cNvSpPr/>
          <p:nvPr/>
        </p:nvSpPr>
        <p:spPr>
          <a:xfrm>
            <a:off x="6385057" y="3441651"/>
            <a:ext cx="269886" cy="1391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1" name="TextBox 30"/>
          <p:cNvSpPr txBox="1"/>
          <p:nvPr/>
        </p:nvSpPr>
        <p:spPr>
          <a:xfrm>
            <a:off x="6157409" y="3682021"/>
            <a:ext cx="858377" cy="369332"/>
          </a:xfrm>
          <a:prstGeom prst="rect">
            <a:avLst/>
          </a:prstGeom>
          <a:noFill/>
        </p:spPr>
        <p:txBody>
          <a:bodyPr wrap="none" rtlCol="0">
            <a:spAutoFit/>
          </a:bodyPr>
          <a:lstStyle/>
          <a:p>
            <a:r>
              <a:rPr lang="en-US" b="1" dirty="0">
                <a:solidFill>
                  <a:srgbClr val="1F497D"/>
                </a:solidFill>
              </a:rPr>
              <a:t>(CAG)n</a:t>
            </a:r>
            <a:endParaRPr lang="en-US" b="1" dirty="0">
              <a:solidFill>
                <a:srgbClr val="1F497D"/>
              </a:solidFill>
            </a:endParaRPr>
          </a:p>
        </p:txBody>
      </p:sp>
      <p:sp>
        <p:nvSpPr>
          <p:cNvPr id="32" name="TextBox 31"/>
          <p:cNvSpPr txBox="1"/>
          <p:nvPr/>
        </p:nvSpPr>
        <p:spPr>
          <a:xfrm>
            <a:off x="6096000" y="2133600"/>
            <a:ext cx="830164" cy="369332"/>
          </a:xfrm>
          <a:prstGeom prst="rect">
            <a:avLst/>
          </a:prstGeom>
          <a:noFill/>
        </p:spPr>
        <p:txBody>
          <a:bodyPr wrap="none" rtlCol="0">
            <a:spAutoFit/>
          </a:bodyPr>
          <a:lstStyle/>
          <a:p>
            <a:r>
              <a:rPr lang="en-US" b="1" dirty="0">
                <a:solidFill>
                  <a:srgbClr val="1F497D"/>
                </a:solidFill>
              </a:rPr>
              <a:t>(CTG)n</a:t>
            </a:r>
            <a:endParaRPr lang="en-US" b="1" dirty="0">
              <a:solidFill>
                <a:srgbClr val="1F497D"/>
              </a:solidFill>
            </a:endParaRPr>
          </a:p>
        </p:txBody>
      </p:sp>
      <p:sp>
        <p:nvSpPr>
          <p:cNvPr id="33" name="Rectangle 32"/>
          <p:cNvSpPr/>
          <p:nvPr/>
        </p:nvSpPr>
        <p:spPr>
          <a:xfrm>
            <a:off x="5737330" y="3136608"/>
            <a:ext cx="1295454" cy="245899"/>
          </a:xfrm>
          <a:prstGeom prst="rect">
            <a:avLst/>
          </a:prstGeom>
          <a:solidFill>
            <a:schemeClr val="bg2"/>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F497D"/>
                </a:solidFill>
              </a:rPr>
              <a:t>Exon 1</a:t>
            </a:r>
            <a:endParaRPr lang="en-US" sz="2000" dirty="0">
              <a:solidFill>
                <a:srgbClr val="1F497D"/>
              </a:solidFill>
            </a:endParaRPr>
          </a:p>
        </p:txBody>
      </p:sp>
      <p:cxnSp>
        <p:nvCxnSpPr>
          <p:cNvPr id="132" name="Straight Connector 131"/>
          <p:cNvCxnSpPr/>
          <p:nvPr/>
        </p:nvCxnSpPr>
        <p:spPr>
          <a:xfrm flipH="1">
            <a:off x="7457807" y="1828049"/>
            <a:ext cx="41437" cy="0"/>
          </a:xfrm>
          <a:prstGeom prst="line">
            <a:avLst/>
          </a:prstGeom>
          <a:ln w="69850">
            <a:solidFill>
              <a:schemeClr val="tx2">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783819" y="1777445"/>
            <a:ext cx="1844096" cy="158364"/>
          </a:xfrm>
          <a:custGeom>
            <a:avLst/>
            <a:gdLst>
              <a:gd name="connsiteX0" fmla="*/ 0 w 1764214"/>
              <a:gd name="connsiteY0" fmla="*/ 118974 h 229404"/>
              <a:gd name="connsiteX1" fmla="*/ 91780 w 1764214"/>
              <a:gd name="connsiteY1" fmla="*/ 224351 h 229404"/>
              <a:gd name="connsiteX2" fmla="*/ 244746 w 1764214"/>
              <a:gd name="connsiteY2" fmla="*/ 3399 h 229404"/>
              <a:gd name="connsiteX3" fmla="*/ 397713 w 1764214"/>
              <a:gd name="connsiteY3" fmla="*/ 224351 h 229404"/>
              <a:gd name="connsiteX4" fmla="*/ 550679 w 1764214"/>
              <a:gd name="connsiteY4" fmla="*/ 3399 h 229404"/>
              <a:gd name="connsiteX5" fmla="*/ 700247 w 1764214"/>
              <a:gd name="connsiteY5" fmla="*/ 227750 h 229404"/>
              <a:gd name="connsiteX6" fmla="*/ 856613 w 1764214"/>
              <a:gd name="connsiteY6" fmla="*/ 3399 h 229404"/>
              <a:gd name="connsiteX7" fmla="*/ 1006180 w 1764214"/>
              <a:gd name="connsiteY7" fmla="*/ 227750 h 229404"/>
              <a:gd name="connsiteX8" fmla="*/ 1159146 w 1764214"/>
              <a:gd name="connsiteY8" fmla="*/ 0 h 229404"/>
              <a:gd name="connsiteX9" fmla="*/ 1312113 w 1764214"/>
              <a:gd name="connsiteY9" fmla="*/ 227750 h 229404"/>
              <a:gd name="connsiteX10" fmla="*/ 1465079 w 1764214"/>
              <a:gd name="connsiteY10" fmla="*/ 0 h 229404"/>
              <a:gd name="connsiteX11" fmla="*/ 1618046 w 1764214"/>
              <a:gd name="connsiteY11" fmla="*/ 227750 h 229404"/>
              <a:gd name="connsiteX12" fmla="*/ 1703027 w 1764214"/>
              <a:gd name="connsiteY12" fmla="*/ 101978 h 229404"/>
              <a:gd name="connsiteX13" fmla="*/ 1764214 w 1764214"/>
              <a:gd name="connsiteY13" fmla="*/ 84982 h 229404"/>
              <a:gd name="connsiteX14" fmla="*/ 1764214 w 1764214"/>
              <a:gd name="connsiteY14" fmla="*/ 84982 h 229404"/>
              <a:gd name="connsiteX15" fmla="*/ 1764214 w 1764214"/>
              <a:gd name="connsiteY15" fmla="*/ 84982 h 229404"/>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764214 w 1764214"/>
              <a:gd name="connsiteY15"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697213 w 1764214"/>
              <a:gd name="connsiteY15" fmla="*/ 112279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0" fmla="*/ 0 w 1761732"/>
              <a:gd name="connsiteY0" fmla="*/ 118974 h 243590"/>
              <a:gd name="connsiteX1" fmla="*/ 107316 w 1761732"/>
              <a:gd name="connsiteY1" fmla="*/ 240628 h 243590"/>
              <a:gd name="connsiteX2" fmla="*/ 244746 w 1761732"/>
              <a:gd name="connsiteY2" fmla="*/ 3399 h 243590"/>
              <a:gd name="connsiteX3" fmla="*/ 397713 w 1761732"/>
              <a:gd name="connsiteY3" fmla="*/ 224351 h 243590"/>
              <a:gd name="connsiteX4" fmla="*/ 550679 w 1761732"/>
              <a:gd name="connsiteY4" fmla="*/ 3399 h 243590"/>
              <a:gd name="connsiteX5" fmla="*/ 700247 w 1761732"/>
              <a:gd name="connsiteY5" fmla="*/ 227750 h 243590"/>
              <a:gd name="connsiteX6" fmla="*/ 856613 w 1761732"/>
              <a:gd name="connsiteY6" fmla="*/ 3399 h 243590"/>
              <a:gd name="connsiteX7" fmla="*/ 1006180 w 1761732"/>
              <a:gd name="connsiteY7" fmla="*/ 227750 h 243590"/>
              <a:gd name="connsiteX8" fmla="*/ 1159146 w 1761732"/>
              <a:gd name="connsiteY8" fmla="*/ 0 h 243590"/>
              <a:gd name="connsiteX9" fmla="*/ 1312113 w 1761732"/>
              <a:gd name="connsiteY9" fmla="*/ 227750 h 243590"/>
              <a:gd name="connsiteX10" fmla="*/ 1465079 w 1761732"/>
              <a:gd name="connsiteY10" fmla="*/ 0 h 243590"/>
              <a:gd name="connsiteX11" fmla="*/ 1618046 w 1761732"/>
              <a:gd name="connsiteY11" fmla="*/ 227750 h 243590"/>
              <a:gd name="connsiteX12" fmla="*/ 1703027 w 1761732"/>
              <a:gd name="connsiteY12" fmla="*/ 101978 h 243590"/>
              <a:gd name="connsiteX13" fmla="*/ 1761732 w 1761732"/>
              <a:gd name="connsiteY13" fmla="*/ 84982 h 243590"/>
              <a:gd name="connsiteX0" fmla="*/ 0 w 1703027"/>
              <a:gd name="connsiteY0" fmla="*/ 118974 h 243590"/>
              <a:gd name="connsiteX1" fmla="*/ 107316 w 1703027"/>
              <a:gd name="connsiteY1" fmla="*/ 240628 h 243590"/>
              <a:gd name="connsiteX2" fmla="*/ 244746 w 1703027"/>
              <a:gd name="connsiteY2" fmla="*/ 3399 h 243590"/>
              <a:gd name="connsiteX3" fmla="*/ 397713 w 1703027"/>
              <a:gd name="connsiteY3" fmla="*/ 224351 h 243590"/>
              <a:gd name="connsiteX4" fmla="*/ 550679 w 1703027"/>
              <a:gd name="connsiteY4" fmla="*/ 3399 h 243590"/>
              <a:gd name="connsiteX5" fmla="*/ 700247 w 1703027"/>
              <a:gd name="connsiteY5" fmla="*/ 227750 h 243590"/>
              <a:gd name="connsiteX6" fmla="*/ 856613 w 1703027"/>
              <a:gd name="connsiteY6" fmla="*/ 3399 h 243590"/>
              <a:gd name="connsiteX7" fmla="*/ 1006180 w 1703027"/>
              <a:gd name="connsiteY7" fmla="*/ 227750 h 243590"/>
              <a:gd name="connsiteX8" fmla="*/ 1159146 w 1703027"/>
              <a:gd name="connsiteY8" fmla="*/ 0 h 243590"/>
              <a:gd name="connsiteX9" fmla="*/ 1312113 w 1703027"/>
              <a:gd name="connsiteY9" fmla="*/ 227750 h 243590"/>
              <a:gd name="connsiteX10" fmla="*/ 1465079 w 1703027"/>
              <a:gd name="connsiteY10" fmla="*/ 0 h 243590"/>
              <a:gd name="connsiteX11" fmla="*/ 1618046 w 1703027"/>
              <a:gd name="connsiteY11" fmla="*/ 227750 h 243590"/>
              <a:gd name="connsiteX12" fmla="*/ 1703027 w 1703027"/>
              <a:gd name="connsiteY12" fmla="*/ 101978 h 243590"/>
              <a:gd name="connsiteX0" fmla="*/ 0 w 1678212"/>
              <a:gd name="connsiteY0" fmla="*/ 115074 h 243318"/>
              <a:gd name="connsiteX1" fmla="*/ 82501 w 1678212"/>
              <a:gd name="connsiteY1" fmla="*/ 240628 h 243318"/>
              <a:gd name="connsiteX2" fmla="*/ 219931 w 1678212"/>
              <a:gd name="connsiteY2" fmla="*/ 3399 h 243318"/>
              <a:gd name="connsiteX3" fmla="*/ 372898 w 1678212"/>
              <a:gd name="connsiteY3" fmla="*/ 224351 h 243318"/>
              <a:gd name="connsiteX4" fmla="*/ 525864 w 1678212"/>
              <a:gd name="connsiteY4" fmla="*/ 3399 h 243318"/>
              <a:gd name="connsiteX5" fmla="*/ 675432 w 1678212"/>
              <a:gd name="connsiteY5" fmla="*/ 227750 h 243318"/>
              <a:gd name="connsiteX6" fmla="*/ 831798 w 1678212"/>
              <a:gd name="connsiteY6" fmla="*/ 3399 h 243318"/>
              <a:gd name="connsiteX7" fmla="*/ 981365 w 1678212"/>
              <a:gd name="connsiteY7" fmla="*/ 227750 h 243318"/>
              <a:gd name="connsiteX8" fmla="*/ 1134331 w 1678212"/>
              <a:gd name="connsiteY8" fmla="*/ 0 h 243318"/>
              <a:gd name="connsiteX9" fmla="*/ 1287298 w 1678212"/>
              <a:gd name="connsiteY9" fmla="*/ 227750 h 243318"/>
              <a:gd name="connsiteX10" fmla="*/ 1440264 w 1678212"/>
              <a:gd name="connsiteY10" fmla="*/ 0 h 243318"/>
              <a:gd name="connsiteX11" fmla="*/ 1593231 w 1678212"/>
              <a:gd name="connsiteY11" fmla="*/ 227750 h 243318"/>
              <a:gd name="connsiteX12" fmla="*/ 1678212 w 1678212"/>
              <a:gd name="connsiteY12" fmla="*/ 101978 h 243318"/>
              <a:gd name="connsiteX0" fmla="*/ 0 w 1705509"/>
              <a:gd name="connsiteY0" fmla="*/ 115074 h 243318"/>
              <a:gd name="connsiteX1" fmla="*/ 82501 w 1705509"/>
              <a:gd name="connsiteY1" fmla="*/ 240628 h 243318"/>
              <a:gd name="connsiteX2" fmla="*/ 219931 w 1705509"/>
              <a:gd name="connsiteY2" fmla="*/ 3399 h 243318"/>
              <a:gd name="connsiteX3" fmla="*/ 372898 w 1705509"/>
              <a:gd name="connsiteY3" fmla="*/ 224351 h 243318"/>
              <a:gd name="connsiteX4" fmla="*/ 525864 w 1705509"/>
              <a:gd name="connsiteY4" fmla="*/ 3399 h 243318"/>
              <a:gd name="connsiteX5" fmla="*/ 675432 w 1705509"/>
              <a:gd name="connsiteY5" fmla="*/ 227750 h 243318"/>
              <a:gd name="connsiteX6" fmla="*/ 831798 w 1705509"/>
              <a:gd name="connsiteY6" fmla="*/ 3399 h 243318"/>
              <a:gd name="connsiteX7" fmla="*/ 981365 w 1705509"/>
              <a:gd name="connsiteY7" fmla="*/ 227750 h 243318"/>
              <a:gd name="connsiteX8" fmla="*/ 1134331 w 1705509"/>
              <a:gd name="connsiteY8" fmla="*/ 0 h 243318"/>
              <a:gd name="connsiteX9" fmla="*/ 1287298 w 1705509"/>
              <a:gd name="connsiteY9" fmla="*/ 227750 h 243318"/>
              <a:gd name="connsiteX10" fmla="*/ 1440264 w 1705509"/>
              <a:gd name="connsiteY10" fmla="*/ 0 h 243318"/>
              <a:gd name="connsiteX11" fmla="*/ 1593231 w 1705509"/>
              <a:gd name="connsiteY11" fmla="*/ 227750 h 243318"/>
              <a:gd name="connsiteX12" fmla="*/ 1705509 w 1705509"/>
              <a:gd name="connsiteY12" fmla="*/ 86380 h 243318"/>
              <a:gd name="connsiteX0" fmla="*/ 0 w 1703027"/>
              <a:gd name="connsiteY0" fmla="*/ 115074 h 243318"/>
              <a:gd name="connsiteX1" fmla="*/ 82501 w 1703027"/>
              <a:gd name="connsiteY1" fmla="*/ 240628 h 243318"/>
              <a:gd name="connsiteX2" fmla="*/ 219931 w 1703027"/>
              <a:gd name="connsiteY2" fmla="*/ 3399 h 243318"/>
              <a:gd name="connsiteX3" fmla="*/ 372898 w 1703027"/>
              <a:gd name="connsiteY3" fmla="*/ 224351 h 243318"/>
              <a:gd name="connsiteX4" fmla="*/ 525864 w 1703027"/>
              <a:gd name="connsiteY4" fmla="*/ 3399 h 243318"/>
              <a:gd name="connsiteX5" fmla="*/ 675432 w 1703027"/>
              <a:gd name="connsiteY5" fmla="*/ 227750 h 243318"/>
              <a:gd name="connsiteX6" fmla="*/ 831798 w 1703027"/>
              <a:gd name="connsiteY6" fmla="*/ 3399 h 243318"/>
              <a:gd name="connsiteX7" fmla="*/ 981365 w 1703027"/>
              <a:gd name="connsiteY7" fmla="*/ 227750 h 243318"/>
              <a:gd name="connsiteX8" fmla="*/ 1134331 w 1703027"/>
              <a:gd name="connsiteY8" fmla="*/ 0 h 243318"/>
              <a:gd name="connsiteX9" fmla="*/ 1287298 w 1703027"/>
              <a:gd name="connsiteY9" fmla="*/ 227750 h 243318"/>
              <a:gd name="connsiteX10" fmla="*/ 1440264 w 1703027"/>
              <a:gd name="connsiteY10" fmla="*/ 0 h 243318"/>
              <a:gd name="connsiteX11" fmla="*/ 1593231 w 1703027"/>
              <a:gd name="connsiteY11" fmla="*/ 227750 h 243318"/>
              <a:gd name="connsiteX12" fmla="*/ 1703027 w 1703027"/>
              <a:gd name="connsiteY12" fmla="*/ 74681 h 243318"/>
              <a:gd name="connsiteX0" fmla="*/ 0 w 1703027"/>
              <a:gd name="connsiteY0" fmla="*/ 115095 h 244070"/>
              <a:gd name="connsiteX1" fmla="*/ 82501 w 1703027"/>
              <a:gd name="connsiteY1" fmla="*/ 240649 h 244070"/>
              <a:gd name="connsiteX2" fmla="*/ 219931 w 1703027"/>
              <a:gd name="connsiteY2" fmla="*/ 3420 h 244070"/>
              <a:gd name="connsiteX3" fmla="*/ 372898 w 1703027"/>
              <a:gd name="connsiteY3" fmla="*/ 224372 h 244070"/>
              <a:gd name="connsiteX4" fmla="*/ 525864 w 1703027"/>
              <a:gd name="connsiteY4" fmla="*/ 3420 h 244070"/>
              <a:gd name="connsiteX5" fmla="*/ 675432 w 1703027"/>
              <a:gd name="connsiteY5" fmla="*/ 227771 h 244070"/>
              <a:gd name="connsiteX6" fmla="*/ 831798 w 1703027"/>
              <a:gd name="connsiteY6" fmla="*/ 3420 h 244070"/>
              <a:gd name="connsiteX7" fmla="*/ 981365 w 1703027"/>
              <a:gd name="connsiteY7" fmla="*/ 227771 h 244070"/>
              <a:gd name="connsiteX8" fmla="*/ 1134331 w 1703027"/>
              <a:gd name="connsiteY8" fmla="*/ 21 h 244070"/>
              <a:gd name="connsiteX9" fmla="*/ 1287298 w 1703027"/>
              <a:gd name="connsiteY9" fmla="*/ 227771 h 244070"/>
              <a:gd name="connsiteX10" fmla="*/ 1440264 w 1703027"/>
              <a:gd name="connsiteY10" fmla="*/ 21 h 244070"/>
              <a:gd name="connsiteX11" fmla="*/ 1598194 w 1703027"/>
              <a:gd name="connsiteY11" fmla="*/ 243370 h 244070"/>
              <a:gd name="connsiteX12" fmla="*/ 1703027 w 1703027"/>
              <a:gd name="connsiteY12" fmla="*/ 74702 h 244070"/>
              <a:gd name="connsiteX0" fmla="*/ 0 w 1695582"/>
              <a:gd name="connsiteY0" fmla="*/ 115095 h 244070"/>
              <a:gd name="connsiteX1" fmla="*/ 82501 w 1695582"/>
              <a:gd name="connsiteY1" fmla="*/ 240649 h 244070"/>
              <a:gd name="connsiteX2" fmla="*/ 219931 w 1695582"/>
              <a:gd name="connsiteY2" fmla="*/ 3420 h 244070"/>
              <a:gd name="connsiteX3" fmla="*/ 372898 w 1695582"/>
              <a:gd name="connsiteY3" fmla="*/ 224372 h 244070"/>
              <a:gd name="connsiteX4" fmla="*/ 525864 w 1695582"/>
              <a:gd name="connsiteY4" fmla="*/ 3420 h 244070"/>
              <a:gd name="connsiteX5" fmla="*/ 675432 w 1695582"/>
              <a:gd name="connsiteY5" fmla="*/ 227771 h 244070"/>
              <a:gd name="connsiteX6" fmla="*/ 831798 w 1695582"/>
              <a:gd name="connsiteY6" fmla="*/ 3420 h 244070"/>
              <a:gd name="connsiteX7" fmla="*/ 981365 w 1695582"/>
              <a:gd name="connsiteY7" fmla="*/ 227771 h 244070"/>
              <a:gd name="connsiteX8" fmla="*/ 1134331 w 1695582"/>
              <a:gd name="connsiteY8" fmla="*/ 21 h 244070"/>
              <a:gd name="connsiteX9" fmla="*/ 1287298 w 1695582"/>
              <a:gd name="connsiteY9" fmla="*/ 227771 h 244070"/>
              <a:gd name="connsiteX10" fmla="*/ 1440264 w 1695582"/>
              <a:gd name="connsiteY10" fmla="*/ 21 h 244070"/>
              <a:gd name="connsiteX11" fmla="*/ 1598194 w 1695582"/>
              <a:gd name="connsiteY11" fmla="*/ 243370 h 244070"/>
              <a:gd name="connsiteX12" fmla="*/ 1695582 w 1695582"/>
              <a:gd name="connsiteY12" fmla="*/ 74702 h 24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582" h="244070">
                <a:moveTo>
                  <a:pt x="0" y="115095"/>
                </a:moveTo>
                <a:cubicBezTo>
                  <a:pt x="25494" y="177414"/>
                  <a:pt x="45846" y="259261"/>
                  <a:pt x="82501" y="240649"/>
                </a:cubicBezTo>
                <a:cubicBezTo>
                  <a:pt x="119156" y="222037"/>
                  <a:pt x="171532" y="6133"/>
                  <a:pt x="219931" y="3420"/>
                </a:cubicBezTo>
                <a:cubicBezTo>
                  <a:pt x="268330" y="707"/>
                  <a:pt x="321909" y="224372"/>
                  <a:pt x="372898" y="224372"/>
                </a:cubicBezTo>
                <a:cubicBezTo>
                  <a:pt x="423887" y="224372"/>
                  <a:pt x="475442" y="2854"/>
                  <a:pt x="525864" y="3420"/>
                </a:cubicBezTo>
                <a:cubicBezTo>
                  <a:pt x="576286" y="3986"/>
                  <a:pt x="624443" y="227771"/>
                  <a:pt x="675432" y="227771"/>
                </a:cubicBezTo>
                <a:cubicBezTo>
                  <a:pt x="726421" y="227771"/>
                  <a:pt x="780809" y="3420"/>
                  <a:pt x="831798" y="3420"/>
                </a:cubicBezTo>
                <a:cubicBezTo>
                  <a:pt x="882787" y="3420"/>
                  <a:pt x="930943" y="228337"/>
                  <a:pt x="981365" y="227771"/>
                </a:cubicBezTo>
                <a:cubicBezTo>
                  <a:pt x="1031787" y="227205"/>
                  <a:pt x="1083342" y="21"/>
                  <a:pt x="1134331" y="21"/>
                </a:cubicBezTo>
                <a:cubicBezTo>
                  <a:pt x="1185320" y="21"/>
                  <a:pt x="1236309" y="227771"/>
                  <a:pt x="1287298" y="227771"/>
                </a:cubicBezTo>
                <a:cubicBezTo>
                  <a:pt x="1338287" y="227771"/>
                  <a:pt x="1388448" y="-2579"/>
                  <a:pt x="1440264" y="21"/>
                </a:cubicBezTo>
                <a:cubicBezTo>
                  <a:pt x="1492080" y="2621"/>
                  <a:pt x="1555641" y="230923"/>
                  <a:pt x="1598194" y="243370"/>
                </a:cubicBezTo>
                <a:cubicBezTo>
                  <a:pt x="1640747" y="255817"/>
                  <a:pt x="1671634" y="98497"/>
                  <a:pt x="1695582" y="74702"/>
                </a:cubicBezTo>
              </a:path>
            </a:pathLst>
          </a:custGeom>
          <a:ln w="3492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51" name="Freeform 150"/>
          <p:cNvSpPr/>
          <p:nvPr/>
        </p:nvSpPr>
        <p:spPr>
          <a:xfrm>
            <a:off x="5438646" y="1777445"/>
            <a:ext cx="1918890" cy="158244"/>
          </a:xfrm>
          <a:custGeom>
            <a:avLst/>
            <a:gdLst>
              <a:gd name="connsiteX0" fmla="*/ 0 w 1764214"/>
              <a:gd name="connsiteY0" fmla="*/ 118974 h 229404"/>
              <a:gd name="connsiteX1" fmla="*/ 91780 w 1764214"/>
              <a:gd name="connsiteY1" fmla="*/ 224351 h 229404"/>
              <a:gd name="connsiteX2" fmla="*/ 244746 w 1764214"/>
              <a:gd name="connsiteY2" fmla="*/ 3399 h 229404"/>
              <a:gd name="connsiteX3" fmla="*/ 397713 w 1764214"/>
              <a:gd name="connsiteY3" fmla="*/ 224351 h 229404"/>
              <a:gd name="connsiteX4" fmla="*/ 550679 w 1764214"/>
              <a:gd name="connsiteY4" fmla="*/ 3399 h 229404"/>
              <a:gd name="connsiteX5" fmla="*/ 700247 w 1764214"/>
              <a:gd name="connsiteY5" fmla="*/ 227750 h 229404"/>
              <a:gd name="connsiteX6" fmla="*/ 856613 w 1764214"/>
              <a:gd name="connsiteY6" fmla="*/ 3399 h 229404"/>
              <a:gd name="connsiteX7" fmla="*/ 1006180 w 1764214"/>
              <a:gd name="connsiteY7" fmla="*/ 227750 h 229404"/>
              <a:gd name="connsiteX8" fmla="*/ 1159146 w 1764214"/>
              <a:gd name="connsiteY8" fmla="*/ 0 h 229404"/>
              <a:gd name="connsiteX9" fmla="*/ 1312113 w 1764214"/>
              <a:gd name="connsiteY9" fmla="*/ 227750 h 229404"/>
              <a:gd name="connsiteX10" fmla="*/ 1465079 w 1764214"/>
              <a:gd name="connsiteY10" fmla="*/ 0 h 229404"/>
              <a:gd name="connsiteX11" fmla="*/ 1618046 w 1764214"/>
              <a:gd name="connsiteY11" fmla="*/ 227750 h 229404"/>
              <a:gd name="connsiteX12" fmla="*/ 1703027 w 1764214"/>
              <a:gd name="connsiteY12" fmla="*/ 101978 h 229404"/>
              <a:gd name="connsiteX13" fmla="*/ 1764214 w 1764214"/>
              <a:gd name="connsiteY13" fmla="*/ 84982 h 229404"/>
              <a:gd name="connsiteX14" fmla="*/ 1764214 w 1764214"/>
              <a:gd name="connsiteY14" fmla="*/ 84982 h 229404"/>
              <a:gd name="connsiteX15" fmla="*/ 1764214 w 1764214"/>
              <a:gd name="connsiteY15" fmla="*/ 84982 h 229404"/>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764214 w 1764214"/>
              <a:gd name="connsiteY15"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697213 w 1764214"/>
              <a:gd name="connsiteY15" fmla="*/ 112279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0" fmla="*/ 0 w 1761732"/>
              <a:gd name="connsiteY0" fmla="*/ 118974 h 243590"/>
              <a:gd name="connsiteX1" fmla="*/ 107316 w 1761732"/>
              <a:gd name="connsiteY1" fmla="*/ 240628 h 243590"/>
              <a:gd name="connsiteX2" fmla="*/ 244746 w 1761732"/>
              <a:gd name="connsiteY2" fmla="*/ 3399 h 243590"/>
              <a:gd name="connsiteX3" fmla="*/ 397713 w 1761732"/>
              <a:gd name="connsiteY3" fmla="*/ 224351 h 243590"/>
              <a:gd name="connsiteX4" fmla="*/ 550679 w 1761732"/>
              <a:gd name="connsiteY4" fmla="*/ 3399 h 243590"/>
              <a:gd name="connsiteX5" fmla="*/ 700247 w 1761732"/>
              <a:gd name="connsiteY5" fmla="*/ 227750 h 243590"/>
              <a:gd name="connsiteX6" fmla="*/ 856613 w 1761732"/>
              <a:gd name="connsiteY6" fmla="*/ 3399 h 243590"/>
              <a:gd name="connsiteX7" fmla="*/ 1006180 w 1761732"/>
              <a:gd name="connsiteY7" fmla="*/ 227750 h 243590"/>
              <a:gd name="connsiteX8" fmla="*/ 1159146 w 1761732"/>
              <a:gd name="connsiteY8" fmla="*/ 0 h 243590"/>
              <a:gd name="connsiteX9" fmla="*/ 1312113 w 1761732"/>
              <a:gd name="connsiteY9" fmla="*/ 227750 h 243590"/>
              <a:gd name="connsiteX10" fmla="*/ 1465079 w 1761732"/>
              <a:gd name="connsiteY10" fmla="*/ 0 h 243590"/>
              <a:gd name="connsiteX11" fmla="*/ 1618046 w 1761732"/>
              <a:gd name="connsiteY11" fmla="*/ 227750 h 243590"/>
              <a:gd name="connsiteX12" fmla="*/ 1703027 w 1761732"/>
              <a:gd name="connsiteY12" fmla="*/ 101978 h 243590"/>
              <a:gd name="connsiteX13" fmla="*/ 1761732 w 1761732"/>
              <a:gd name="connsiteY13" fmla="*/ 84982 h 243590"/>
              <a:gd name="connsiteX0" fmla="*/ 0 w 1703027"/>
              <a:gd name="connsiteY0" fmla="*/ 118974 h 243590"/>
              <a:gd name="connsiteX1" fmla="*/ 107316 w 1703027"/>
              <a:gd name="connsiteY1" fmla="*/ 240628 h 243590"/>
              <a:gd name="connsiteX2" fmla="*/ 244746 w 1703027"/>
              <a:gd name="connsiteY2" fmla="*/ 3399 h 243590"/>
              <a:gd name="connsiteX3" fmla="*/ 397713 w 1703027"/>
              <a:gd name="connsiteY3" fmla="*/ 224351 h 243590"/>
              <a:gd name="connsiteX4" fmla="*/ 550679 w 1703027"/>
              <a:gd name="connsiteY4" fmla="*/ 3399 h 243590"/>
              <a:gd name="connsiteX5" fmla="*/ 700247 w 1703027"/>
              <a:gd name="connsiteY5" fmla="*/ 227750 h 243590"/>
              <a:gd name="connsiteX6" fmla="*/ 856613 w 1703027"/>
              <a:gd name="connsiteY6" fmla="*/ 3399 h 243590"/>
              <a:gd name="connsiteX7" fmla="*/ 1006180 w 1703027"/>
              <a:gd name="connsiteY7" fmla="*/ 227750 h 243590"/>
              <a:gd name="connsiteX8" fmla="*/ 1159146 w 1703027"/>
              <a:gd name="connsiteY8" fmla="*/ 0 h 243590"/>
              <a:gd name="connsiteX9" fmla="*/ 1312113 w 1703027"/>
              <a:gd name="connsiteY9" fmla="*/ 227750 h 243590"/>
              <a:gd name="connsiteX10" fmla="*/ 1465079 w 1703027"/>
              <a:gd name="connsiteY10" fmla="*/ 0 h 243590"/>
              <a:gd name="connsiteX11" fmla="*/ 1618046 w 1703027"/>
              <a:gd name="connsiteY11" fmla="*/ 227750 h 243590"/>
              <a:gd name="connsiteX12" fmla="*/ 1703027 w 1703027"/>
              <a:gd name="connsiteY12" fmla="*/ 101978 h 243590"/>
              <a:gd name="connsiteX0" fmla="*/ 0 w 1678212"/>
              <a:gd name="connsiteY0" fmla="*/ 115074 h 243318"/>
              <a:gd name="connsiteX1" fmla="*/ 82501 w 1678212"/>
              <a:gd name="connsiteY1" fmla="*/ 240628 h 243318"/>
              <a:gd name="connsiteX2" fmla="*/ 219931 w 1678212"/>
              <a:gd name="connsiteY2" fmla="*/ 3399 h 243318"/>
              <a:gd name="connsiteX3" fmla="*/ 372898 w 1678212"/>
              <a:gd name="connsiteY3" fmla="*/ 224351 h 243318"/>
              <a:gd name="connsiteX4" fmla="*/ 525864 w 1678212"/>
              <a:gd name="connsiteY4" fmla="*/ 3399 h 243318"/>
              <a:gd name="connsiteX5" fmla="*/ 675432 w 1678212"/>
              <a:gd name="connsiteY5" fmla="*/ 227750 h 243318"/>
              <a:gd name="connsiteX6" fmla="*/ 831798 w 1678212"/>
              <a:gd name="connsiteY6" fmla="*/ 3399 h 243318"/>
              <a:gd name="connsiteX7" fmla="*/ 981365 w 1678212"/>
              <a:gd name="connsiteY7" fmla="*/ 227750 h 243318"/>
              <a:gd name="connsiteX8" fmla="*/ 1134331 w 1678212"/>
              <a:gd name="connsiteY8" fmla="*/ 0 h 243318"/>
              <a:gd name="connsiteX9" fmla="*/ 1287298 w 1678212"/>
              <a:gd name="connsiteY9" fmla="*/ 227750 h 243318"/>
              <a:gd name="connsiteX10" fmla="*/ 1440264 w 1678212"/>
              <a:gd name="connsiteY10" fmla="*/ 0 h 243318"/>
              <a:gd name="connsiteX11" fmla="*/ 1593231 w 1678212"/>
              <a:gd name="connsiteY11" fmla="*/ 227750 h 243318"/>
              <a:gd name="connsiteX12" fmla="*/ 1678212 w 1678212"/>
              <a:gd name="connsiteY12" fmla="*/ 101978 h 243318"/>
              <a:gd name="connsiteX0" fmla="*/ 0 w 1680694"/>
              <a:gd name="connsiteY0" fmla="*/ 122873 h 243885"/>
              <a:gd name="connsiteX1" fmla="*/ 84983 w 1680694"/>
              <a:gd name="connsiteY1" fmla="*/ 240628 h 243885"/>
              <a:gd name="connsiteX2" fmla="*/ 222413 w 1680694"/>
              <a:gd name="connsiteY2" fmla="*/ 3399 h 243885"/>
              <a:gd name="connsiteX3" fmla="*/ 375380 w 1680694"/>
              <a:gd name="connsiteY3" fmla="*/ 224351 h 243885"/>
              <a:gd name="connsiteX4" fmla="*/ 528346 w 1680694"/>
              <a:gd name="connsiteY4" fmla="*/ 3399 h 243885"/>
              <a:gd name="connsiteX5" fmla="*/ 677914 w 1680694"/>
              <a:gd name="connsiteY5" fmla="*/ 227750 h 243885"/>
              <a:gd name="connsiteX6" fmla="*/ 834280 w 1680694"/>
              <a:gd name="connsiteY6" fmla="*/ 3399 h 243885"/>
              <a:gd name="connsiteX7" fmla="*/ 983847 w 1680694"/>
              <a:gd name="connsiteY7" fmla="*/ 227750 h 243885"/>
              <a:gd name="connsiteX8" fmla="*/ 1136813 w 1680694"/>
              <a:gd name="connsiteY8" fmla="*/ 0 h 243885"/>
              <a:gd name="connsiteX9" fmla="*/ 1289780 w 1680694"/>
              <a:gd name="connsiteY9" fmla="*/ 227750 h 243885"/>
              <a:gd name="connsiteX10" fmla="*/ 1442746 w 1680694"/>
              <a:gd name="connsiteY10" fmla="*/ 0 h 243885"/>
              <a:gd name="connsiteX11" fmla="*/ 1595713 w 1680694"/>
              <a:gd name="connsiteY11" fmla="*/ 227750 h 243885"/>
              <a:gd name="connsiteX12" fmla="*/ 1680694 w 1680694"/>
              <a:gd name="connsiteY12" fmla="*/ 101978 h 243885"/>
              <a:gd name="connsiteX0" fmla="*/ 0 w 1693102"/>
              <a:gd name="connsiteY0" fmla="*/ 122873 h 243885"/>
              <a:gd name="connsiteX1" fmla="*/ 84983 w 1693102"/>
              <a:gd name="connsiteY1" fmla="*/ 240628 h 243885"/>
              <a:gd name="connsiteX2" fmla="*/ 222413 w 1693102"/>
              <a:gd name="connsiteY2" fmla="*/ 3399 h 243885"/>
              <a:gd name="connsiteX3" fmla="*/ 375380 w 1693102"/>
              <a:gd name="connsiteY3" fmla="*/ 224351 h 243885"/>
              <a:gd name="connsiteX4" fmla="*/ 528346 w 1693102"/>
              <a:gd name="connsiteY4" fmla="*/ 3399 h 243885"/>
              <a:gd name="connsiteX5" fmla="*/ 677914 w 1693102"/>
              <a:gd name="connsiteY5" fmla="*/ 227750 h 243885"/>
              <a:gd name="connsiteX6" fmla="*/ 834280 w 1693102"/>
              <a:gd name="connsiteY6" fmla="*/ 3399 h 243885"/>
              <a:gd name="connsiteX7" fmla="*/ 983847 w 1693102"/>
              <a:gd name="connsiteY7" fmla="*/ 227750 h 243885"/>
              <a:gd name="connsiteX8" fmla="*/ 1136813 w 1693102"/>
              <a:gd name="connsiteY8" fmla="*/ 0 h 243885"/>
              <a:gd name="connsiteX9" fmla="*/ 1289780 w 1693102"/>
              <a:gd name="connsiteY9" fmla="*/ 227750 h 243885"/>
              <a:gd name="connsiteX10" fmla="*/ 1442746 w 1693102"/>
              <a:gd name="connsiteY10" fmla="*/ 0 h 243885"/>
              <a:gd name="connsiteX11" fmla="*/ 1595713 w 1693102"/>
              <a:gd name="connsiteY11" fmla="*/ 227750 h 243885"/>
              <a:gd name="connsiteX12" fmla="*/ 1693102 w 1693102"/>
              <a:gd name="connsiteY12" fmla="*/ 94179 h 243885"/>
              <a:gd name="connsiteX0" fmla="*/ 0 w 1690620"/>
              <a:gd name="connsiteY0" fmla="*/ 122873 h 243885"/>
              <a:gd name="connsiteX1" fmla="*/ 84983 w 1690620"/>
              <a:gd name="connsiteY1" fmla="*/ 240628 h 243885"/>
              <a:gd name="connsiteX2" fmla="*/ 222413 w 1690620"/>
              <a:gd name="connsiteY2" fmla="*/ 3399 h 243885"/>
              <a:gd name="connsiteX3" fmla="*/ 375380 w 1690620"/>
              <a:gd name="connsiteY3" fmla="*/ 224351 h 243885"/>
              <a:gd name="connsiteX4" fmla="*/ 528346 w 1690620"/>
              <a:gd name="connsiteY4" fmla="*/ 3399 h 243885"/>
              <a:gd name="connsiteX5" fmla="*/ 677914 w 1690620"/>
              <a:gd name="connsiteY5" fmla="*/ 227750 h 243885"/>
              <a:gd name="connsiteX6" fmla="*/ 834280 w 1690620"/>
              <a:gd name="connsiteY6" fmla="*/ 3399 h 243885"/>
              <a:gd name="connsiteX7" fmla="*/ 983847 w 1690620"/>
              <a:gd name="connsiteY7" fmla="*/ 227750 h 243885"/>
              <a:gd name="connsiteX8" fmla="*/ 1136813 w 1690620"/>
              <a:gd name="connsiteY8" fmla="*/ 0 h 243885"/>
              <a:gd name="connsiteX9" fmla="*/ 1289780 w 1690620"/>
              <a:gd name="connsiteY9" fmla="*/ 227750 h 243885"/>
              <a:gd name="connsiteX10" fmla="*/ 1442746 w 1690620"/>
              <a:gd name="connsiteY10" fmla="*/ 0 h 243885"/>
              <a:gd name="connsiteX11" fmla="*/ 1595713 w 1690620"/>
              <a:gd name="connsiteY11" fmla="*/ 227750 h 243885"/>
              <a:gd name="connsiteX12" fmla="*/ 1690620 w 1690620"/>
              <a:gd name="connsiteY12" fmla="*/ 82481 h 243885"/>
              <a:gd name="connsiteX0" fmla="*/ 0 w 1699003"/>
              <a:gd name="connsiteY0" fmla="*/ 122873 h 243885"/>
              <a:gd name="connsiteX1" fmla="*/ 84983 w 1699003"/>
              <a:gd name="connsiteY1" fmla="*/ 240628 h 243885"/>
              <a:gd name="connsiteX2" fmla="*/ 222413 w 1699003"/>
              <a:gd name="connsiteY2" fmla="*/ 3399 h 243885"/>
              <a:gd name="connsiteX3" fmla="*/ 375380 w 1699003"/>
              <a:gd name="connsiteY3" fmla="*/ 224351 h 243885"/>
              <a:gd name="connsiteX4" fmla="*/ 528346 w 1699003"/>
              <a:gd name="connsiteY4" fmla="*/ 3399 h 243885"/>
              <a:gd name="connsiteX5" fmla="*/ 677914 w 1699003"/>
              <a:gd name="connsiteY5" fmla="*/ 227750 h 243885"/>
              <a:gd name="connsiteX6" fmla="*/ 834280 w 1699003"/>
              <a:gd name="connsiteY6" fmla="*/ 3399 h 243885"/>
              <a:gd name="connsiteX7" fmla="*/ 983847 w 1699003"/>
              <a:gd name="connsiteY7" fmla="*/ 227750 h 243885"/>
              <a:gd name="connsiteX8" fmla="*/ 1136813 w 1699003"/>
              <a:gd name="connsiteY8" fmla="*/ 0 h 243885"/>
              <a:gd name="connsiteX9" fmla="*/ 1289780 w 1699003"/>
              <a:gd name="connsiteY9" fmla="*/ 227750 h 243885"/>
              <a:gd name="connsiteX10" fmla="*/ 1442746 w 1699003"/>
              <a:gd name="connsiteY10" fmla="*/ 0 h 243885"/>
              <a:gd name="connsiteX11" fmla="*/ 1595713 w 1699003"/>
              <a:gd name="connsiteY11" fmla="*/ 227750 h 243885"/>
              <a:gd name="connsiteX12" fmla="*/ 1690620 w 1699003"/>
              <a:gd name="connsiteY12" fmla="*/ 82481 h 243885"/>
              <a:gd name="connsiteX13" fmla="*/ 1694870 w 1699003"/>
              <a:gd name="connsiteY13" fmla="*/ 85791 h 243885"/>
              <a:gd name="connsiteX0" fmla="*/ 0 w 1764352"/>
              <a:gd name="connsiteY0" fmla="*/ 122873 h 243885"/>
              <a:gd name="connsiteX1" fmla="*/ 84983 w 1764352"/>
              <a:gd name="connsiteY1" fmla="*/ 240628 h 243885"/>
              <a:gd name="connsiteX2" fmla="*/ 222413 w 1764352"/>
              <a:gd name="connsiteY2" fmla="*/ 3399 h 243885"/>
              <a:gd name="connsiteX3" fmla="*/ 375380 w 1764352"/>
              <a:gd name="connsiteY3" fmla="*/ 224351 h 243885"/>
              <a:gd name="connsiteX4" fmla="*/ 528346 w 1764352"/>
              <a:gd name="connsiteY4" fmla="*/ 3399 h 243885"/>
              <a:gd name="connsiteX5" fmla="*/ 677914 w 1764352"/>
              <a:gd name="connsiteY5" fmla="*/ 227750 h 243885"/>
              <a:gd name="connsiteX6" fmla="*/ 834280 w 1764352"/>
              <a:gd name="connsiteY6" fmla="*/ 3399 h 243885"/>
              <a:gd name="connsiteX7" fmla="*/ 983847 w 1764352"/>
              <a:gd name="connsiteY7" fmla="*/ 227750 h 243885"/>
              <a:gd name="connsiteX8" fmla="*/ 1136813 w 1764352"/>
              <a:gd name="connsiteY8" fmla="*/ 0 h 243885"/>
              <a:gd name="connsiteX9" fmla="*/ 1289780 w 1764352"/>
              <a:gd name="connsiteY9" fmla="*/ 227750 h 243885"/>
              <a:gd name="connsiteX10" fmla="*/ 1442746 w 1764352"/>
              <a:gd name="connsiteY10" fmla="*/ 0 h 243885"/>
              <a:gd name="connsiteX11" fmla="*/ 1595713 w 1764352"/>
              <a:gd name="connsiteY11" fmla="*/ 227750 h 243885"/>
              <a:gd name="connsiteX12" fmla="*/ 1690620 w 1764352"/>
              <a:gd name="connsiteY12" fmla="*/ 82481 h 243885"/>
              <a:gd name="connsiteX13" fmla="*/ 1764352 w 1764352"/>
              <a:gd name="connsiteY13" fmla="*/ 66293 h 2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352" h="243885">
                <a:moveTo>
                  <a:pt x="0" y="122873"/>
                </a:moveTo>
                <a:cubicBezTo>
                  <a:pt x="25494" y="185192"/>
                  <a:pt x="47914" y="260540"/>
                  <a:pt x="84983" y="240628"/>
                </a:cubicBezTo>
                <a:cubicBezTo>
                  <a:pt x="122052" y="220716"/>
                  <a:pt x="174014" y="6112"/>
                  <a:pt x="222413" y="3399"/>
                </a:cubicBezTo>
                <a:cubicBezTo>
                  <a:pt x="270812" y="686"/>
                  <a:pt x="324391" y="224351"/>
                  <a:pt x="375380" y="224351"/>
                </a:cubicBezTo>
                <a:cubicBezTo>
                  <a:pt x="426369" y="224351"/>
                  <a:pt x="477924" y="2833"/>
                  <a:pt x="528346" y="3399"/>
                </a:cubicBezTo>
                <a:cubicBezTo>
                  <a:pt x="578768" y="3965"/>
                  <a:pt x="626925" y="227750"/>
                  <a:pt x="677914" y="227750"/>
                </a:cubicBezTo>
                <a:cubicBezTo>
                  <a:pt x="728903" y="227750"/>
                  <a:pt x="783291" y="3399"/>
                  <a:pt x="834280" y="3399"/>
                </a:cubicBezTo>
                <a:cubicBezTo>
                  <a:pt x="885269" y="3399"/>
                  <a:pt x="933425" y="228316"/>
                  <a:pt x="983847" y="227750"/>
                </a:cubicBezTo>
                <a:cubicBezTo>
                  <a:pt x="1034269" y="227184"/>
                  <a:pt x="1085824" y="0"/>
                  <a:pt x="1136813" y="0"/>
                </a:cubicBezTo>
                <a:cubicBezTo>
                  <a:pt x="1187802" y="0"/>
                  <a:pt x="1238791" y="227750"/>
                  <a:pt x="1289780" y="227750"/>
                </a:cubicBezTo>
                <a:cubicBezTo>
                  <a:pt x="1340769" y="227750"/>
                  <a:pt x="1391757" y="0"/>
                  <a:pt x="1442746" y="0"/>
                </a:cubicBezTo>
                <a:cubicBezTo>
                  <a:pt x="1493735" y="0"/>
                  <a:pt x="1554401" y="214003"/>
                  <a:pt x="1595713" y="227750"/>
                </a:cubicBezTo>
                <a:cubicBezTo>
                  <a:pt x="1637025" y="241497"/>
                  <a:pt x="1662513" y="109391"/>
                  <a:pt x="1690620" y="82481"/>
                </a:cubicBezTo>
                <a:cubicBezTo>
                  <a:pt x="1718727" y="55571"/>
                  <a:pt x="1763467" y="65604"/>
                  <a:pt x="1764352" y="66293"/>
                </a:cubicBezTo>
              </a:path>
            </a:pathLst>
          </a:custGeom>
          <a:ln w="3492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164" name="Group 163"/>
          <p:cNvGrpSpPr/>
          <p:nvPr/>
        </p:nvGrpSpPr>
        <p:grpSpPr>
          <a:xfrm>
            <a:off x="5524994" y="4113343"/>
            <a:ext cx="1786976" cy="148423"/>
            <a:chOff x="5029201" y="5026992"/>
            <a:chExt cx="1871858" cy="154607"/>
          </a:xfrm>
        </p:grpSpPr>
        <p:cxnSp>
          <p:nvCxnSpPr>
            <p:cNvPr id="154" name="Straight Connector 153"/>
            <p:cNvCxnSpPr/>
            <p:nvPr/>
          </p:nvCxnSpPr>
          <p:spPr>
            <a:xfrm rot="10800000" flipH="1">
              <a:off x="5029201" y="5114319"/>
              <a:ext cx="43405" cy="0"/>
            </a:xfrm>
            <a:prstGeom prst="line">
              <a:avLst/>
            </a:prstGeom>
            <a:ln w="69850">
              <a:solidFill>
                <a:schemeClr val="tx2">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56" name="Freeform 155"/>
            <p:cNvSpPr/>
            <p:nvPr/>
          </p:nvSpPr>
          <p:spPr>
            <a:xfrm rot="10800000">
              <a:off x="5144405" y="5026992"/>
              <a:ext cx="1756654" cy="154607"/>
            </a:xfrm>
            <a:custGeom>
              <a:avLst/>
              <a:gdLst>
                <a:gd name="connsiteX0" fmla="*/ 0 w 1764214"/>
                <a:gd name="connsiteY0" fmla="*/ 118974 h 229404"/>
                <a:gd name="connsiteX1" fmla="*/ 91780 w 1764214"/>
                <a:gd name="connsiteY1" fmla="*/ 224351 h 229404"/>
                <a:gd name="connsiteX2" fmla="*/ 244746 w 1764214"/>
                <a:gd name="connsiteY2" fmla="*/ 3399 h 229404"/>
                <a:gd name="connsiteX3" fmla="*/ 397713 w 1764214"/>
                <a:gd name="connsiteY3" fmla="*/ 224351 h 229404"/>
                <a:gd name="connsiteX4" fmla="*/ 550679 w 1764214"/>
                <a:gd name="connsiteY4" fmla="*/ 3399 h 229404"/>
                <a:gd name="connsiteX5" fmla="*/ 700247 w 1764214"/>
                <a:gd name="connsiteY5" fmla="*/ 227750 h 229404"/>
                <a:gd name="connsiteX6" fmla="*/ 856613 w 1764214"/>
                <a:gd name="connsiteY6" fmla="*/ 3399 h 229404"/>
                <a:gd name="connsiteX7" fmla="*/ 1006180 w 1764214"/>
                <a:gd name="connsiteY7" fmla="*/ 227750 h 229404"/>
                <a:gd name="connsiteX8" fmla="*/ 1159146 w 1764214"/>
                <a:gd name="connsiteY8" fmla="*/ 0 h 229404"/>
                <a:gd name="connsiteX9" fmla="*/ 1312113 w 1764214"/>
                <a:gd name="connsiteY9" fmla="*/ 227750 h 229404"/>
                <a:gd name="connsiteX10" fmla="*/ 1465079 w 1764214"/>
                <a:gd name="connsiteY10" fmla="*/ 0 h 229404"/>
                <a:gd name="connsiteX11" fmla="*/ 1618046 w 1764214"/>
                <a:gd name="connsiteY11" fmla="*/ 227750 h 229404"/>
                <a:gd name="connsiteX12" fmla="*/ 1703027 w 1764214"/>
                <a:gd name="connsiteY12" fmla="*/ 101978 h 229404"/>
                <a:gd name="connsiteX13" fmla="*/ 1764214 w 1764214"/>
                <a:gd name="connsiteY13" fmla="*/ 84982 h 229404"/>
                <a:gd name="connsiteX14" fmla="*/ 1764214 w 1764214"/>
                <a:gd name="connsiteY14" fmla="*/ 84982 h 229404"/>
                <a:gd name="connsiteX15" fmla="*/ 1764214 w 1764214"/>
                <a:gd name="connsiteY15" fmla="*/ 84982 h 229404"/>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764214 w 1764214"/>
                <a:gd name="connsiteY15"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697213 w 1764214"/>
                <a:gd name="connsiteY15" fmla="*/ 112279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0" fmla="*/ 0 w 1761732"/>
                <a:gd name="connsiteY0" fmla="*/ 118974 h 243590"/>
                <a:gd name="connsiteX1" fmla="*/ 107316 w 1761732"/>
                <a:gd name="connsiteY1" fmla="*/ 240628 h 243590"/>
                <a:gd name="connsiteX2" fmla="*/ 244746 w 1761732"/>
                <a:gd name="connsiteY2" fmla="*/ 3399 h 243590"/>
                <a:gd name="connsiteX3" fmla="*/ 397713 w 1761732"/>
                <a:gd name="connsiteY3" fmla="*/ 224351 h 243590"/>
                <a:gd name="connsiteX4" fmla="*/ 550679 w 1761732"/>
                <a:gd name="connsiteY4" fmla="*/ 3399 h 243590"/>
                <a:gd name="connsiteX5" fmla="*/ 700247 w 1761732"/>
                <a:gd name="connsiteY5" fmla="*/ 227750 h 243590"/>
                <a:gd name="connsiteX6" fmla="*/ 856613 w 1761732"/>
                <a:gd name="connsiteY6" fmla="*/ 3399 h 243590"/>
                <a:gd name="connsiteX7" fmla="*/ 1006180 w 1761732"/>
                <a:gd name="connsiteY7" fmla="*/ 227750 h 243590"/>
                <a:gd name="connsiteX8" fmla="*/ 1159146 w 1761732"/>
                <a:gd name="connsiteY8" fmla="*/ 0 h 243590"/>
                <a:gd name="connsiteX9" fmla="*/ 1312113 w 1761732"/>
                <a:gd name="connsiteY9" fmla="*/ 227750 h 243590"/>
                <a:gd name="connsiteX10" fmla="*/ 1465079 w 1761732"/>
                <a:gd name="connsiteY10" fmla="*/ 0 h 243590"/>
                <a:gd name="connsiteX11" fmla="*/ 1618046 w 1761732"/>
                <a:gd name="connsiteY11" fmla="*/ 227750 h 243590"/>
                <a:gd name="connsiteX12" fmla="*/ 1703027 w 1761732"/>
                <a:gd name="connsiteY12" fmla="*/ 101978 h 243590"/>
                <a:gd name="connsiteX13" fmla="*/ 1761732 w 1761732"/>
                <a:gd name="connsiteY13" fmla="*/ 84982 h 243590"/>
                <a:gd name="connsiteX0" fmla="*/ 0 w 1703027"/>
                <a:gd name="connsiteY0" fmla="*/ 118974 h 243590"/>
                <a:gd name="connsiteX1" fmla="*/ 107316 w 1703027"/>
                <a:gd name="connsiteY1" fmla="*/ 240628 h 243590"/>
                <a:gd name="connsiteX2" fmla="*/ 244746 w 1703027"/>
                <a:gd name="connsiteY2" fmla="*/ 3399 h 243590"/>
                <a:gd name="connsiteX3" fmla="*/ 397713 w 1703027"/>
                <a:gd name="connsiteY3" fmla="*/ 224351 h 243590"/>
                <a:gd name="connsiteX4" fmla="*/ 550679 w 1703027"/>
                <a:gd name="connsiteY4" fmla="*/ 3399 h 243590"/>
                <a:gd name="connsiteX5" fmla="*/ 700247 w 1703027"/>
                <a:gd name="connsiteY5" fmla="*/ 227750 h 243590"/>
                <a:gd name="connsiteX6" fmla="*/ 856613 w 1703027"/>
                <a:gd name="connsiteY6" fmla="*/ 3399 h 243590"/>
                <a:gd name="connsiteX7" fmla="*/ 1006180 w 1703027"/>
                <a:gd name="connsiteY7" fmla="*/ 227750 h 243590"/>
                <a:gd name="connsiteX8" fmla="*/ 1159146 w 1703027"/>
                <a:gd name="connsiteY8" fmla="*/ 0 h 243590"/>
                <a:gd name="connsiteX9" fmla="*/ 1312113 w 1703027"/>
                <a:gd name="connsiteY9" fmla="*/ 227750 h 243590"/>
                <a:gd name="connsiteX10" fmla="*/ 1465079 w 1703027"/>
                <a:gd name="connsiteY10" fmla="*/ 0 h 243590"/>
                <a:gd name="connsiteX11" fmla="*/ 1618046 w 1703027"/>
                <a:gd name="connsiteY11" fmla="*/ 227750 h 243590"/>
                <a:gd name="connsiteX12" fmla="*/ 1703027 w 1703027"/>
                <a:gd name="connsiteY12" fmla="*/ 101978 h 243590"/>
                <a:gd name="connsiteX0" fmla="*/ 0 w 1678212"/>
                <a:gd name="connsiteY0" fmla="*/ 115074 h 243318"/>
                <a:gd name="connsiteX1" fmla="*/ 82501 w 1678212"/>
                <a:gd name="connsiteY1" fmla="*/ 240628 h 243318"/>
                <a:gd name="connsiteX2" fmla="*/ 219931 w 1678212"/>
                <a:gd name="connsiteY2" fmla="*/ 3399 h 243318"/>
                <a:gd name="connsiteX3" fmla="*/ 372898 w 1678212"/>
                <a:gd name="connsiteY3" fmla="*/ 224351 h 243318"/>
                <a:gd name="connsiteX4" fmla="*/ 525864 w 1678212"/>
                <a:gd name="connsiteY4" fmla="*/ 3399 h 243318"/>
                <a:gd name="connsiteX5" fmla="*/ 675432 w 1678212"/>
                <a:gd name="connsiteY5" fmla="*/ 227750 h 243318"/>
                <a:gd name="connsiteX6" fmla="*/ 831798 w 1678212"/>
                <a:gd name="connsiteY6" fmla="*/ 3399 h 243318"/>
                <a:gd name="connsiteX7" fmla="*/ 981365 w 1678212"/>
                <a:gd name="connsiteY7" fmla="*/ 227750 h 243318"/>
                <a:gd name="connsiteX8" fmla="*/ 1134331 w 1678212"/>
                <a:gd name="connsiteY8" fmla="*/ 0 h 243318"/>
                <a:gd name="connsiteX9" fmla="*/ 1287298 w 1678212"/>
                <a:gd name="connsiteY9" fmla="*/ 227750 h 243318"/>
                <a:gd name="connsiteX10" fmla="*/ 1440264 w 1678212"/>
                <a:gd name="connsiteY10" fmla="*/ 0 h 243318"/>
                <a:gd name="connsiteX11" fmla="*/ 1593231 w 1678212"/>
                <a:gd name="connsiteY11" fmla="*/ 227750 h 243318"/>
                <a:gd name="connsiteX12" fmla="*/ 1678212 w 1678212"/>
                <a:gd name="connsiteY12" fmla="*/ 101978 h 243318"/>
                <a:gd name="connsiteX0" fmla="*/ 0 w 1680694"/>
                <a:gd name="connsiteY0" fmla="*/ 122873 h 243885"/>
                <a:gd name="connsiteX1" fmla="*/ 84983 w 1680694"/>
                <a:gd name="connsiteY1" fmla="*/ 240628 h 243885"/>
                <a:gd name="connsiteX2" fmla="*/ 222413 w 1680694"/>
                <a:gd name="connsiteY2" fmla="*/ 3399 h 243885"/>
                <a:gd name="connsiteX3" fmla="*/ 375380 w 1680694"/>
                <a:gd name="connsiteY3" fmla="*/ 224351 h 243885"/>
                <a:gd name="connsiteX4" fmla="*/ 528346 w 1680694"/>
                <a:gd name="connsiteY4" fmla="*/ 3399 h 243885"/>
                <a:gd name="connsiteX5" fmla="*/ 677914 w 1680694"/>
                <a:gd name="connsiteY5" fmla="*/ 227750 h 243885"/>
                <a:gd name="connsiteX6" fmla="*/ 834280 w 1680694"/>
                <a:gd name="connsiteY6" fmla="*/ 3399 h 243885"/>
                <a:gd name="connsiteX7" fmla="*/ 983847 w 1680694"/>
                <a:gd name="connsiteY7" fmla="*/ 227750 h 243885"/>
                <a:gd name="connsiteX8" fmla="*/ 1136813 w 1680694"/>
                <a:gd name="connsiteY8" fmla="*/ 0 h 243885"/>
                <a:gd name="connsiteX9" fmla="*/ 1289780 w 1680694"/>
                <a:gd name="connsiteY9" fmla="*/ 227750 h 243885"/>
                <a:gd name="connsiteX10" fmla="*/ 1442746 w 1680694"/>
                <a:gd name="connsiteY10" fmla="*/ 0 h 243885"/>
                <a:gd name="connsiteX11" fmla="*/ 1595713 w 1680694"/>
                <a:gd name="connsiteY11" fmla="*/ 227750 h 243885"/>
                <a:gd name="connsiteX12" fmla="*/ 1680694 w 1680694"/>
                <a:gd name="connsiteY12" fmla="*/ 101978 h 243885"/>
                <a:gd name="connsiteX0" fmla="*/ 0 w 1693102"/>
                <a:gd name="connsiteY0" fmla="*/ 122873 h 243885"/>
                <a:gd name="connsiteX1" fmla="*/ 84983 w 1693102"/>
                <a:gd name="connsiteY1" fmla="*/ 240628 h 243885"/>
                <a:gd name="connsiteX2" fmla="*/ 222413 w 1693102"/>
                <a:gd name="connsiteY2" fmla="*/ 3399 h 243885"/>
                <a:gd name="connsiteX3" fmla="*/ 375380 w 1693102"/>
                <a:gd name="connsiteY3" fmla="*/ 224351 h 243885"/>
                <a:gd name="connsiteX4" fmla="*/ 528346 w 1693102"/>
                <a:gd name="connsiteY4" fmla="*/ 3399 h 243885"/>
                <a:gd name="connsiteX5" fmla="*/ 677914 w 1693102"/>
                <a:gd name="connsiteY5" fmla="*/ 227750 h 243885"/>
                <a:gd name="connsiteX6" fmla="*/ 834280 w 1693102"/>
                <a:gd name="connsiteY6" fmla="*/ 3399 h 243885"/>
                <a:gd name="connsiteX7" fmla="*/ 983847 w 1693102"/>
                <a:gd name="connsiteY7" fmla="*/ 227750 h 243885"/>
                <a:gd name="connsiteX8" fmla="*/ 1136813 w 1693102"/>
                <a:gd name="connsiteY8" fmla="*/ 0 h 243885"/>
                <a:gd name="connsiteX9" fmla="*/ 1289780 w 1693102"/>
                <a:gd name="connsiteY9" fmla="*/ 227750 h 243885"/>
                <a:gd name="connsiteX10" fmla="*/ 1442746 w 1693102"/>
                <a:gd name="connsiteY10" fmla="*/ 0 h 243885"/>
                <a:gd name="connsiteX11" fmla="*/ 1595713 w 1693102"/>
                <a:gd name="connsiteY11" fmla="*/ 227750 h 243885"/>
                <a:gd name="connsiteX12" fmla="*/ 1693102 w 1693102"/>
                <a:gd name="connsiteY12" fmla="*/ 94179 h 243885"/>
                <a:gd name="connsiteX0" fmla="*/ 0 w 1690620"/>
                <a:gd name="connsiteY0" fmla="*/ 122873 h 243885"/>
                <a:gd name="connsiteX1" fmla="*/ 84983 w 1690620"/>
                <a:gd name="connsiteY1" fmla="*/ 240628 h 243885"/>
                <a:gd name="connsiteX2" fmla="*/ 222413 w 1690620"/>
                <a:gd name="connsiteY2" fmla="*/ 3399 h 243885"/>
                <a:gd name="connsiteX3" fmla="*/ 375380 w 1690620"/>
                <a:gd name="connsiteY3" fmla="*/ 224351 h 243885"/>
                <a:gd name="connsiteX4" fmla="*/ 528346 w 1690620"/>
                <a:gd name="connsiteY4" fmla="*/ 3399 h 243885"/>
                <a:gd name="connsiteX5" fmla="*/ 677914 w 1690620"/>
                <a:gd name="connsiteY5" fmla="*/ 227750 h 243885"/>
                <a:gd name="connsiteX6" fmla="*/ 834280 w 1690620"/>
                <a:gd name="connsiteY6" fmla="*/ 3399 h 243885"/>
                <a:gd name="connsiteX7" fmla="*/ 983847 w 1690620"/>
                <a:gd name="connsiteY7" fmla="*/ 227750 h 243885"/>
                <a:gd name="connsiteX8" fmla="*/ 1136813 w 1690620"/>
                <a:gd name="connsiteY8" fmla="*/ 0 h 243885"/>
                <a:gd name="connsiteX9" fmla="*/ 1289780 w 1690620"/>
                <a:gd name="connsiteY9" fmla="*/ 227750 h 243885"/>
                <a:gd name="connsiteX10" fmla="*/ 1442746 w 1690620"/>
                <a:gd name="connsiteY10" fmla="*/ 0 h 243885"/>
                <a:gd name="connsiteX11" fmla="*/ 1595713 w 1690620"/>
                <a:gd name="connsiteY11" fmla="*/ 227750 h 243885"/>
                <a:gd name="connsiteX12" fmla="*/ 1690620 w 1690620"/>
                <a:gd name="connsiteY12" fmla="*/ 82481 h 243885"/>
                <a:gd name="connsiteX0" fmla="*/ 0 w 1699003"/>
                <a:gd name="connsiteY0" fmla="*/ 122873 h 243885"/>
                <a:gd name="connsiteX1" fmla="*/ 84983 w 1699003"/>
                <a:gd name="connsiteY1" fmla="*/ 240628 h 243885"/>
                <a:gd name="connsiteX2" fmla="*/ 222413 w 1699003"/>
                <a:gd name="connsiteY2" fmla="*/ 3399 h 243885"/>
                <a:gd name="connsiteX3" fmla="*/ 375380 w 1699003"/>
                <a:gd name="connsiteY3" fmla="*/ 224351 h 243885"/>
                <a:gd name="connsiteX4" fmla="*/ 528346 w 1699003"/>
                <a:gd name="connsiteY4" fmla="*/ 3399 h 243885"/>
                <a:gd name="connsiteX5" fmla="*/ 677914 w 1699003"/>
                <a:gd name="connsiteY5" fmla="*/ 227750 h 243885"/>
                <a:gd name="connsiteX6" fmla="*/ 834280 w 1699003"/>
                <a:gd name="connsiteY6" fmla="*/ 3399 h 243885"/>
                <a:gd name="connsiteX7" fmla="*/ 983847 w 1699003"/>
                <a:gd name="connsiteY7" fmla="*/ 227750 h 243885"/>
                <a:gd name="connsiteX8" fmla="*/ 1136813 w 1699003"/>
                <a:gd name="connsiteY8" fmla="*/ 0 h 243885"/>
                <a:gd name="connsiteX9" fmla="*/ 1289780 w 1699003"/>
                <a:gd name="connsiteY9" fmla="*/ 227750 h 243885"/>
                <a:gd name="connsiteX10" fmla="*/ 1442746 w 1699003"/>
                <a:gd name="connsiteY10" fmla="*/ 0 h 243885"/>
                <a:gd name="connsiteX11" fmla="*/ 1595713 w 1699003"/>
                <a:gd name="connsiteY11" fmla="*/ 227750 h 243885"/>
                <a:gd name="connsiteX12" fmla="*/ 1690620 w 1699003"/>
                <a:gd name="connsiteY12" fmla="*/ 82481 h 243885"/>
                <a:gd name="connsiteX13" fmla="*/ 1694870 w 1699003"/>
                <a:gd name="connsiteY13" fmla="*/ 85791 h 243885"/>
                <a:gd name="connsiteX0" fmla="*/ 0 w 1764352"/>
                <a:gd name="connsiteY0" fmla="*/ 122873 h 243885"/>
                <a:gd name="connsiteX1" fmla="*/ 84983 w 1764352"/>
                <a:gd name="connsiteY1" fmla="*/ 240628 h 243885"/>
                <a:gd name="connsiteX2" fmla="*/ 222413 w 1764352"/>
                <a:gd name="connsiteY2" fmla="*/ 3399 h 243885"/>
                <a:gd name="connsiteX3" fmla="*/ 375380 w 1764352"/>
                <a:gd name="connsiteY3" fmla="*/ 224351 h 243885"/>
                <a:gd name="connsiteX4" fmla="*/ 528346 w 1764352"/>
                <a:gd name="connsiteY4" fmla="*/ 3399 h 243885"/>
                <a:gd name="connsiteX5" fmla="*/ 677914 w 1764352"/>
                <a:gd name="connsiteY5" fmla="*/ 227750 h 243885"/>
                <a:gd name="connsiteX6" fmla="*/ 834280 w 1764352"/>
                <a:gd name="connsiteY6" fmla="*/ 3399 h 243885"/>
                <a:gd name="connsiteX7" fmla="*/ 983847 w 1764352"/>
                <a:gd name="connsiteY7" fmla="*/ 227750 h 243885"/>
                <a:gd name="connsiteX8" fmla="*/ 1136813 w 1764352"/>
                <a:gd name="connsiteY8" fmla="*/ 0 h 243885"/>
                <a:gd name="connsiteX9" fmla="*/ 1289780 w 1764352"/>
                <a:gd name="connsiteY9" fmla="*/ 227750 h 243885"/>
                <a:gd name="connsiteX10" fmla="*/ 1442746 w 1764352"/>
                <a:gd name="connsiteY10" fmla="*/ 0 h 243885"/>
                <a:gd name="connsiteX11" fmla="*/ 1595713 w 1764352"/>
                <a:gd name="connsiteY11" fmla="*/ 227750 h 243885"/>
                <a:gd name="connsiteX12" fmla="*/ 1690620 w 1764352"/>
                <a:gd name="connsiteY12" fmla="*/ 82481 h 243885"/>
                <a:gd name="connsiteX13" fmla="*/ 1764352 w 1764352"/>
                <a:gd name="connsiteY13" fmla="*/ 66293 h 243885"/>
                <a:gd name="connsiteX0" fmla="*/ 0 w 1679369"/>
                <a:gd name="connsiteY0" fmla="*/ 240628 h 240628"/>
                <a:gd name="connsiteX1" fmla="*/ 137430 w 1679369"/>
                <a:gd name="connsiteY1" fmla="*/ 3399 h 240628"/>
                <a:gd name="connsiteX2" fmla="*/ 290397 w 1679369"/>
                <a:gd name="connsiteY2" fmla="*/ 224351 h 240628"/>
                <a:gd name="connsiteX3" fmla="*/ 443363 w 1679369"/>
                <a:gd name="connsiteY3" fmla="*/ 3399 h 240628"/>
                <a:gd name="connsiteX4" fmla="*/ 592931 w 1679369"/>
                <a:gd name="connsiteY4" fmla="*/ 227750 h 240628"/>
                <a:gd name="connsiteX5" fmla="*/ 749297 w 1679369"/>
                <a:gd name="connsiteY5" fmla="*/ 3399 h 240628"/>
                <a:gd name="connsiteX6" fmla="*/ 898864 w 1679369"/>
                <a:gd name="connsiteY6" fmla="*/ 227750 h 240628"/>
                <a:gd name="connsiteX7" fmla="*/ 1051830 w 1679369"/>
                <a:gd name="connsiteY7" fmla="*/ 0 h 240628"/>
                <a:gd name="connsiteX8" fmla="*/ 1204797 w 1679369"/>
                <a:gd name="connsiteY8" fmla="*/ 227750 h 240628"/>
                <a:gd name="connsiteX9" fmla="*/ 1357763 w 1679369"/>
                <a:gd name="connsiteY9" fmla="*/ 0 h 240628"/>
                <a:gd name="connsiteX10" fmla="*/ 1510730 w 1679369"/>
                <a:gd name="connsiteY10" fmla="*/ 227750 h 240628"/>
                <a:gd name="connsiteX11" fmla="*/ 1605637 w 1679369"/>
                <a:gd name="connsiteY11" fmla="*/ 82481 h 240628"/>
                <a:gd name="connsiteX12" fmla="*/ 1679369 w 1679369"/>
                <a:gd name="connsiteY12" fmla="*/ 66293 h 240628"/>
                <a:gd name="connsiteX0" fmla="*/ 0 w 1541939"/>
                <a:gd name="connsiteY0" fmla="*/ 3399 h 228749"/>
                <a:gd name="connsiteX1" fmla="*/ 152967 w 1541939"/>
                <a:gd name="connsiteY1" fmla="*/ 224351 h 228749"/>
                <a:gd name="connsiteX2" fmla="*/ 305933 w 1541939"/>
                <a:gd name="connsiteY2" fmla="*/ 3399 h 228749"/>
                <a:gd name="connsiteX3" fmla="*/ 455501 w 1541939"/>
                <a:gd name="connsiteY3" fmla="*/ 227750 h 228749"/>
                <a:gd name="connsiteX4" fmla="*/ 611867 w 1541939"/>
                <a:gd name="connsiteY4" fmla="*/ 3399 h 228749"/>
                <a:gd name="connsiteX5" fmla="*/ 761434 w 1541939"/>
                <a:gd name="connsiteY5" fmla="*/ 227750 h 228749"/>
                <a:gd name="connsiteX6" fmla="*/ 914400 w 1541939"/>
                <a:gd name="connsiteY6" fmla="*/ 0 h 228749"/>
                <a:gd name="connsiteX7" fmla="*/ 1067367 w 1541939"/>
                <a:gd name="connsiteY7" fmla="*/ 227750 h 228749"/>
                <a:gd name="connsiteX8" fmla="*/ 1220333 w 1541939"/>
                <a:gd name="connsiteY8" fmla="*/ 0 h 228749"/>
                <a:gd name="connsiteX9" fmla="*/ 1373300 w 1541939"/>
                <a:gd name="connsiteY9" fmla="*/ 227750 h 228749"/>
                <a:gd name="connsiteX10" fmla="*/ 1468207 w 1541939"/>
                <a:gd name="connsiteY10" fmla="*/ 82481 h 228749"/>
                <a:gd name="connsiteX11" fmla="*/ 1541939 w 1541939"/>
                <a:gd name="connsiteY11" fmla="*/ 66293 h 2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1939" h="228749">
                  <a:moveTo>
                    <a:pt x="0" y="3399"/>
                  </a:moveTo>
                  <a:cubicBezTo>
                    <a:pt x="48399" y="686"/>
                    <a:pt x="101978" y="224351"/>
                    <a:pt x="152967" y="224351"/>
                  </a:cubicBezTo>
                  <a:cubicBezTo>
                    <a:pt x="203956" y="224351"/>
                    <a:pt x="255511" y="2833"/>
                    <a:pt x="305933" y="3399"/>
                  </a:cubicBezTo>
                  <a:cubicBezTo>
                    <a:pt x="356355" y="3965"/>
                    <a:pt x="404512" y="227750"/>
                    <a:pt x="455501" y="227750"/>
                  </a:cubicBezTo>
                  <a:cubicBezTo>
                    <a:pt x="506490" y="227750"/>
                    <a:pt x="560878" y="3399"/>
                    <a:pt x="611867" y="3399"/>
                  </a:cubicBezTo>
                  <a:cubicBezTo>
                    <a:pt x="662856" y="3399"/>
                    <a:pt x="711012" y="228316"/>
                    <a:pt x="761434" y="227750"/>
                  </a:cubicBezTo>
                  <a:cubicBezTo>
                    <a:pt x="811856" y="227184"/>
                    <a:pt x="863411" y="0"/>
                    <a:pt x="914400" y="0"/>
                  </a:cubicBezTo>
                  <a:cubicBezTo>
                    <a:pt x="965389" y="0"/>
                    <a:pt x="1016378" y="227750"/>
                    <a:pt x="1067367" y="227750"/>
                  </a:cubicBezTo>
                  <a:cubicBezTo>
                    <a:pt x="1118356" y="227750"/>
                    <a:pt x="1169344" y="0"/>
                    <a:pt x="1220333" y="0"/>
                  </a:cubicBezTo>
                  <a:cubicBezTo>
                    <a:pt x="1271322" y="0"/>
                    <a:pt x="1331988" y="214003"/>
                    <a:pt x="1373300" y="227750"/>
                  </a:cubicBezTo>
                  <a:cubicBezTo>
                    <a:pt x="1414612" y="241497"/>
                    <a:pt x="1440100" y="109391"/>
                    <a:pt x="1468207" y="82481"/>
                  </a:cubicBezTo>
                  <a:cubicBezTo>
                    <a:pt x="1496314" y="55571"/>
                    <a:pt x="1541054" y="65604"/>
                    <a:pt x="1541939" y="66293"/>
                  </a:cubicBezTo>
                </a:path>
              </a:pathLst>
            </a:custGeom>
            <a:ln w="3492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sp>
        <p:nvSpPr>
          <p:cNvPr id="165" name="Right Arrow 164"/>
          <p:cNvSpPr/>
          <p:nvPr/>
        </p:nvSpPr>
        <p:spPr>
          <a:xfrm rot="19795807">
            <a:off x="7543450" y="1542380"/>
            <a:ext cx="436468"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Right Arrow 165"/>
          <p:cNvSpPr/>
          <p:nvPr/>
        </p:nvSpPr>
        <p:spPr>
          <a:xfrm rot="9509418">
            <a:off x="4917507" y="4195440"/>
            <a:ext cx="436468"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TextBox 167"/>
          <p:cNvSpPr txBox="1"/>
          <p:nvPr/>
        </p:nvSpPr>
        <p:spPr>
          <a:xfrm>
            <a:off x="8081728" y="1295401"/>
            <a:ext cx="1276311" cy="646331"/>
          </a:xfrm>
          <a:prstGeom prst="rect">
            <a:avLst/>
          </a:prstGeom>
          <a:noFill/>
        </p:spPr>
        <p:txBody>
          <a:bodyPr wrap="none" rtlCol="0">
            <a:spAutoFit/>
          </a:bodyPr>
          <a:lstStyle/>
          <a:p>
            <a:r>
              <a:rPr lang="en-US" dirty="0">
                <a:solidFill>
                  <a:prstClr val="black"/>
                </a:solidFill>
              </a:rPr>
              <a:t>Toxic RNA </a:t>
            </a:r>
          </a:p>
          <a:p>
            <a:r>
              <a:rPr lang="en-US" dirty="0">
                <a:solidFill>
                  <a:prstClr val="black"/>
                </a:solidFill>
              </a:rPr>
              <a:t>Mechanism</a:t>
            </a:r>
            <a:endParaRPr lang="en-US" dirty="0">
              <a:solidFill>
                <a:prstClr val="black"/>
              </a:solidFill>
            </a:endParaRPr>
          </a:p>
        </p:txBody>
      </p:sp>
      <p:sp>
        <p:nvSpPr>
          <p:cNvPr id="169" name="TextBox 168"/>
          <p:cNvSpPr txBox="1"/>
          <p:nvPr/>
        </p:nvSpPr>
        <p:spPr>
          <a:xfrm>
            <a:off x="3579112" y="4191001"/>
            <a:ext cx="1383712" cy="646331"/>
          </a:xfrm>
          <a:prstGeom prst="rect">
            <a:avLst/>
          </a:prstGeom>
          <a:noFill/>
        </p:spPr>
        <p:txBody>
          <a:bodyPr wrap="none" rtlCol="0">
            <a:spAutoFit/>
          </a:bodyPr>
          <a:lstStyle/>
          <a:p>
            <a:r>
              <a:rPr lang="en-US" dirty="0">
                <a:solidFill>
                  <a:prstClr val="black"/>
                </a:solidFill>
              </a:rPr>
              <a:t>Toxic </a:t>
            </a:r>
            <a:r>
              <a:rPr lang="en-US" dirty="0" err="1">
                <a:solidFill>
                  <a:prstClr val="black"/>
                </a:solidFill>
              </a:rPr>
              <a:t>PolyQ</a:t>
            </a:r>
            <a:r>
              <a:rPr lang="en-US" dirty="0">
                <a:solidFill>
                  <a:prstClr val="black"/>
                </a:solidFill>
              </a:rPr>
              <a:t>  </a:t>
            </a:r>
          </a:p>
          <a:p>
            <a:r>
              <a:rPr lang="en-US" dirty="0">
                <a:solidFill>
                  <a:prstClr val="black"/>
                </a:solidFill>
              </a:rPr>
              <a:t>Mechanism?</a:t>
            </a:r>
            <a:endParaRPr lang="en-US" dirty="0">
              <a:solidFill>
                <a:prstClr val="black"/>
              </a:solidFill>
            </a:endParaRPr>
          </a:p>
        </p:txBody>
      </p:sp>
      <p:sp>
        <p:nvSpPr>
          <p:cNvPr id="172" name="Rectangle 171"/>
          <p:cNvSpPr/>
          <p:nvPr/>
        </p:nvSpPr>
        <p:spPr>
          <a:xfrm>
            <a:off x="6007056" y="1696276"/>
            <a:ext cx="1079544" cy="354230"/>
          </a:xfrm>
          <a:prstGeom prst="rect">
            <a:avLst/>
          </a:prstGeom>
          <a:solidFill>
            <a:schemeClr val="accent2">
              <a:lumMod val="20000"/>
              <a:lumOff val="80000"/>
            </a:schemeClr>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F497D"/>
                </a:solidFill>
              </a:rPr>
              <a:t>CUG</a:t>
            </a:r>
            <a:r>
              <a:rPr lang="en-US" sz="2000" baseline="-25000" dirty="0">
                <a:solidFill>
                  <a:srgbClr val="1F497D"/>
                </a:solidFill>
              </a:rPr>
              <a:t>EXP</a:t>
            </a:r>
            <a:endParaRPr lang="en-US" sz="2000" baseline="-25000" dirty="0">
              <a:solidFill>
                <a:srgbClr val="1F497D"/>
              </a:solidFill>
            </a:endParaRPr>
          </a:p>
        </p:txBody>
      </p:sp>
      <p:sp>
        <p:nvSpPr>
          <p:cNvPr id="173" name="Rectangle 172"/>
          <p:cNvSpPr/>
          <p:nvPr/>
        </p:nvSpPr>
        <p:spPr>
          <a:xfrm>
            <a:off x="6007057" y="4038600"/>
            <a:ext cx="1025727" cy="354230"/>
          </a:xfrm>
          <a:prstGeom prst="rect">
            <a:avLst/>
          </a:prstGeom>
          <a:solidFill>
            <a:schemeClr val="accent2">
              <a:lumMod val="20000"/>
              <a:lumOff val="80000"/>
            </a:schemeClr>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F497D"/>
                </a:solidFill>
              </a:rPr>
              <a:t>CAG</a:t>
            </a:r>
            <a:r>
              <a:rPr lang="en-US" sz="2000" baseline="-25000" dirty="0">
                <a:solidFill>
                  <a:srgbClr val="1F497D"/>
                </a:solidFill>
              </a:rPr>
              <a:t>EXP</a:t>
            </a:r>
            <a:endParaRPr lang="en-US" sz="2000" baseline="-25000" dirty="0">
              <a:solidFill>
                <a:srgbClr val="1F497D"/>
              </a:solidFill>
            </a:endParaRPr>
          </a:p>
        </p:txBody>
      </p:sp>
      <p:cxnSp>
        <p:nvCxnSpPr>
          <p:cNvPr id="175" name="Straight Connector 174"/>
          <p:cNvCxnSpPr/>
          <p:nvPr/>
        </p:nvCxnSpPr>
        <p:spPr>
          <a:xfrm>
            <a:off x="7356486" y="3289007"/>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221543" y="3289007"/>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086600" y="3289007"/>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315200" y="4191000"/>
            <a:ext cx="359394" cy="369332"/>
          </a:xfrm>
          <a:prstGeom prst="rect">
            <a:avLst/>
          </a:prstGeom>
          <a:noFill/>
        </p:spPr>
        <p:txBody>
          <a:bodyPr wrap="none" rtlCol="0">
            <a:spAutoFit/>
          </a:bodyPr>
          <a:lstStyle/>
          <a:p>
            <a:r>
              <a:rPr lang="en-US" dirty="0">
                <a:solidFill>
                  <a:prstClr val="black"/>
                </a:solidFill>
              </a:rPr>
              <a:t>5’</a:t>
            </a:r>
            <a:endParaRPr lang="en-US" dirty="0">
              <a:solidFill>
                <a:prstClr val="black"/>
              </a:solidFill>
            </a:endParaRPr>
          </a:p>
        </p:txBody>
      </p:sp>
      <p:sp>
        <p:nvSpPr>
          <p:cNvPr id="3" name="Rectangle 2"/>
          <p:cNvSpPr/>
          <p:nvPr/>
        </p:nvSpPr>
        <p:spPr>
          <a:xfrm>
            <a:off x="7950074" y="1981201"/>
            <a:ext cx="2413126" cy="584775"/>
          </a:xfrm>
          <a:prstGeom prst="rect">
            <a:avLst/>
          </a:prstGeom>
        </p:spPr>
        <p:txBody>
          <a:bodyPr wrap="square">
            <a:spAutoFit/>
          </a:bodyPr>
          <a:lstStyle/>
          <a:p>
            <a:r>
              <a:rPr lang="en-US" sz="1600" dirty="0">
                <a:solidFill>
                  <a:prstClr val="black"/>
                </a:solidFill>
              </a:rPr>
              <a:t>Daughters </a:t>
            </a:r>
            <a:r>
              <a:rPr lang="en-US" sz="1600" dirty="0">
                <a:solidFill>
                  <a:prstClr val="black"/>
                </a:solidFill>
              </a:rPr>
              <a:t>et al. 2009</a:t>
            </a:r>
          </a:p>
          <a:p>
            <a:r>
              <a:rPr lang="en-US" sz="1600" i="1" dirty="0">
                <a:solidFill>
                  <a:prstClr val="black"/>
                </a:solidFill>
              </a:rPr>
              <a:t>PLoS Genetics</a:t>
            </a:r>
          </a:p>
        </p:txBody>
      </p:sp>
      <p:sp>
        <p:nvSpPr>
          <p:cNvPr id="41" name="Text Box 9"/>
          <p:cNvSpPr txBox="1">
            <a:spLocks noChangeArrowheads="1"/>
          </p:cNvSpPr>
          <p:nvPr/>
        </p:nvSpPr>
        <p:spPr bwMode="auto">
          <a:xfrm>
            <a:off x="3276600" y="4724401"/>
            <a:ext cx="198041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a14:hiddenLine>
            </a:ext>
          </a:extLst>
        </p:spPr>
        <p:txBody>
          <a:bodyPr wrap="none">
            <a:spAutoFit/>
          </a:bodyPr>
          <a:lstStyle>
            <a:lvl1pPr>
              <a:defRPr sz="2400">
                <a:solidFill>
                  <a:schemeClr val="tx1"/>
                </a:solidFill>
                <a:latin typeface="Times New Roman" pitchFamily="-32" charset="0"/>
              </a:defRPr>
            </a:lvl1pPr>
            <a:lvl2pPr marL="742950" indent="-285750">
              <a:defRPr sz="2400">
                <a:solidFill>
                  <a:schemeClr val="tx1"/>
                </a:solidFill>
                <a:latin typeface="Times New Roman" pitchFamily="-32" charset="0"/>
              </a:defRPr>
            </a:lvl2pPr>
            <a:lvl3pPr marL="1143000" indent="-228600">
              <a:defRPr sz="2400">
                <a:solidFill>
                  <a:schemeClr val="tx1"/>
                </a:solidFill>
                <a:latin typeface="Times New Roman" pitchFamily="-32" charset="0"/>
              </a:defRPr>
            </a:lvl3pPr>
            <a:lvl4pPr marL="1600200" indent="-228600">
              <a:defRPr sz="2400">
                <a:solidFill>
                  <a:schemeClr val="tx1"/>
                </a:solidFill>
                <a:latin typeface="Times New Roman" pitchFamily="-32" charset="0"/>
              </a:defRPr>
            </a:lvl4pPr>
            <a:lvl5pPr marL="2057400" indent="-228600">
              <a:defRPr sz="2400">
                <a:solidFill>
                  <a:schemeClr val="tx1"/>
                </a:solidFill>
                <a:latin typeface="Times New Roman" pitchFamily="-32" charset="0"/>
              </a:defRPr>
            </a:lvl5pPr>
            <a:lvl6pPr marL="2514600" indent="-228600" algn="ctr" eaLnBrk="0" fontAlgn="base" hangingPunct="0">
              <a:spcBef>
                <a:spcPct val="0"/>
              </a:spcBef>
              <a:spcAft>
                <a:spcPct val="0"/>
              </a:spcAft>
              <a:defRPr sz="2400">
                <a:solidFill>
                  <a:schemeClr val="tx1"/>
                </a:solidFill>
                <a:latin typeface="Times New Roman" pitchFamily="-32" charset="0"/>
              </a:defRPr>
            </a:lvl6pPr>
            <a:lvl7pPr marL="2971800" indent="-228600" algn="ctr" eaLnBrk="0" fontAlgn="base" hangingPunct="0">
              <a:spcBef>
                <a:spcPct val="0"/>
              </a:spcBef>
              <a:spcAft>
                <a:spcPct val="0"/>
              </a:spcAft>
              <a:defRPr sz="2400">
                <a:solidFill>
                  <a:schemeClr val="tx1"/>
                </a:solidFill>
                <a:latin typeface="Times New Roman" pitchFamily="-32" charset="0"/>
              </a:defRPr>
            </a:lvl7pPr>
            <a:lvl8pPr marL="3429000" indent="-228600" algn="ctr" eaLnBrk="0" fontAlgn="base" hangingPunct="0">
              <a:spcBef>
                <a:spcPct val="0"/>
              </a:spcBef>
              <a:spcAft>
                <a:spcPct val="0"/>
              </a:spcAft>
              <a:defRPr sz="2400">
                <a:solidFill>
                  <a:schemeClr val="tx1"/>
                </a:solidFill>
                <a:latin typeface="Times New Roman" pitchFamily="-32" charset="0"/>
              </a:defRPr>
            </a:lvl8pPr>
            <a:lvl9pPr marL="3886200" indent="-228600" algn="ctr" eaLnBrk="0" fontAlgn="base" hangingPunct="0">
              <a:spcBef>
                <a:spcPct val="0"/>
              </a:spcBef>
              <a:spcAft>
                <a:spcPct val="0"/>
              </a:spcAft>
              <a:defRPr sz="2400">
                <a:solidFill>
                  <a:schemeClr val="tx1"/>
                </a:solidFill>
                <a:latin typeface="Times New Roman" pitchFamily="-32" charset="0"/>
              </a:defRPr>
            </a:lvl9pPr>
          </a:lstStyle>
          <a:p>
            <a:r>
              <a:rPr lang="en-US" sz="1600" dirty="0">
                <a:solidFill>
                  <a:prstClr val="black"/>
                </a:solidFill>
              </a:rPr>
              <a:t>Moseley et al., </a:t>
            </a:r>
            <a:r>
              <a:rPr lang="en-US" sz="1600" dirty="0">
                <a:solidFill>
                  <a:prstClr val="black"/>
                </a:solidFill>
              </a:rPr>
              <a:t>2006 </a:t>
            </a:r>
          </a:p>
          <a:p>
            <a:r>
              <a:rPr lang="en-US" sz="1600" i="1" dirty="0">
                <a:solidFill>
                  <a:prstClr val="black"/>
                </a:solidFill>
              </a:rPr>
              <a:t>Nature Genetics</a:t>
            </a:r>
            <a:endParaRPr lang="en-US" sz="1600" dirty="0">
              <a:solidFill>
                <a:prstClr val="black"/>
              </a:solidFill>
            </a:endParaRPr>
          </a:p>
        </p:txBody>
      </p:sp>
      <p:pic>
        <p:nvPicPr>
          <p:cNvPr id="42" name="Picture 29"/>
          <p:cNvPicPr>
            <a:picLocks noChangeAspect="1" noChangeArrowheads="1"/>
          </p:cNvPicPr>
          <p:nvPr/>
        </p:nvPicPr>
        <p:blipFill>
          <a:blip r:embed="rId3">
            <a:lum contrast="48000"/>
            <a:extLst>
              <a:ext uri="{28A0092B-C50C-407E-A947-70E740481C1C}">
                <a14:useLocalDpi xmlns:a14="http://schemas.microsoft.com/office/drawing/2010/main" val="0"/>
              </a:ext>
            </a:extLst>
          </a:blip>
          <a:srcRect l="14621" t="15385" r="19582" b="23077"/>
          <a:stretch>
            <a:fillRect/>
          </a:stretch>
        </p:blipFill>
        <p:spPr bwMode="auto">
          <a:xfrm>
            <a:off x="9356643" y="888953"/>
            <a:ext cx="1057275" cy="939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66531" t="-4005" r="-2338" b="-25077"/>
          <a:stretch/>
        </p:blipFill>
        <p:spPr>
          <a:xfrm>
            <a:off x="2596878" y="3886200"/>
            <a:ext cx="861509" cy="966992"/>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936" y="6110475"/>
            <a:ext cx="381000" cy="450273"/>
          </a:xfrm>
          <a:prstGeom prst="rect">
            <a:avLst/>
          </a:prstGeom>
        </p:spPr>
      </p:pic>
      <p:sp>
        <p:nvSpPr>
          <p:cNvPr id="45" name="TextBox 44"/>
          <p:cNvSpPr txBox="1"/>
          <p:nvPr/>
        </p:nvSpPr>
        <p:spPr>
          <a:xfrm>
            <a:off x="5121875" y="5609511"/>
            <a:ext cx="2902758" cy="461665"/>
          </a:xfrm>
          <a:prstGeom prst="rect">
            <a:avLst/>
          </a:prstGeom>
          <a:noFill/>
        </p:spPr>
        <p:txBody>
          <a:bodyPr wrap="none" rtlCol="0">
            <a:spAutoFit/>
          </a:bodyPr>
          <a:lstStyle/>
          <a:p>
            <a:r>
              <a:rPr lang="en-US" sz="2400" dirty="0"/>
              <a:t>*AAA</a:t>
            </a:r>
            <a:r>
              <a:rPr lang="en-US" sz="2400" b="1" dirty="0">
                <a:solidFill>
                  <a:srgbClr val="C00000"/>
                </a:solidFill>
              </a:rPr>
              <a:t>ATG</a:t>
            </a:r>
            <a:r>
              <a:rPr lang="en-US" sz="2400" dirty="0"/>
              <a:t>(CAG)</a:t>
            </a:r>
            <a:r>
              <a:rPr lang="en-US" sz="2400" baseline="-25000" dirty="0"/>
              <a:t>EXP</a:t>
            </a:r>
            <a:r>
              <a:rPr lang="en-US" sz="2400" dirty="0"/>
              <a:t>***</a:t>
            </a:r>
            <a:endParaRPr lang="en-US" sz="2400" dirty="0"/>
          </a:p>
        </p:txBody>
      </p:sp>
    </p:spTree>
    <p:extLst>
      <p:ext uri="{BB962C8B-B14F-4D97-AF65-F5344CB8AC3E}">
        <p14:creationId xmlns:p14="http://schemas.microsoft.com/office/powerpoint/2010/main" val="19937026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6" name="click.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981201" y="1477330"/>
            <a:ext cx="8405341" cy="1985574"/>
            <a:chOff x="835433" y="1124481"/>
            <a:chExt cx="8302172" cy="2206545"/>
          </a:xfrm>
        </p:grpSpPr>
        <p:sp>
          <p:nvSpPr>
            <p:cNvPr id="5" name="TextBox 4"/>
            <p:cNvSpPr txBox="1">
              <a:spLocks noChangeArrowheads="1"/>
            </p:cNvSpPr>
            <p:nvPr/>
          </p:nvSpPr>
          <p:spPr bwMode="auto">
            <a:xfrm>
              <a:off x="8378680" y="2954795"/>
              <a:ext cx="758925" cy="376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i="1">
                  <a:solidFill>
                    <a:prstClr val="white"/>
                  </a:solidFill>
                </a:rPr>
                <a:t>Tao Zu</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33" y="1124481"/>
              <a:ext cx="8198601" cy="1911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1981200" y="125226"/>
            <a:ext cx="8229600" cy="1143000"/>
          </a:xfrm>
        </p:spPr>
        <p:txBody>
          <a:bodyPr vert="horz" lIns="91440" tIns="45720" rIns="91440" bIns="45720" rtlCol="0" anchor="ctr">
            <a:noAutofit/>
          </a:bodyPr>
          <a:lstStyle/>
          <a:p>
            <a:r>
              <a:rPr lang="en-US" sz="3600" dirty="0"/>
              <a:t>Discovery of Repeat-Associated Non-ATG Translation  (RAN translation)</a:t>
            </a:r>
            <a:endParaRPr lang="en-US" sz="3600" dirty="0"/>
          </a:p>
        </p:txBody>
      </p:sp>
      <p:graphicFrame>
        <p:nvGraphicFramePr>
          <p:cNvPr id="8" name="Table 7"/>
          <p:cNvGraphicFramePr>
            <a:graphicFrameLocks noGrp="1"/>
          </p:cNvGraphicFramePr>
          <p:nvPr>
            <p:extLst/>
          </p:nvPr>
        </p:nvGraphicFramePr>
        <p:xfrm>
          <a:off x="1981201" y="3831250"/>
          <a:ext cx="2321687" cy="1121750"/>
        </p:xfrm>
        <a:graphic>
          <a:graphicData uri="http://schemas.openxmlformats.org/drawingml/2006/table">
            <a:tbl>
              <a:tblPr firstRow="1" bandRow="1">
                <a:tableStyleId>{5C22544A-7EE6-4342-B048-85BDC9FD1C3A}</a:tableStyleId>
              </a:tblPr>
              <a:tblGrid>
                <a:gridCol w="612968"/>
                <a:gridCol w="625037"/>
                <a:gridCol w="1083682"/>
              </a:tblGrid>
              <a:tr h="0">
                <a:tc>
                  <a:txBody>
                    <a:bodyPr/>
                    <a:lstStyle/>
                    <a:p>
                      <a:pPr algn="ctr"/>
                      <a:r>
                        <a:rPr lang="en-US" sz="1200" b="1" dirty="0" smtClean="0"/>
                        <a:t>Frame</a:t>
                      </a:r>
                      <a:endParaRPr lang="en-US" sz="1200" b="1" dirty="0"/>
                    </a:p>
                  </a:txBody>
                  <a:tcPr marL="91424" marR="91424" marT="45742" marB="45742"/>
                </a:tc>
                <a:tc>
                  <a:txBody>
                    <a:bodyPr/>
                    <a:lstStyle/>
                    <a:p>
                      <a:r>
                        <a:rPr lang="en-US" sz="1200" b="1" dirty="0" smtClean="0"/>
                        <a:t>Codon</a:t>
                      </a:r>
                      <a:endParaRPr lang="en-US" sz="1200" b="1" dirty="0"/>
                    </a:p>
                  </a:txBody>
                  <a:tcPr marL="91424" marR="91424" marT="45742" marB="45742"/>
                </a:tc>
                <a:tc>
                  <a:txBody>
                    <a:bodyPr/>
                    <a:lstStyle/>
                    <a:p>
                      <a:r>
                        <a:rPr lang="en-US" sz="1200" b="1" dirty="0" smtClean="0"/>
                        <a:t>Amino Acid</a:t>
                      </a:r>
                      <a:endParaRPr lang="en-US" sz="1200" b="1" dirty="0"/>
                    </a:p>
                  </a:txBody>
                  <a:tcPr marL="91424" marR="91424" marT="45742" marB="45742"/>
                </a:tc>
              </a:tr>
              <a:tr h="0">
                <a:tc>
                  <a:txBody>
                    <a:bodyPr/>
                    <a:lstStyle/>
                    <a:p>
                      <a:pPr algn="ctr"/>
                      <a:r>
                        <a:rPr lang="en-US" sz="1200" b="1" u="none" dirty="0" smtClean="0">
                          <a:solidFill>
                            <a:schemeClr val="tx2"/>
                          </a:solidFill>
                        </a:rPr>
                        <a:t>1</a:t>
                      </a:r>
                    </a:p>
                  </a:txBody>
                  <a:tcPr marL="91424" marR="91424" marT="45742" marB="45742"/>
                </a:tc>
                <a:tc>
                  <a:txBody>
                    <a:bodyPr/>
                    <a:lstStyle/>
                    <a:p>
                      <a:pPr algn="ctr"/>
                      <a:r>
                        <a:rPr lang="en-US" sz="1200" b="1" u="none" dirty="0" smtClean="0">
                          <a:solidFill>
                            <a:schemeClr val="tx2"/>
                          </a:solidFill>
                        </a:rPr>
                        <a:t>CAG</a:t>
                      </a:r>
                    </a:p>
                  </a:txBody>
                  <a:tcPr marL="91424" marR="91424" marT="45742" marB="45742"/>
                </a:tc>
                <a:tc>
                  <a:txBody>
                    <a:bodyPr/>
                    <a:lstStyle/>
                    <a:p>
                      <a:pPr algn="ctr"/>
                      <a:r>
                        <a:rPr lang="en-US" sz="1200" b="1" dirty="0" smtClean="0">
                          <a:solidFill>
                            <a:schemeClr val="tx2"/>
                          </a:solidFill>
                        </a:rPr>
                        <a:t>Glutamine(Q</a:t>
                      </a:r>
                      <a:r>
                        <a:rPr lang="en-US" sz="1200" b="1" dirty="0" smtClean="0">
                          <a:solidFill>
                            <a:schemeClr val="tx1"/>
                          </a:solidFill>
                        </a:rPr>
                        <a:t>)</a:t>
                      </a:r>
                      <a:endParaRPr lang="en-US" sz="1200" b="1" dirty="0">
                        <a:solidFill>
                          <a:schemeClr val="tx1"/>
                        </a:solidFill>
                      </a:endParaRPr>
                    </a:p>
                  </a:txBody>
                  <a:tcPr marL="91424" marR="91424" marT="45742" marB="45742"/>
                </a:tc>
              </a:tr>
              <a:tr h="286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none" dirty="0" smtClean="0">
                          <a:solidFill>
                            <a:srgbClr val="7030A0"/>
                          </a:solidFill>
                        </a:rPr>
                        <a:t>2</a:t>
                      </a:r>
                    </a:p>
                  </a:txBody>
                  <a:tcPr marL="91424" marR="91424" marT="45742" marB="4574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none" dirty="0" smtClean="0">
                          <a:solidFill>
                            <a:srgbClr val="7030A0"/>
                          </a:solidFill>
                        </a:rPr>
                        <a:t>AGC</a:t>
                      </a:r>
                    </a:p>
                  </a:txBody>
                  <a:tcPr marL="91424" marR="91424" marT="45742" marB="45742"/>
                </a:tc>
                <a:tc>
                  <a:txBody>
                    <a:bodyPr/>
                    <a:lstStyle/>
                    <a:p>
                      <a:pPr algn="ctr"/>
                      <a:r>
                        <a:rPr lang="en-US" sz="1200" b="1" dirty="0" smtClean="0">
                          <a:solidFill>
                            <a:srgbClr val="7030A0"/>
                          </a:solidFill>
                        </a:rPr>
                        <a:t>Serine(S)</a:t>
                      </a:r>
                      <a:endParaRPr lang="en-US" sz="1200" b="1" dirty="0">
                        <a:solidFill>
                          <a:srgbClr val="7030A0"/>
                        </a:solidFill>
                      </a:endParaRPr>
                    </a:p>
                  </a:txBody>
                  <a:tcPr marL="91424" marR="91424" marT="45742" marB="45742"/>
                </a:tc>
              </a:tr>
              <a:tr h="2865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none" dirty="0" smtClean="0">
                          <a:solidFill>
                            <a:srgbClr val="FF0000"/>
                          </a:solidFill>
                        </a:rPr>
                        <a:t>3</a:t>
                      </a:r>
                    </a:p>
                  </a:txBody>
                  <a:tcPr marL="91424" marR="91424" marT="45742" marB="4574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none" dirty="0" smtClean="0">
                          <a:solidFill>
                            <a:srgbClr val="FF0000"/>
                          </a:solidFill>
                        </a:rPr>
                        <a:t>GCA</a:t>
                      </a:r>
                      <a:endParaRPr lang="en-US" sz="1200" b="1" u="sng" dirty="0" smtClean="0">
                        <a:solidFill>
                          <a:srgbClr val="FF0000"/>
                        </a:solidFill>
                      </a:endParaRPr>
                    </a:p>
                  </a:txBody>
                  <a:tcPr marL="91424" marR="91424" marT="45742" marB="45742"/>
                </a:tc>
                <a:tc>
                  <a:txBody>
                    <a:bodyPr/>
                    <a:lstStyle/>
                    <a:p>
                      <a:pPr algn="ctr"/>
                      <a:r>
                        <a:rPr lang="en-US" sz="1200" b="1" dirty="0" smtClean="0">
                          <a:solidFill>
                            <a:srgbClr val="FF0000"/>
                          </a:solidFill>
                        </a:rPr>
                        <a:t>Alanine(A)</a:t>
                      </a:r>
                      <a:endParaRPr lang="en-US" sz="1200" b="1" dirty="0">
                        <a:solidFill>
                          <a:srgbClr val="FF0000"/>
                        </a:solidFill>
                      </a:endParaRPr>
                    </a:p>
                  </a:txBody>
                  <a:tcPr marL="91424" marR="91424" marT="45742" marB="45742"/>
                </a:tc>
              </a:tr>
            </a:tbl>
          </a:graphicData>
        </a:graphic>
      </p:graphicFrame>
      <p:pic>
        <p:nvPicPr>
          <p:cNvPr id="10" name="Picture 9" descr="Untitled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0967" y="4988558"/>
            <a:ext cx="5960828" cy="1314752"/>
          </a:xfrm>
          <a:prstGeom prst="rect">
            <a:avLst/>
          </a:prstGeom>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b="7265"/>
          <a:stretch>
            <a:fillRect/>
          </a:stretch>
        </p:blipFill>
        <p:spPr bwMode="auto">
          <a:xfrm>
            <a:off x="7923988" y="3152228"/>
            <a:ext cx="2286813" cy="314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8405523" y="6406351"/>
            <a:ext cx="2070182" cy="369332"/>
          </a:xfrm>
          <a:prstGeom prst="rect">
            <a:avLst/>
          </a:prstGeom>
          <a:noFill/>
        </p:spPr>
        <p:txBody>
          <a:bodyPr wrap="none" rtlCol="0">
            <a:spAutoFit/>
          </a:bodyPr>
          <a:lstStyle/>
          <a:p>
            <a:r>
              <a:rPr lang="en-US" dirty="0" err="1">
                <a:solidFill>
                  <a:prstClr val="black"/>
                </a:solidFill>
              </a:rPr>
              <a:t>Zu</a:t>
            </a:r>
            <a:r>
              <a:rPr lang="en-US" dirty="0">
                <a:solidFill>
                  <a:prstClr val="black"/>
                </a:solidFill>
              </a:rPr>
              <a:t> et al., PNAS 2011</a:t>
            </a:r>
            <a:endParaRPr lang="en-US" dirty="0">
              <a:solidFill>
                <a:prstClr val="black"/>
              </a:solidFill>
            </a:endParaRPr>
          </a:p>
        </p:txBody>
      </p:sp>
      <p:grpSp>
        <p:nvGrpSpPr>
          <p:cNvPr id="13" name="Group 12"/>
          <p:cNvGrpSpPr/>
          <p:nvPr/>
        </p:nvGrpSpPr>
        <p:grpSpPr>
          <a:xfrm>
            <a:off x="4309199" y="3988120"/>
            <a:ext cx="2950541" cy="838797"/>
            <a:chOff x="3673605" y="1143001"/>
            <a:chExt cx="5202284" cy="1143000"/>
          </a:xfrm>
        </p:grpSpPr>
        <p:grpSp>
          <p:nvGrpSpPr>
            <p:cNvPr id="14" name="Group 291"/>
            <p:cNvGrpSpPr>
              <a:grpSpLocks/>
            </p:cNvGrpSpPr>
            <p:nvPr/>
          </p:nvGrpSpPr>
          <p:grpSpPr bwMode="auto">
            <a:xfrm>
              <a:off x="4083756" y="1981200"/>
              <a:ext cx="4552244" cy="46038"/>
              <a:chOff x="2494908" y="1549687"/>
              <a:chExt cx="3173002" cy="0"/>
            </a:xfrm>
          </p:grpSpPr>
          <p:cxnSp>
            <p:nvCxnSpPr>
              <p:cNvPr id="36" name="Straight Connector 35"/>
              <p:cNvCxnSpPr/>
              <p:nvPr/>
            </p:nvCxnSpPr>
            <p:spPr>
              <a:xfrm>
                <a:off x="2494908" y="1549687"/>
                <a:ext cx="34916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898172" y="1549687"/>
                <a:ext cx="34916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01437" y="1549687"/>
                <a:ext cx="34916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04701" y="1549687"/>
                <a:ext cx="35015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07965" y="1549687"/>
                <a:ext cx="350151"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12214" y="1549687"/>
                <a:ext cx="34916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915478" y="1549687"/>
                <a:ext cx="34916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318742" y="1549687"/>
                <a:ext cx="34916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15" name="Rectangle 170"/>
            <p:cNvSpPr>
              <a:spLocks noChangeArrowheads="1"/>
            </p:cNvSpPr>
            <p:nvPr/>
          </p:nvSpPr>
          <p:spPr bwMode="auto">
            <a:xfrm>
              <a:off x="3673605" y="1143001"/>
              <a:ext cx="5031364" cy="440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500" dirty="0">
                  <a:solidFill>
                    <a:prstClr val="black"/>
                  </a:solidFill>
                </a:rPr>
                <a:t>CAGCAGCAGCAGCAGCAGCAGCAG</a:t>
              </a:r>
              <a:endParaRPr lang="en-US" sz="1500" dirty="0">
                <a:solidFill>
                  <a:prstClr val="black"/>
                </a:solidFill>
              </a:endParaRPr>
            </a:p>
          </p:txBody>
        </p:sp>
        <p:grpSp>
          <p:nvGrpSpPr>
            <p:cNvPr id="16" name="Group 292"/>
            <p:cNvGrpSpPr>
              <a:grpSpLocks/>
            </p:cNvGrpSpPr>
            <p:nvPr/>
          </p:nvGrpSpPr>
          <p:grpSpPr bwMode="auto">
            <a:xfrm>
              <a:off x="3852334" y="1706564"/>
              <a:ext cx="4563533" cy="122237"/>
              <a:chOff x="2647308" y="1702087"/>
              <a:chExt cx="3173002" cy="0"/>
            </a:xfrm>
          </p:grpSpPr>
          <p:cxnSp>
            <p:nvCxnSpPr>
              <p:cNvPr id="28" name="Straight Connector 27"/>
              <p:cNvCxnSpPr/>
              <p:nvPr/>
            </p:nvCxnSpPr>
            <p:spPr>
              <a:xfrm>
                <a:off x="2647308" y="1702087"/>
                <a:ext cx="34928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50556" y="1702087"/>
                <a:ext cx="34928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54785" y="1702087"/>
                <a:ext cx="34830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857052" y="1702087"/>
                <a:ext cx="350266"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60300" y="1702087"/>
                <a:ext cx="350267"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664529" y="1702087"/>
                <a:ext cx="348304"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067777" y="1702087"/>
                <a:ext cx="34928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71025" y="1702087"/>
                <a:ext cx="34928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a:grpSpLocks/>
            </p:cNvGrpSpPr>
            <p:nvPr/>
          </p:nvGrpSpPr>
          <p:grpSpPr bwMode="auto">
            <a:xfrm>
              <a:off x="4337756" y="2239964"/>
              <a:ext cx="4538133" cy="46037"/>
              <a:chOff x="4879975" y="2209800"/>
              <a:chExt cx="5105400" cy="46038"/>
            </a:xfrm>
          </p:grpSpPr>
          <p:grpSp>
            <p:nvGrpSpPr>
              <p:cNvPr id="18" name="Group 292"/>
              <p:cNvGrpSpPr>
                <a:grpSpLocks/>
              </p:cNvGrpSpPr>
              <p:nvPr/>
            </p:nvGrpSpPr>
            <p:grpSpPr bwMode="auto">
              <a:xfrm>
                <a:off x="4879975" y="2209800"/>
                <a:ext cx="4530725" cy="46038"/>
                <a:chOff x="2647308" y="1702087"/>
                <a:chExt cx="3173002" cy="0"/>
              </a:xfrm>
            </p:grpSpPr>
            <p:cxnSp>
              <p:nvCxnSpPr>
                <p:cNvPr id="20" name="Straight Connector 19"/>
                <p:cNvCxnSpPr/>
                <p:nvPr/>
              </p:nvCxnSpPr>
              <p:spPr>
                <a:xfrm>
                  <a:off x="2647308" y="1702087"/>
                  <a:ext cx="349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50882" y="1702087"/>
                  <a:ext cx="349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54456" y="1702087"/>
                  <a:ext cx="349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56918" y="1702087"/>
                  <a:ext cx="35020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60492" y="1702087"/>
                  <a:ext cx="3502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64065" y="1702087"/>
                  <a:ext cx="349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067640" y="1702087"/>
                  <a:ext cx="349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71213" y="1702087"/>
                  <a:ext cx="34909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bwMode="auto">
              <a:xfrm>
                <a:off x="9486900" y="2209800"/>
                <a:ext cx="49847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00" y="914401"/>
            <a:ext cx="491066" cy="580351"/>
          </a:xfrm>
          <a:prstGeom prst="rect">
            <a:avLst/>
          </a:prstGeom>
        </p:spPr>
      </p:pic>
      <p:grpSp>
        <p:nvGrpSpPr>
          <p:cNvPr id="45" name="Group 44"/>
          <p:cNvGrpSpPr/>
          <p:nvPr/>
        </p:nvGrpSpPr>
        <p:grpSpPr>
          <a:xfrm>
            <a:off x="9525000" y="838201"/>
            <a:ext cx="538884" cy="761999"/>
            <a:chOff x="7776162" y="3200400"/>
            <a:chExt cx="682038" cy="964423"/>
          </a:xfrm>
        </p:grpSpPr>
        <p:cxnSp>
          <p:nvCxnSpPr>
            <p:cNvPr id="46" name="Straight Connector 45"/>
            <p:cNvCxnSpPr/>
            <p:nvPr/>
          </p:nvCxnSpPr>
          <p:spPr>
            <a:xfrm>
              <a:off x="7776162" y="3259556"/>
              <a:ext cx="682038" cy="8635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776162" y="3200400"/>
              <a:ext cx="605838" cy="9644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5400" y="914401"/>
            <a:ext cx="491066" cy="580351"/>
          </a:xfrm>
          <a:prstGeom prst="rect">
            <a:avLst/>
          </a:prstGeom>
        </p:spPr>
      </p:pic>
    </p:spTree>
    <p:extLst>
      <p:ext uri="{BB962C8B-B14F-4D97-AF65-F5344CB8AC3E}">
        <p14:creationId xmlns:p14="http://schemas.microsoft.com/office/powerpoint/2010/main" val="97358181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type="title"/>
          </p:nvPr>
        </p:nvSpPr>
        <p:spPr>
          <a:xfrm>
            <a:off x="2209800" y="457200"/>
            <a:ext cx="7772400" cy="1143000"/>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lIns="90488" tIns="44450" rIns="90488" bIns="44450" rtlCol="0" anchor="ctr">
            <a:normAutofit/>
          </a:bodyPr>
          <a:lstStyle/>
          <a:p>
            <a:r>
              <a:rPr lang="en-US" dirty="0"/>
              <a:t>DNA </a:t>
            </a:r>
            <a:r>
              <a:rPr lang="en-US" dirty="0">
                <a:sym typeface="Symbol" pitchFamily="18" charset="2"/>
              </a:rPr>
              <a:t></a:t>
            </a:r>
            <a:r>
              <a:rPr lang="en-US" dirty="0"/>
              <a:t> RNA  </a:t>
            </a:r>
            <a:r>
              <a:rPr lang="en-US" dirty="0" smtClean="0">
                <a:sym typeface="Symbol" pitchFamily="18" charset="2"/>
              </a:rPr>
              <a:t> Protein</a:t>
            </a:r>
            <a:endParaRPr lang="en-US" dirty="0">
              <a:sym typeface="Symbol" pitchFamily="18" charset="2"/>
            </a:endParaRPr>
          </a:p>
        </p:txBody>
      </p:sp>
      <p:sp>
        <p:nvSpPr>
          <p:cNvPr id="674820" name="Rectangle 4"/>
          <p:cNvSpPr>
            <a:spLocks noGrp="1" noChangeArrowheads="1"/>
          </p:cNvSpPr>
          <p:nvPr>
            <p:ph type="body" sz="half" idx="1"/>
          </p:nvPr>
        </p:nvSpPr>
        <p:spPr>
          <a:xfrm>
            <a:off x="1981201" y="1676400"/>
            <a:ext cx="8612011" cy="2666999"/>
          </a:xfrm>
          <a:noFill/>
          <a:ln/>
          <a:extLst>
            <a:ext uri="{91240B29-F687-4f45-9708-019B960494DF}">
              <a14:hiddenLine xmlns:a14="http://schemas.microsoft.com/office/drawing/2010/main" xmlns="" w="12700">
                <a:solidFill>
                  <a:schemeClr val="tx1"/>
                </a:solidFill>
                <a:miter lim="800000"/>
                <a:headEnd/>
                <a:tailEnd/>
              </a14:hiddenLine>
            </a:ext>
          </a:extLst>
        </p:spPr>
        <p:txBody>
          <a:bodyPr vert="horz" lIns="90488" tIns="44450" rIns="90488" bIns="44450" rtlCol="0">
            <a:noAutofit/>
          </a:bodyPr>
          <a:lstStyle/>
          <a:p>
            <a:pPr>
              <a:spcBef>
                <a:spcPct val="50000"/>
              </a:spcBef>
              <a:buFont typeface="Monotype Sorts" pitchFamily="2" charset="2"/>
              <a:buNone/>
            </a:pPr>
            <a:r>
              <a:rPr lang="en-US" sz="2000" dirty="0"/>
              <a:t>Genomic DNA        	</a:t>
            </a:r>
            <a:r>
              <a:rPr lang="en-US" sz="2000" dirty="0"/>
              <a:t>	THYBIGRYDRYDRYDRYDDOGRANOUT</a:t>
            </a:r>
            <a:endParaRPr lang="en-US" sz="2000" dirty="0"/>
          </a:p>
          <a:p>
            <a:pPr>
              <a:spcBef>
                <a:spcPct val="50000"/>
              </a:spcBef>
              <a:buFont typeface="Monotype Sorts" pitchFamily="2" charset="2"/>
              <a:buNone/>
            </a:pPr>
            <a:r>
              <a:rPr lang="en-US" sz="2000" dirty="0"/>
              <a:t>Messenger RNA        	</a:t>
            </a:r>
            <a:r>
              <a:rPr lang="en-US" sz="2000" dirty="0"/>
              <a:t>	THEBIGREDREDREDREDDOGRANOUT</a:t>
            </a:r>
            <a:endParaRPr lang="en-US" sz="2000" dirty="0"/>
          </a:p>
          <a:p>
            <a:pPr>
              <a:spcBef>
                <a:spcPct val="50000"/>
              </a:spcBef>
              <a:buFont typeface="Monotype Sorts" pitchFamily="2" charset="2"/>
              <a:buNone/>
            </a:pPr>
            <a:r>
              <a:rPr lang="en-US" sz="2000" dirty="0"/>
              <a:t>Translated Message       	</a:t>
            </a:r>
            <a:r>
              <a:rPr lang="en-US" sz="2000" dirty="0"/>
              <a:t>	THE </a:t>
            </a:r>
            <a:r>
              <a:rPr lang="en-US" sz="2000" dirty="0"/>
              <a:t>BIG </a:t>
            </a:r>
            <a:r>
              <a:rPr lang="en-US" sz="2000" dirty="0">
                <a:solidFill>
                  <a:srgbClr val="FF0000"/>
                </a:solidFill>
              </a:rPr>
              <a:t>RED </a:t>
            </a:r>
            <a:r>
              <a:rPr lang="en-US" sz="2000" dirty="0">
                <a:solidFill>
                  <a:srgbClr val="FF0000"/>
                </a:solidFill>
              </a:rPr>
              <a:t>RED RED RED </a:t>
            </a:r>
            <a:r>
              <a:rPr lang="en-US" sz="2000" dirty="0"/>
              <a:t>DOG </a:t>
            </a:r>
            <a:r>
              <a:rPr lang="en-US" sz="2000" dirty="0"/>
              <a:t>RAN </a:t>
            </a:r>
            <a:r>
              <a:rPr lang="en-US" sz="2000" dirty="0"/>
              <a:t>OUT</a:t>
            </a:r>
          </a:p>
          <a:p>
            <a:pPr>
              <a:spcBef>
                <a:spcPts val="1800"/>
              </a:spcBef>
              <a:buNone/>
            </a:pPr>
            <a:r>
              <a:rPr lang="en-US" sz="2000" dirty="0"/>
              <a:t>						</a:t>
            </a:r>
            <a:r>
              <a:rPr lang="en-US" sz="2000" dirty="0">
                <a:solidFill>
                  <a:srgbClr val="FF0000"/>
                </a:solidFill>
              </a:rPr>
              <a:t>RED RED RED RED </a:t>
            </a:r>
            <a:r>
              <a:rPr lang="en-US" sz="2000" dirty="0"/>
              <a:t>DOG RAN OUT</a:t>
            </a:r>
          </a:p>
          <a:p>
            <a:pPr>
              <a:spcBef>
                <a:spcPts val="1800"/>
              </a:spcBef>
              <a:buNone/>
            </a:pPr>
            <a:r>
              <a:rPr lang="en-US" sz="2000" dirty="0"/>
              <a:t>					                  </a:t>
            </a:r>
            <a:r>
              <a:rPr lang="en-US" sz="2000" dirty="0">
                <a:solidFill>
                  <a:srgbClr val="FF0000"/>
                </a:solidFill>
              </a:rPr>
              <a:t>EDR EDR EDR EDD </a:t>
            </a:r>
            <a:r>
              <a:rPr lang="en-US" sz="2000" dirty="0">
                <a:solidFill>
                  <a:srgbClr val="000000"/>
                </a:solidFill>
              </a:rPr>
              <a:t>OGR ANO UT</a:t>
            </a:r>
            <a:endParaRPr lang="en-US" sz="2000" dirty="0">
              <a:solidFill>
                <a:srgbClr val="000000"/>
              </a:solidFill>
            </a:endParaRPr>
          </a:p>
          <a:p>
            <a:pPr>
              <a:spcBef>
                <a:spcPts val="1800"/>
              </a:spcBef>
              <a:buNone/>
            </a:pPr>
            <a:r>
              <a:rPr lang="en-US" sz="2000" dirty="0"/>
              <a:t>					                    </a:t>
            </a:r>
            <a:r>
              <a:rPr lang="en-US" sz="2000" dirty="0">
                <a:solidFill>
                  <a:srgbClr val="FF0000"/>
                </a:solidFill>
              </a:rPr>
              <a:t>DRE DRE DRE DDO </a:t>
            </a:r>
            <a:r>
              <a:rPr lang="en-US" sz="2000" dirty="0">
                <a:solidFill>
                  <a:srgbClr val="000000"/>
                </a:solidFill>
              </a:rPr>
              <a:t>GRA NOU T</a:t>
            </a:r>
            <a:endParaRPr lang="en-US" sz="2000" dirty="0">
              <a:solidFill>
                <a:srgbClr val="000000"/>
              </a:solidFill>
            </a:endParaRPr>
          </a:p>
          <a:p>
            <a:pPr>
              <a:spcBef>
                <a:spcPts val="1800"/>
              </a:spcBef>
              <a:buNone/>
            </a:pPr>
            <a:endParaRPr lang="en-US" sz="20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1" y="3597744"/>
            <a:ext cx="437509" cy="5170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2590800"/>
            <a:ext cx="410950" cy="4856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124201"/>
            <a:ext cx="366666" cy="433333"/>
          </a:xfrm>
          <a:prstGeom prst="rect">
            <a:avLst/>
          </a:prstGeom>
        </p:spPr>
      </p:pic>
      <p:sp>
        <p:nvSpPr>
          <p:cNvPr id="2" name="TextBox 1"/>
          <p:cNvSpPr txBox="1"/>
          <p:nvPr/>
        </p:nvSpPr>
        <p:spPr>
          <a:xfrm>
            <a:off x="2474750" y="5181600"/>
            <a:ext cx="6897850" cy="523220"/>
          </a:xfrm>
          <a:prstGeom prst="rect">
            <a:avLst/>
          </a:prstGeom>
          <a:noFill/>
        </p:spPr>
        <p:txBody>
          <a:bodyPr wrap="none" rtlCol="0">
            <a:spAutoFit/>
          </a:bodyPr>
          <a:lstStyle/>
          <a:p>
            <a:r>
              <a:rPr lang="en-US" sz="2800" dirty="0">
                <a:solidFill>
                  <a:prstClr val="black"/>
                </a:solidFill>
              </a:rPr>
              <a:t>Repeat Associated Non-ATG  (RAN) translation</a:t>
            </a:r>
            <a:endParaRPr lang="en-US" sz="2800" dirty="0">
              <a:solidFill>
                <a:prstClr val="black"/>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1" y="4191001"/>
            <a:ext cx="437509" cy="517057"/>
          </a:xfrm>
          <a:prstGeom prst="rect">
            <a:avLst/>
          </a:prstGeom>
        </p:spPr>
      </p:pic>
    </p:spTree>
    <p:extLst>
      <p:ext uri="{BB962C8B-B14F-4D97-AF65-F5344CB8AC3E}">
        <p14:creationId xmlns:p14="http://schemas.microsoft.com/office/powerpoint/2010/main" val="131160779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48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48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48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48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4820">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74820">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623" y="147770"/>
            <a:ext cx="10188356" cy="1143000"/>
          </a:xfrm>
        </p:spPr>
        <p:txBody>
          <a:bodyPr>
            <a:normAutofit/>
          </a:bodyPr>
          <a:lstStyle/>
          <a:p>
            <a:r>
              <a:rPr lang="en-US" sz="3600" i="1" dirty="0"/>
              <a:t>RAN </a:t>
            </a:r>
            <a:r>
              <a:rPr lang="en-US" sz="3600" i="1" dirty="0"/>
              <a:t>Translation </a:t>
            </a:r>
            <a:r>
              <a:rPr lang="en-US" sz="3600" i="1" dirty="0"/>
              <a:t>in </a:t>
            </a:r>
            <a:r>
              <a:rPr lang="en-US" sz="3600" i="1" dirty="0"/>
              <a:t>vivo: </a:t>
            </a:r>
            <a:r>
              <a:rPr lang="en-US" sz="3600" i="1" dirty="0" smtClean="0"/>
              <a:t>SCA8 and </a:t>
            </a:r>
            <a:r>
              <a:rPr lang="en-US" sz="3600" i="1" smtClean="0"/>
              <a:t>myotonic dystrophy</a:t>
            </a:r>
            <a:endParaRPr lang="en-US" sz="3600" i="1" dirty="0"/>
          </a:p>
        </p:txBody>
      </p:sp>
      <p:pic>
        <p:nvPicPr>
          <p:cNvPr id="5" name="Picture 5" descr="SCA8 IHC.jpg"/>
          <p:cNvPicPr>
            <a:picLocks noChangeAspect="1"/>
          </p:cNvPicPr>
          <p:nvPr/>
        </p:nvPicPr>
        <p:blipFill rotWithShape="1">
          <a:blip r:embed="rId3" cstate="print">
            <a:extLst>
              <a:ext uri="{28A0092B-C50C-407E-A947-70E740481C1C}">
                <a14:useLocalDpi xmlns:a14="http://schemas.microsoft.com/office/drawing/2010/main" val="0"/>
              </a:ext>
            </a:extLst>
          </a:blip>
          <a:srcRect l="62608" b="50153"/>
          <a:stretch/>
        </p:blipFill>
        <p:spPr bwMode="auto">
          <a:xfrm>
            <a:off x="2512034" y="2590800"/>
            <a:ext cx="1450367" cy="201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p:nvSpPr>
        <p:spPr bwMode="auto">
          <a:xfrm>
            <a:off x="3037662" y="2590800"/>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800" dirty="0">
                <a:solidFill>
                  <a:prstClr val="black"/>
                </a:solidFill>
              </a:rPr>
              <a:t>WT</a:t>
            </a:r>
          </a:p>
        </p:txBody>
      </p:sp>
      <p:sp>
        <p:nvSpPr>
          <p:cNvPr id="9" name="TextBox 13"/>
          <p:cNvSpPr txBox="1">
            <a:spLocks noChangeArrowheads="1"/>
          </p:cNvSpPr>
          <p:nvPr/>
        </p:nvSpPr>
        <p:spPr bwMode="auto">
          <a:xfrm>
            <a:off x="2714424" y="1828800"/>
            <a:ext cx="23787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l-GR" sz="2000" dirty="0">
                <a:solidFill>
                  <a:prstClr val="black"/>
                </a:solidFill>
                <a:latin typeface="Calibri"/>
              </a:rPr>
              <a:t>α</a:t>
            </a:r>
            <a:r>
              <a:rPr lang="en-US" sz="2000" dirty="0">
                <a:solidFill>
                  <a:prstClr val="black"/>
                </a:solidFill>
                <a:latin typeface="Calibri"/>
              </a:rPr>
              <a:t>-SCA8 poly-GCA-</a:t>
            </a:r>
            <a:r>
              <a:rPr lang="en-US" sz="2000" dirty="0" err="1">
                <a:solidFill>
                  <a:prstClr val="black"/>
                </a:solidFill>
                <a:latin typeface="Calibri"/>
              </a:rPr>
              <a:t>Ala</a:t>
            </a:r>
            <a:endParaRPr lang="en-US" sz="2000" dirty="0">
              <a:solidFill>
                <a:prstClr val="black"/>
              </a:solidFill>
              <a:latin typeface="Calibri"/>
            </a:endParaRPr>
          </a:p>
        </p:txBody>
      </p:sp>
      <p:sp>
        <p:nvSpPr>
          <p:cNvPr id="12" name="TextBox 12"/>
          <p:cNvSpPr txBox="1">
            <a:spLocks noChangeArrowheads="1"/>
          </p:cNvSpPr>
          <p:nvPr/>
        </p:nvSpPr>
        <p:spPr bwMode="auto">
          <a:xfrm>
            <a:off x="7041763" y="1841210"/>
            <a:ext cx="23781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l-GR" sz="2000" dirty="0">
                <a:solidFill>
                  <a:prstClr val="black"/>
                </a:solidFill>
                <a:latin typeface="Calibri"/>
              </a:rPr>
              <a:t>α</a:t>
            </a:r>
            <a:r>
              <a:rPr lang="en-US" sz="2000" dirty="0">
                <a:solidFill>
                  <a:prstClr val="black"/>
                </a:solidFill>
                <a:latin typeface="Calibri"/>
              </a:rPr>
              <a:t>-DM1 poly-CAG-</a:t>
            </a:r>
            <a:r>
              <a:rPr lang="en-US" sz="2000" dirty="0" err="1">
                <a:solidFill>
                  <a:prstClr val="black"/>
                </a:solidFill>
                <a:latin typeface="Calibri"/>
              </a:rPr>
              <a:t>Gln</a:t>
            </a:r>
            <a:endParaRPr lang="en-US" sz="2000" dirty="0">
              <a:solidFill>
                <a:prstClr val="black"/>
              </a:solidFill>
              <a:latin typeface="Calibri"/>
            </a:endParaRPr>
          </a:p>
        </p:txBody>
      </p:sp>
      <p:pic>
        <p:nvPicPr>
          <p:cNvPr id="15" name="Picture 5" descr="myotonic dystrophy in vivo.jpg"/>
          <p:cNvPicPr>
            <a:picLocks noChangeAspect="1"/>
          </p:cNvPicPr>
          <p:nvPr/>
        </p:nvPicPr>
        <p:blipFill rotWithShape="1">
          <a:blip r:embed="rId4">
            <a:extLst>
              <a:ext uri="{28A0092B-C50C-407E-A947-70E740481C1C}">
                <a14:useLocalDpi xmlns:a14="http://schemas.microsoft.com/office/drawing/2010/main" val="0"/>
              </a:ext>
            </a:extLst>
          </a:blip>
          <a:srcRect l="53962" t="21600" r="21948" b="70802"/>
          <a:stretch/>
        </p:blipFill>
        <p:spPr bwMode="auto">
          <a:xfrm>
            <a:off x="6400801" y="2971800"/>
            <a:ext cx="381680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388924" y="4736068"/>
            <a:ext cx="1983677" cy="369332"/>
          </a:xfrm>
          <a:prstGeom prst="rect">
            <a:avLst/>
          </a:prstGeom>
        </p:spPr>
        <p:txBody>
          <a:bodyPr wrap="square">
            <a:spAutoFit/>
          </a:bodyPr>
          <a:lstStyle/>
          <a:p>
            <a:r>
              <a:rPr lang="en-US" dirty="0">
                <a:solidFill>
                  <a:prstClr val="black"/>
                </a:solidFill>
              </a:rPr>
              <a:t>Human </a:t>
            </a:r>
            <a:r>
              <a:rPr lang="en-US" dirty="0">
                <a:solidFill>
                  <a:prstClr val="black"/>
                </a:solidFill>
              </a:rPr>
              <a:t>Myoblasts</a:t>
            </a:r>
            <a:endParaRPr lang="en-US" dirty="0">
              <a:solidFill>
                <a:prstClr val="black"/>
              </a:solidFill>
            </a:endParaRPr>
          </a:p>
        </p:txBody>
      </p:sp>
      <p:sp>
        <p:nvSpPr>
          <p:cNvPr id="3" name="TextBox 2"/>
          <p:cNvSpPr txBox="1"/>
          <p:nvPr/>
        </p:nvSpPr>
        <p:spPr>
          <a:xfrm>
            <a:off x="8405523" y="6406351"/>
            <a:ext cx="2070182" cy="369332"/>
          </a:xfrm>
          <a:prstGeom prst="rect">
            <a:avLst/>
          </a:prstGeom>
          <a:noFill/>
        </p:spPr>
        <p:txBody>
          <a:bodyPr wrap="none" rtlCol="0">
            <a:spAutoFit/>
          </a:bodyPr>
          <a:lstStyle/>
          <a:p>
            <a:r>
              <a:rPr lang="en-US" dirty="0" err="1">
                <a:solidFill>
                  <a:prstClr val="black"/>
                </a:solidFill>
              </a:rPr>
              <a:t>Zu</a:t>
            </a:r>
            <a:r>
              <a:rPr lang="en-US" dirty="0">
                <a:solidFill>
                  <a:prstClr val="black"/>
                </a:solidFill>
              </a:rPr>
              <a:t> et al., PNAS 2011</a:t>
            </a:r>
            <a:endParaRPr lang="en-US" dirty="0">
              <a:solidFill>
                <a:prstClr val="black"/>
              </a:solidFill>
            </a:endParaRPr>
          </a:p>
        </p:txBody>
      </p:sp>
      <p:pic>
        <p:nvPicPr>
          <p:cNvPr id="18" name="Picture 5" descr="SCA8 IHC.jpg"/>
          <p:cNvPicPr>
            <a:picLocks noChangeAspect="1"/>
          </p:cNvPicPr>
          <p:nvPr/>
        </p:nvPicPr>
        <p:blipFill rotWithShape="1">
          <a:blip r:embed="rId3" cstate="print">
            <a:extLst>
              <a:ext uri="{28A0092B-C50C-407E-A947-70E740481C1C}">
                <a14:useLocalDpi xmlns:a14="http://schemas.microsoft.com/office/drawing/2010/main" val="0"/>
              </a:ext>
            </a:extLst>
          </a:blip>
          <a:srcRect l="62608" t="49531"/>
          <a:stretch/>
        </p:blipFill>
        <p:spPr bwMode="auto">
          <a:xfrm>
            <a:off x="4053310" y="2938045"/>
            <a:ext cx="1454701" cy="20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4038601" y="2590800"/>
            <a:ext cx="7489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800" dirty="0">
                <a:solidFill>
                  <a:prstClr val="black"/>
                </a:solidFill>
              </a:rPr>
              <a:t>SCA8</a:t>
            </a:r>
          </a:p>
        </p:txBody>
      </p:sp>
      <p:sp>
        <p:nvSpPr>
          <p:cNvPr id="10" name="TextBox 15"/>
          <p:cNvSpPr txBox="1">
            <a:spLocks noChangeArrowheads="1"/>
          </p:cNvSpPr>
          <p:nvPr/>
        </p:nvSpPr>
        <p:spPr bwMode="auto">
          <a:xfrm>
            <a:off x="2888870" y="4781490"/>
            <a:ext cx="2140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2000" dirty="0">
                <a:solidFill>
                  <a:prstClr val="black"/>
                </a:solidFill>
                <a:latin typeface="Calibri"/>
              </a:rPr>
              <a:t>Mouse Cerebellum</a:t>
            </a:r>
          </a:p>
        </p:txBody>
      </p:sp>
    </p:spTree>
    <p:extLst>
      <p:ext uri="{BB962C8B-B14F-4D97-AF65-F5344CB8AC3E}">
        <p14:creationId xmlns:p14="http://schemas.microsoft.com/office/powerpoint/2010/main" val="154931320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84454" y="5804677"/>
            <a:ext cx="10726546" cy="1089529"/>
          </a:xfrm>
          <a:prstGeom prst="rect">
            <a:avLst/>
          </a:prstGeom>
        </p:spPr>
        <p:txBody>
          <a:bodyPr wrap="square">
            <a:spAutoFit/>
          </a:bodyPr>
          <a:lstStyle/>
          <a:p>
            <a:pPr lvl="1">
              <a:lnSpc>
                <a:spcPct val="90000"/>
              </a:lnSpc>
            </a:pPr>
            <a:r>
              <a:rPr lang="en-US" dirty="0">
                <a:latin typeface="+mj-lt"/>
              </a:rPr>
              <a:t>F</a:t>
            </a:r>
            <a:r>
              <a:rPr lang="en-US" dirty="0">
                <a:latin typeface="+mj-lt"/>
              </a:rPr>
              <a:t>ramework for understanding disease mutations needs revision.</a:t>
            </a:r>
          </a:p>
          <a:p>
            <a:pPr lvl="1">
              <a:lnSpc>
                <a:spcPct val="90000"/>
              </a:lnSpc>
            </a:pPr>
            <a:r>
              <a:rPr lang="en-US" dirty="0">
                <a:latin typeface="+mj-lt"/>
              </a:rPr>
              <a:t>	Bidirectional expression is common</a:t>
            </a:r>
          </a:p>
          <a:p>
            <a:pPr lvl="1">
              <a:lnSpc>
                <a:spcPct val="90000"/>
              </a:lnSpc>
            </a:pPr>
            <a:r>
              <a:rPr lang="en-US" dirty="0">
                <a:latin typeface="+mj-lt"/>
              </a:rPr>
              <a:t>	Repeats express unexpected proteins</a:t>
            </a:r>
            <a:endParaRPr lang="en-US" dirty="0">
              <a:latin typeface="+mj-lt"/>
            </a:endParaRPr>
          </a:p>
          <a:p>
            <a:pPr lvl="1">
              <a:lnSpc>
                <a:spcPct val="90000"/>
              </a:lnSpc>
            </a:pPr>
            <a:r>
              <a:rPr lang="en-US" dirty="0">
                <a:latin typeface="+mj-lt"/>
              </a:rPr>
              <a:t>	RAN proteins now found in RNA and “</a:t>
            </a:r>
            <a:r>
              <a:rPr lang="en-US" dirty="0" err="1">
                <a:latin typeface="+mj-lt"/>
              </a:rPr>
              <a:t>polyQ</a:t>
            </a:r>
            <a:r>
              <a:rPr lang="en-US" dirty="0">
                <a:latin typeface="+mj-lt"/>
              </a:rPr>
              <a:t>” </a:t>
            </a:r>
            <a:r>
              <a:rPr lang="en-US" dirty="0" smtClean="0">
                <a:latin typeface="+mj-lt"/>
              </a:rPr>
              <a:t>diseases </a:t>
            </a:r>
            <a:endParaRPr lang="en-US" dirty="0">
              <a:latin typeface="+mj-lt"/>
            </a:endParaRPr>
          </a:p>
        </p:txBody>
      </p:sp>
      <p:pic>
        <p:nvPicPr>
          <p:cNvPr id="8" name="Picture 7" descr="Untitled-9.jpg"/>
          <p:cNvPicPr>
            <a:picLocks noChangeAspect="1"/>
          </p:cNvPicPr>
          <p:nvPr/>
        </p:nvPicPr>
        <p:blipFill rotWithShape="1">
          <a:blip r:embed="rId3">
            <a:extLst>
              <a:ext uri="{28A0092B-C50C-407E-A947-70E740481C1C}">
                <a14:useLocalDpi xmlns:a14="http://schemas.microsoft.com/office/drawing/2010/main" val="0"/>
              </a:ext>
            </a:extLst>
          </a:blip>
          <a:srcRect l="8159" b="33517"/>
          <a:stretch/>
        </p:blipFill>
        <p:spPr>
          <a:xfrm>
            <a:off x="2254251" y="1245926"/>
            <a:ext cx="7771085" cy="2140007"/>
          </a:xfrm>
          <a:prstGeom prst="rect">
            <a:avLst/>
          </a:prstGeom>
        </p:spPr>
      </p:pic>
      <p:pic>
        <p:nvPicPr>
          <p:cNvPr id="9" name="Picture 8" descr="Untitled-9.jpg"/>
          <p:cNvPicPr>
            <a:picLocks noChangeAspect="1"/>
          </p:cNvPicPr>
          <p:nvPr/>
        </p:nvPicPr>
        <p:blipFill rotWithShape="1">
          <a:blip r:embed="rId3">
            <a:extLst>
              <a:ext uri="{28A0092B-C50C-407E-A947-70E740481C1C}">
                <a14:useLocalDpi xmlns:a14="http://schemas.microsoft.com/office/drawing/2010/main" val="0"/>
              </a:ext>
            </a:extLst>
          </a:blip>
          <a:srcRect l="8159" t="66642" b="-397"/>
          <a:stretch/>
        </p:blipFill>
        <p:spPr>
          <a:xfrm>
            <a:off x="2254251" y="3379611"/>
            <a:ext cx="7771085" cy="1086556"/>
          </a:xfrm>
          <a:prstGeom prst="rect">
            <a:avLst/>
          </a:prstGeom>
        </p:spPr>
      </p:pic>
      <p:cxnSp>
        <p:nvCxnSpPr>
          <p:cNvPr id="11" name="Straight Arrow Connector 20"/>
          <p:cNvCxnSpPr>
            <a:cxnSpLocks noChangeShapeType="1"/>
          </p:cNvCxnSpPr>
          <p:nvPr/>
        </p:nvCxnSpPr>
        <p:spPr bwMode="auto">
          <a:xfrm flipH="1">
            <a:off x="9079483" y="4295819"/>
            <a:ext cx="1588" cy="338458"/>
          </a:xfrm>
          <a:prstGeom prst="straightConnector1">
            <a:avLst/>
          </a:prstGeom>
          <a:noFill/>
          <a:ln w="38100" algn="ctr">
            <a:solidFill>
              <a:schemeClr val="tx1"/>
            </a:solidFill>
            <a:round/>
            <a:headEnd type="none" w="sm" len="sm"/>
            <a:tailEnd type="arrow" w="med" len="med"/>
          </a:ln>
          <a:extLst>
            <a:ext uri="{909E8E84-426E-40dd-AFC4-6F175D3DCCD1}">
              <a14:hiddenFill xmlns="" xmlns:a14="http://schemas.microsoft.com/office/drawing/2010/main">
                <a:noFill/>
              </a14:hiddenFill>
            </a:ext>
          </a:extLst>
        </p:spPr>
      </p:cxnSp>
      <p:sp>
        <p:nvSpPr>
          <p:cNvPr id="3" name="Rectangle 2"/>
          <p:cNvSpPr/>
          <p:nvPr/>
        </p:nvSpPr>
        <p:spPr>
          <a:xfrm>
            <a:off x="8528303" y="4634277"/>
            <a:ext cx="1102360" cy="369332"/>
          </a:xfrm>
          <a:prstGeom prst="rect">
            <a:avLst/>
          </a:prstGeom>
          <a:ln>
            <a:noFill/>
          </a:ln>
        </p:spPr>
        <p:txBody>
          <a:bodyPr wrap="none">
            <a:spAutoFit/>
          </a:bodyPr>
          <a:lstStyle/>
          <a:p>
            <a:r>
              <a:rPr lang="en-US" dirty="0" err="1">
                <a:solidFill>
                  <a:srgbClr val="FF0000"/>
                </a:solidFill>
              </a:rPr>
              <a:t>M</a:t>
            </a:r>
            <a:r>
              <a:rPr lang="en-US" dirty="0" err="1"/>
              <a:t>polyGln</a:t>
            </a:r>
            <a:endParaRPr lang="en-US" dirty="0"/>
          </a:p>
        </p:txBody>
      </p:sp>
      <p:cxnSp>
        <p:nvCxnSpPr>
          <p:cNvPr id="12" name="Straight Arrow Connector 21"/>
          <p:cNvCxnSpPr>
            <a:cxnSpLocks noChangeShapeType="1"/>
            <a:endCxn id="14" idx="0"/>
          </p:cNvCxnSpPr>
          <p:nvPr/>
        </p:nvCxnSpPr>
        <p:spPr bwMode="auto">
          <a:xfrm>
            <a:off x="8166670" y="4498974"/>
            <a:ext cx="0" cy="625325"/>
          </a:xfrm>
          <a:prstGeom prst="straightConnector1">
            <a:avLst/>
          </a:prstGeom>
          <a:noFill/>
          <a:ln w="38100" algn="ctr">
            <a:solidFill>
              <a:schemeClr val="tx1"/>
            </a:solidFill>
            <a:round/>
            <a:headEnd type="none" w="sm" len="sm"/>
            <a:tailEnd type="arrow" w="med" len="med"/>
          </a:ln>
          <a:extLst>
            <a:ext uri="{909E8E84-426E-40dd-AFC4-6F175D3DCCD1}">
              <a14:hiddenFill xmlns="" xmlns:a14="http://schemas.microsoft.com/office/drawing/2010/main">
                <a:noFill/>
              </a14:hiddenFill>
            </a:ext>
          </a:extLst>
        </p:spPr>
      </p:cxnSp>
      <p:sp>
        <p:nvSpPr>
          <p:cNvPr id="13" name="TextBox 24"/>
          <p:cNvSpPr txBox="1">
            <a:spLocks noChangeArrowheads="1"/>
          </p:cNvSpPr>
          <p:nvPr/>
        </p:nvSpPr>
        <p:spPr bwMode="auto">
          <a:xfrm>
            <a:off x="8674896" y="5097256"/>
            <a:ext cx="88223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800" dirty="0" err="1">
                <a:latin typeface="+mj-lt"/>
              </a:rPr>
              <a:t>polyAla</a:t>
            </a:r>
            <a:endParaRPr lang="en-US" sz="1800" dirty="0">
              <a:latin typeface="+mj-lt"/>
            </a:endParaRPr>
          </a:p>
          <a:p>
            <a:endParaRPr lang="en-US" sz="1800" dirty="0">
              <a:latin typeface="+mj-lt"/>
            </a:endParaRPr>
          </a:p>
        </p:txBody>
      </p:sp>
      <p:sp>
        <p:nvSpPr>
          <p:cNvPr id="14" name="TextBox 25"/>
          <p:cNvSpPr txBox="1">
            <a:spLocks noChangeArrowheads="1"/>
          </p:cNvSpPr>
          <p:nvPr/>
        </p:nvSpPr>
        <p:spPr bwMode="auto">
          <a:xfrm>
            <a:off x="7714169" y="5124298"/>
            <a:ext cx="90500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800" dirty="0">
                <a:latin typeface="+mj-lt"/>
              </a:rPr>
              <a:t>polyGln</a:t>
            </a:r>
          </a:p>
        </p:txBody>
      </p:sp>
      <p:sp>
        <p:nvSpPr>
          <p:cNvPr id="21" name="TextBox 20"/>
          <p:cNvSpPr txBox="1"/>
          <p:nvPr/>
        </p:nvSpPr>
        <p:spPr>
          <a:xfrm>
            <a:off x="7851454" y="5558920"/>
            <a:ext cx="595035" cy="338554"/>
          </a:xfrm>
          <a:prstGeom prst="rect">
            <a:avLst/>
          </a:prstGeom>
          <a:solidFill>
            <a:schemeClr val="tx2">
              <a:lumMod val="40000"/>
              <a:lumOff val="60000"/>
            </a:schemeClr>
          </a:solidFill>
        </p:spPr>
        <p:txBody>
          <a:bodyPr wrap="none" rtlCol="0">
            <a:spAutoFit/>
          </a:bodyPr>
          <a:lstStyle/>
          <a:p>
            <a:r>
              <a:rPr lang="en-US" sz="1600" dirty="0"/>
              <a:t>RAN </a:t>
            </a:r>
            <a:endParaRPr lang="en-US" sz="1600" dirty="0"/>
          </a:p>
        </p:txBody>
      </p:sp>
      <p:cxnSp>
        <p:nvCxnSpPr>
          <p:cNvPr id="19" name="Straight Arrow Connector 21"/>
          <p:cNvCxnSpPr>
            <a:cxnSpLocks noChangeShapeType="1"/>
          </p:cNvCxnSpPr>
          <p:nvPr/>
        </p:nvCxnSpPr>
        <p:spPr bwMode="auto">
          <a:xfrm>
            <a:off x="6324600" y="3718076"/>
            <a:ext cx="0" cy="625325"/>
          </a:xfrm>
          <a:prstGeom prst="straightConnector1">
            <a:avLst/>
          </a:prstGeom>
          <a:noFill/>
          <a:ln w="38100" algn="ctr">
            <a:solidFill>
              <a:schemeClr val="tx1"/>
            </a:solidFill>
            <a:round/>
            <a:headEnd type="none" w="sm" len="sm"/>
            <a:tailEnd type="arrow" w="med" len="med"/>
          </a:ln>
          <a:extLst>
            <a:ext uri="{909E8E84-426E-40dd-AFC4-6F175D3DCCD1}">
              <a14:hiddenFill xmlns="" xmlns:a14="http://schemas.microsoft.com/office/drawing/2010/main">
                <a:noFill/>
              </a14:hiddenFill>
            </a:ext>
          </a:extLst>
        </p:spPr>
      </p:cxnSp>
      <p:sp>
        <p:nvSpPr>
          <p:cNvPr id="20" name="TextBox 25"/>
          <p:cNvSpPr txBox="1">
            <a:spLocks noChangeArrowheads="1"/>
          </p:cNvSpPr>
          <p:nvPr/>
        </p:nvSpPr>
        <p:spPr bwMode="auto">
          <a:xfrm>
            <a:off x="5638800" y="4343400"/>
            <a:ext cx="195566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a:latin typeface="+mj-lt"/>
              </a:rPr>
              <a:t>GP/GR/GA/PA/PR/GP</a:t>
            </a:r>
            <a:endParaRPr lang="en-US" sz="1600" dirty="0">
              <a:latin typeface="+mj-lt"/>
            </a:endParaRPr>
          </a:p>
        </p:txBody>
      </p:sp>
      <p:sp>
        <p:nvSpPr>
          <p:cNvPr id="24" name="TextBox 23"/>
          <p:cNvSpPr txBox="1"/>
          <p:nvPr/>
        </p:nvSpPr>
        <p:spPr>
          <a:xfrm>
            <a:off x="6186766" y="4724400"/>
            <a:ext cx="595035" cy="338554"/>
          </a:xfrm>
          <a:prstGeom prst="rect">
            <a:avLst/>
          </a:prstGeom>
          <a:solidFill>
            <a:schemeClr val="tx2">
              <a:lumMod val="40000"/>
              <a:lumOff val="60000"/>
            </a:schemeClr>
          </a:solidFill>
        </p:spPr>
        <p:txBody>
          <a:bodyPr wrap="none" rtlCol="0">
            <a:spAutoFit/>
          </a:bodyPr>
          <a:lstStyle/>
          <a:p>
            <a:r>
              <a:rPr lang="en-US" sz="1600" dirty="0"/>
              <a:t>RAN </a:t>
            </a:r>
            <a:endParaRPr lang="en-US" sz="1600" dirty="0"/>
          </a:p>
        </p:txBody>
      </p:sp>
      <p:cxnSp>
        <p:nvCxnSpPr>
          <p:cNvPr id="22" name="Straight Arrow Connector 21"/>
          <p:cNvCxnSpPr>
            <a:cxnSpLocks noChangeShapeType="1"/>
          </p:cNvCxnSpPr>
          <p:nvPr/>
        </p:nvCxnSpPr>
        <p:spPr bwMode="auto">
          <a:xfrm>
            <a:off x="3505200" y="4022876"/>
            <a:ext cx="0" cy="505191"/>
          </a:xfrm>
          <a:prstGeom prst="straightConnector1">
            <a:avLst/>
          </a:prstGeom>
          <a:noFill/>
          <a:ln w="38100" algn="ctr">
            <a:solidFill>
              <a:schemeClr val="tx1"/>
            </a:solidFill>
            <a:round/>
            <a:headEnd type="none" w="sm" len="sm"/>
            <a:tailEnd type="arrow" w="med" len="med"/>
          </a:ln>
          <a:extLst>
            <a:ext uri="{909E8E84-426E-40dd-AFC4-6F175D3DCCD1}">
              <a14:hiddenFill xmlns="" xmlns:a14="http://schemas.microsoft.com/office/drawing/2010/main">
                <a:noFill/>
              </a14:hiddenFill>
            </a:ext>
          </a:extLst>
        </p:spPr>
      </p:cxnSp>
      <p:sp>
        <p:nvSpPr>
          <p:cNvPr id="23" name="TextBox 25"/>
          <p:cNvSpPr txBox="1">
            <a:spLocks noChangeArrowheads="1"/>
          </p:cNvSpPr>
          <p:nvPr/>
        </p:nvSpPr>
        <p:spPr bwMode="auto">
          <a:xfrm>
            <a:off x="3048001" y="4419600"/>
            <a:ext cx="88838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800" dirty="0" err="1">
                <a:latin typeface="+mj-lt"/>
              </a:rPr>
              <a:t>polyGly</a:t>
            </a:r>
            <a:endParaRPr lang="en-US" sz="1800" dirty="0">
              <a:latin typeface="+mj-lt"/>
            </a:endParaRPr>
          </a:p>
        </p:txBody>
      </p:sp>
      <p:sp>
        <p:nvSpPr>
          <p:cNvPr id="25" name="TextBox 24"/>
          <p:cNvSpPr txBox="1"/>
          <p:nvPr/>
        </p:nvSpPr>
        <p:spPr>
          <a:xfrm>
            <a:off x="3261452" y="4814104"/>
            <a:ext cx="548548" cy="338554"/>
          </a:xfrm>
          <a:prstGeom prst="rect">
            <a:avLst/>
          </a:prstGeom>
          <a:solidFill>
            <a:schemeClr val="tx2">
              <a:lumMod val="40000"/>
              <a:lumOff val="60000"/>
            </a:schemeClr>
          </a:solidFill>
        </p:spPr>
        <p:txBody>
          <a:bodyPr wrap="none" rtlCol="0">
            <a:spAutoFit/>
          </a:bodyPr>
          <a:lstStyle/>
          <a:p>
            <a:r>
              <a:rPr lang="en-US" sz="1600" dirty="0"/>
              <a:t>RAN</a:t>
            </a:r>
            <a:endParaRPr lang="en-US" sz="1600" dirty="0"/>
          </a:p>
        </p:txBody>
      </p:sp>
      <p:sp>
        <p:nvSpPr>
          <p:cNvPr id="26" name="Title 1"/>
          <p:cNvSpPr txBox="1">
            <a:spLocks/>
          </p:cNvSpPr>
          <p:nvPr/>
        </p:nvSpPr>
        <p:spPr>
          <a:xfrm>
            <a:off x="1524001" y="0"/>
            <a:ext cx="93282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i="1" dirty="0" smtClean="0"/>
              <a:t>Growing trends in many expansion diseases</a:t>
            </a:r>
            <a:endParaRPr lang="en-US" sz="3200" i="1" dirty="0"/>
          </a:p>
        </p:txBody>
      </p:sp>
      <p:cxnSp>
        <p:nvCxnSpPr>
          <p:cNvPr id="29" name="Straight Arrow Connector 21"/>
          <p:cNvCxnSpPr>
            <a:cxnSpLocks noChangeShapeType="1"/>
          </p:cNvCxnSpPr>
          <p:nvPr/>
        </p:nvCxnSpPr>
        <p:spPr bwMode="auto">
          <a:xfrm flipH="1" flipV="1">
            <a:off x="2849286" y="1619072"/>
            <a:ext cx="1057216" cy="1200329"/>
          </a:xfrm>
          <a:prstGeom prst="straightConnector1">
            <a:avLst/>
          </a:prstGeom>
          <a:noFill/>
          <a:ln w="38100" algn="ctr">
            <a:solidFill>
              <a:schemeClr val="tx1"/>
            </a:solidFill>
            <a:round/>
            <a:headEnd type="none" w="sm" len="sm"/>
            <a:tailEnd type="arrow" w="med" len="med"/>
          </a:ln>
          <a:extLst>
            <a:ext uri="{909E8E84-426E-40dd-AFC4-6F175D3DCCD1}">
              <a14:hiddenFill xmlns="" xmlns:a14="http://schemas.microsoft.com/office/drawing/2010/main">
                <a:noFill/>
              </a14:hiddenFill>
            </a:ext>
          </a:extLst>
        </p:spPr>
      </p:cxnSp>
      <p:sp>
        <p:nvSpPr>
          <p:cNvPr id="30" name="TextBox 29"/>
          <p:cNvSpPr txBox="1"/>
          <p:nvPr/>
        </p:nvSpPr>
        <p:spPr>
          <a:xfrm>
            <a:off x="2328956" y="1208744"/>
            <a:ext cx="595035" cy="338554"/>
          </a:xfrm>
          <a:prstGeom prst="rect">
            <a:avLst/>
          </a:prstGeom>
          <a:solidFill>
            <a:schemeClr val="tx2">
              <a:lumMod val="40000"/>
              <a:lumOff val="60000"/>
            </a:schemeClr>
          </a:solidFill>
        </p:spPr>
        <p:txBody>
          <a:bodyPr wrap="none" rtlCol="0">
            <a:spAutoFit/>
          </a:bodyPr>
          <a:lstStyle/>
          <a:p>
            <a:r>
              <a:rPr lang="en-US" sz="1600" dirty="0"/>
              <a:t>RAN </a:t>
            </a:r>
            <a:endParaRPr lang="en-US" sz="1600" dirty="0"/>
          </a:p>
        </p:txBody>
      </p:sp>
      <p:sp>
        <p:nvSpPr>
          <p:cNvPr id="27" name="TextBox 26"/>
          <p:cNvSpPr txBox="1"/>
          <p:nvPr/>
        </p:nvSpPr>
        <p:spPr>
          <a:xfrm>
            <a:off x="8808816" y="5558920"/>
            <a:ext cx="595035" cy="338554"/>
          </a:xfrm>
          <a:prstGeom prst="rect">
            <a:avLst/>
          </a:prstGeom>
          <a:solidFill>
            <a:schemeClr val="tx2">
              <a:lumMod val="40000"/>
              <a:lumOff val="60000"/>
            </a:schemeClr>
          </a:solidFill>
        </p:spPr>
        <p:txBody>
          <a:bodyPr wrap="none" rtlCol="0">
            <a:spAutoFit/>
          </a:bodyPr>
          <a:lstStyle/>
          <a:p>
            <a:r>
              <a:rPr lang="en-US" sz="1600" dirty="0"/>
              <a:t>RAN </a:t>
            </a:r>
            <a:endParaRPr lang="en-US" sz="1600" dirty="0"/>
          </a:p>
        </p:txBody>
      </p:sp>
      <p:sp>
        <p:nvSpPr>
          <p:cNvPr id="32" name="TextBox 25"/>
          <p:cNvSpPr txBox="1">
            <a:spLocks noChangeArrowheads="1"/>
          </p:cNvSpPr>
          <p:nvPr/>
        </p:nvSpPr>
        <p:spPr bwMode="auto">
          <a:xfrm>
            <a:off x="2095333" y="1484602"/>
            <a:ext cx="8367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1600" dirty="0" err="1">
                <a:latin typeface="+mj-lt"/>
              </a:rPr>
              <a:t>polySer</a:t>
            </a:r>
            <a:endParaRPr lang="en-US" sz="1600" dirty="0">
              <a:latin typeface="+mj-lt"/>
            </a:endParaRPr>
          </a:p>
          <a:p>
            <a:r>
              <a:rPr lang="en-US" sz="1600" dirty="0" err="1">
                <a:latin typeface="+mj-lt"/>
              </a:rPr>
              <a:t>polyAla</a:t>
            </a:r>
            <a:endParaRPr lang="en-US" sz="1600" dirty="0">
              <a:latin typeface="+mj-lt"/>
            </a:endParaRPr>
          </a:p>
          <a:p>
            <a:r>
              <a:rPr lang="en-US" sz="1600" dirty="0" err="1">
                <a:latin typeface="+mj-lt"/>
              </a:rPr>
              <a:t>polyCys</a:t>
            </a:r>
            <a:endParaRPr lang="en-US" sz="1600" dirty="0">
              <a:latin typeface="+mj-lt"/>
            </a:endParaRPr>
          </a:p>
          <a:p>
            <a:r>
              <a:rPr lang="en-US" sz="1600" dirty="0" err="1">
                <a:latin typeface="+mj-lt"/>
              </a:rPr>
              <a:t>polyLeu</a:t>
            </a:r>
            <a:endParaRPr lang="en-US" sz="1600" dirty="0">
              <a:latin typeface="+mj-lt"/>
            </a:endParaRPr>
          </a:p>
        </p:txBody>
      </p:sp>
    </p:spTree>
    <p:extLst>
      <p:ext uri="{BB962C8B-B14F-4D97-AF65-F5344CB8AC3E}">
        <p14:creationId xmlns:p14="http://schemas.microsoft.com/office/powerpoint/2010/main" val="1983997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linds(horizontal)">
                                      <p:cBhvr>
                                        <p:cTn id="9" dur="500"/>
                                        <p:tgtEl>
                                          <p:spTgt spid="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13" grpId="0"/>
      <p:bldP spid="14" grpId="0"/>
      <p:bldP spid="21" grpId="0" animBg="1"/>
      <p:bldP spid="20" grpId="0"/>
      <p:bldP spid="24" grpId="0" animBg="1"/>
      <p:bldP spid="23" grpId="0"/>
      <p:bldP spid="25" grpId="0" animBg="1"/>
      <p:bldP spid="30" grpId="0" animBg="1"/>
      <p:bldP spid="27"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a:solidFill>
                  <a:schemeClr val="accent6">
                    <a:lumMod val="50000"/>
                  </a:schemeClr>
                </a:solidFill>
              </a:rPr>
              <a:t>NAF’s Research Programs</a:t>
            </a:r>
            <a:endParaRPr lang="en-US" dirty="0"/>
          </a:p>
        </p:txBody>
      </p:sp>
      <p:sp>
        <p:nvSpPr>
          <p:cNvPr id="3" name="Content Placeholder 2"/>
          <p:cNvSpPr>
            <a:spLocks noGrp="1"/>
          </p:cNvSpPr>
          <p:nvPr>
            <p:ph idx="1"/>
          </p:nvPr>
        </p:nvSpPr>
        <p:spPr>
          <a:xfrm>
            <a:off x="2971800" y="2438400"/>
            <a:ext cx="8001000" cy="3873246"/>
          </a:xfrm>
        </p:spPr>
        <p:txBody>
          <a:bodyPr>
            <a:normAutofit/>
          </a:bodyPr>
          <a:lstStyle/>
          <a:p>
            <a:pPr>
              <a:buFont typeface="Wingdings" pitchFamily="2" charset="2"/>
              <a:buChar char="§"/>
            </a:pPr>
            <a:r>
              <a:rPr lang="en-US" sz="2400" b="1" dirty="0">
                <a:solidFill>
                  <a:schemeClr val="accent6">
                    <a:lumMod val="50000"/>
                  </a:schemeClr>
                </a:solidFill>
              </a:rPr>
              <a:t>Research  Seed-Money Grants </a:t>
            </a:r>
            <a:r>
              <a:rPr lang="en-US" sz="2400" dirty="0">
                <a:solidFill>
                  <a:schemeClr val="accent6">
                    <a:lumMod val="50000"/>
                  </a:schemeClr>
                </a:solidFill>
              </a:rPr>
              <a:t>– </a:t>
            </a:r>
            <a:r>
              <a:rPr lang="en-US" sz="2400" dirty="0"/>
              <a:t>Seed monies in early or pilot phases of studies and ongoing investigations that demonstrate need to attract future funding from other sources.</a:t>
            </a:r>
          </a:p>
          <a:p>
            <a:pPr>
              <a:buFont typeface="Wingdings" pitchFamily="2" charset="2"/>
              <a:buChar char="§"/>
            </a:pPr>
            <a:endParaRPr lang="en-US" dirty="0"/>
          </a:p>
          <a:p>
            <a:pPr>
              <a:buFont typeface="Wingdings" pitchFamily="2" charset="2"/>
              <a:buChar char="§"/>
            </a:pPr>
            <a:r>
              <a:rPr lang="en-US" sz="2400" b="1" dirty="0">
                <a:solidFill>
                  <a:schemeClr val="accent6">
                    <a:lumMod val="50000"/>
                  </a:schemeClr>
                </a:solidFill>
              </a:rPr>
              <a:t>Post-Doc Fellowship Awards </a:t>
            </a:r>
            <a:r>
              <a:rPr lang="en-US" sz="2400" dirty="0">
                <a:solidFill>
                  <a:schemeClr val="accent6">
                    <a:lumMod val="50000"/>
                  </a:schemeClr>
                </a:solidFill>
              </a:rPr>
              <a:t>– Intended for researcher to spend a 3</a:t>
            </a:r>
            <a:r>
              <a:rPr lang="en-US" sz="2400" baseline="30000" dirty="0">
                <a:solidFill>
                  <a:schemeClr val="accent6">
                    <a:lumMod val="50000"/>
                  </a:schemeClr>
                </a:solidFill>
              </a:rPr>
              <a:t>rd</a:t>
            </a:r>
            <a:r>
              <a:rPr lang="en-US" sz="2400" dirty="0">
                <a:solidFill>
                  <a:schemeClr val="accent6">
                    <a:lumMod val="50000"/>
                  </a:schemeClr>
                </a:solidFill>
              </a:rPr>
              <a:t> year in a post-doc position to increase their chance of establishing an independent ataxia research program</a:t>
            </a:r>
          </a:p>
          <a:p>
            <a:pPr>
              <a:buFont typeface="Wingdings" pitchFamily="2" charset="2"/>
              <a:buChar char="§"/>
            </a:pPr>
            <a:endParaRPr lang="en-US"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2" name="Rectangle 261"/>
          <p:cNvSpPr/>
          <p:nvPr/>
        </p:nvSpPr>
        <p:spPr>
          <a:xfrm>
            <a:off x="152400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431818" y="224173"/>
            <a:ext cx="3164438" cy="71121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
          <p:cNvSpPr txBox="1">
            <a:spLocks noChangeArrowheads="1"/>
          </p:cNvSpPr>
          <p:nvPr/>
        </p:nvSpPr>
        <p:spPr>
          <a:xfrm>
            <a:off x="122661" y="101471"/>
            <a:ext cx="10386554" cy="10546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1547813" algn="l"/>
              </a:tabLst>
            </a:pPr>
            <a:r>
              <a:rPr lang="en-US" sz="4000" b="1" dirty="0" smtClean="0">
                <a:solidFill>
                  <a:schemeClr val="bg1"/>
                </a:solidFill>
              </a:rPr>
              <a:t>RAN </a:t>
            </a:r>
            <a:r>
              <a:rPr lang="en-US" sz="4000" b="1" dirty="0">
                <a:solidFill>
                  <a:schemeClr val="bg1"/>
                </a:solidFill>
              </a:rPr>
              <a:t>P</a:t>
            </a:r>
            <a:r>
              <a:rPr lang="en-US" sz="4000" b="1" dirty="0" smtClean="0">
                <a:solidFill>
                  <a:schemeClr val="bg1"/>
                </a:solidFill>
              </a:rPr>
              <a:t>roteins in Huntington’s Disease</a:t>
            </a:r>
            <a:endParaRPr lang="en-US" sz="4000" b="1" dirty="0">
              <a:solidFill>
                <a:schemeClr val="bg1"/>
              </a:solidFill>
            </a:endParaRPr>
          </a:p>
        </p:txBody>
      </p:sp>
      <p:pic>
        <p:nvPicPr>
          <p:cNvPr id="23" name="Picture 22"/>
          <p:cNvPicPr>
            <a:picLocks noChangeAspect="1"/>
          </p:cNvPicPr>
          <p:nvPr/>
        </p:nvPicPr>
        <p:blipFill>
          <a:blip r:embed="rId3"/>
          <a:stretch>
            <a:fillRect/>
          </a:stretch>
        </p:blipFill>
        <p:spPr>
          <a:xfrm flipH="1">
            <a:off x="2760482" y="1606672"/>
            <a:ext cx="6179761" cy="3810000"/>
          </a:xfrm>
          <a:prstGeom prst="rect">
            <a:avLst/>
          </a:prstGeom>
        </p:spPr>
      </p:pic>
      <p:grpSp>
        <p:nvGrpSpPr>
          <p:cNvPr id="338" name="Group 337"/>
          <p:cNvGrpSpPr/>
          <p:nvPr/>
        </p:nvGrpSpPr>
        <p:grpSpPr>
          <a:xfrm>
            <a:off x="4026530" y="3451072"/>
            <a:ext cx="3804748" cy="1801243"/>
            <a:chOff x="5496467" y="2084924"/>
            <a:chExt cx="3127649" cy="1801243"/>
          </a:xfrm>
        </p:grpSpPr>
        <p:grpSp>
          <p:nvGrpSpPr>
            <p:cNvPr id="134" name="Group 133"/>
            <p:cNvGrpSpPr/>
            <p:nvPr/>
          </p:nvGrpSpPr>
          <p:grpSpPr>
            <a:xfrm>
              <a:off x="5496467" y="2975247"/>
              <a:ext cx="583592" cy="672440"/>
              <a:chOff x="6288700" y="321551"/>
              <a:chExt cx="1546728" cy="1560728"/>
            </a:xfrm>
          </p:grpSpPr>
          <p:sp>
            <p:nvSpPr>
              <p:cNvPr id="142" name="Oval 141"/>
              <p:cNvSpPr/>
              <p:nvPr/>
            </p:nvSpPr>
            <p:spPr>
              <a:xfrm>
                <a:off x="7561108" y="931629"/>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nvGrpSpPr>
              <p:cNvPr id="143" name="Group 142"/>
              <p:cNvGrpSpPr/>
              <p:nvPr/>
            </p:nvGrpSpPr>
            <p:grpSpPr>
              <a:xfrm>
                <a:off x="6288700" y="321551"/>
                <a:ext cx="1546728" cy="1560728"/>
                <a:chOff x="4473920" y="4188808"/>
                <a:chExt cx="1546728" cy="1560728"/>
              </a:xfrm>
            </p:grpSpPr>
            <p:sp>
              <p:nvSpPr>
                <p:cNvPr id="144" name="Oval 143"/>
                <p:cNvSpPr/>
                <p:nvPr/>
              </p:nvSpPr>
              <p:spPr>
                <a:xfrm>
                  <a:off x="4473920" y="4863206"/>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5" name="Oval 144"/>
                <p:cNvSpPr/>
                <p:nvPr/>
              </p:nvSpPr>
              <p:spPr>
                <a:xfrm>
                  <a:off x="4573622" y="5064561"/>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6" name="Oval 145"/>
                <p:cNvSpPr/>
                <p:nvPr/>
              </p:nvSpPr>
              <p:spPr>
                <a:xfrm>
                  <a:off x="4506409" y="5232201"/>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7" name="Oval 146"/>
                <p:cNvSpPr/>
                <p:nvPr/>
              </p:nvSpPr>
              <p:spPr>
                <a:xfrm>
                  <a:off x="4770022" y="5335173"/>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8" name="Oval 147"/>
                <p:cNvSpPr/>
                <p:nvPr/>
              </p:nvSpPr>
              <p:spPr>
                <a:xfrm>
                  <a:off x="4947136" y="5475216"/>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9" name="Oval 148"/>
                <p:cNvSpPr/>
                <p:nvPr/>
              </p:nvSpPr>
              <p:spPr>
                <a:xfrm>
                  <a:off x="5644495" y="4556163"/>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0" name="Oval 149"/>
                <p:cNvSpPr/>
                <p:nvPr/>
              </p:nvSpPr>
              <p:spPr>
                <a:xfrm>
                  <a:off x="5044880" y="5252508"/>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1" name="Oval 150"/>
                <p:cNvSpPr/>
                <p:nvPr/>
              </p:nvSpPr>
              <p:spPr>
                <a:xfrm>
                  <a:off x="5131276" y="5050065"/>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2" name="Oval 151"/>
                <p:cNvSpPr/>
                <p:nvPr/>
              </p:nvSpPr>
              <p:spPr>
                <a:xfrm>
                  <a:off x="5370175" y="5115966"/>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3" name="Oval 152"/>
                <p:cNvSpPr/>
                <p:nvPr/>
              </p:nvSpPr>
              <p:spPr>
                <a:xfrm>
                  <a:off x="5509462" y="5236080"/>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4" name="Oval 153"/>
                <p:cNvSpPr/>
                <p:nvPr/>
              </p:nvSpPr>
              <p:spPr>
                <a:xfrm>
                  <a:off x="5722327" y="5232201"/>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5" name="Oval 154"/>
                <p:cNvSpPr/>
                <p:nvPr/>
              </p:nvSpPr>
              <p:spPr>
                <a:xfrm>
                  <a:off x="5084296" y="4677171"/>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746328" y="5008294"/>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7" name="Oval 156"/>
                <p:cNvSpPr/>
                <p:nvPr/>
              </p:nvSpPr>
              <p:spPr>
                <a:xfrm>
                  <a:off x="5405737" y="4281843"/>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8" name="Oval 157"/>
                <p:cNvSpPr/>
                <p:nvPr/>
              </p:nvSpPr>
              <p:spPr>
                <a:xfrm>
                  <a:off x="5578688" y="4402646"/>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9" name="Oval 158"/>
                <p:cNvSpPr/>
                <p:nvPr/>
              </p:nvSpPr>
              <p:spPr>
                <a:xfrm>
                  <a:off x="5190976" y="4188808"/>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0" name="Oval 159"/>
                <p:cNvSpPr/>
                <p:nvPr/>
              </p:nvSpPr>
              <p:spPr>
                <a:xfrm>
                  <a:off x="5069056" y="4372166"/>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1" name="Oval 160"/>
                <p:cNvSpPr/>
                <p:nvPr/>
              </p:nvSpPr>
              <p:spPr>
                <a:xfrm>
                  <a:off x="5221456" y="4524566"/>
                  <a:ext cx="274320" cy="27432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2" name="Oval 161"/>
                <p:cNvSpPr/>
                <p:nvPr/>
              </p:nvSpPr>
              <p:spPr>
                <a:xfrm>
                  <a:off x="4867567" y="467696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4847563" y="485585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37" name="TextBox 136"/>
            <p:cNvSpPr txBox="1"/>
            <p:nvPr/>
          </p:nvSpPr>
          <p:spPr>
            <a:xfrm>
              <a:off x="6384527" y="2495446"/>
              <a:ext cx="988561" cy="338554"/>
            </a:xfrm>
            <a:prstGeom prst="rect">
              <a:avLst/>
            </a:prstGeom>
            <a:noFill/>
          </p:spPr>
          <p:txBody>
            <a:bodyPr wrap="none" rtlCol="0">
              <a:spAutoFit/>
            </a:bodyPr>
            <a:lstStyle/>
            <a:p>
              <a:r>
                <a:rPr lang="en-US" sz="1600" b="1" dirty="0" err="1">
                  <a:solidFill>
                    <a:schemeClr val="accent2">
                      <a:lumMod val="75000"/>
                    </a:schemeClr>
                  </a:solidFill>
                </a:rPr>
                <a:t>polyAlanine</a:t>
              </a:r>
              <a:endParaRPr lang="en-US" sz="1600" b="1" dirty="0">
                <a:solidFill>
                  <a:schemeClr val="accent2">
                    <a:lumMod val="75000"/>
                  </a:schemeClr>
                </a:solidFill>
              </a:endParaRPr>
            </a:p>
          </p:txBody>
        </p:sp>
        <p:sp>
          <p:nvSpPr>
            <p:cNvPr id="138" name="TextBox 137"/>
            <p:cNvSpPr txBox="1"/>
            <p:nvPr/>
          </p:nvSpPr>
          <p:spPr>
            <a:xfrm>
              <a:off x="5713895" y="3521283"/>
              <a:ext cx="896320" cy="338554"/>
            </a:xfrm>
            <a:prstGeom prst="rect">
              <a:avLst/>
            </a:prstGeom>
            <a:noFill/>
          </p:spPr>
          <p:txBody>
            <a:bodyPr wrap="none" rtlCol="0">
              <a:spAutoFit/>
            </a:bodyPr>
            <a:lstStyle/>
            <a:p>
              <a:r>
                <a:rPr lang="en-US" sz="1600" b="1" dirty="0" err="1">
                  <a:solidFill>
                    <a:srgbClr val="4AB614"/>
                  </a:solidFill>
                </a:rPr>
                <a:t>polySerine</a:t>
              </a:r>
              <a:endParaRPr lang="en-US" sz="1600" b="1" dirty="0">
                <a:solidFill>
                  <a:srgbClr val="4AB614"/>
                </a:solidFill>
              </a:endParaRPr>
            </a:p>
          </p:txBody>
        </p:sp>
        <p:grpSp>
          <p:nvGrpSpPr>
            <p:cNvPr id="133" name="Group 132"/>
            <p:cNvGrpSpPr/>
            <p:nvPr/>
          </p:nvGrpSpPr>
          <p:grpSpPr>
            <a:xfrm>
              <a:off x="6309276" y="2803223"/>
              <a:ext cx="981068" cy="487549"/>
              <a:chOff x="2432576" y="260756"/>
              <a:chExt cx="3450912" cy="1472913"/>
            </a:xfrm>
          </p:grpSpPr>
          <p:sp>
            <p:nvSpPr>
              <p:cNvPr id="164" name="Oval 163"/>
              <p:cNvSpPr/>
              <p:nvPr/>
            </p:nvSpPr>
            <p:spPr>
              <a:xfrm>
                <a:off x="2432576" y="260756"/>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5" name="Oval 164"/>
              <p:cNvSpPr/>
              <p:nvPr/>
            </p:nvSpPr>
            <p:spPr>
              <a:xfrm>
                <a:off x="2683832" y="326657"/>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6" name="Oval 165"/>
              <p:cNvSpPr/>
              <p:nvPr/>
            </p:nvSpPr>
            <p:spPr>
              <a:xfrm>
                <a:off x="2836232" y="565556"/>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7" name="Oval 166"/>
              <p:cNvSpPr/>
              <p:nvPr/>
            </p:nvSpPr>
            <p:spPr>
              <a:xfrm>
                <a:off x="3099845" y="668528"/>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8" name="Oval 167"/>
              <p:cNvSpPr/>
              <p:nvPr/>
            </p:nvSpPr>
            <p:spPr>
              <a:xfrm>
                <a:off x="3276959" y="808571"/>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9" name="Oval 168"/>
              <p:cNvSpPr/>
              <p:nvPr/>
            </p:nvSpPr>
            <p:spPr>
              <a:xfrm>
                <a:off x="3478787" y="936257"/>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0" name="Oval 169"/>
              <p:cNvSpPr/>
              <p:nvPr/>
            </p:nvSpPr>
            <p:spPr>
              <a:xfrm>
                <a:off x="3692972" y="792089"/>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1" name="Oval 170"/>
              <p:cNvSpPr/>
              <p:nvPr/>
            </p:nvSpPr>
            <p:spPr>
              <a:xfrm>
                <a:off x="3771230" y="549065"/>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2" name="Oval 171"/>
              <p:cNvSpPr/>
              <p:nvPr/>
            </p:nvSpPr>
            <p:spPr>
              <a:xfrm>
                <a:off x="4010129" y="614966"/>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3" name="Oval 172"/>
              <p:cNvSpPr/>
              <p:nvPr/>
            </p:nvSpPr>
            <p:spPr>
              <a:xfrm>
                <a:off x="4199600" y="829151"/>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4" name="Oval 173"/>
              <p:cNvSpPr/>
              <p:nvPr/>
            </p:nvSpPr>
            <p:spPr>
              <a:xfrm>
                <a:off x="4352000" y="1068050"/>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5" name="Oval 174"/>
              <p:cNvSpPr/>
              <p:nvPr/>
            </p:nvSpPr>
            <p:spPr>
              <a:xfrm>
                <a:off x="4343759" y="1319306"/>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6" name="Oval 175"/>
              <p:cNvSpPr/>
              <p:nvPr/>
            </p:nvSpPr>
            <p:spPr>
              <a:xfrm>
                <a:off x="4533230" y="1459349"/>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7" name="Oval 176"/>
              <p:cNvSpPr/>
              <p:nvPr/>
            </p:nvSpPr>
            <p:spPr>
              <a:xfrm>
                <a:off x="4735058" y="1438751"/>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8" name="Oval 177"/>
              <p:cNvSpPr/>
              <p:nvPr/>
            </p:nvSpPr>
            <p:spPr>
              <a:xfrm>
                <a:off x="4813316" y="1195727"/>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9" name="Oval 178"/>
              <p:cNvSpPr/>
              <p:nvPr/>
            </p:nvSpPr>
            <p:spPr>
              <a:xfrm>
                <a:off x="4847168" y="976547"/>
                <a:ext cx="274320" cy="27432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0" name="Oval 179"/>
              <p:cNvSpPr/>
              <p:nvPr/>
            </p:nvSpPr>
            <p:spPr>
              <a:xfrm>
                <a:off x="4999568" y="96830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5151968" y="112070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5304368" y="127310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5456768" y="142550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5609168" y="1207196"/>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2" name="Group 191"/>
            <p:cNvGrpSpPr/>
            <p:nvPr/>
          </p:nvGrpSpPr>
          <p:grpSpPr>
            <a:xfrm rot="1819859">
              <a:off x="7508898" y="2412355"/>
              <a:ext cx="937964" cy="561728"/>
              <a:chOff x="4564978" y="5341142"/>
              <a:chExt cx="2653889" cy="1184604"/>
            </a:xfrm>
          </p:grpSpPr>
          <p:sp>
            <p:nvSpPr>
              <p:cNvPr id="239" name="Oval 238"/>
              <p:cNvSpPr/>
              <p:nvPr/>
            </p:nvSpPr>
            <p:spPr>
              <a:xfrm>
                <a:off x="5066032" y="5979240"/>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0" name="Oval 239"/>
              <p:cNvSpPr/>
              <p:nvPr/>
            </p:nvSpPr>
            <p:spPr>
              <a:xfrm>
                <a:off x="4993899" y="6180167"/>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1" name="Oval 240"/>
              <p:cNvSpPr/>
              <p:nvPr/>
            </p:nvSpPr>
            <p:spPr>
              <a:xfrm>
                <a:off x="4715485" y="5912783"/>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2" name="Oval 241"/>
              <p:cNvSpPr/>
              <p:nvPr/>
            </p:nvSpPr>
            <p:spPr>
              <a:xfrm>
                <a:off x="4778822" y="6208609"/>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3" name="Oval 242"/>
              <p:cNvSpPr/>
              <p:nvPr/>
            </p:nvSpPr>
            <p:spPr>
              <a:xfrm>
                <a:off x="4564978" y="6071449"/>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4" name="Oval 243"/>
              <p:cNvSpPr/>
              <p:nvPr/>
            </p:nvSpPr>
            <p:spPr>
              <a:xfrm>
                <a:off x="5082130" y="5728334"/>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5" name="Oval 244"/>
              <p:cNvSpPr/>
              <p:nvPr/>
            </p:nvSpPr>
            <p:spPr>
              <a:xfrm>
                <a:off x="5296315" y="5584166"/>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6" name="Oval 245"/>
              <p:cNvSpPr/>
              <p:nvPr/>
            </p:nvSpPr>
            <p:spPr>
              <a:xfrm>
                <a:off x="5374573" y="5341142"/>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7" name="Oval 246"/>
              <p:cNvSpPr/>
              <p:nvPr/>
            </p:nvSpPr>
            <p:spPr>
              <a:xfrm>
                <a:off x="5613472" y="5407043"/>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8" name="Oval 247"/>
              <p:cNvSpPr/>
              <p:nvPr/>
            </p:nvSpPr>
            <p:spPr>
              <a:xfrm>
                <a:off x="5802943" y="5621228"/>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49" name="Oval 248"/>
              <p:cNvSpPr/>
              <p:nvPr/>
            </p:nvSpPr>
            <p:spPr>
              <a:xfrm>
                <a:off x="5955343" y="5860127"/>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0" name="Oval 249"/>
              <p:cNvSpPr/>
              <p:nvPr/>
            </p:nvSpPr>
            <p:spPr>
              <a:xfrm>
                <a:off x="5947102" y="6111383"/>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1" name="Oval 250"/>
              <p:cNvSpPr/>
              <p:nvPr/>
            </p:nvSpPr>
            <p:spPr>
              <a:xfrm>
                <a:off x="6136573" y="6251426"/>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2" name="Oval 251"/>
              <p:cNvSpPr/>
              <p:nvPr/>
            </p:nvSpPr>
            <p:spPr>
              <a:xfrm>
                <a:off x="6338401" y="6230828"/>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3" name="Oval 252"/>
              <p:cNvSpPr/>
              <p:nvPr/>
            </p:nvSpPr>
            <p:spPr>
              <a:xfrm>
                <a:off x="6416659" y="5987804"/>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4" name="Oval 253"/>
              <p:cNvSpPr/>
              <p:nvPr/>
            </p:nvSpPr>
            <p:spPr>
              <a:xfrm>
                <a:off x="6450511" y="5768624"/>
                <a:ext cx="274320" cy="27432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5" name="Oval 254"/>
              <p:cNvSpPr/>
              <p:nvPr/>
            </p:nvSpPr>
            <p:spPr>
              <a:xfrm>
                <a:off x="6602911" y="5760383"/>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755311" y="5912783"/>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944547" y="5594198"/>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6907711" y="5758388"/>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843328" y="5407043"/>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3" name="Group 192"/>
            <p:cNvGrpSpPr/>
            <p:nvPr/>
          </p:nvGrpSpPr>
          <p:grpSpPr>
            <a:xfrm rot="16637718">
              <a:off x="7412185" y="3021762"/>
              <a:ext cx="693170" cy="628062"/>
              <a:chOff x="-808902" y="5428688"/>
              <a:chExt cx="1840561" cy="1451424"/>
            </a:xfrm>
          </p:grpSpPr>
          <p:sp>
            <p:nvSpPr>
              <p:cNvPr id="219" name="Oval 218"/>
              <p:cNvSpPr/>
              <p:nvPr/>
            </p:nvSpPr>
            <p:spPr>
              <a:xfrm>
                <a:off x="-661884" y="6187800"/>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0" name="Oval 219"/>
              <p:cNvSpPr/>
              <p:nvPr/>
            </p:nvSpPr>
            <p:spPr>
              <a:xfrm>
                <a:off x="-710931" y="6381867"/>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1" name="Oval 220"/>
              <p:cNvSpPr/>
              <p:nvPr/>
            </p:nvSpPr>
            <p:spPr>
              <a:xfrm>
                <a:off x="-808902" y="6536998"/>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2" name="Oval 221"/>
              <p:cNvSpPr/>
              <p:nvPr/>
            </p:nvSpPr>
            <p:spPr>
              <a:xfrm>
                <a:off x="-564650" y="6605792"/>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3" name="Oval 222"/>
              <p:cNvSpPr/>
              <p:nvPr/>
            </p:nvSpPr>
            <p:spPr>
              <a:xfrm>
                <a:off x="-358701" y="6556226"/>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4" name="Oval 223"/>
              <p:cNvSpPr/>
              <p:nvPr/>
            </p:nvSpPr>
            <p:spPr>
              <a:xfrm>
                <a:off x="-534582" y="6032708"/>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5" name="Oval 224"/>
              <p:cNvSpPr/>
              <p:nvPr/>
            </p:nvSpPr>
            <p:spPr>
              <a:xfrm>
                <a:off x="-602982" y="5859040"/>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6" name="Oval 225"/>
              <p:cNvSpPr/>
              <p:nvPr/>
            </p:nvSpPr>
            <p:spPr>
              <a:xfrm>
                <a:off x="-524724" y="5616016"/>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7" name="Oval 226"/>
              <p:cNvSpPr/>
              <p:nvPr/>
            </p:nvSpPr>
            <p:spPr>
              <a:xfrm>
                <a:off x="-285825" y="5681917"/>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8" name="Oval 227"/>
              <p:cNvSpPr/>
              <p:nvPr/>
            </p:nvSpPr>
            <p:spPr>
              <a:xfrm>
                <a:off x="-96354" y="5896102"/>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29" name="Oval 228"/>
              <p:cNvSpPr/>
              <p:nvPr/>
            </p:nvSpPr>
            <p:spPr>
              <a:xfrm>
                <a:off x="56046" y="6135001"/>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30" name="Oval 229"/>
              <p:cNvSpPr/>
              <p:nvPr/>
            </p:nvSpPr>
            <p:spPr>
              <a:xfrm>
                <a:off x="47805" y="6386257"/>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31" name="Oval 230"/>
              <p:cNvSpPr/>
              <p:nvPr/>
            </p:nvSpPr>
            <p:spPr>
              <a:xfrm>
                <a:off x="237276" y="6526300"/>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32" name="Oval 231"/>
              <p:cNvSpPr/>
              <p:nvPr/>
            </p:nvSpPr>
            <p:spPr>
              <a:xfrm>
                <a:off x="439104" y="6505702"/>
                <a:ext cx="274320" cy="274320"/>
              </a:xfrm>
              <a:prstGeom prst="ellipse">
                <a:avLst/>
              </a:prstGeom>
            </p:spPr>
            <p:style>
              <a:lnRef idx="0">
                <a:schemeClr val="accent1"/>
              </a:lnRef>
              <a:fillRef idx="1002">
                <a:schemeClr val="dk2"/>
              </a:fillRef>
              <a:effectRef idx="3">
                <a:schemeClr val="accent1"/>
              </a:effectRef>
              <a:fontRef idx="minor">
                <a:schemeClr val="lt1"/>
              </a:fontRef>
            </p:style>
            <p:txBody>
              <a:bodyPr rtlCol="0" anchor="ctr"/>
              <a:lstStyle/>
              <a:p>
                <a:pPr algn="ctr"/>
                <a:endParaRPr lang="en-US"/>
              </a:p>
            </p:txBody>
          </p:sp>
          <p:sp>
            <p:nvSpPr>
              <p:cNvPr id="233" name="Oval 232"/>
              <p:cNvSpPr/>
              <p:nvPr/>
            </p:nvSpPr>
            <p:spPr>
              <a:xfrm>
                <a:off x="517362" y="6262678"/>
                <a:ext cx="274320" cy="274320"/>
              </a:xfrm>
              <a:prstGeom prst="ellipse">
                <a:avLst/>
              </a:prstGeom>
            </p:spPr>
            <p:style>
              <a:lnRef idx="1">
                <a:schemeClr val="accent4"/>
              </a:lnRef>
              <a:fillRef idx="1002">
                <a:schemeClr val="dk2"/>
              </a:fillRef>
              <a:effectRef idx="2">
                <a:schemeClr val="accent4"/>
              </a:effectRef>
              <a:fontRef idx="minor">
                <a:schemeClr val="lt1"/>
              </a:fontRef>
            </p:style>
            <p:txBody>
              <a:bodyPr rtlCol="0" anchor="ctr"/>
              <a:lstStyle/>
              <a:p>
                <a:pPr algn="ctr"/>
                <a:endParaRPr lang="en-US"/>
              </a:p>
            </p:txBody>
          </p:sp>
          <p:sp>
            <p:nvSpPr>
              <p:cNvPr id="234" name="Oval 233"/>
              <p:cNvSpPr/>
              <p:nvPr/>
            </p:nvSpPr>
            <p:spPr>
              <a:xfrm>
                <a:off x="558759" y="6072119"/>
                <a:ext cx="274320" cy="274320"/>
              </a:xfrm>
              <a:prstGeom prst="ellipse">
                <a:avLst/>
              </a:prstGeom>
            </p:spPr>
            <p:style>
              <a:lnRef idx="1">
                <a:schemeClr val="accent4"/>
              </a:lnRef>
              <a:fillRef idx="1002">
                <a:schemeClr val="dk2"/>
              </a:fillRef>
              <a:effectRef idx="2">
                <a:schemeClr val="accent4"/>
              </a:effectRef>
              <a:fontRef idx="minor">
                <a:schemeClr val="lt1"/>
              </a:fontRef>
            </p:style>
            <p:txBody>
              <a:bodyPr rtlCol="0" anchor="ctr"/>
              <a:lstStyle/>
              <a:p>
                <a:pPr algn="ctr"/>
                <a:endParaRPr lang="en-US"/>
              </a:p>
            </p:txBody>
          </p:sp>
          <p:sp>
            <p:nvSpPr>
              <p:cNvPr id="235" name="Oval 234"/>
              <p:cNvSpPr/>
              <p:nvPr/>
            </p:nvSpPr>
            <p:spPr>
              <a:xfrm>
                <a:off x="568103" y="5934428"/>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757339" y="5615843"/>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720503" y="5780033"/>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656120" y="5428688"/>
                <a:ext cx="274320" cy="2743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0" name="TextBox 199"/>
            <p:cNvSpPr txBox="1"/>
            <p:nvPr/>
          </p:nvSpPr>
          <p:spPr>
            <a:xfrm>
              <a:off x="7578471" y="2084924"/>
              <a:ext cx="1045645" cy="338554"/>
            </a:xfrm>
            <a:prstGeom prst="rect">
              <a:avLst/>
            </a:prstGeom>
            <a:noFill/>
          </p:spPr>
          <p:txBody>
            <a:bodyPr wrap="none" rtlCol="0">
              <a:spAutoFit/>
            </a:bodyPr>
            <a:lstStyle/>
            <a:p>
              <a:r>
                <a:rPr lang="en-US" sz="1600" b="1" dirty="0" err="1">
                  <a:solidFill>
                    <a:srgbClr val="7030A0"/>
                  </a:solidFill>
                </a:rPr>
                <a:t>polyCysteine</a:t>
              </a:r>
              <a:endParaRPr lang="en-US" sz="1600" b="1" dirty="0">
                <a:solidFill>
                  <a:srgbClr val="7030A0"/>
                </a:solidFill>
              </a:endParaRPr>
            </a:p>
          </p:txBody>
        </p:sp>
        <p:sp>
          <p:nvSpPr>
            <p:cNvPr id="199" name="TextBox 198"/>
            <p:cNvSpPr txBox="1"/>
            <p:nvPr/>
          </p:nvSpPr>
          <p:spPr>
            <a:xfrm>
              <a:off x="6793671" y="3547613"/>
              <a:ext cx="988561" cy="338554"/>
            </a:xfrm>
            <a:prstGeom prst="rect">
              <a:avLst/>
            </a:prstGeom>
            <a:noFill/>
          </p:spPr>
          <p:txBody>
            <a:bodyPr wrap="none" rtlCol="0">
              <a:spAutoFit/>
            </a:bodyPr>
            <a:lstStyle/>
            <a:p>
              <a:r>
                <a:rPr lang="en-US" sz="1600" b="1" dirty="0" err="1">
                  <a:solidFill>
                    <a:schemeClr val="tx2">
                      <a:lumMod val="75000"/>
                    </a:schemeClr>
                  </a:solidFill>
                </a:rPr>
                <a:t>polyLeucine</a:t>
              </a:r>
              <a:endParaRPr lang="en-US" sz="1600" b="1" dirty="0">
                <a:solidFill>
                  <a:schemeClr val="tx2">
                    <a:lumMod val="75000"/>
                  </a:schemeClr>
                </a:solidFill>
              </a:endParaRPr>
            </a:p>
          </p:txBody>
        </p:sp>
      </p:grpSp>
      <p:grpSp>
        <p:nvGrpSpPr>
          <p:cNvPr id="420" name="Group 419"/>
          <p:cNvGrpSpPr/>
          <p:nvPr/>
        </p:nvGrpSpPr>
        <p:grpSpPr>
          <a:xfrm>
            <a:off x="2699517" y="3102049"/>
            <a:ext cx="1765804" cy="1714866"/>
            <a:chOff x="293375" y="3288722"/>
            <a:chExt cx="1765804" cy="1714866"/>
          </a:xfrm>
        </p:grpSpPr>
        <p:sp>
          <p:nvSpPr>
            <p:cNvPr id="421" name="Oval 420"/>
            <p:cNvSpPr/>
            <p:nvPr/>
          </p:nvSpPr>
          <p:spPr>
            <a:xfrm rot="19316265">
              <a:off x="831673" y="4236158"/>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2" name="Oval 421"/>
            <p:cNvSpPr/>
            <p:nvPr/>
          </p:nvSpPr>
          <p:spPr>
            <a:xfrm rot="19316265">
              <a:off x="861325" y="4168414"/>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3" name="Oval 422"/>
            <p:cNvSpPr/>
            <p:nvPr/>
          </p:nvSpPr>
          <p:spPr>
            <a:xfrm rot="19316265">
              <a:off x="944190" y="4203964"/>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4" name="Oval 423"/>
            <p:cNvSpPr/>
            <p:nvPr/>
          </p:nvSpPr>
          <p:spPr>
            <a:xfrm rot="19316265">
              <a:off x="1024210" y="4184597"/>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5" name="Oval 424"/>
            <p:cNvSpPr/>
            <p:nvPr/>
          </p:nvSpPr>
          <p:spPr>
            <a:xfrm rot="19316265">
              <a:off x="1026205" y="4105472"/>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6" name="Oval 425"/>
            <p:cNvSpPr/>
            <p:nvPr/>
          </p:nvSpPr>
          <p:spPr>
            <a:xfrm rot="19316265">
              <a:off x="1097439" y="4103375"/>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7" name="Oval 426"/>
            <p:cNvSpPr/>
            <p:nvPr/>
          </p:nvSpPr>
          <p:spPr>
            <a:xfrm rot="19316265">
              <a:off x="1115960" y="4028262"/>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8" name="Oval 427"/>
            <p:cNvSpPr/>
            <p:nvPr/>
          </p:nvSpPr>
          <p:spPr>
            <a:xfrm rot="19316265">
              <a:off x="1083882" y="3951209"/>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9" name="Oval 428"/>
            <p:cNvSpPr/>
            <p:nvPr/>
          </p:nvSpPr>
          <p:spPr>
            <a:xfrm rot="19316265">
              <a:off x="1150804" y="3926512"/>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0" name="Oval 429"/>
            <p:cNvSpPr/>
            <p:nvPr/>
          </p:nvSpPr>
          <p:spPr>
            <a:xfrm rot="19316265">
              <a:off x="1236924" y="3949124"/>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1" name="Oval 430"/>
            <p:cNvSpPr/>
            <p:nvPr/>
          </p:nvSpPr>
          <p:spPr>
            <a:xfrm rot="19316265">
              <a:off x="1319790" y="3984673"/>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2" name="Oval 431"/>
            <p:cNvSpPr/>
            <p:nvPr/>
          </p:nvSpPr>
          <p:spPr>
            <a:xfrm rot="19316265">
              <a:off x="1369220" y="4051600"/>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3" name="Oval 432"/>
            <p:cNvSpPr/>
            <p:nvPr/>
          </p:nvSpPr>
          <p:spPr>
            <a:xfrm rot="19316265">
              <a:off x="1440209" y="4054889"/>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4" name="Oval 433"/>
            <p:cNvSpPr/>
            <p:nvPr/>
          </p:nvSpPr>
          <p:spPr>
            <a:xfrm rot="19316265">
              <a:off x="1481182" y="4014146"/>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5" name="Oval 434"/>
            <p:cNvSpPr/>
            <p:nvPr/>
          </p:nvSpPr>
          <p:spPr>
            <a:xfrm rot="19316265">
              <a:off x="1449104" y="3937094"/>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6" name="Oval 435"/>
            <p:cNvSpPr/>
            <p:nvPr/>
          </p:nvSpPr>
          <p:spPr>
            <a:xfrm rot="19316265">
              <a:off x="1411952" y="3874038"/>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7" name="Oval 436"/>
            <p:cNvSpPr/>
            <p:nvPr/>
          </p:nvSpPr>
          <p:spPr>
            <a:xfrm rot="19316265">
              <a:off x="1444383" y="3845179"/>
              <a:ext cx="77987" cy="908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rot="19316265">
              <a:off x="1509596" y="3858186"/>
              <a:ext cx="77987" cy="908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rot="19316265">
              <a:off x="1574810" y="3871192"/>
              <a:ext cx="77987" cy="908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rot="19316265">
              <a:off x="1640023" y="3884199"/>
              <a:ext cx="77987" cy="908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rot="19316265">
              <a:off x="1629584" y="3800592"/>
              <a:ext cx="77987" cy="908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rot="19316265">
              <a:off x="607871" y="4604966"/>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3" name="Oval 442"/>
            <p:cNvSpPr/>
            <p:nvPr/>
          </p:nvSpPr>
          <p:spPr>
            <a:xfrm rot="19316265">
              <a:off x="637523" y="4537221"/>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4" name="Oval 443"/>
            <p:cNvSpPr/>
            <p:nvPr/>
          </p:nvSpPr>
          <p:spPr>
            <a:xfrm rot="19316265">
              <a:off x="720389" y="4572771"/>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5" name="Oval 444"/>
            <p:cNvSpPr/>
            <p:nvPr/>
          </p:nvSpPr>
          <p:spPr>
            <a:xfrm rot="19316265">
              <a:off x="800408" y="4553404"/>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6" name="Oval 445"/>
            <p:cNvSpPr/>
            <p:nvPr/>
          </p:nvSpPr>
          <p:spPr>
            <a:xfrm rot="19316265">
              <a:off x="802404" y="4474279"/>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7" name="Oval 446"/>
            <p:cNvSpPr/>
            <p:nvPr/>
          </p:nvSpPr>
          <p:spPr>
            <a:xfrm rot="19316265">
              <a:off x="873638" y="4472183"/>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8" name="Oval 447"/>
            <p:cNvSpPr/>
            <p:nvPr/>
          </p:nvSpPr>
          <p:spPr>
            <a:xfrm rot="19316265">
              <a:off x="892159" y="4397070"/>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49" name="Oval 448"/>
            <p:cNvSpPr/>
            <p:nvPr/>
          </p:nvSpPr>
          <p:spPr>
            <a:xfrm rot="19316265">
              <a:off x="860081" y="4320016"/>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0" name="Oval 449"/>
            <p:cNvSpPr/>
            <p:nvPr/>
          </p:nvSpPr>
          <p:spPr>
            <a:xfrm rot="19316265">
              <a:off x="427810" y="4912785"/>
              <a:ext cx="77987" cy="90803"/>
            </a:xfrm>
            <a:prstGeom prst="ellipse">
              <a:avLst/>
            </a:prstGeom>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1" name="Oval 450"/>
            <p:cNvSpPr/>
            <p:nvPr/>
          </p:nvSpPr>
          <p:spPr>
            <a:xfrm rot="19316265">
              <a:off x="468782" y="4872043"/>
              <a:ext cx="77987" cy="90803"/>
            </a:xfrm>
            <a:prstGeom prst="ellipse">
              <a:avLst/>
            </a:prstGeom>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2" name="Oval 451"/>
            <p:cNvSpPr/>
            <p:nvPr/>
          </p:nvSpPr>
          <p:spPr>
            <a:xfrm rot="19316265">
              <a:off x="436705" y="4794990"/>
              <a:ext cx="77987" cy="90803"/>
            </a:xfrm>
            <a:prstGeom prst="ellipse">
              <a:avLst/>
            </a:prstGeom>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3" name="Oval 452"/>
            <p:cNvSpPr/>
            <p:nvPr/>
          </p:nvSpPr>
          <p:spPr>
            <a:xfrm rot="19316265">
              <a:off x="399553" y="4731935"/>
              <a:ext cx="77987" cy="90803"/>
            </a:xfrm>
            <a:prstGeom prst="ellipse">
              <a:avLst/>
            </a:prstGeom>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4" name="Oval 453"/>
            <p:cNvSpPr/>
            <p:nvPr/>
          </p:nvSpPr>
          <p:spPr>
            <a:xfrm rot="19316265">
              <a:off x="431984" y="4703076"/>
              <a:ext cx="77987" cy="90803"/>
            </a:xfrm>
            <a:prstGeom prst="ellipse">
              <a:avLst/>
            </a:prstGeom>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5" name="Oval 454"/>
            <p:cNvSpPr/>
            <p:nvPr/>
          </p:nvSpPr>
          <p:spPr>
            <a:xfrm rot="19316265">
              <a:off x="497197" y="4716082"/>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6" name="Oval 455"/>
            <p:cNvSpPr/>
            <p:nvPr/>
          </p:nvSpPr>
          <p:spPr>
            <a:xfrm rot="19316265">
              <a:off x="562411" y="4729089"/>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7" name="Oval 456"/>
            <p:cNvSpPr/>
            <p:nvPr/>
          </p:nvSpPr>
          <p:spPr>
            <a:xfrm rot="19316265">
              <a:off x="627624" y="4742096"/>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8" name="Oval 457"/>
            <p:cNvSpPr/>
            <p:nvPr/>
          </p:nvSpPr>
          <p:spPr>
            <a:xfrm rot="19316265">
              <a:off x="617185" y="4658489"/>
              <a:ext cx="77987" cy="9080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59" name="TextBox 458"/>
            <p:cNvSpPr txBox="1"/>
            <p:nvPr/>
          </p:nvSpPr>
          <p:spPr>
            <a:xfrm>
              <a:off x="293375" y="3288722"/>
              <a:ext cx="1765804" cy="307777"/>
            </a:xfrm>
            <a:prstGeom prst="rect">
              <a:avLst/>
            </a:prstGeom>
            <a:noFill/>
          </p:spPr>
          <p:txBody>
            <a:bodyPr wrap="none" rtlCol="0">
              <a:spAutoFit/>
            </a:bodyPr>
            <a:lstStyle/>
            <a:p>
              <a:r>
                <a:rPr lang="en-US" sz="1400" b="1" dirty="0" err="1">
                  <a:solidFill>
                    <a:schemeClr val="accent6">
                      <a:lumMod val="75000"/>
                    </a:schemeClr>
                  </a:solidFill>
                </a:rPr>
                <a:t>polyGlutamine</a:t>
              </a:r>
              <a:r>
                <a:rPr lang="en-US" sz="1400" b="1" dirty="0">
                  <a:solidFill>
                    <a:schemeClr val="accent6">
                      <a:lumMod val="75000"/>
                    </a:schemeClr>
                  </a:solidFill>
                </a:rPr>
                <a:t> </a:t>
              </a:r>
              <a:r>
                <a:rPr lang="en-US" sz="1400" b="1" dirty="0" err="1">
                  <a:solidFill>
                    <a:schemeClr val="accent6">
                      <a:lumMod val="75000"/>
                    </a:schemeClr>
                  </a:solidFill>
                </a:rPr>
                <a:t>mHTT</a:t>
              </a:r>
              <a:endParaRPr lang="en-US" sz="1400" b="1" dirty="0">
                <a:solidFill>
                  <a:schemeClr val="accent6">
                    <a:lumMod val="75000"/>
                  </a:schemeClr>
                </a:solidFill>
              </a:endParaRPr>
            </a:p>
          </p:txBody>
        </p:sp>
      </p:grpSp>
      <p:sp>
        <p:nvSpPr>
          <p:cNvPr id="25" name="Rectangle 24"/>
          <p:cNvSpPr/>
          <p:nvPr/>
        </p:nvSpPr>
        <p:spPr>
          <a:xfrm>
            <a:off x="3623612" y="1940173"/>
            <a:ext cx="3037524" cy="2168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5312569" y="1961143"/>
            <a:ext cx="1317996" cy="75932"/>
            <a:chOff x="2545490" y="4191952"/>
            <a:chExt cx="1610508" cy="182880"/>
          </a:xfrm>
        </p:grpSpPr>
        <p:cxnSp>
          <p:nvCxnSpPr>
            <p:cNvPr id="27" name="Straight Connector 26"/>
            <p:cNvCxnSpPr/>
            <p:nvPr/>
          </p:nvCxnSpPr>
          <p:spPr>
            <a:xfrm>
              <a:off x="254549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261551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68553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75555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82557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89560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96562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3564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10566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17568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324571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31573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38575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45577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5257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59582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66584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73586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80588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87590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94593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01595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08597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1559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p:nvPr/>
        </p:nvCxnSpPr>
        <p:spPr>
          <a:xfrm>
            <a:off x="3603564" y="1917600"/>
            <a:ext cx="3057573"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617045" y="2167288"/>
            <a:ext cx="3057573" cy="0"/>
          </a:xfrm>
          <a:prstGeom prst="line">
            <a:avLst/>
          </a:prstGeom>
          <a:ln w="381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15938" y="2077434"/>
            <a:ext cx="1317996" cy="75932"/>
            <a:chOff x="2545490" y="4191952"/>
            <a:chExt cx="1610508" cy="182880"/>
          </a:xfrm>
        </p:grpSpPr>
        <p:cxnSp>
          <p:nvCxnSpPr>
            <p:cNvPr id="54" name="Straight Connector 53"/>
            <p:cNvCxnSpPr/>
            <p:nvPr/>
          </p:nvCxnSpPr>
          <p:spPr>
            <a:xfrm>
              <a:off x="254549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61551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68553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75555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82557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89560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96562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03564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310566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17568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24571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31573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38575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45577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5257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59582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66584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73586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80588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87590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94593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01595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08597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1559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a:off x="3647353" y="1954299"/>
            <a:ext cx="1317996" cy="75932"/>
            <a:chOff x="2545490" y="4191952"/>
            <a:chExt cx="1610508" cy="182880"/>
          </a:xfrm>
        </p:grpSpPr>
        <p:cxnSp>
          <p:nvCxnSpPr>
            <p:cNvPr id="79" name="Straight Connector 78"/>
            <p:cNvCxnSpPr/>
            <p:nvPr/>
          </p:nvCxnSpPr>
          <p:spPr>
            <a:xfrm>
              <a:off x="254549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61551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268553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75555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82557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289560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96562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303564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310566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17568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24571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31573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38575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345577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35257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359582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66584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73586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80588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387590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394593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401595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08597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41559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a:off x="3650721" y="2070591"/>
            <a:ext cx="1317996" cy="75932"/>
            <a:chOff x="2545490" y="4191952"/>
            <a:chExt cx="1610508" cy="182880"/>
          </a:xfrm>
        </p:grpSpPr>
        <p:cxnSp>
          <p:nvCxnSpPr>
            <p:cNvPr id="104" name="Straight Connector 103"/>
            <p:cNvCxnSpPr/>
            <p:nvPr/>
          </p:nvCxnSpPr>
          <p:spPr>
            <a:xfrm>
              <a:off x="254549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61551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68553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75555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82557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89560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296562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03564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310566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317568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24571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31573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38575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45577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5257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59582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66584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73586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805886"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87590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945930"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4015952"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085974"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4155998" y="4191952"/>
              <a:ext cx="0" cy="182880"/>
            </a:xfrm>
            <a:prstGeom prst="line">
              <a:avLst/>
            </a:prstGeom>
            <a:ln w="190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28" name="TextBox 127"/>
          <p:cNvSpPr txBox="1"/>
          <p:nvPr/>
        </p:nvSpPr>
        <p:spPr>
          <a:xfrm>
            <a:off x="4147920" y="1735317"/>
            <a:ext cx="1339930" cy="584775"/>
          </a:xfrm>
          <a:prstGeom prst="rect">
            <a:avLst/>
          </a:prstGeom>
          <a:solidFill>
            <a:schemeClr val="bg1"/>
          </a:solidFill>
          <a:ln>
            <a:solidFill>
              <a:schemeClr val="tx1">
                <a:lumMod val="65000"/>
                <a:lumOff val="35000"/>
              </a:schemeClr>
            </a:solidFill>
          </a:ln>
        </p:spPr>
        <p:txBody>
          <a:bodyPr wrap="square" lIns="0" rIns="0" rtlCol="0">
            <a:spAutoFit/>
          </a:bodyPr>
          <a:lstStyle/>
          <a:p>
            <a:r>
              <a:rPr lang="en-US" sz="1600" dirty="0"/>
              <a:t>   </a:t>
            </a:r>
            <a:r>
              <a:rPr lang="en-US" sz="1600" dirty="0">
                <a:solidFill>
                  <a:schemeClr val="accent2">
                    <a:lumMod val="75000"/>
                  </a:schemeClr>
                </a:solidFill>
              </a:rPr>
              <a:t>CAGCAGCAG…</a:t>
            </a:r>
          </a:p>
          <a:p>
            <a:r>
              <a:rPr lang="en-US" sz="1600" dirty="0">
                <a:solidFill>
                  <a:schemeClr val="accent5">
                    <a:lumMod val="75000"/>
                  </a:schemeClr>
                </a:solidFill>
              </a:rPr>
              <a:t>…GTCGTCGTC</a:t>
            </a:r>
            <a:endParaRPr lang="en-US" sz="1600" dirty="0">
              <a:solidFill>
                <a:schemeClr val="accent5">
                  <a:lumMod val="75000"/>
                </a:schemeClr>
              </a:solidFill>
            </a:endParaRPr>
          </a:p>
        </p:txBody>
      </p:sp>
      <p:sp>
        <p:nvSpPr>
          <p:cNvPr id="129" name="TextBox 128"/>
          <p:cNvSpPr txBox="1"/>
          <p:nvPr/>
        </p:nvSpPr>
        <p:spPr>
          <a:xfrm>
            <a:off x="3078486" y="1821036"/>
            <a:ext cx="622286" cy="369332"/>
          </a:xfrm>
          <a:prstGeom prst="rect">
            <a:avLst/>
          </a:prstGeom>
          <a:noFill/>
        </p:spPr>
        <p:txBody>
          <a:bodyPr wrap="none" rtlCol="0">
            <a:spAutoFit/>
          </a:bodyPr>
          <a:lstStyle/>
          <a:p>
            <a:r>
              <a:rPr lang="en-US" b="1" dirty="0"/>
              <a:t>DNA</a:t>
            </a:r>
            <a:endParaRPr lang="en-US" b="1" dirty="0"/>
          </a:p>
        </p:txBody>
      </p:sp>
      <p:sp>
        <p:nvSpPr>
          <p:cNvPr id="130" name="TextBox 129"/>
          <p:cNvSpPr txBox="1"/>
          <p:nvPr/>
        </p:nvSpPr>
        <p:spPr>
          <a:xfrm>
            <a:off x="5780847" y="1434982"/>
            <a:ext cx="560987" cy="369332"/>
          </a:xfrm>
          <a:prstGeom prst="rect">
            <a:avLst/>
          </a:prstGeom>
          <a:noFill/>
        </p:spPr>
        <p:txBody>
          <a:bodyPr wrap="none" rtlCol="0">
            <a:spAutoFit/>
          </a:bodyPr>
          <a:lstStyle/>
          <a:p>
            <a:r>
              <a:rPr lang="en-US" b="1" dirty="0"/>
              <a:t>HTT</a:t>
            </a:r>
            <a:endParaRPr lang="en-US" b="1" dirty="0"/>
          </a:p>
        </p:txBody>
      </p:sp>
      <p:cxnSp>
        <p:nvCxnSpPr>
          <p:cNvPr id="140" name="Straight Arrow Connector 139"/>
          <p:cNvCxnSpPr/>
          <p:nvPr/>
        </p:nvCxnSpPr>
        <p:spPr>
          <a:xfrm rot="5400000" flipV="1">
            <a:off x="4816012" y="1262871"/>
            <a:ext cx="0" cy="731520"/>
          </a:xfrm>
          <a:prstGeom prst="straightConnector1">
            <a:avLst/>
          </a:prstGeom>
          <a:ln w="38100">
            <a:solidFill>
              <a:srgbClr val="C35855"/>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7" name="Straight Arrow Connector 186"/>
          <p:cNvCxnSpPr/>
          <p:nvPr/>
        </p:nvCxnSpPr>
        <p:spPr>
          <a:xfrm rot="16200000" flipH="1" flipV="1">
            <a:off x="4783057" y="2070192"/>
            <a:ext cx="0" cy="731520"/>
          </a:xfrm>
          <a:prstGeom prst="straightConnector1">
            <a:avLst/>
          </a:prstGeom>
          <a:ln w="38100">
            <a:solidFill>
              <a:srgbClr val="47AAC5"/>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260" name="TextBox 259"/>
          <p:cNvSpPr txBox="1"/>
          <p:nvPr/>
        </p:nvSpPr>
        <p:spPr>
          <a:xfrm>
            <a:off x="3960646" y="1186322"/>
            <a:ext cx="1846372" cy="40011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rgbClr val="FFFF00"/>
                </a:solidFill>
              </a:rPr>
              <a:t>HD mutation</a:t>
            </a:r>
            <a:endParaRPr lang="en-US" sz="2000" b="1" dirty="0">
              <a:solidFill>
                <a:srgbClr val="FFFF00"/>
              </a:solidFill>
            </a:endParaRPr>
          </a:p>
        </p:txBody>
      </p:sp>
      <p:grpSp>
        <p:nvGrpSpPr>
          <p:cNvPr id="3" name="Group 2"/>
          <p:cNvGrpSpPr/>
          <p:nvPr/>
        </p:nvGrpSpPr>
        <p:grpSpPr>
          <a:xfrm>
            <a:off x="3355441" y="5417801"/>
            <a:ext cx="3275125" cy="1126249"/>
            <a:chOff x="948544" y="5417800"/>
            <a:chExt cx="3275125" cy="1126249"/>
          </a:xfrm>
        </p:grpSpPr>
        <p:sp>
          <p:nvSpPr>
            <p:cNvPr id="305" name="Rectangle 2"/>
            <p:cNvSpPr txBox="1">
              <a:spLocks noChangeArrowheads="1"/>
            </p:cNvSpPr>
            <p:nvPr/>
          </p:nvSpPr>
          <p:spPr>
            <a:xfrm>
              <a:off x="948544" y="5553449"/>
              <a:ext cx="3275125" cy="9906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tabLst>
                  <a:tab pos="1547813" algn="l"/>
                </a:tabLst>
              </a:pPr>
              <a:r>
                <a:rPr lang="en-US" sz="2400" b="1" dirty="0">
                  <a:solidFill>
                    <a:schemeClr val="bg1"/>
                  </a:solidFill>
                </a:rPr>
                <a:t>HD pathogenesis</a:t>
              </a:r>
            </a:p>
          </p:txBody>
        </p:sp>
        <p:sp>
          <p:nvSpPr>
            <p:cNvPr id="2" name="Striped Right Arrow 1"/>
            <p:cNvSpPr/>
            <p:nvPr/>
          </p:nvSpPr>
          <p:spPr>
            <a:xfrm rot="5400000">
              <a:off x="2216084" y="5230182"/>
              <a:ext cx="484217" cy="859453"/>
            </a:xfrm>
            <a:prstGeom prst="stripedRightArrow">
              <a:avLst/>
            </a:prstGeom>
            <a:solidFill>
              <a:schemeClr val="accent4">
                <a:lumMod val="60000"/>
                <a:lumOff val="40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8" name="TextBox 307"/>
          <p:cNvSpPr txBox="1"/>
          <p:nvPr/>
        </p:nvSpPr>
        <p:spPr>
          <a:xfrm>
            <a:off x="5560598" y="1359940"/>
            <a:ext cx="818366" cy="523220"/>
          </a:xfrm>
          <a:prstGeom prst="rect">
            <a:avLst/>
          </a:prstGeom>
          <a:noFill/>
        </p:spPr>
        <p:txBody>
          <a:bodyPr wrap="none" rtlCol="0">
            <a:spAutoFit/>
          </a:bodyPr>
          <a:lstStyle/>
          <a:p>
            <a:r>
              <a:rPr lang="en-US" sz="2800" b="1" dirty="0">
                <a:solidFill>
                  <a:schemeClr val="accent2"/>
                </a:solidFill>
              </a:rPr>
              <a:t>CAG</a:t>
            </a:r>
            <a:endParaRPr lang="en-US" sz="2800" b="1" dirty="0">
              <a:solidFill>
                <a:schemeClr val="accent2"/>
              </a:solidFill>
            </a:endParaRPr>
          </a:p>
        </p:txBody>
      </p:sp>
      <p:sp>
        <p:nvSpPr>
          <p:cNvPr id="309" name="TextBox 308"/>
          <p:cNvSpPr txBox="1"/>
          <p:nvPr/>
        </p:nvSpPr>
        <p:spPr>
          <a:xfrm>
            <a:off x="3488050" y="2167129"/>
            <a:ext cx="838691" cy="523220"/>
          </a:xfrm>
          <a:prstGeom prst="rect">
            <a:avLst/>
          </a:prstGeom>
          <a:noFill/>
        </p:spPr>
        <p:txBody>
          <a:bodyPr wrap="none" rtlCol="0">
            <a:spAutoFit/>
          </a:bodyPr>
          <a:lstStyle/>
          <a:p>
            <a:r>
              <a:rPr lang="en-US" sz="2800" b="1" dirty="0">
                <a:solidFill>
                  <a:srgbClr val="00B0F0"/>
                </a:solidFill>
              </a:rPr>
              <a:t>CUG</a:t>
            </a:r>
            <a:endParaRPr lang="en-US" sz="2800" b="1" dirty="0">
              <a:solidFill>
                <a:srgbClr val="00B0F0"/>
              </a:solidFill>
            </a:endParaRPr>
          </a:p>
        </p:txBody>
      </p:sp>
      <p:sp>
        <p:nvSpPr>
          <p:cNvPr id="310" name="TextBox 309"/>
          <p:cNvSpPr txBox="1"/>
          <p:nvPr/>
        </p:nvSpPr>
        <p:spPr>
          <a:xfrm>
            <a:off x="8772731" y="1529438"/>
            <a:ext cx="1237839" cy="707886"/>
          </a:xfrm>
          <a:prstGeom prst="rect">
            <a:avLst/>
          </a:prstGeom>
          <a:noFill/>
        </p:spPr>
        <p:txBody>
          <a:bodyPr wrap="none" rtlCol="0">
            <a:spAutoFit/>
          </a:bodyPr>
          <a:lstStyle/>
          <a:p>
            <a:r>
              <a:rPr lang="en-US" sz="4000" b="1">
                <a:solidFill>
                  <a:schemeClr val="accent2"/>
                </a:solidFill>
              </a:rPr>
              <a:t>RAN </a:t>
            </a:r>
            <a:endParaRPr lang="en-US" sz="4000" b="1" dirty="0">
              <a:solidFill>
                <a:schemeClr val="accent2"/>
              </a:solidFill>
            </a:endParaRPr>
          </a:p>
        </p:txBody>
      </p:sp>
      <p:sp>
        <p:nvSpPr>
          <p:cNvPr id="5" name="TextBox 4"/>
          <p:cNvSpPr txBox="1"/>
          <p:nvPr/>
        </p:nvSpPr>
        <p:spPr>
          <a:xfrm>
            <a:off x="8001000" y="6174718"/>
            <a:ext cx="3606115" cy="369332"/>
          </a:xfrm>
          <a:prstGeom prst="rect">
            <a:avLst/>
          </a:prstGeom>
          <a:noFill/>
        </p:spPr>
        <p:txBody>
          <a:bodyPr wrap="none" rtlCol="0">
            <a:spAutoFit/>
          </a:bodyPr>
          <a:lstStyle/>
          <a:p>
            <a:r>
              <a:rPr lang="en-US" dirty="0" smtClean="0">
                <a:solidFill>
                  <a:schemeClr val="bg1"/>
                </a:solidFill>
              </a:rPr>
              <a:t>WHAT ABOUT THE POLY-Q ATAXIAS? </a:t>
            </a:r>
            <a:endParaRPr lang="en-US" dirty="0">
              <a:solidFill>
                <a:schemeClr val="bg1"/>
              </a:solidFill>
            </a:endParaRPr>
          </a:p>
        </p:txBody>
      </p:sp>
    </p:spTree>
    <p:extLst>
      <p:ext uri="{BB962C8B-B14F-4D97-AF65-F5344CB8AC3E}">
        <p14:creationId xmlns:p14="http://schemas.microsoft.com/office/powerpoint/2010/main" val="1777227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p:bldP spid="3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209800"/>
            <a:ext cx="10515600" cy="2852737"/>
          </a:xfrm>
        </p:spPr>
        <p:txBody>
          <a:bodyPr>
            <a:normAutofit fontScale="90000"/>
          </a:bodyPr>
          <a:lstStyle/>
          <a:p>
            <a:r>
              <a:rPr lang="en-US" smtClean="0"/>
              <a:t>Therapy development</a:t>
            </a:r>
            <a:br>
              <a:rPr lang="en-US" smtClean="0"/>
            </a:br>
            <a:r>
              <a:rPr lang="en-US"/>
              <a:t/>
            </a:r>
            <a:br>
              <a:rPr lang="en-US"/>
            </a:br>
            <a:r>
              <a:rPr lang="en-US" smtClean="0"/>
              <a:t>New </a:t>
            </a:r>
            <a:r>
              <a:rPr lang="en-US" dirty="0" smtClean="0"/>
              <a:t>Genetic Tools</a:t>
            </a:r>
            <a:br>
              <a:rPr lang="en-US" dirty="0" smtClean="0"/>
            </a:br>
            <a:r>
              <a:rPr lang="en-US" dirty="0"/>
              <a:t>	</a:t>
            </a:r>
            <a:r>
              <a:rPr lang="en-US" dirty="0" smtClean="0"/>
              <a:t>		</a:t>
            </a:r>
            <a:r>
              <a:rPr lang="en-US" sz="4800" dirty="0" smtClean="0"/>
              <a:t>Gene Editing</a:t>
            </a:r>
            <a:br>
              <a:rPr lang="en-US" sz="4800" dirty="0" smtClean="0"/>
            </a:br>
            <a:r>
              <a:rPr lang="en-US" sz="4800" dirty="0" smtClean="0"/>
              <a:t>			RNA Targeting</a:t>
            </a:r>
            <a:endParaRPr lang="en-US" dirty="0"/>
          </a:p>
        </p:txBody>
      </p:sp>
    </p:spTree>
    <p:extLst>
      <p:ext uri="{BB962C8B-B14F-4D97-AF65-F5344CB8AC3E}">
        <p14:creationId xmlns:p14="http://schemas.microsoft.com/office/powerpoint/2010/main" val="21119504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379" r="26174"/>
          <a:stretch/>
        </p:blipFill>
        <p:spPr>
          <a:xfrm rot="5400000">
            <a:off x="3648075" y="1034863"/>
            <a:ext cx="4743450" cy="6858000"/>
          </a:xfrm>
          <a:prstGeom prst="rect">
            <a:avLst/>
          </a:prstGeom>
        </p:spPr>
      </p:pic>
      <p:sp>
        <p:nvSpPr>
          <p:cNvPr id="3" name="Title 2"/>
          <p:cNvSpPr>
            <a:spLocks noGrp="1"/>
          </p:cNvSpPr>
          <p:nvPr>
            <p:ph type="title"/>
          </p:nvPr>
        </p:nvSpPr>
        <p:spPr/>
        <p:txBody>
          <a:bodyPr/>
          <a:lstStyle/>
          <a:p>
            <a:r>
              <a:rPr lang="en-US" dirty="0" smtClean="0"/>
              <a:t>Targeting the RNA</a:t>
            </a:r>
            <a:endParaRPr lang="en-US" dirty="0"/>
          </a:p>
        </p:txBody>
      </p:sp>
    </p:spTree>
    <p:extLst>
      <p:ext uri="{BB962C8B-B14F-4D97-AF65-F5344CB8AC3E}">
        <p14:creationId xmlns:p14="http://schemas.microsoft.com/office/powerpoint/2010/main" val="15721438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86600" y="2435070"/>
            <a:ext cx="4205114" cy="2572128"/>
          </a:xfrm>
          <a:prstGeom prst="rect">
            <a:avLst/>
          </a:prstGeom>
        </p:spPr>
      </p:pic>
      <p:pic>
        <p:nvPicPr>
          <p:cNvPr id="5" name="Picture 4"/>
          <p:cNvPicPr>
            <a:picLocks noChangeAspect="1"/>
          </p:cNvPicPr>
          <p:nvPr/>
        </p:nvPicPr>
        <p:blipFill>
          <a:blip r:embed="rId3"/>
          <a:stretch>
            <a:fillRect/>
          </a:stretch>
        </p:blipFill>
        <p:spPr>
          <a:xfrm>
            <a:off x="685800" y="1527813"/>
            <a:ext cx="2721769" cy="1814513"/>
          </a:xfrm>
          <a:prstGeom prst="rect">
            <a:avLst/>
          </a:prstGeom>
        </p:spPr>
      </p:pic>
      <p:sp>
        <p:nvSpPr>
          <p:cNvPr id="6" name="TextBox 5"/>
          <p:cNvSpPr txBox="1"/>
          <p:nvPr/>
        </p:nvSpPr>
        <p:spPr>
          <a:xfrm>
            <a:off x="3505200" y="1834904"/>
            <a:ext cx="2914692" cy="1231106"/>
          </a:xfrm>
          <a:prstGeom prst="rect">
            <a:avLst/>
          </a:prstGeom>
          <a:noFill/>
        </p:spPr>
        <p:txBody>
          <a:bodyPr wrap="square" rtlCol="0">
            <a:spAutoFit/>
          </a:bodyPr>
          <a:lstStyle/>
          <a:p>
            <a:pPr algn="ctr"/>
            <a:r>
              <a:rPr lang="en-US" sz="2000" dirty="0"/>
              <a:t>FDA approval </a:t>
            </a:r>
            <a:r>
              <a:rPr lang="en-US" dirty="0"/>
              <a:t>for Biogen and </a:t>
            </a:r>
            <a:r>
              <a:rPr lang="en-US" dirty="0" err="1"/>
              <a:t>Ionis</a:t>
            </a:r>
            <a:r>
              <a:rPr lang="en-US" dirty="0"/>
              <a:t> Pharmaceuticals </a:t>
            </a:r>
            <a:r>
              <a:rPr lang="en-US" dirty="0" smtClean="0"/>
              <a:t>– </a:t>
            </a:r>
            <a:r>
              <a:rPr lang="en-US" dirty="0" err="1" smtClean="0"/>
              <a:t>Spinaraza</a:t>
            </a:r>
            <a:endParaRPr lang="en-US" dirty="0" smtClean="0"/>
          </a:p>
          <a:p>
            <a:pPr algn="ctr"/>
            <a:r>
              <a:rPr lang="en-US" dirty="0" smtClean="0">
                <a:solidFill>
                  <a:srgbClr val="FF0000"/>
                </a:solidFill>
              </a:rPr>
              <a:t>Spinal Muscular Atrophy </a:t>
            </a:r>
            <a:endParaRPr lang="en-US" dirty="0">
              <a:solidFill>
                <a:srgbClr val="FF0000"/>
              </a:solidFill>
            </a:endParaRPr>
          </a:p>
        </p:txBody>
      </p:sp>
      <p:sp>
        <p:nvSpPr>
          <p:cNvPr id="7" name="TextBox 6"/>
          <p:cNvSpPr txBox="1"/>
          <p:nvPr/>
        </p:nvSpPr>
        <p:spPr>
          <a:xfrm>
            <a:off x="2019790" y="451122"/>
            <a:ext cx="11811000" cy="646331"/>
          </a:xfrm>
          <a:prstGeom prst="rect">
            <a:avLst/>
          </a:prstGeom>
          <a:noFill/>
        </p:spPr>
        <p:txBody>
          <a:bodyPr wrap="square" rtlCol="0">
            <a:spAutoFit/>
          </a:bodyPr>
          <a:lstStyle/>
          <a:p>
            <a:r>
              <a:rPr lang="en-US" sz="3600" dirty="0"/>
              <a:t>ANTISENSE OLIGONUCLEOTIDE </a:t>
            </a:r>
            <a:r>
              <a:rPr lang="en-US" sz="3600" dirty="0" smtClean="0"/>
              <a:t>THERAPY  </a:t>
            </a:r>
            <a:endParaRPr lang="en-US" sz="3600" dirty="0"/>
          </a:p>
        </p:txBody>
      </p:sp>
      <p:pic>
        <p:nvPicPr>
          <p:cNvPr id="1026" name="Picture 2" descr="Image result for SMA ASO dr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24" y="3581400"/>
            <a:ext cx="5461538" cy="26353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55649" y="6271161"/>
            <a:ext cx="3492046" cy="369332"/>
          </a:xfrm>
          <a:prstGeom prst="rect">
            <a:avLst/>
          </a:prstGeom>
          <a:noFill/>
        </p:spPr>
        <p:txBody>
          <a:bodyPr wrap="none" rtlCol="0">
            <a:spAutoFit/>
          </a:bodyPr>
          <a:lstStyle/>
          <a:p>
            <a:r>
              <a:rPr lang="en-US" dirty="0" smtClean="0"/>
              <a:t>DRUG WAKES UP A SLEEPING GENE</a:t>
            </a:r>
            <a:endParaRPr lang="en-US" dirty="0"/>
          </a:p>
        </p:txBody>
      </p:sp>
      <p:sp>
        <p:nvSpPr>
          <p:cNvPr id="8" name="TextBox 7"/>
          <p:cNvSpPr txBox="1"/>
          <p:nvPr/>
        </p:nvSpPr>
        <p:spPr>
          <a:xfrm>
            <a:off x="7925290" y="5410200"/>
            <a:ext cx="3477683" cy="369332"/>
          </a:xfrm>
          <a:prstGeom prst="rect">
            <a:avLst/>
          </a:prstGeom>
          <a:noFill/>
        </p:spPr>
        <p:txBody>
          <a:bodyPr wrap="none" rtlCol="0">
            <a:spAutoFit/>
          </a:bodyPr>
          <a:lstStyle/>
          <a:p>
            <a:r>
              <a:rPr lang="en-US" dirty="0" smtClean="0">
                <a:solidFill>
                  <a:srgbClr val="FF0000"/>
                </a:solidFill>
              </a:rPr>
              <a:t>SIMILAR DRUGS CAN REMOVE RNA</a:t>
            </a:r>
            <a:endParaRPr lang="en-US" dirty="0">
              <a:solidFill>
                <a:srgbClr val="FF0000"/>
              </a:solidFill>
            </a:endParaRPr>
          </a:p>
        </p:txBody>
      </p:sp>
    </p:spTree>
    <p:extLst>
      <p:ext uri="{BB962C8B-B14F-4D97-AF65-F5344CB8AC3E}">
        <p14:creationId xmlns:p14="http://schemas.microsoft.com/office/powerpoint/2010/main" val="15906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10287000" cy="1143000"/>
          </a:xfrm>
        </p:spPr>
        <p:txBody>
          <a:bodyPr>
            <a:normAutofit/>
          </a:bodyPr>
          <a:lstStyle/>
          <a:p>
            <a:r>
              <a:rPr lang="en-US" sz="3600" dirty="0"/>
              <a:t> </a:t>
            </a:r>
            <a:r>
              <a:rPr lang="en-US" sz="3600" dirty="0" smtClean="0"/>
              <a:t>SCA8 targeting </a:t>
            </a:r>
            <a:r>
              <a:rPr lang="en-US" sz="3600" dirty="0"/>
              <a:t>the problems: one or both RNAs?</a:t>
            </a:r>
            <a:endParaRPr lang="en-US" sz="3600" dirty="0"/>
          </a:p>
        </p:txBody>
      </p:sp>
      <p:sp>
        <p:nvSpPr>
          <p:cNvPr id="30" name="Isosceles Triangle 29"/>
          <p:cNvSpPr/>
          <p:nvPr/>
        </p:nvSpPr>
        <p:spPr>
          <a:xfrm>
            <a:off x="6223126" y="4038600"/>
            <a:ext cx="593750" cy="29097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9" name="Isosceles Triangle 28"/>
          <p:cNvSpPr/>
          <p:nvPr/>
        </p:nvSpPr>
        <p:spPr>
          <a:xfrm rot="10800000">
            <a:off x="6223126" y="3061824"/>
            <a:ext cx="593750" cy="290975"/>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 name="Rectangle 14"/>
          <p:cNvSpPr/>
          <p:nvPr/>
        </p:nvSpPr>
        <p:spPr>
          <a:xfrm>
            <a:off x="6007217" y="3416984"/>
            <a:ext cx="1214327" cy="253022"/>
          </a:xfrm>
          <a:prstGeom prst="rect">
            <a:avLst/>
          </a:prstGeom>
          <a:solidFill>
            <a:schemeClr val="bg2"/>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1F497D"/>
                </a:solidFill>
              </a:rPr>
              <a:t>CAG</a:t>
            </a:r>
            <a:endParaRPr lang="en-US" sz="2000" dirty="0">
              <a:solidFill>
                <a:srgbClr val="1F497D"/>
              </a:solidFill>
            </a:endParaRPr>
          </a:p>
        </p:txBody>
      </p:sp>
      <p:sp>
        <p:nvSpPr>
          <p:cNvPr id="27" name="Isosceles Triangle 26"/>
          <p:cNvSpPr/>
          <p:nvPr/>
        </p:nvSpPr>
        <p:spPr>
          <a:xfrm rot="10800000">
            <a:off x="6385057" y="3213636"/>
            <a:ext cx="269886" cy="1391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28" name="Isosceles Triangle 27"/>
          <p:cNvSpPr/>
          <p:nvPr/>
        </p:nvSpPr>
        <p:spPr>
          <a:xfrm>
            <a:off x="6385057" y="4051250"/>
            <a:ext cx="269886" cy="1391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31" name="TextBox 30"/>
          <p:cNvSpPr txBox="1"/>
          <p:nvPr/>
        </p:nvSpPr>
        <p:spPr>
          <a:xfrm>
            <a:off x="6157408" y="4291620"/>
            <a:ext cx="830164" cy="369332"/>
          </a:xfrm>
          <a:prstGeom prst="rect">
            <a:avLst/>
          </a:prstGeom>
          <a:noFill/>
        </p:spPr>
        <p:txBody>
          <a:bodyPr wrap="none" rtlCol="0">
            <a:spAutoFit/>
          </a:bodyPr>
          <a:lstStyle/>
          <a:p>
            <a:r>
              <a:rPr lang="en-US" b="1" dirty="0" smtClean="0">
                <a:solidFill>
                  <a:srgbClr val="1F497D"/>
                </a:solidFill>
              </a:rPr>
              <a:t>(CTG)n</a:t>
            </a:r>
            <a:endParaRPr lang="en-US" b="1" dirty="0">
              <a:solidFill>
                <a:srgbClr val="1F497D"/>
              </a:solidFill>
            </a:endParaRPr>
          </a:p>
        </p:txBody>
      </p:sp>
      <p:sp>
        <p:nvSpPr>
          <p:cNvPr id="32" name="TextBox 31"/>
          <p:cNvSpPr txBox="1"/>
          <p:nvPr/>
        </p:nvSpPr>
        <p:spPr>
          <a:xfrm>
            <a:off x="6096000" y="2743199"/>
            <a:ext cx="858377" cy="369332"/>
          </a:xfrm>
          <a:prstGeom prst="rect">
            <a:avLst/>
          </a:prstGeom>
          <a:noFill/>
        </p:spPr>
        <p:txBody>
          <a:bodyPr wrap="none" rtlCol="0">
            <a:spAutoFit/>
          </a:bodyPr>
          <a:lstStyle/>
          <a:p>
            <a:r>
              <a:rPr lang="en-US" b="1" dirty="0" smtClean="0">
                <a:solidFill>
                  <a:srgbClr val="1F497D"/>
                </a:solidFill>
              </a:rPr>
              <a:t>(CAG)n</a:t>
            </a:r>
            <a:endParaRPr lang="en-US" b="1" dirty="0">
              <a:solidFill>
                <a:srgbClr val="1F497D"/>
              </a:solidFill>
            </a:endParaRPr>
          </a:p>
        </p:txBody>
      </p:sp>
      <p:sp>
        <p:nvSpPr>
          <p:cNvPr id="33" name="Rectangle 32"/>
          <p:cNvSpPr/>
          <p:nvPr/>
        </p:nvSpPr>
        <p:spPr>
          <a:xfrm>
            <a:off x="5999971" y="3746207"/>
            <a:ext cx="1221573" cy="218328"/>
          </a:xfrm>
          <a:prstGeom prst="rect">
            <a:avLst/>
          </a:prstGeom>
          <a:solidFill>
            <a:schemeClr val="bg2"/>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1F497D"/>
                </a:solidFill>
              </a:rPr>
              <a:t>CTG</a:t>
            </a:r>
            <a:endParaRPr lang="en-US" sz="2000" dirty="0">
              <a:solidFill>
                <a:srgbClr val="1F497D"/>
              </a:solidFill>
            </a:endParaRPr>
          </a:p>
        </p:txBody>
      </p:sp>
      <p:cxnSp>
        <p:nvCxnSpPr>
          <p:cNvPr id="132" name="Straight Connector 131"/>
          <p:cNvCxnSpPr/>
          <p:nvPr/>
        </p:nvCxnSpPr>
        <p:spPr>
          <a:xfrm flipH="1">
            <a:off x="7457807" y="2437648"/>
            <a:ext cx="41437" cy="0"/>
          </a:xfrm>
          <a:prstGeom prst="line">
            <a:avLst/>
          </a:prstGeom>
          <a:ln w="69850">
            <a:solidFill>
              <a:schemeClr val="tx2">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47" name="Freeform 146"/>
          <p:cNvSpPr/>
          <p:nvPr/>
        </p:nvSpPr>
        <p:spPr>
          <a:xfrm>
            <a:off x="3783819" y="2387044"/>
            <a:ext cx="1844096" cy="158364"/>
          </a:xfrm>
          <a:custGeom>
            <a:avLst/>
            <a:gdLst>
              <a:gd name="connsiteX0" fmla="*/ 0 w 1764214"/>
              <a:gd name="connsiteY0" fmla="*/ 118974 h 229404"/>
              <a:gd name="connsiteX1" fmla="*/ 91780 w 1764214"/>
              <a:gd name="connsiteY1" fmla="*/ 224351 h 229404"/>
              <a:gd name="connsiteX2" fmla="*/ 244746 w 1764214"/>
              <a:gd name="connsiteY2" fmla="*/ 3399 h 229404"/>
              <a:gd name="connsiteX3" fmla="*/ 397713 w 1764214"/>
              <a:gd name="connsiteY3" fmla="*/ 224351 h 229404"/>
              <a:gd name="connsiteX4" fmla="*/ 550679 w 1764214"/>
              <a:gd name="connsiteY4" fmla="*/ 3399 h 229404"/>
              <a:gd name="connsiteX5" fmla="*/ 700247 w 1764214"/>
              <a:gd name="connsiteY5" fmla="*/ 227750 h 229404"/>
              <a:gd name="connsiteX6" fmla="*/ 856613 w 1764214"/>
              <a:gd name="connsiteY6" fmla="*/ 3399 h 229404"/>
              <a:gd name="connsiteX7" fmla="*/ 1006180 w 1764214"/>
              <a:gd name="connsiteY7" fmla="*/ 227750 h 229404"/>
              <a:gd name="connsiteX8" fmla="*/ 1159146 w 1764214"/>
              <a:gd name="connsiteY8" fmla="*/ 0 h 229404"/>
              <a:gd name="connsiteX9" fmla="*/ 1312113 w 1764214"/>
              <a:gd name="connsiteY9" fmla="*/ 227750 h 229404"/>
              <a:gd name="connsiteX10" fmla="*/ 1465079 w 1764214"/>
              <a:gd name="connsiteY10" fmla="*/ 0 h 229404"/>
              <a:gd name="connsiteX11" fmla="*/ 1618046 w 1764214"/>
              <a:gd name="connsiteY11" fmla="*/ 227750 h 229404"/>
              <a:gd name="connsiteX12" fmla="*/ 1703027 w 1764214"/>
              <a:gd name="connsiteY12" fmla="*/ 101978 h 229404"/>
              <a:gd name="connsiteX13" fmla="*/ 1764214 w 1764214"/>
              <a:gd name="connsiteY13" fmla="*/ 84982 h 229404"/>
              <a:gd name="connsiteX14" fmla="*/ 1764214 w 1764214"/>
              <a:gd name="connsiteY14" fmla="*/ 84982 h 229404"/>
              <a:gd name="connsiteX15" fmla="*/ 1764214 w 1764214"/>
              <a:gd name="connsiteY15" fmla="*/ 84982 h 229404"/>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764214 w 1764214"/>
              <a:gd name="connsiteY15"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697213 w 1764214"/>
              <a:gd name="connsiteY15" fmla="*/ 112279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0" fmla="*/ 0 w 1761732"/>
              <a:gd name="connsiteY0" fmla="*/ 118974 h 243590"/>
              <a:gd name="connsiteX1" fmla="*/ 107316 w 1761732"/>
              <a:gd name="connsiteY1" fmla="*/ 240628 h 243590"/>
              <a:gd name="connsiteX2" fmla="*/ 244746 w 1761732"/>
              <a:gd name="connsiteY2" fmla="*/ 3399 h 243590"/>
              <a:gd name="connsiteX3" fmla="*/ 397713 w 1761732"/>
              <a:gd name="connsiteY3" fmla="*/ 224351 h 243590"/>
              <a:gd name="connsiteX4" fmla="*/ 550679 w 1761732"/>
              <a:gd name="connsiteY4" fmla="*/ 3399 h 243590"/>
              <a:gd name="connsiteX5" fmla="*/ 700247 w 1761732"/>
              <a:gd name="connsiteY5" fmla="*/ 227750 h 243590"/>
              <a:gd name="connsiteX6" fmla="*/ 856613 w 1761732"/>
              <a:gd name="connsiteY6" fmla="*/ 3399 h 243590"/>
              <a:gd name="connsiteX7" fmla="*/ 1006180 w 1761732"/>
              <a:gd name="connsiteY7" fmla="*/ 227750 h 243590"/>
              <a:gd name="connsiteX8" fmla="*/ 1159146 w 1761732"/>
              <a:gd name="connsiteY8" fmla="*/ 0 h 243590"/>
              <a:gd name="connsiteX9" fmla="*/ 1312113 w 1761732"/>
              <a:gd name="connsiteY9" fmla="*/ 227750 h 243590"/>
              <a:gd name="connsiteX10" fmla="*/ 1465079 w 1761732"/>
              <a:gd name="connsiteY10" fmla="*/ 0 h 243590"/>
              <a:gd name="connsiteX11" fmla="*/ 1618046 w 1761732"/>
              <a:gd name="connsiteY11" fmla="*/ 227750 h 243590"/>
              <a:gd name="connsiteX12" fmla="*/ 1703027 w 1761732"/>
              <a:gd name="connsiteY12" fmla="*/ 101978 h 243590"/>
              <a:gd name="connsiteX13" fmla="*/ 1761732 w 1761732"/>
              <a:gd name="connsiteY13" fmla="*/ 84982 h 243590"/>
              <a:gd name="connsiteX0" fmla="*/ 0 w 1703027"/>
              <a:gd name="connsiteY0" fmla="*/ 118974 h 243590"/>
              <a:gd name="connsiteX1" fmla="*/ 107316 w 1703027"/>
              <a:gd name="connsiteY1" fmla="*/ 240628 h 243590"/>
              <a:gd name="connsiteX2" fmla="*/ 244746 w 1703027"/>
              <a:gd name="connsiteY2" fmla="*/ 3399 h 243590"/>
              <a:gd name="connsiteX3" fmla="*/ 397713 w 1703027"/>
              <a:gd name="connsiteY3" fmla="*/ 224351 h 243590"/>
              <a:gd name="connsiteX4" fmla="*/ 550679 w 1703027"/>
              <a:gd name="connsiteY4" fmla="*/ 3399 h 243590"/>
              <a:gd name="connsiteX5" fmla="*/ 700247 w 1703027"/>
              <a:gd name="connsiteY5" fmla="*/ 227750 h 243590"/>
              <a:gd name="connsiteX6" fmla="*/ 856613 w 1703027"/>
              <a:gd name="connsiteY6" fmla="*/ 3399 h 243590"/>
              <a:gd name="connsiteX7" fmla="*/ 1006180 w 1703027"/>
              <a:gd name="connsiteY7" fmla="*/ 227750 h 243590"/>
              <a:gd name="connsiteX8" fmla="*/ 1159146 w 1703027"/>
              <a:gd name="connsiteY8" fmla="*/ 0 h 243590"/>
              <a:gd name="connsiteX9" fmla="*/ 1312113 w 1703027"/>
              <a:gd name="connsiteY9" fmla="*/ 227750 h 243590"/>
              <a:gd name="connsiteX10" fmla="*/ 1465079 w 1703027"/>
              <a:gd name="connsiteY10" fmla="*/ 0 h 243590"/>
              <a:gd name="connsiteX11" fmla="*/ 1618046 w 1703027"/>
              <a:gd name="connsiteY11" fmla="*/ 227750 h 243590"/>
              <a:gd name="connsiteX12" fmla="*/ 1703027 w 1703027"/>
              <a:gd name="connsiteY12" fmla="*/ 101978 h 243590"/>
              <a:gd name="connsiteX0" fmla="*/ 0 w 1678212"/>
              <a:gd name="connsiteY0" fmla="*/ 115074 h 243318"/>
              <a:gd name="connsiteX1" fmla="*/ 82501 w 1678212"/>
              <a:gd name="connsiteY1" fmla="*/ 240628 h 243318"/>
              <a:gd name="connsiteX2" fmla="*/ 219931 w 1678212"/>
              <a:gd name="connsiteY2" fmla="*/ 3399 h 243318"/>
              <a:gd name="connsiteX3" fmla="*/ 372898 w 1678212"/>
              <a:gd name="connsiteY3" fmla="*/ 224351 h 243318"/>
              <a:gd name="connsiteX4" fmla="*/ 525864 w 1678212"/>
              <a:gd name="connsiteY4" fmla="*/ 3399 h 243318"/>
              <a:gd name="connsiteX5" fmla="*/ 675432 w 1678212"/>
              <a:gd name="connsiteY5" fmla="*/ 227750 h 243318"/>
              <a:gd name="connsiteX6" fmla="*/ 831798 w 1678212"/>
              <a:gd name="connsiteY6" fmla="*/ 3399 h 243318"/>
              <a:gd name="connsiteX7" fmla="*/ 981365 w 1678212"/>
              <a:gd name="connsiteY7" fmla="*/ 227750 h 243318"/>
              <a:gd name="connsiteX8" fmla="*/ 1134331 w 1678212"/>
              <a:gd name="connsiteY8" fmla="*/ 0 h 243318"/>
              <a:gd name="connsiteX9" fmla="*/ 1287298 w 1678212"/>
              <a:gd name="connsiteY9" fmla="*/ 227750 h 243318"/>
              <a:gd name="connsiteX10" fmla="*/ 1440264 w 1678212"/>
              <a:gd name="connsiteY10" fmla="*/ 0 h 243318"/>
              <a:gd name="connsiteX11" fmla="*/ 1593231 w 1678212"/>
              <a:gd name="connsiteY11" fmla="*/ 227750 h 243318"/>
              <a:gd name="connsiteX12" fmla="*/ 1678212 w 1678212"/>
              <a:gd name="connsiteY12" fmla="*/ 101978 h 243318"/>
              <a:gd name="connsiteX0" fmla="*/ 0 w 1705509"/>
              <a:gd name="connsiteY0" fmla="*/ 115074 h 243318"/>
              <a:gd name="connsiteX1" fmla="*/ 82501 w 1705509"/>
              <a:gd name="connsiteY1" fmla="*/ 240628 h 243318"/>
              <a:gd name="connsiteX2" fmla="*/ 219931 w 1705509"/>
              <a:gd name="connsiteY2" fmla="*/ 3399 h 243318"/>
              <a:gd name="connsiteX3" fmla="*/ 372898 w 1705509"/>
              <a:gd name="connsiteY3" fmla="*/ 224351 h 243318"/>
              <a:gd name="connsiteX4" fmla="*/ 525864 w 1705509"/>
              <a:gd name="connsiteY4" fmla="*/ 3399 h 243318"/>
              <a:gd name="connsiteX5" fmla="*/ 675432 w 1705509"/>
              <a:gd name="connsiteY5" fmla="*/ 227750 h 243318"/>
              <a:gd name="connsiteX6" fmla="*/ 831798 w 1705509"/>
              <a:gd name="connsiteY6" fmla="*/ 3399 h 243318"/>
              <a:gd name="connsiteX7" fmla="*/ 981365 w 1705509"/>
              <a:gd name="connsiteY7" fmla="*/ 227750 h 243318"/>
              <a:gd name="connsiteX8" fmla="*/ 1134331 w 1705509"/>
              <a:gd name="connsiteY8" fmla="*/ 0 h 243318"/>
              <a:gd name="connsiteX9" fmla="*/ 1287298 w 1705509"/>
              <a:gd name="connsiteY9" fmla="*/ 227750 h 243318"/>
              <a:gd name="connsiteX10" fmla="*/ 1440264 w 1705509"/>
              <a:gd name="connsiteY10" fmla="*/ 0 h 243318"/>
              <a:gd name="connsiteX11" fmla="*/ 1593231 w 1705509"/>
              <a:gd name="connsiteY11" fmla="*/ 227750 h 243318"/>
              <a:gd name="connsiteX12" fmla="*/ 1705509 w 1705509"/>
              <a:gd name="connsiteY12" fmla="*/ 86380 h 243318"/>
              <a:gd name="connsiteX0" fmla="*/ 0 w 1703027"/>
              <a:gd name="connsiteY0" fmla="*/ 115074 h 243318"/>
              <a:gd name="connsiteX1" fmla="*/ 82501 w 1703027"/>
              <a:gd name="connsiteY1" fmla="*/ 240628 h 243318"/>
              <a:gd name="connsiteX2" fmla="*/ 219931 w 1703027"/>
              <a:gd name="connsiteY2" fmla="*/ 3399 h 243318"/>
              <a:gd name="connsiteX3" fmla="*/ 372898 w 1703027"/>
              <a:gd name="connsiteY3" fmla="*/ 224351 h 243318"/>
              <a:gd name="connsiteX4" fmla="*/ 525864 w 1703027"/>
              <a:gd name="connsiteY4" fmla="*/ 3399 h 243318"/>
              <a:gd name="connsiteX5" fmla="*/ 675432 w 1703027"/>
              <a:gd name="connsiteY5" fmla="*/ 227750 h 243318"/>
              <a:gd name="connsiteX6" fmla="*/ 831798 w 1703027"/>
              <a:gd name="connsiteY6" fmla="*/ 3399 h 243318"/>
              <a:gd name="connsiteX7" fmla="*/ 981365 w 1703027"/>
              <a:gd name="connsiteY7" fmla="*/ 227750 h 243318"/>
              <a:gd name="connsiteX8" fmla="*/ 1134331 w 1703027"/>
              <a:gd name="connsiteY8" fmla="*/ 0 h 243318"/>
              <a:gd name="connsiteX9" fmla="*/ 1287298 w 1703027"/>
              <a:gd name="connsiteY9" fmla="*/ 227750 h 243318"/>
              <a:gd name="connsiteX10" fmla="*/ 1440264 w 1703027"/>
              <a:gd name="connsiteY10" fmla="*/ 0 h 243318"/>
              <a:gd name="connsiteX11" fmla="*/ 1593231 w 1703027"/>
              <a:gd name="connsiteY11" fmla="*/ 227750 h 243318"/>
              <a:gd name="connsiteX12" fmla="*/ 1703027 w 1703027"/>
              <a:gd name="connsiteY12" fmla="*/ 74681 h 243318"/>
              <a:gd name="connsiteX0" fmla="*/ 0 w 1703027"/>
              <a:gd name="connsiteY0" fmla="*/ 115095 h 244070"/>
              <a:gd name="connsiteX1" fmla="*/ 82501 w 1703027"/>
              <a:gd name="connsiteY1" fmla="*/ 240649 h 244070"/>
              <a:gd name="connsiteX2" fmla="*/ 219931 w 1703027"/>
              <a:gd name="connsiteY2" fmla="*/ 3420 h 244070"/>
              <a:gd name="connsiteX3" fmla="*/ 372898 w 1703027"/>
              <a:gd name="connsiteY3" fmla="*/ 224372 h 244070"/>
              <a:gd name="connsiteX4" fmla="*/ 525864 w 1703027"/>
              <a:gd name="connsiteY4" fmla="*/ 3420 h 244070"/>
              <a:gd name="connsiteX5" fmla="*/ 675432 w 1703027"/>
              <a:gd name="connsiteY5" fmla="*/ 227771 h 244070"/>
              <a:gd name="connsiteX6" fmla="*/ 831798 w 1703027"/>
              <a:gd name="connsiteY6" fmla="*/ 3420 h 244070"/>
              <a:gd name="connsiteX7" fmla="*/ 981365 w 1703027"/>
              <a:gd name="connsiteY7" fmla="*/ 227771 h 244070"/>
              <a:gd name="connsiteX8" fmla="*/ 1134331 w 1703027"/>
              <a:gd name="connsiteY8" fmla="*/ 21 h 244070"/>
              <a:gd name="connsiteX9" fmla="*/ 1287298 w 1703027"/>
              <a:gd name="connsiteY9" fmla="*/ 227771 h 244070"/>
              <a:gd name="connsiteX10" fmla="*/ 1440264 w 1703027"/>
              <a:gd name="connsiteY10" fmla="*/ 21 h 244070"/>
              <a:gd name="connsiteX11" fmla="*/ 1598194 w 1703027"/>
              <a:gd name="connsiteY11" fmla="*/ 243370 h 244070"/>
              <a:gd name="connsiteX12" fmla="*/ 1703027 w 1703027"/>
              <a:gd name="connsiteY12" fmla="*/ 74702 h 244070"/>
              <a:gd name="connsiteX0" fmla="*/ 0 w 1695582"/>
              <a:gd name="connsiteY0" fmla="*/ 115095 h 244070"/>
              <a:gd name="connsiteX1" fmla="*/ 82501 w 1695582"/>
              <a:gd name="connsiteY1" fmla="*/ 240649 h 244070"/>
              <a:gd name="connsiteX2" fmla="*/ 219931 w 1695582"/>
              <a:gd name="connsiteY2" fmla="*/ 3420 h 244070"/>
              <a:gd name="connsiteX3" fmla="*/ 372898 w 1695582"/>
              <a:gd name="connsiteY3" fmla="*/ 224372 h 244070"/>
              <a:gd name="connsiteX4" fmla="*/ 525864 w 1695582"/>
              <a:gd name="connsiteY4" fmla="*/ 3420 h 244070"/>
              <a:gd name="connsiteX5" fmla="*/ 675432 w 1695582"/>
              <a:gd name="connsiteY5" fmla="*/ 227771 h 244070"/>
              <a:gd name="connsiteX6" fmla="*/ 831798 w 1695582"/>
              <a:gd name="connsiteY6" fmla="*/ 3420 h 244070"/>
              <a:gd name="connsiteX7" fmla="*/ 981365 w 1695582"/>
              <a:gd name="connsiteY7" fmla="*/ 227771 h 244070"/>
              <a:gd name="connsiteX8" fmla="*/ 1134331 w 1695582"/>
              <a:gd name="connsiteY8" fmla="*/ 21 h 244070"/>
              <a:gd name="connsiteX9" fmla="*/ 1287298 w 1695582"/>
              <a:gd name="connsiteY9" fmla="*/ 227771 h 244070"/>
              <a:gd name="connsiteX10" fmla="*/ 1440264 w 1695582"/>
              <a:gd name="connsiteY10" fmla="*/ 21 h 244070"/>
              <a:gd name="connsiteX11" fmla="*/ 1598194 w 1695582"/>
              <a:gd name="connsiteY11" fmla="*/ 243370 h 244070"/>
              <a:gd name="connsiteX12" fmla="*/ 1695582 w 1695582"/>
              <a:gd name="connsiteY12" fmla="*/ 74702 h 24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582" h="244070">
                <a:moveTo>
                  <a:pt x="0" y="115095"/>
                </a:moveTo>
                <a:cubicBezTo>
                  <a:pt x="25494" y="177414"/>
                  <a:pt x="45846" y="259261"/>
                  <a:pt x="82501" y="240649"/>
                </a:cubicBezTo>
                <a:cubicBezTo>
                  <a:pt x="119156" y="222037"/>
                  <a:pt x="171532" y="6133"/>
                  <a:pt x="219931" y="3420"/>
                </a:cubicBezTo>
                <a:cubicBezTo>
                  <a:pt x="268330" y="707"/>
                  <a:pt x="321909" y="224372"/>
                  <a:pt x="372898" y="224372"/>
                </a:cubicBezTo>
                <a:cubicBezTo>
                  <a:pt x="423887" y="224372"/>
                  <a:pt x="475442" y="2854"/>
                  <a:pt x="525864" y="3420"/>
                </a:cubicBezTo>
                <a:cubicBezTo>
                  <a:pt x="576286" y="3986"/>
                  <a:pt x="624443" y="227771"/>
                  <a:pt x="675432" y="227771"/>
                </a:cubicBezTo>
                <a:cubicBezTo>
                  <a:pt x="726421" y="227771"/>
                  <a:pt x="780809" y="3420"/>
                  <a:pt x="831798" y="3420"/>
                </a:cubicBezTo>
                <a:cubicBezTo>
                  <a:pt x="882787" y="3420"/>
                  <a:pt x="930943" y="228337"/>
                  <a:pt x="981365" y="227771"/>
                </a:cubicBezTo>
                <a:cubicBezTo>
                  <a:pt x="1031787" y="227205"/>
                  <a:pt x="1083342" y="21"/>
                  <a:pt x="1134331" y="21"/>
                </a:cubicBezTo>
                <a:cubicBezTo>
                  <a:pt x="1185320" y="21"/>
                  <a:pt x="1236309" y="227771"/>
                  <a:pt x="1287298" y="227771"/>
                </a:cubicBezTo>
                <a:cubicBezTo>
                  <a:pt x="1338287" y="227771"/>
                  <a:pt x="1388448" y="-2579"/>
                  <a:pt x="1440264" y="21"/>
                </a:cubicBezTo>
                <a:cubicBezTo>
                  <a:pt x="1492080" y="2621"/>
                  <a:pt x="1555641" y="230923"/>
                  <a:pt x="1598194" y="243370"/>
                </a:cubicBezTo>
                <a:cubicBezTo>
                  <a:pt x="1640747" y="255817"/>
                  <a:pt x="1671634" y="98497"/>
                  <a:pt x="1695582" y="74702"/>
                </a:cubicBezTo>
              </a:path>
            </a:pathLst>
          </a:custGeom>
          <a:ln w="3492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151" name="Freeform 150"/>
          <p:cNvSpPr/>
          <p:nvPr/>
        </p:nvSpPr>
        <p:spPr>
          <a:xfrm>
            <a:off x="5438646" y="2387044"/>
            <a:ext cx="1918890" cy="158244"/>
          </a:xfrm>
          <a:custGeom>
            <a:avLst/>
            <a:gdLst>
              <a:gd name="connsiteX0" fmla="*/ 0 w 1764214"/>
              <a:gd name="connsiteY0" fmla="*/ 118974 h 229404"/>
              <a:gd name="connsiteX1" fmla="*/ 91780 w 1764214"/>
              <a:gd name="connsiteY1" fmla="*/ 224351 h 229404"/>
              <a:gd name="connsiteX2" fmla="*/ 244746 w 1764214"/>
              <a:gd name="connsiteY2" fmla="*/ 3399 h 229404"/>
              <a:gd name="connsiteX3" fmla="*/ 397713 w 1764214"/>
              <a:gd name="connsiteY3" fmla="*/ 224351 h 229404"/>
              <a:gd name="connsiteX4" fmla="*/ 550679 w 1764214"/>
              <a:gd name="connsiteY4" fmla="*/ 3399 h 229404"/>
              <a:gd name="connsiteX5" fmla="*/ 700247 w 1764214"/>
              <a:gd name="connsiteY5" fmla="*/ 227750 h 229404"/>
              <a:gd name="connsiteX6" fmla="*/ 856613 w 1764214"/>
              <a:gd name="connsiteY6" fmla="*/ 3399 h 229404"/>
              <a:gd name="connsiteX7" fmla="*/ 1006180 w 1764214"/>
              <a:gd name="connsiteY7" fmla="*/ 227750 h 229404"/>
              <a:gd name="connsiteX8" fmla="*/ 1159146 w 1764214"/>
              <a:gd name="connsiteY8" fmla="*/ 0 h 229404"/>
              <a:gd name="connsiteX9" fmla="*/ 1312113 w 1764214"/>
              <a:gd name="connsiteY9" fmla="*/ 227750 h 229404"/>
              <a:gd name="connsiteX10" fmla="*/ 1465079 w 1764214"/>
              <a:gd name="connsiteY10" fmla="*/ 0 h 229404"/>
              <a:gd name="connsiteX11" fmla="*/ 1618046 w 1764214"/>
              <a:gd name="connsiteY11" fmla="*/ 227750 h 229404"/>
              <a:gd name="connsiteX12" fmla="*/ 1703027 w 1764214"/>
              <a:gd name="connsiteY12" fmla="*/ 101978 h 229404"/>
              <a:gd name="connsiteX13" fmla="*/ 1764214 w 1764214"/>
              <a:gd name="connsiteY13" fmla="*/ 84982 h 229404"/>
              <a:gd name="connsiteX14" fmla="*/ 1764214 w 1764214"/>
              <a:gd name="connsiteY14" fmla="*/ 84982 h 229404"/>
              <a:gd name="connsiteX15" fmla="*/ 1764214 w 1764214"/>
              <a:gd name="connsiteY15" fmla="*/ 84982 h 229404"/>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764214 w 1764214"/>
              <a:gd name="connsiteY15"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697213 w 1764214"/>
              <a:gd name="connsiteY15" fmla="*/ 112279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0" fmla="*/ 0 w 1761732"/>
              <a:gd name="connsiteY0" fmla="*/ 118974 h 243590"/>
              <a:gd name="connsiteX1" fmla="*/ 107316 w 1761732"/>
              <a:gd name="connsiteY1" fmla="*/ 240628 h 243590"/>
              <a:gd name="connsiteX2" fmla="*/ 244746 w 1761732"/>
              <a:gd name="connsiteY2" fmla="*/ 3399 h 243590"/>
              <a:gd name="connsiteX3" fmla="*/ 397713 w 1761732"/>
              <a:gd name="connsiteY3" fmla="*/ 224351 h 243590"/>
              <a:gd name="connsiteX4" fmla="*/ 550679 w 1761732"/>
              <a:gd name="connsiteY4" fmla="*/ 3399 h 243590"/>
              <a:gd name="connsiteX5" fmla="*/ 700247 w 1761732"/>
              <a:gd name="connsiteY5" fmla="*/ 227750 h 243590"/>
              <a:gd name="connsiteX6" fmla="*/ 856613 w 1761732"/>
              <a:gd name="connsiteY6" fmla="*/ 3399 h 243590"/>
              <a:gd name="connsiteX7" fmla="*/ 1006180 w 1761732"/>
              <a:gd name="connsiteY7" fmla="*/ 227750 h 243590"/>
              <a:gd name="connsiteX8" fmla="*/ 1159146 w 1761732"/>
              <a:gd name="connsiteY8" fmla="*/ 0 h 243590"/>
              <a:gd name="connsiteX9" fmla="*/ 1312113 w 1761732"/>
              <a:gd name="connsiteY9" fmla="*/ 227750 h 243590"/>
              <a:gd name="connsiteX10" fmla="*/ 1465079 w 1761732"/>
              <a:gd name="connsiteY10" fmla="*/ 0 h 243590"/>
              <a:gd name="connsiteX11" fmla="*/ 1618046 w 1761732"/>
              <a:gd name="connsiteY11" fmla="*/ 227750 h 243590"/>
              <a:gd name="connsiteX12" fmla="*/ 1703027 w 1761732"/>
              <a:gd name="connsiteY12" fmla="*/ 101978 h 243590"/>
              <a:gd name="connsiteX13" fmla="*/ 1761732 w 1761732"/>
              <a:gd name="connsiteY13" fmla="*/ 84982 h 243590"/>
              <a:gd name="connsiteX0" fmla="*/ 0 w 1703027"/>
              <a:gd name="connsiteY0" fmla="*/ 118974 h 243590"/>
              <a:gd name="connsiteX1" fmla="*/ 107316 w 1703027"/>
              <a:gd name="connsiteY1" fmla="*/ 240628 h 243590"/>
              <a:gd name="connsiteX2" fmla="*/ 244746 w 1703027"/>
              <a:gd name="connsiteY2" fmla="*/ 3399 h 243590"/>
              <a:gd name="connsiteX3" fmla="*/ 397713 w 1703027"/>
              <a:gd name="connsiteY3" fmla="*/ 224351 h 243590"/>
              <a:gd name="connsiteX4" fmla="*/ 550679 w 1703027"/>
              <a:gd name="connsiteY4" fmla="*/ 3399 h 243590"/>
              <a:gd name="connsiteX5" fmla="*/ 700247 w 1703027"/>
              <a:gd name="connsiteY5" fmla="*/ 227750 h 243590"/>
              <a:gd name="connsiteX6" fmla="*/ 856613 w 1703027"/>
              <a:gd name="connsiteY6" fmla="*/ 3399 h 243590"/>
              <a:gd name="connsiteX7" fmla="*/ 1006180 w 1703027"/>
              <a:gd name="connsiteY7" fmla="*/ 227750 h 243590"/>
              <a:gd name="connsiteX8" fmla="*/ 1159146 w 1703027"/>
              <a:gd name="connsiteY8" fmla="*/ 0 h 243590"/>
              <a:gd name="connsiteX9" fmla="*/ 1312113 w 1703027"/>
              <a:gd name="connsiteY9" fmla="*/ 227750 h 243590"/>
              <a:gd name="connsiteX10" fmla="*/ 1465079 w 1703027"/>
              <a:gd name="connsiteY10" fmla="*/ 0 h 243590"/>
              <a:gd name="connsiteX11" fmla="*/ 1618046 w 1703027"/>
              <a:gd name="connsiteY11" fmla="*/ 227750 h 243590"/>
              <a:gd name="connsiteX12" fmla="*/ 1703027 w 1703027"/>
              <a:gd name="connsiteY12" fmla="*/ 101978 h 243590"/>
              <a:gd name="connsiteX0" fmla="*/ 0 w 1678212"/>
              <a:gd name="connsiteY0" fmla="*/ 115074 h 243318"/>
              <a:gd name="connsiteX1" fmla="*/ 82501 w 1678212"/>
              <a:gd name="connsiteY1" fmla="*/ 240628 h 243318"/>
              <a:gd name="connsiteX2" fmla="*/ 219931 w 1678212"/>
              <a:gd name="connsiteY2" fmla="*/ 3399 h 243318"/>
              <a:gd name="connsiteX3" fmla="*/ 372898 w 1678212"/>
              <a:gd name="connsiteY3" fmla="*/ 224351 h 243318"/>
              <a:gd name="connsiteX4" fmla="*/ 525864 w 1678212"/>
              <a:gd name="connsiteY4" fmla="*/ 3399 h 243318"/>
              <a:gd name="connsiteX5" fmla="*/ 675432 w 1678212"/>
              <a:gd name="connsiteY5" fmla="*/ 227750 h 243318"/>
              <a:gd name="connsiteX6" fmla="*/ 831798 w 1678212"/>
              <a:gd name="connsiteY6" fmla="*/ 3399 h 243318"/>
              <a:gd name="connsiteX7" fmla="*/ 981365 w 1678212"/>
              <a:gd name="connsiteY7" fmla="*/ 227750 h 243318"/>
              <a:gd name="connsiteX8" fmla="*/ 1134331 w 1678212"/>
              <a:gd name="connsiteY8" fmla="*/ 0 h 243318"/>
              <a:gd name="connsiteX9" fmla="*/ 1287298 w 1678212"/>
              <a:gd name="connsiteY9" fmla="*/ 227750 h 243318"/>
              <a:gd name="connsiteX10" fmla="*/ 1440264 w 1678212"/>
              <a:gd name="connsiteY10" fmla="*/ 0 h 243318"/>
              <a:gd name="connsiteX11" fmla="*/ 1593231 w 1678212"/>
              <a:gd name="connsiteY11" fmla="*/ 227750 h 243318"/>
              <a:gd name="connsiteX12" fmla="*/ 1678212 w 1678212"/>
              <a:gd name="connsiteY12" fmla="*/ 101978 h 243318"/>
              <a:gd name="connsiteX0" fmla="*/ 0 w 1680694"/>
              <a:gd name="connsiteY0" fmla="*/ 122873 h 243885"/>
              <a:gd name="connsiteX1" fmla="*/ 84983 w 1680694"/>
              <a:gd name="connsiteY1" fmla="*/ 240628 h 243885"/>
              <a:gd name="connsiteX2" fmla="*/ 222413 w 1680694"/>
              <a:gd name="connsiteY2" fmla="*/ 3399 h 243885"/>
              <a:gd name="connsiteX3" fmla="*/ 375380 w 1680694"/>
              <a:gd name="connsiteY3" fmla="*/ 224351 h 243885"/>
              <a:gd name="connsiteX4" fmla="*/ 528346 w 1680694"/>
              <a:gd name="connsiteY4" fmla="*/ 3399 h 243885"/>
              <a:gd name="connsiteX5" fmla="*/ 677914 w 1680694"/>
              <a:gd name="connsiteY5" fmla="*/ 227750 h 243885"/>
              <a:gd name="connsiteX6" fmla="*/ 834280 w 1680694"/>
              <a:gd name="connsiteY6" fmla="*/ 3399 h 243885"/>
              <a:gd name="connsiteX7" fmla="*/ 983847 w 1680694"/>
              <a:gd name="connsiteY7" fmla="*/ 227750 h 243885"/>
              <a:gd name="connsiteX8" fmla="*/ 1136813 w 1680694"/>
              <a:gd name="connsiteY8" fmla="*/ 0 h 243885"/>
              <a:gd name="connsiteX9" fmla="*/ 1289780 w 1680694"/>
              <a:gd name="connsiteY9" fmla="*/ 227750 h 243885"/>
              <a:gd name="connsiteX10" fmla="*/ 1442746 w 1680694"/>
              <a:gd name="connsiteY10" fmla="*/ 0 h 243885"/>
              <a:gd name="connsiteX11" fmla="*/ 1595713 w 1680694"/>
              <a:gd name="connsiteY11" fmla="*/ 227750 h 243885"/>
              <a:gd name="connsiteX12" fmla="*/ 1680694 w 1680694"/>
              <a:gd name="connsiteY12" fmla="*/ 101978 h 243885"/>
              <a:gd name="connsiteX0" fmla="*/ 0 w 1693102"/>
              <a:gd name="connsiteY0" fmla="*/ 122873 h 243885"/>
              <a:gd name="connsiteX1" fmla="*/ 84983 w 1693102"/>
              <a:gd name="connsiteY1" fmla="*/ 240628 h 243885"/>
              <a:gd name="connsiteX2" fmla="*/ 222413 w 1693102"/>
              <a:gd name="connsiteY2" fmla="*/ 3399 h 243885"/>
              <a:gd name="connsiteX3" fmla="*/ 375380 w 1693102"/>
              <a:gd name="connsiteY3" fmla="*/ 224351 h 243885"/>
              <a:gd name="connsiteX4" fmla="*/ 528346 w 1693102"/>
              <a:gd name="connsiteY4" fmla="*/ 3399 h 243885"/>
              <a:gd name="connsiteX5" fmla="*/ 677914 w 1693102"/>
              <a:gd name="connsiteY5" fmla="*/ 227750 h 243885"/>
              <a:gd name="connsiteX6" fmla="*/ 834280 w 1693102"/>
              <a:gd name="connsiteY6" fmla="*/ 3399 h 243885"/>
              <a:gd name="connsiteX7" fmla="*/ 983847 w 1693102"/>
              <a:gd name="connsiteY7" fmla="*/ 227750 h 243885"/>
              <a:gd name="connsiteX8" fmla="*/ 1136813 w 1693102"/>
              <a:gd name="connsiteY8" fmla="*/ 0 h 243885"/>
              <a:gd name="connsiteX9" fmla="*/ 1289780 w 1693102"/>
              <a:gd name="connsiteY9" fmla="*/ 227750 h 243885"/>
              <a:gd name="connsiteX10" fmla="*/ 1442746 w 1693102"/>
              <a:gd name="connsiteY10" fmla="*/ 0 h 243885"/>
              <a:gd name="connsiteX11" fmla="*/ 1595713 w 1693102"/>
              <a:gd name="connsiteY11" fmla="*/ 227750 h 243885"/>
              <a:gd name="connsiteX12" fmla="*/ 1693102 w 1693102"/>
              <a:gd name="connsiteY12" fmla="*/ 94179 h 243885"/>
              <a:gd name="connsiteX0" fmla="*/ 0 w 1690620"/>
              <a:gd name="connsiteY0" fmla="*/ 122873 h 243885"/>
              <a:gd name="connsiteX1" fmla="*/ 84983 w 1690620"/>
              <a:gd name="connsiteY1" fmla="*/ 240628 h 243885"/>
              <a:gd name="connsiteX2" fmla="*/ 222413 w 1690620"/>
              <a:gd name="connsiteY2" fmla="*/ 3399 h 243885"/>
              <a:gd name="connsiteX3" fmla="*/ 375380 w 1690620"/>
              <a:gd name="connsiteY3" fmla="*/ 224351 h 243885"/>
              <a:gd name="connsiteX4" fmla="*/ 528346 w 1690620"/>
              <a:gd name="connsiteY4" fmla="*/ 3399 h 243885"/>
              <a:gd name="connsiteX5" fmla="*/ 677914 w 1690620"/>
              <a:gd name="connsiteY5" fmla="*/ 227750 h 243885"/>
              <a:gd name="connsiteX6" fmla="*/ 834280 w 1690620"/>
              <a:gd name="connsiteY6" fmla="*/ 3399 h 243885"/>
              <a:gd name="connsiteX7" fmla="*/ 983847 w 1690620"/>
              <a:gd name="connsiteY7" fmla="*/ 227750 h 243885"/>
              <a:gd name="connsiteX8" fmla="*/ 1136813 w 1690620"/>
              <a:gd name="connsiteY8" fmla="*/ 0 h 243885"/>
              <a:gd name="connsiteX9" fmla="*/ 1289780 w 1690620"/>
              <a:gd name="connsiteY9" fmla="*/ 227750 h 243885"/>
              <a:gd name="connsiteX10" fmla="*/ 1442746 w 1690620"/>
              <a:gd name="connsiteY10" fmla="*/ 0 h 243885"/>
              <a:gd name="connsiteX11" fmla="*/ 1595713 w 1690620"/>
              <a:gd name="connsiteY11" fmla="*/ 227750 h 243885"/>
              <a:gd name="connsiteX12" fmla="*/ 1690620 w 1690620"/>
              <a:gd name="connsiteY12" fmla="*/ 82481 h 243885"/>
              <a:gd name="connsiteX0" fmla="*/ 0 w 1699003"/>
              <a:gd name="connsiteY0" fmla="*/ 122873 h 243885"/>
              <a:gd name="connsiteX1" fmla="*/ 84983 w 1699003"/>
              <a:gd name="connsiteY1" fmla="*/ 240628 h 243885"/>
              <a:gd name="connsiteX2" fmla="*/ 222413 w 1699003"/>
              <a:gd name="connsiteY2" fmla="*/ 3399 h 243885"/>
              <a:gd name="connsiteX3" fmla="*/ 375380 w 1699003"/>
              <a:gd name="connsiteY3" fmla="*/ 224351 h 243885"/>
              <a:gd name="connsiteX4" fmla="*/ 528346 w 1699003"/>
              <a:gd name="connsiteY4" fmla="*/ 3399 h 243885"/>
              <a:gd name="connsiteX5" fmla="*/ 677914 w 1699003"/>
              <a:gd name="connsiteY5" fmla="*/ 227750 h 243885"/>
              <a:gd name="connsiteX6" fmla="*/ 834280 w 1699003"/>
              <a:gd name="connsiteY6" fmla="*/ 3399 h 243885"/>
              <a:gd name="connsiteX7" fmla="*/ 983847 w 1699003"/>
              <a:gd name="connsiteY7" fmla="*/ 227750 h 243885"/>
              <a:gd name="connsiteX8" fmla="*/ 1136813 w 1699003"/>
              <a:gd name="connsiteY8" fmla="*/ 0 h 243885"/>
              <a:gd name="connsiteX9" fmla="*/ 1289780 w 1699003"/>
              <a:gd name="connsiteY9" fmla="*/ 227750 h 243885"/>
              <a:gd name="connsiteX10" fmla="*/ 1442746 w 1699003"/>
              <a:gd name="connsiteY10" fmla="*/ 0 h 243885"/>
              <a:gd name="connsiteX11" fmla="*/ 1595713 w 1699003"/>
              <a:gd name="connsiteY11" fmla="*/ 227750 h 243885"/>
              <a:gd name="connsiteX12" fmla="*/ 1690620 w 1699003"/>
              <a:gd name="connsiteY12" fmla="*/ 82481 h 243885"/>
              <a:gd name="connsiteX13" fmla="*/ 1694870 w 1699003"/>
              <a:gd name="connsiteY13" fmla="*/ 85791 h 243885"/>
              <a:gd name="connsiteX0" fmla="*/ 0 w 1764352"/>
              <a:gd name="connsiteY0" fmla="*/ 122873 h 243885"/>
              <a:gd name="connsiteX1" fmla="*/ 84983 w 1764352"/>
              <a:gd name="connsiteY1" fmla="*/ 240628 h 243885"/>
              <a:gd name="connsiteX2" fmla="*/ 222413 w 1764352"/>
              <a:gd name="connsiteY2" fmla="*/ 3399 h 243885"/>
              <a:gd name="connsiteX3" fmla="*/ 375380 w 1764352"/>
              <a:gd name="connsiteY3" fmla="*/ 224351 h 243885"/>
              <a:gd name="connsiteX4" fmla="*/ 528346 w 1764352"/>
              <a:gd name="connsiteY4" fmla="*/ 3399 h 243885"/>
              <a:gd name="connsiteX5" fmla="*/ 677914 w 1764352"/>
              <a:gd name="connsiteY5" fmla="*/ 227750 h 243885"/>
              <a:gd name="connsiteX6" fmla="*/ 834280 w 1764352"/>
              <a:gd name="connsiteY6" fmla="*/ 3399 h 243885"/>
              <a:gd name="connsiteX7" fmla="*/ 983847 w 1764352"/>
              <a:gd name="connsiteY7" fmla="*/ 227750 h 243885"/>
              <a:gd name="connsiteX8" fmla="*/ 1136813 w 1764352"/>
              <a:gd name="connsiteY8" fmla="*/ 0 h 243885"/>
              <a:gd name="connsiteX9" fmla="*/ 1289780 w 1764352"/>
              <a:gd name="connsiteY9" fmla="*/ 227750 h 243885"/>
              <a:gd name="connsiteX10" fmla="*/ 1442746 w 1764352"/>
              <a:gd name="connsiteY10" fmla="*/ 0 h 243885"/>
              <a:gd name="connsiteX11" fmla="*/ 1595713 w 1764352"/>
              <a:gd name="connsiteY11" fmla="*/ 227750 h 243885"/>
              <a:gd name="connsiteX12" fmla="*/ 1690620 w 1764352"/>
              <a:gd name="connsiteY12" fmla="*/ 82481 h 243885"/>
              <a:gd name="connsiteX13" fmla="*/ 1764352 w 1764352"/>
              <a:gd name="connsiteY13" fmla="*/ 66293 h 24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4352" h="243885">
                <a:moveTo>
                  <a:pt x="0" y="122873"/>
                </a:moveTo>
                <a:cubicBezTo>
                  <a:pt x="25494" y="185192"/>
                  <a:pt x="47914" y="260540"/>
                  <a:pt x="84983" y="240628"/>
                </a:cubicBezTo>
                <a:cubicBezTo>
                  <a:pt x="122052" y="220716"/>
                  <a:pt x="174014" y="6112"/>
                  <a:pt x="222413" y="3399"/>
                </a:cubicBezTo>
                <a:cubicBezTo>
                  <a:pt x="270812" y="686"/>
                  <a:pt x="324391" y="224351"/>
                  <a:pt x="375380" y="224351"/>
                </a:cubicBezTo>
                <a:cubicBezTo>
                  <a:pt x="426369" y="224351"/>
                  <a:pt x="477924" y="2833"/>
                  <a:pt x="528346" y="3399"/>
                </a:cubicBezTo>
                <a:cubicBezTo>
                  <a:pt x="578768" y="3965"/>
                  <a:pt x="626925" y="227750"/>
                  <a:pt x="677914" y="227750"/>
                </a:cubicBezTo>
                <a:cubicBezTo>
                  <a:pt x="728903" y="227750"/>
                  <a:pt x="783291" y="3399"/>
                  <a:pt x="834280" y="3399"/>
                </a:cubicBezTo>
                <a:cubicBezTo>
                  <a:pt x="885269" y="3399"/>
                  <a:pt x="933425" y="228316"/>
                  <a:pt x="983847" y="227750"/>
                </a:cubicBezTo>
                <a:cubicBezTo>
                  <a:pt x="1034269" y="227184"/>
                  <a:pt x="1085824" y="0"/>
                  <a:pt x="1136813" y="0"/>
                </a:cubicBezTo>
                <a:cubicBezTo>
                  <a:pt x="1187802" y="0"/>
                  <a:pt x="1238791" y="227750"/>
                  <a:pt x="1289780" y="227750"/>
                </a:cubicBezTo>
                <a:cubicBezTo>
                  <a:pt x="1340769" y="227750"/>
                  <a:pt x="1391757" y="0"/>
                  <a:pt x="1442746" y="0"/>
                </a:cubicBezTo>
                <a:cubicBezTo>
                  <a:pt x="1493735" y="0"/>
                  <a:pt x="1554401" y="214003"/>
                  <a:pt x="1595713" y="227750"/>
                </a:cubicBezTo>
                <a:cubicBezTo>
                  <a:pt x="1637025" y="241497"/>
                  <a:pt x="1662513" y="109391"/>
                  <a:pt x="1690620" y="82481"/>
                </a:cubicBezTo>
                <a:cubicBezTo>
                  <a:pt x="1718727" y="55571"/>
                  <a:pt x="1763467" y="65604"/>
                  <a:pt x="1764352" y="66293"/>
                </a:cubicBezTo>
              </a:path>
            </a:pathLst>
          </a:custGeom>
          <a:ln w="3492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nvGrpSpPr>
          <p:cNvPr id="164" name="Group 163"/>
          <p:cNvGrpSpPr/>
          <p:nvPr/>
        </p:nvGrpSpPr>
        <p:grpSpPr>
          <a:xfrm>
            <a:off x="5524994" y="4722942"/>
            <a:ext cx="1786976" cy="148423"/>
            <a:chOff x="5029201" y="5026992"/>
            <a:chExt cx="1871858" cy="154607"/>
          </a:xfrm>
        </p:grpSpPr>
        <p:cxnSp>
          <p:nvCxnSpPr>
            <p:cNvPr id="154" name="Straight Connector 153"/>
            <p:cNvCxnSpPr/>
            <p:nvPr/>
          </p:nvCxnSpPr>
          <p:spPr>
            <a:xfrm rot="10800000" flipH="1">
              <a:off x="5029201" y="5114319"/>
              <a:ext cx="43405" cy="0"/>
            </a:xfrm>
            <a:prstGeom prst="line">
              <a:avLst/>
            </a:prstGeom>
            <a:ln w="69850">
              <a:solidFill>
                <a:schemeClr val="tx2">
                  <a:lumMod val="75000"/>
                </a:schemeClr>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156" name="Freeform 155"/>
            <p:cNvSpPr/>
            <p:nvPr/>
          </p:nvSpPr>
          <p:spPr>
            <a:xfrm rot="10800000">
              <a:off x="5144405" y="5026992"/>
              <a:ext cx="1756654" cy="154607"/>
            </a:xfrm>
            <a:custGeom>
              <a:avLst/>
              <a:gdLst>
                <a:gd name="connsiteX0" fmla="*/ 0 w 1764214"/>
                <a:gd name="connsiteY0" fmla="*/ 118974 h 229404"/>
                <a:gd name="connsiteX1" fmla="*/ 91780 w 1764214"/>
                <a:gd name="connsiteY1" fmla="*/ 224351 h 229404"/>
                <a:gd name="connsiteX2" fmla="*/ 244746 w 1764214"/>
                <a:gd name="connsiteY2" fmla="*/ 3399 h 229404"/>
                <a:gd name="connsiteX3" fmla="*/ 397713 w 1764214"/>
                <a:gd name="connsiteY3" fmla="*/ 224351 h 229404"/>
                <a:gd name="connsiteX4" fmla="*/ 550679 w 1764214"/>
                <a:gd name="connsiteY4" fmla="*/ 3399 h 229404"/>
                <a:gd name="connsiteX5" fmla="*/ 700247 w 1764214"/>
                <a:gd name="connsiteY5" fmla="*/ 227750 h 229404"/>
                <a:gd name="connsiteX6" fmla="*/ 856613 w 1764214"/>
                <a:gd name="connsiteY6" fmla="*/ 3399 h 229404"/>
                <a:gd name="connsiteX7" fmla="*/ 1006180 w 1764214"/>
                <a:gd name="connsiteY7" fmla="*/ 227750 h 229404"/>
                <a:gd name="connsiteX8" fmla="*/ 1159146 w 1764214"/>
                <a:gd name="connsiteY8" fmla="*/ 0 h 229404"/>
                <a:gd name="connsiteX9" fmla="*/ 1312113 w 1764214"/>
                <a:gd name="connsiteY9" fmla="*/ 227750 h 229404"/>
                <a:gd name="connsiteX10" fmla="*/ 1465079 w 1764214"/>
                <a:gd name="connsiteY10" fmla="*/ 0 h 229404"/>
                <a:gd name="connsiteX11" fmla="*/ 1618046 w 1764214"/>
                <a:gd name="connsiteY11" fmla="*/ 227750 h 229404"/>
                <a:gd name="connsiteX12" fmla="*/ 1703027 w 1764214"/>
                <a:gd name="connsiteY12" fmla="*/ 101978 h 229404"/>
                <a:gd name="connsiteX13" fmla="*/ 1764214 w 1764214"/>
                <a:gd name="connsiteY13" fmla="*/ 84982 h 229404"/>
                <a:gd name="connsiteX14" fmla="*/ 1764214 w 1764214"/>
                <a:gd name="connsiteY14" fmla="*/ 84982 h 229404"/>
                <a:gd name="connsiteX15" fmla="*/ 1764214 w 1764214"/>
                <a:gd name="connsiteY15" fmla="*/ 84982 h 229404"/>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764214 w 1764214"/>
                <a:gd name="connsiteY15"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15" fmla="*/ 1697213 w 1764214"/>
                <a:gd name="connsiteY15" fmla="*/ 112279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14" fmla="*/ 1764214 w 1764214"/>
                <a:gd name="connsiteY14" fmla="*/ 84982 h 243590"/>
                <a:gd name="connsiteX0" fmla="*/ 0 w 1764214"/>
                <a:gd name="connsiteY0" fmla="*/ 118974 h 243590"/>
                <a:gd name="connsiteX1" fmla="*/ 107316 w 1764214"/>
                <a:gd name="connsiteY1" fmla="*/ 240628 h 243590"/>
                <a:gd name="connsiteX2" fmla="*/ 244746 w 1764214"/>
                <a:gd name="connsiteY2" fmla="*/ 3399 h 243590"/>
                <a:gd name="connsiteX3" fmla="*/ 397713 w 1764214"/>
                <a:gd name="connsiteY3" fmla="*/ 224351 h 243590"/>
                <a:gd name="connsiteX4" fmla="*/ 550679 w 1764214"/>
                <a:gd name="connsiteY4" fmla="*/ 3399 h 243590"/>
                <a:gd name="connsiteX5" fmla="*/ 700247 w 1764214"/>
                <a:gd name="connsiteY5" fmla="*/ 227750 h 243590"/>
                <a:gd name="connsiteX6" fmla="*/ 856613 w 1764214"/>
                <a:gd name="connsiteY6" fmla="*/ 3399 h 243590"/>
                <a:gd name="connsiteX7" fmla="*/ 1006180 w 1764214"/>
                <a:gd name="connsiteY7" fmla="*/ 227750 h 243590"/>
                <a:gd name="connsiteX8" fmla="*/ 1159146 w 1764214"/>
                <a:gd name="connsiteY8" fmla="*/ 0 h 243590"/>
                <a:gd name="connsiteX9" fmla="*/ 1312113 w 1764214"/>
                <a:gd name="connsiteY9" fmla="*/ 227750 h 243590"/>
                <a:gd name="connsiteX10" fmla="*/ 1465079 w 1764214"/>
                <a:gd name="connsiteY10" fmla="*/ 0 h 243590"/>
                <a:gd name="connsiteX11" fmla="*/ 1618046 w 1764214"/>
                <a:gd name="connsiteY11" fmla="*/ 227750 h 243590"/>
                <a:gd name="connsiteX12" fmla="*/ 1703027 w 1764214"/>
                <a:gd name="connsiteY12" fmla="*/ 101978 h 243590"/>
                <a:gd name="connsiteX13" fmla="*/ 1764214 w 1764214"/>
                <a:gd name="connsiteY13" fmla="*/ 84982 h 243590"/>
                <a:gd name="connsiteX0" fmla="*/ 0 w 1761732"/>
                <a:gd name="connsiteY0" fmla="*/ 118974 h 243590"/>
                <a:gd name="connsiteX1" fmla="*/ 107316 w 1761732"/>
                <a:gd name="connsiteY1" fmla="*/ 240628 h 243590"/>
                <a:gd name="connsiteX2" fmla="*/ 244746 w 1761732"/>
                <a:gd name="connsiteY2" fmla="*/ 3399 h 243590"/>
                <a:gd name="connsiteX3" fmla="*/ 397713 w 1761732"/>
                <a:gd name="connsiteY3" fmla="*/ 224351 h 243590"/>
                <a:gd name="connsiteX4" fmla="*/ 550679 w 1761732"/>
                <a:gd name="connsiteY4" fmla="*/ 3399 h 243590"/>
                <a:gd name="connsiteX5" fmla="*/ 700247 w 1761732"/>
                <a:gd name="connsiteY5" fmla="*/ 227750 h 243590"/>
                <a:gd name="connsiteX6" fmla="*/ 856613 w 1761732"/>
                <a:gd name="connsiteY6" fmla="*/ 3399 h 243590"/>
                <a:gd name="connsiteX7" fmla="*/ 1006180 w 1761732"/>
                <a:gd name="connsiteY7" fmla="*/ 227750 h 243590"/>
                <a:gd name="connsiteX8" fmla="*/ 1159146 w 1761732"/>
                <a:gd name="connsiteY8" fmla="*/ 0 h 243590"/>
                <a:gd name="connsiteX9" fmla="*/ 1312113 w 1761732"/>
                <a:gd name="connsiteY9" fmla="*/ 227750 h 243590"/>
                <a:gd name="connsiteX10" fmla="*/ 1465079 w 1761732"/>
                <a:gd name="connsiteY10" fmla="*/ 0 h 243590"/>
                <a:gd name="connsiteX11" fmla="*/ 1618046 w 1761732"/>
                <a:gd name="connsiteY11" fmla="*/ 227750 h 243590"/>
                <a:gd name="connsiteX12" fmla="*/ 1703027 w 1761732"/>
                <a:gd name="connsiteY12" fmla="*/ 101978 h 243590"/>
                <a:gd name="connsiteX13" fmla="*/ 1761732 w 1761732"/>
                <a:gd name="connsiteY13" fmla="*/ 84982 h 243590"/>
                <a:gd name="connsiteX0" fmla="*/ 0 w 1703027"/>
                <a:gd name="connsiteY0" fmla="*/ 118974 h 243590"/>
                <a:gd name="connsiteX1" fmla="*/ 107316 w 1703027"/>
                <a:gd name="connsiteY1" fmla="*/ 240628 h 243590"/>
                <a:gd name="connsiteX2" fmla="*/ 244746 w 1703027"/>
                <a:gd name="connsiteY2" fmla="*/ 3399 h 243590"/>
                <a:gd name="connsiteX3" fmla="*/ 397713 w 1703027"/>
                <a:gd name="connsiteY3" fmla="*/ 224351 h 243590"/>
                <a:gd name="connsiteX4" fmla="*/ 550679 w 1703027"/>
                <a:gd name="connsiteY4" fmla="*/ 3399 h 243590"/>
                <a:gd name="connsiteX5" fmla="*/ 700247 w 1703027"/>
                <a:gd name="connsiteY5" fmla="*/ 227750 h 243590"/>
                <a:gd name="connsiteX6" fmla="*/ 856613 w 1703027"/>
                <a:gd name="connsiteY6" fmla="*/ 3399 h 243590"/>
                <a:gd name="connsiteX7" fmla="*/ 1006180 w 1703027"/>
                <a:gd name="connsiteY7" fmla="*/ 227750 h 243590"/>
                <a:gd name="connsiteX8" fmla="*/ 1159146 w 1703027"/>
                <a:gd name="connsiteY8" fmla="*/ 0 h 243590"/>
                <a:gd name="connsiteX9" fmla="*/ 1312113 w 1703027"/>
                <a:gd name="connsiteY9" fmla="*/ 227750 h 243590"/>
                <a:gd name="connsiteX10" fmla="*/ 1465079 w 1703027"/>
                <a:gd name="connsiteY10" fmla="*/ 0 h 243590"/>
                <a:gd name="connsiteX11" fmla="*/ 1618046 w 1703027"/>
                <a:gd name="connsiteY11" fmla="*/ 227750 h 243590"/>
                <a:gd name="connsiteX12" fmla="*/ 1703027 w 1703027"/>
                <a:gd name="connsiteY12" fmla="*/ 101978 h 243590"/>
                <a:gd name="connsiteX0" fmla="*/ 0 w 1678212"/>
                <a:gd name="connsiteY0" fmla="*/ 115074 h 243318"/>
                <a:gd name="connsiteX1" fmla="*/ 82501 w 1678212"/>
                <a:gd name="connsiteY1" fmla="*/ 240628 h 243318"/>
                <a:gd name="connsiteX2" fmla="*/ 219931 w 1678212"/>
                <a:gd name="connsiteY2" fmla="*/ 3399 h 243318"/>
                <a:gd name="connsiteX3" fmla="*/ 372898 w 1678212"/>
                <a:gd name="connsiteY3" fmla="*/ 224351 h 243318"/>
                <a:gd name="connsiteX4" fmla="*/ 525864 w 1678212"/>
                <a:gd name="connsiteY4" fmla="*/ 3399 h 243318"/>
                <a:gd name="connsiteX5" fmla="*/ 675432 w 1678212"/>
                <a:gd name="connsiteY5" fmla="*/ 227750 h 243318"/>
                <a:gd name="connsiteX6" fmla="*/ 831798 w 1678212"/>
                <a:gd name="connsiteY6" fmla="*/ 3399 h 243318"/>
                <a:gd name="connsiteX7" fmla="*/ 981365 w 1678212"/>
                <a:gd name="connsiteY7" fmla="*/ 227750 h 243318"/>
                <a:gd name="connsiteX8" fmla="*/ 1134331 w 1678212"/>
                <a:gd name="connsiteY8" fmla="*/ 0 h 243318"/>
                <a:gd name="connsiteX9" fmla="*/ 1287298 w 1678212"/>
                <a:gd name="connsiteY9" fmla="*/ 227750 h 243318"/>
                <a:gd name="connsiteX10" fmla="*/ 1440264 w 1678212"/>
                <a:gd name="connsiteY10" fmla="*/ 0 h 243318"/>
                <a:gd name="connsiteX11" fmla="*/ 1593231 w 1678212"/>
                <a:gd name="connsiteY11" fmla="*/ 227750 h 243318"/>
                <a:gd name="connsiteX12" fmla="*/ 1678212 w 1678212"/>
                <a:gd name="connsiteY12" fmla="*/ 101978 h 243318"/>
                <a:gd name="connsiteX0" fmla="*/ 0 w 1680694"/>
                <a:gd name="connsiteY0" fmla="*/ 122873 h 243885"/>
                <a:gd name="connsiteX1" fmla="*/ 84983 w 1680694"/>
                <a:gd name="connsiteY1" fmla="*/ 240628 h 243885"/>
                <a:gd name="connsiteX2" fmla="*/ 222413 w 1680694"/>
                <a:gd name="connsiteY2" fmla="*/ 3399 h 243885"/>
                <a:gd name="connsiteX3" fmla="*/ 375380 w 1680694"/>
                <a:gd name="connsiteY3" fmla="*/ 224351 h 243885"/>
                <a:gd name="connsiteX4" fmla="*/ 528346 w 1680694"/>
                <a:gd name="connsiteY4" fmla="*/ 3399 h 243885"/>
                <a:gd name="connsiteX5" fmla="*/ 677914 w 1680694"/>
                <a:gd name="connsiteY5" fmla="*/ 227750 h 243885"/>
                <a:gd name="connsiteX6" fmla="*/ 834280 w 1680694"/>
                <a:gd name="connsiteY6" fmla="*/ 3399 h 243885"/>
                <a:gd name="connsiteX7" fmla="*/ 983847 w 1680694"/>
                <a:gd name="connsiteY7" fmla="*/ 227750 h 243885"/>
                <a:gd name="connsiteX8" fmla="*/ 1136813 w 1680694"/>
                <a:gd name="connsiteY8" fmla="*/ 0 h 243885"/>
                <a:gd name="connsiteX9" fmla="*/ 1289780 w 1680694"/>
                <a:gd name="connsiteY9" fmla="*/ 227750 h 243885"/>
                <a:gd name="connsiteX10" fmla="*/ 1442746 w 1680694"/>
                <a:gd name="connsiteY10" fmla="*/ 0 h 243885"/>
                <a:gd name="connsiteX11" fmla="*/ 1595713 w 1680694"/>
                <a:gd name="connsiteY11" fmla="*/ 227750 h 243885"/>
                <a:gd name="connsiteX12" fmla="*/ 1680694 w 1680694"/>
                <a:gd name="connsiteY12" fmla="*/ 101978 h 243885"/>
                <a:gd name="connsiteX0" fmla="*/ 0 w 1693102"/>
                <a:gd name="connsiteY0" fmla="*/ 122873 h 243885"/>
                <a:gd name="connsiteX1" fmla="*/ 84983 w 1693102"/>
                <a:gd name="connsiteY1" fmla="*/ 240628 h 243885"/>
                <a:gd name="connsiteX2" fmla="*/ 222413 w 1693102"/>
                <a:gd name="connsiteY2" fmla="*/ 3399 h 243885"/>
                <a:gd name="connsiteX3" fmla="*/ 375380 w 1693102"/>
                <a:gd name="connsiteY3" fmla="*/ 224351 h 243885"/>
                <a:gd name="connsiteX4" fmla="*/ 528346 w 1693102"/>
                <a:gd name="connsiteY4" fmla="*/ 3399 h 243885"/>
                <a:gd name="connsiteX5" fmla="*/ 677914 w 1693102"/>
                <a:gd name="connsiteY5" fmla="*/ 227750 h 243885"/>
                <a:gd name="connsiteX6" fmla="*/ 834280 w 1693102"/>
                <a:gd name="connsiteY6" fmla="*/ 3399 h 243885"/>
                <a:gd name="connsiteX7" fmla="*/ 983847 w 1693102"/>
                <a:gd name="connsiteY7" fmla="*/ 227750 h 243885"/>
                <a:gd name="connsiteX8" fmla="*/ 1136813 w 1693102"/>
                <a:gd name="connsiteY8" fmla="*/ 0 h 243885"/>
                <a:gd name="connsiteX9" fmla="*/ 1289780 w 1693102"/>
                <a:gd name="connsiteY9" fmla="*/ 227750 h 243885"/>
                <a:gd name="connsiteX10" fmla="*/ 1442746 w 1693102"/>
                <a:gd name="connsiteY10" fmla="*/ 0 h 243885"/>
                <a:gd name="connsiteX11" fmla="*/ 1595713 w 1693102"/>
                <a:gd name="connsiteY11" fmla="*/ 227750 h 243885"/>
                <a:gd name="connsiteX12" fmla="*/ 1693102 w 1693102"/>
                <a:gd name="connsiteY12" fmla="*/ 94179 h 243885"/>
                <a:gd name="connsiteX0" fmla="*/ 0 w 1690620"/>
                <a:gd name="connsiteY0" fmla="*/ 122873 h 243885"/>
                <a:gd name="connsiteX1" fmla="*/ 84983 w 1690620"/>
                <a:gd name="connsiteY1" fmla="*/ 240628 h 243885"/>
                <a:gd name="connsiteX2" fmla="*/ 222413 w 1690620"/>
                <a:gd name="connsiteY2" fmla="*/ 3399 h 243885"/>
                <a:gd name="connsiteX3" fmla="*/ 375380 w 1690620"/>
                <a:gd name="connsiteY3" fmla="*/ 224351 h 243885"/>
                <a:gd name="connsiteX4" fmla="*/ 528346 w 1690620"/>
                <a:gd name="connsiteY4" fmla="*/ 3399 h 243885"/>
                <a:gd name="connsiteX5" fmla="*/ 677914 w 1690620"/>
                <a:gd name="connsiteY5" fmla="*/ 227750 h 243885"/>
                <a:gd name="connsiteX6" fmla="*/ 834280 w 1690620"/>
                <a:gd name="connsiteY6" fmla="*/ 3399 h 243885"/>
                <a:gd name="connsiteX7" fmla="*/ 983847 w 1690620"/>
                <a:gd name="connsiteY7" fmla="*/ 227750 h 243885"/>
                <a:gd name="connsiteX8" fmla="*/ 1136813 w 1690620"/>
                <a:gd name="connsiteY8" fmla="*/ 0 h 243885"/>
                <a:gd name="connsiteX9" fmla="*/ 1289780 w 1690620"/>
                <a:gd name="connsiteY9" fmla="*/ 227750 h 243885"/>
                <a:gd name="connsiteX10" fmla="*/ 1442746 w 1690620"/>
                <a:gd name="connsiteY10" fmla="*/ 0 h 243885"/>
                <a:gd name="connsiteX11" fmla="*/ 1595713 w 1690620"/>
                <a:gd name="connsiteY11" fmla="*/ 227750 h 243885"/>
                <a:gd name="connsiteX12" fmla="*/ 1690620 w 1690620"/>
                <a:gd name="connsiteY12" fmla="*/ 82481 h 243885"/>
                <a:gd name="connsiteX0" fmla="*/ 0 w 1699003"/>
                <a:gd name="connsiteY0" fmla="*/ 122873 h 243885"/>
                <a:gd name="connsiteX1" fmla="*/ 84983 w 1699003"/>
                <a:gd name="connsiteY1" fmla="*/ 240628 h 243885"/>
                <a:gd name="connsiteX2" fmla="*/ 222413 w 1699003"/>
                <a:gd name="connsiteY2" fmla="*/ 3399 h 243885"/>
                <a:gd name="connsiteX3" fmla="*/ 375380 w 1699003"/>
                <a:gd name="connsiteY3" fmla="*/ 224351 h 243885"/>
                <a:gd name="connsiteX4" fmla="*/ 528346 w 1699003"/>
                <a:gd name="connsiteY4" fmla="*/ 3399 h 243885"/>
                <a:gd name="connsiteX5" fmla="*/ 677914 w 1699003"/>
                <a:gd name="connsiteY5" fmla="*/ 227750 h 243885"/>
                <a:gd name="connsiteX6" fmla="*/ 834280 w 1699003"/>
                <a:gd name="connsiteY6" fmla="*/ 3399 h 243885"/>
                <a:gd name="connsiteX7" fmla="*/ 983847 w 1699003"/>
                <a:gd name="connsiteY7" fmla="*/ 227750 h 243885"/>
                <a:gd name="connsiteX8" fmla="*/ 1136813 w 1699003"/>
                <a:gd name="connsiteY8" fmla="*/ 0 h 243885"/>
                <a:gd name="connsiteX9" fmla="*/ 1289780 w 1699003"/>
                <a:gd name="connsiteY9" fmla="*/ 227750 h 243885"/>
                <a:gd name="connsiteX10" fmla="*/ 1442746 w 1699003"/>
                <a:gd name="connsiteY10" fmla="*/ 0 h 243885"/>
                <a:gd name="connsiteX11" fmla="*/ 1595713 w 1699003"/>
                <a:gd name="connsiteY11" fmla="*/ 227750 h 243885"/>
                <a:gd name="connsiteX12" fmla="*/ 1690620 w 1699003"/>
                <a:gd name="connsiteY12" fmla="*/ 82481 h 243885"/>
                <a:gd name="connsiteX13" fmla="*/ 1694870 w 1699003"/>
                <a:gd name="connsiteY13" fmla="*/ 85791 h 243885"/>
                <a:gd name="connsiteX0" fmla="*/ 0 w 1764352"/>
                <a:gd name="connsiteY0" fmla="*/ 122873 h 243885"/>
                <a:gd name="connsiteX1" fmla="*/ 84983 w 1764352"/>
                <a:gd name="connsiteY1" fmla="*/ 240628 h 243885"/>
                <a:gd name="connsiteX2" fmla="*/ 222413 w 1764352"/>
                <a:gd name="connsiteY2" fmla="*/ 3399 h 243885"/>
                <a:gd name="connsiteX3" fmla="*/ 375380 w 1764352"/>
                <a:gd name="connsiteY3" fmla="*/ 224351 h 243885"/>
                <a:gd name="connsiteX4" fmla="*/ 528346 w 1764352"/>
                <a:gd name="connsiteY4" fmla="*/ 3399 h 243885"/>
                <a:gd name="connsiteX5" fmla="*/ 677914 w 1764352"/>
                <a:gd name="connsiteY5" fmla="*/ 227750 h 243885"/>
                <a:gd name="connsiteX6" fmla="*/ 834280 w 1764352"/>
                <a:gd name="connsiteY6" fmla="*/ 3399 h 243885"/>
                <a:gd name="connsiteX7" fmla="*/ 983847 w 1764352"/>
                <a:gd name="connsiteY7" fmla="*/ 227750 h 243885"/>
                <a:gd name="connsiteX8" fmla="*/ 1136813 w 1764352"/>
                <a:gd name="connsiteY8" fmla="*/ 0 h 243885"/>
                <a:gd name="connsiteX9" fmla="*/ 1289780 w 1764352"/>
                <a:gd name="connsiteY9" fmla="*/ 227750 h 243885"/>
                <a:gd name="connsiteX10" fmla="*/ 1442746 w 1764352"/>
                <a:gd name="connsiteY10" fmla="*/ 0 h 243885"/>
                <a:gd name="connsiteX11" fmla="*/ 1595713 w 1764352"/>
                <a:gd name="connsiteY11" fmla="*/ 227750 h 243885"/>
                <a:gd name="connsiteX12" fmla="*/ 1690620 w 1764352"/>
                <a:gd name="connsiteY12" fmla="*/ 82481 h 243885"/>
                <a:gd name="connsiteX13" fmla="*/ 1764352 w 1764352"/>
                <a:gd name="connsiteY13" fmla="*/ 66293 h 243885"/>
                <a:gd name="connsiteX0" fmla="*/ 0 w 1679369"/>
                <a:gd name="connsiteY0" fmla="*/ 240628 h 240628"/>
                <a:gd name="connsiteX1" fmla="*/ 137430 w 1679369"/>
                <a:gd name="connsiteY1" fmla="*/ 3399 h 240628"/>
                <a:gd name="connsiteX2" fmla="*/ 290397 w 1679369"/>
                <a:gd name="connsiteY2" fmla="*/ 224351 h 240628"/>
                <a:gd name="connsiteX3" fmla="*/ 443363 w 1679369"/>
                <a:gd name="connsiteY3" fmla="*/ 3399 h 240628"/>
                <a:gd name="connsiteX4" fmla="*/ 592931 w 1679369"/>
                <a:gd name="connsiteY4" fmla="*/ 227750 h 240628"/>
                <a:gd name="connsiteX5" fmla="*/ 749297 w 1679369"/>
                <a:gd name="connsiteY5" fmla="*/ 3399 h 240628"/>
                <a:gd name="connsiteX6" fmla="*/ 898864 w 1679369"/>
                <a:gd name="connsiteY6" fmla="*/ 227750 h 240628"/>
                <a:gd name="connsiteX7" fmla="*/ 1051830 w 1679369"/>
                <a:gd name="connsiteY7" fmla="*/ 0 h 240628"/>
                <a:gd name="connsiteX8" fmla="*/ 1204797 w 1679369"/>
                <a:gd name="connsiteY8" fmla="*/ 227750 h 240628"/>
                <a:gd name="connsiteX9" fmla="*/ 1357763 w 1679369"/>
                <a:gd name="connsiteY9" fmla="*/ 0 h 240628"/>
                <a:gd name="connsiteX10" fmla="*/ 1510730 w 1679369"/>
                <a:gd name="connsiteY10" fmla="*/ 227750 h 240628"/>
                <a:gd name="connsiteX11" fmla="*/ 1605637 w 1679369"/>
                <a:gd name="connsiteY11" fmla="*/ 82481 h 240628"/>
                <a:gd name="connsiteX12" fmla="*/ 1679369 w 1679369"/>
                <a:gd name="connsiteY12" fmla="*/ 66293 h 240628"/>
                <a:gd name="connsiteX0" fmla="*/ 0 w 1541939"/>
                <a:gd name="connsiteY0" fmla="*/ 3399 h 228749"/>
                <a:gd name="connsiteX1" fmla="*/ 152967 w 1541939"/>
                <a:gd name="connsiteY1" fmla="*/ 224351 h 228749"/>
                <a:gd name="connsiteX2" fmla="*/ 305933 w 1541939"/>
                <a:gd name="connsiteY2" fmla="*/ 3399 h 228749"/>
                <a:gd name="connsiteX3" fmla="*/ 455501 w 1541939"/>
                <a:gd name="connsiteY3" fmla="*/ 227750 h 228749"/>
                <a:gd name="connsiteX4" fmla="*/ 611867 w 1541939"/>
                <a:gd name="connsiteY4" fmla="*/ 3399 h 228749"/>
                <a:gd name="connsiteX5" fmla="*/ 761434 w 1541939"/>
                <a:gd name="connsiteY5" fmla="*/ 227750 h 228749"/>
                <a:gd name="connsiteX6" fmla="*/ 914400 w 1541939"/>
                <a:gd name="connsiteY6" fmla="*/ 0 h 228749"/>
                <a:gd name="connsiteX7" fmla="*/ 1067367 w 1541939"/>
                <a:gd name="connsiteY7" fmla="*/ 227750 h 228749"/>
                <a:gd name="connsiteX8" fmla="*/ 1220333 w 1541939"/>
                <a:gd name="connsiteY8" fmla="*/ 0 h 228749"/>
                <a:gd name="connsiteX9" fmla="*/ 1373300 w 1541939"/>
                <a:gd name="connsiteY9" fmla="*/ 227750 h 228749"/>
                <a:gd name="connsiteX10" fmla="*/ 1468207 w 1541939"/>
                <a:gd name="connsiteY10" fmla="*/ 82481 h 228749"/>
                <a:gd name="connsiteX11" fmla="*/ 1541939 w 1541939"/>
                <a:gd name="connsiteY11" fmla="*/ 66293 h 2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1939" h="228749">
                  <a:moveTo>
                    <a:pt x="0" y="3399"/>
                  </a:moveTo>
                  <a:cubicBezTo>
                    <a:pt x="48399" y="686"/>
                    <a:pt x="101978" y="224351"/>
                    <a:pt x="152967" y="224351"/>
                  </a:cubicBezTo>
                  <a:cubicBezTo>
                    <a:pt x="203956" y="224351"/>
                    <a:pt x="255511" y="2833"/>
                    <a:pt x="305933" y="3399"/>
                  </a:cubicBezTo>
                  <a:cubicBezTo>
                    <a:pt x="356355" y="3965"/>
                    <a:pt x="404512" y="227750"/>
                    <a:pt x="455501" y="227750"/>
                  </a:cubicBezTo>
                  <a:cubicBezTo>
                    <a:pt x="506490" y="227750"/>
                    <a:pt x="560878" y="3399"/>
                    <a:pt x="611867" y="3399"/>
                  </a:cubicBezTo>
                  <a:cubicBezTo>
                    <a:pt x="662856" y="3399"/>
                    <a:pt x="711012" y="228316"/>
                    <a:pt x="761434" y="227750"/>
                  </a:cubicBezTo>
                  <a:cubicBezTo>
                    <a:pt x="811856" y="227184"/>
                    <a:pt x="863411" y="0"/>
                    <a:pt x="914400" y="0"/>
                  </a:cubicBezTo>
                  <a:cubicBezTo>
                    <a:pt x="965389" y="0"/>
                    <a:pt x="1016378" y="227750"/>
                    <a:pt x="1067367" y="227750"/>
                  </a:cubicBezTo>
                  <a:cubicBezTo>
                    <a:pt x="1118356" y="227750"/>
                    <a:pt x="1169344" y="0"/>
                    <a:pt x="1220333" y="0"/>
                  </a:cubicBezTo>
                  <a:cubicBezTo>
                    <a:pt x="1271322" y="0"/>
                    <a:pt x="1331988" y="214003"/>
                    <a:pt x="1373300" y="227750"/>
                  </a:cubicBezTo>
                  <a:cubicBezTo>
                    <a:pt x="1414612" y="241497"/>
                    <a:pt x="1440100" y="109391"/>
                    <a:pt x="1468207" y="82481"/>
                  </a:cubicBezTo>
                  <a:cubicBezTo>
                    <a:pt x="1496314" y="55571"/>
                    <a:pt x="1541054" y="65604"/>
                    <a:pt x="1541939" y="66293"/>
                  </a:cubicBezTo>
                </a:path>
              </a:pathLst>
            </a:custGeom>
            <a:ln w="34925">
              <a:solidFill>
                <a:schemeClr val="tx2">
                  <a:lumMod val="75000"/>
                </a:schemeClr>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grpSp>
      <p:sp>
        <p:nvSpPr>
          <p:cNvPr id="165" name="Right Arrow 164"/>
          <p:cNvSpPr/>
          <p:nvPr/>
        </p:nvSpPr>
        <p:spPr>
          <a:xfrm rot="19795807">
            <a:off x="7543450" y="2151979"/>
            <a:ext cx="436468"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6" name="Right Arrow 165"/>
          <p:cNvSpPr/>
          <p:nvPr/>
        </p:nvSpPr>
        <p:spPr>
          <a:xfrm rot="9509418">
            <a:off x="4917507" y="4805039"/>
            <a:ext cx="436468" cy="219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8" name="TextBox 167"/>
          <p:cNvSpPr txBox="1"/>
          <p:nvPr/>
        </p:nvSpPr>
        <p:spPr>
          <a:xfrm>
            <a:off x="8081728" y="1904999"/>
            <a:ext cx="966931" cy="1477328"/>
          </a:xfrm>
          <a:prstGeom prst="rect">
            <a:avLst/>
          </a:prstGeom>
          <a:noFill/>
        </p:spPr>
        <p:txBody>
          <a:bodyPr wrap="none" rtlCol="0">
            <a:spAutoFit/>
          </a:bodyPr>
          <a:lstStyle/>
          <a:p>
            <a:r>
              <a:rPr lang="en-US" dirty="0">
                <a:solidFill>
                  <a:prstClr val="black"/>
                </a:solidFill>
              </a:rPr>
              <a:t>Toxic </a:t>
            </a:r>
          </a:p>
          <a:p>
            <a:r>
              <a:rPr lang="en-US" dirty="0">
                <a:solidFill>
                  <a:prstClr val="black"/>
                </a:solidFill>
              </a:rPr>
              <a:t>RNA</a:t>
            </a:r>
          </a:p>
          <a:p>
            <a:r>
              <a:rPr lang="en-US" dirty="0">
                <a:solidFill>
                  <a:prstClr val="black"/>
                </a:solidFill>
              </a:rPr>
              <a:t>&amp; RAN </a:t>
            </a:r>
          </a:p>
          <a:p>
            <a:r>
              <a:rPr lang="en-US" dirty="0">
                <a:solidFill>
                  <a:prstClr val="black"/>
                </a:solidFill>
              </a:rPr>
              <a:t>Proteins</a:t>
            </a:r>
          </a:p>
          <a:p>
            <a:endParaRPr lang="en-US" dirty="0">
              <a:solidFill>
                <a:prstClr val="black"/>
              </a:solidFill>
            </a:endParaRPr>
          </a:p>
        </p:txBody>
      </p:sp>
      <p:sp>
        <p:nvSpPr>
          <p:cNvPr id="169" name="TextBox 168"/>
          <p:cNvSpPr txBox="1"/>
          <p:nvPr/>
        </p:nvSpPr>
        <p:spPr>
          <a:xfrm>
            <a:off x="3579113" y="4800600"/>
            <a:ext cx="1710725" cy="646331"/>
          </a:xfrm>
          <a:prstGeom prst="rect">
            <a:avLst/>
          </a:prstGeom>
          <a:noFill/>
        </p:spPr>
        <p:txBody>
          <a:bodyPr wrap="none" rtlCol="0">
            <a:spAutoFit/>
          </a:bodyPr>
          <a:lstStyle/>
          <a:p>
            <a:r>
              <a:rPr lang="en-US" dirty="0">
                <a:solidFill>
                  <a:prstClr val="black"/>
                </a:solidFill>
              </a:rPr>
              <a:t>Toxic RNA </a:t>
            </a:r>
          </a:p>
          <a:p>
            <a:r>
              <a:rPr lang="en-US" dirty="0">
                <a:solidFill>
                  <a:prstClr val="black"/>
                </a:solidFill>
              </a:rPr>
              <a:t>&amp; RAN proteins</a:t>
            </a:r>
            <a:endParaRPr lang="en-US" dirty="0">
              <a:solidFill>
                <a:prstClr val="black"/>
              </a:solidFill>
            </a:endParaRPr>
          </a:p>
        </p:txBody>
      </p:sp>
      <p:sp>
        <p:nvSpPr>
          <p:cNvPr id="172" name="Rectangle 171"/>
          <p:cNvSpPr/>
          <p:nvPr/>
        </p:nvSpPr>
        <p:spPr>
          <a:xfrm>
            <a:off x="6007056" y="2305875"/>
            <a:ext cx="1079544" cy="354230"/>
          </a:xfrm>
          <a:prstGeom prst="rect">
            <a:avLst/>
          </a:prstGeom>
          <a:solidFill>
            <a:schemeClr val="accent2">
              <a:lumMod val="20000"/>
              <a:lumOff val="80000"/>
            </a:schemeClr>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1F497D"/>
                </a:solidFill>
              </a:rPr>
              <a:t>CAG</a:t>
            </a:r>
            <a:r>
              <a:rPr lang="en-US" sz="2000" baseline="-25000" dirty="0" smtClean="0">
                <a:solidFill>
                  <a:srgbClr val="1F497D"/>
                </a:solidFill>
              </a:rPr>
              <a:t>EXP</a:t>
            </a:r>
            <a:endParaRPr lang="en-US" sz="2000" baseline="-25000" dirty="0">
              <a:solidFill>
                <a:srgbClr val="1F497D"/>
              </a:solidFill>
            </a:endParaRPr>
          </a:p>
        </p:txBody>
      </p:sp>
      <p:sp>
        <p:nvSpPr>
          <p:cNvPr id="173" name="Rectangle 172"/>
          <p:cNvSpPr/>
          <p:nvPr/>
        </p:nvSpPr>
        <p:spPr>
          <a:xfrm>
            <a:off x="6007057" y="4648199"/>
            <a:ext cx="1025727" cy="354230"/>
          </a:xfrm>
          <a:prstGeom prst="rect">
            <a:avLst/>
          </a:prstGeom>
          <a:solidFill>
            <a:schemeClr val="accent2">
              <a:lumMod val="20000"/>
              <a:lumOff val="80000"/>
            </a:schemeClr>
          </a:solidFill>
          <a:ln w="3175"/>
          <a:effectLst>
            <a:innerShdw blurRad="114300">
              <a:schemeClr val="tx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1F497D"/>
                </a:solidFill>
              </a:rPr>
              <a:t>CUG</a:t>
            </a:r>
            <a:r>
              <a:rPr lang="en-US" sz="2000" baseline="-25000" dirty="0" smtClean="0">
                <a:solidFill>
                  <a:srgbClr val="1F497D"/>
                </a:solidFill>
              </a:rPr>
              <a:t>EXP</a:t>
            </a:r>
            <a:endParaRPr lang="en-US" sz="2000" baseline="-25000" dirty="0">
              <a:solidFill>
                <a:srgbClr val="1F497D"/>
              </a:solidFill>
            </a:endParaRPr>
          </a:p>
        </p:txBody>
      </p:sp>
      <p:cxnSp>
        <p:nvCxnSpPr>
          <p:cNvPr id="175" name="Straight Connector 174"/>
          <p:cNvCxnSpPr/>
          <p:nvPr/>
        </p:nvCxnSpPr>
        <p:spPr>
          <a:xfrm>
            <a:off x="7356486" y="3898606"/>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239831" y="3898606"/>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479792" y="3898606"/>
            <a:ext cx="80966" cy="0"/>
          </a:xfrm>
          <a:prstGeom prst="line">
            <a:avLst/>
          </a:prstGeom>
          <a:ln w="25400"/>
          <a:effectLst/>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315200" y="4800599"/>
            <a:ext cx="377026" cy="369332"/>
          </a:xfrm>
          <a:prstGeom prst="rect">
            <a:avLst/>
          </a:prstGeom>
          <a:noFill/>
        </p:spPr>
        <p:txBody>
          <a:bodyPr wrap="none" rtlCol="0">
            <a:spAutoFit/>
          </a:bodyPr>
          <a:lstStyle/>
          <a:p>
            <a:r>
              <a:rPr lang="en-US" dirty="0">
                <a:solidFill>
                  <a:prstClr val="black"/>
                </a:solidFill>
              </a:rPr>
              <a:t>5’</a:t>
            </a:r>
            <a:endParaRPr lang="en-US" dirty="0">
              <a:solidFill>
                <a:prstClr val="black"/>
              </a:solidFill>
            </a:endParaRPr>
          </a:p>
        </p:txBody>
      </p:sp>
      <p:sp>
        <p:nvSpPr>
          <p:cNvPr id="5" name="Cloud 4"/>
          <p:cNvSpPr/>
          <p:nvPr/>
        </p:nvSpPr>
        <p:spPr>
          <a:xfrm>
            <a:off x="9677400" y="1676399"/>
            <a:ext cx="304800" cy="381000"/>
          </a:xfrm>
          <a:prstGeom prst="cloud">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10058400" y="2071207"/>
            <a:ext cx="304800" cy="381000"/>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9601200" y="2514599"/>
            <a:ext cx="304800" cy="3810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3048000" y="4825314"/>
            <a:ext cx="304800" cy="381000"/>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2936083" y="5465980"/>
            <a:ext cx="304800" cy="3810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2514600" y="4933817"/>
            <a:ext cx="304800" cy="381000"/>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40633" t="19196" r="36843" b="12894"/>
          <a:stretch/>
        </p:blipFill>
        <p:spPr>
          <a:xfrm rot="5400000">
            <a:off x="8352456" y="4845334"/>
            <a:ext cx="888495" cy="2070037"/>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40633" t="19196" r="36843" b="12894"/>
          <a:stretch/>
        </p:blipFill>
        <p:spPr>
          <a:xfrm rot="5400000">
            <a:off x="2466771" y="1110093"/>
            <a:ext cx="806787" cy="1879672"/>
          </a:xfrm>
          <a:prstGeom prst="rect">
            <a:avLst/>
          </a:prstGeom>
        </p:spPr>
      </p:pic>
      <p:pic>
        <p:nvPicPr>
          <p:cNvPr id="50" name="Picture 49"/>
          <p:cNvPicPr>
            <a:picLocks noChangeAspect="1"/>
          </p:cNvPicPr>
          <p:nvPr/>
        </p:nvPicPr>
        <p:blipFill rotWithShape="1">
          <a:blip r:embed="rId5">
            <a:extLst>
              <a:ext uri="{28A0092B-C50C-407E-A947-70E740481C1C}">
                <a14:useLocalDpi xmlns:a14="http://schemas.microsoft.com/office/drawing/2010/main" val="0"/>
              </a:ext>
            </a:extLst>
          </a:blip>
          <a:srcRect r="11695"/>
          <a:stretch/>
        </p:blipFill>
        <p:spPr>
          <a:xfrm rot="9767740" flipV="1">
            <a:off x="7158456" y="5048034"/>
            <a:ext cx="869802" cy="784480"/>
          </a:xfrm>
          <a:prstGeom prst="rect">
            <a:avLst/>
          </a:prstGeom>
        </p:spPr>
      </p:pic>
      <p:pic>
        <p:nvPicPr>
          <p:cNvPr id="51" name="Picture 50"/>
          <p:cNvPicPr>
            <a:picLocks noChangeAspect="1"/>
          </p:cNvPicPr>
          <p:nvPr/>
        </p:nvPicPr>
        <p:blipFill rotWithShape="1">
          <a:blip r:embed="rId5">
            <a:extLst>
              <a:ext uri="{28A0092B-C50C-407E-A947-70E740481C1C}">
                <a14:useLocalDpi xmlns:a14="http://schemas.microsoft.com/office/drawing/2010/main" val="0"/>
              </a:ext>
            </a:extLst>
          </a:blip>
          <a:srcRect r="11695"/>
          <a:stretch/>
        </p:blipFill>
        <p:spPr>
          <a:xfrm rot="316363" flipV="1">
            <a:off x="3955566" y="1539412"/>
            <a:ext cx="869802" cy="784480"/>
          </a:xfrm>
          <a:prstGeom prst="rect">
            <a:avLst/>
          </a:prstGeom>
        </p:spPr>
      </p:pic>
      <p:grpSp>
        <p:nvGrpSpPr>
          <p:cNvPr id="18" name="Group 17"/>
          <p:cNvGrpSpPr/>
          <p:nvPr/>
        </p:nvGrpSpPr>
        <p:grpSpPr>
          <a:xfrm>
            <a:off x="2747464" y="4762989"/>
            <a:ext cx="682038" cy="964423"/>
            <a:chOff x="7776162" y="3200400"/>
            <a:chExt cx="682038" cy="964423"/>
          </a:xfrm>
        </p:grpSpPr>
        <p:cxnSp>
          <p:nvCxnSpPr>
            <p:cNvPr id="11" name="Straight Connector 10"/>
            <p:cNvCxnSpPr/>
            <p:nvPr/>
          </p:nvCxnSpPr>
          <p:spPr>
            <a:xfrm>
              <a:off x="7776162" y="3259556"/>
              <a:ext cx="682038" cy="8635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7776162" y="3200400"/>
              <a:ext cx="605838" cy="9644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6165492" y="4522781"/>
            <a:ext cx="682038" cy="792036"/>
            <a:chOff x="8298185" y="4645446"/>
            <a:chExt cx="682038" cy="970628"/>
          </a:xfrm>
        </p:grpSpPr>
        <p:cxnSp>
          <p:nvCxnSpPr>
            <p:cNvPr id="56" name="Straight Connector 55"/>
            <p:cNvCxnSpPr/>
            <p:nvPr/>
          </p:nvCxnSpPr>
          <p:spPr>
            <a:xfrm>
              <a:off x="8298185" y="4645446"/>
              <a:ext cx="682038" cy="8635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8352956" y="4651651"/>
              <a:ext cx="605838" cy="9644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246148" y="1988937"/>
            <a:ext cx="682038" cy="964423"/>
            <a:chOff x="7776162" y="3200400"/>
            <a:chExt cx="682038" cy="964423"/>
          </a:xfrm>
        </p:grpSpPr>
        <p:cxnSp>
          <p:nvCxnSpPr>
            <p:cNvPr id="59" name="Straight Connector 58"/>
            <p:cNvCxnSpPr/>
            <p:nvPr/>
          </p:nvCxnSpPr>
          <p:spPr>
            <a:xfrm>
              <a:off x="7776162" y="3259556"/>
              <a:ext cx="682038" cy="8635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776162" y="3200400"/>
              <a:ext cx="605838" cy="9644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9677400" y="1597289"/>
            <a:ext cx="682038" cy="964423"/>
            <a:chOff x="7776162" y="3200400"/>
            <a:chExt cx="682038" cy="964423"/>
          </a:xfrm>
        </p:grpSpPr>
        <p:cxnSp>
          <p:nvCxnSpPr>
            <p:cNvPr id="62" name="Straight Connector 61"/>
            <p:cNvCxnSpPr/>
            <p:nvPr/>
          </p:nvCxnSpPr>
          <p:spPr>
            <a:xfrm>
              <a:off x="7776162" y="3259556"/>
              <a:ext cx="682038" cy="86350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776162" y="3200400"/>
              <a:ext cx="605838" cy="9644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270018" y="6422022"/>
            <a:ext cx="7491666" cy="369332"/>
          </a:xfrm>
          <a:prstGeom prst="rect">
            <a:avLst/>
          </a:prstGeom>
          <a:noFill/>
        </p:spPr>
        <p:txBody>
          <a:bodyPr wrap="none" rtlCol="0">
            <a:spAutoFit/>
          </a:bodyPr>
          <a:lstStyle/>
          <a:p>
            <a:r>
              <a:rPr lang="en-US" dirty="0" smtClean="0"/>
              <a:t>Similar strategies being applied for many of the </a:t>
            </a:r>
            <a:r>
              <a:rPr lang="en-US" smtClean="0"/>
              <a:t>SCAs including SCA1 and SCA3</a:t>
            </a:r>
            <a:endParaRPr lang="en-US" dirty="0"/>
          </a:p>
        </p:txBody>
      </p:sp>
    </p:spTree>
    <p:extLst>
      <p:ext uri="{BB962C8B-B14F-4D97-AF65-F5344CB8AC3E}">
        <p14:creationId xmlns:p14="http://schemas.microsoft.com/office/powerpoint/2010/main" val="162213658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6"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276600"/>
            <a:ext cx="8229600" cy="1143000"/>
          </a:xfrm>
        </p:spPr>
        <p:txBody>
          <a:bodyPr>
            <a:noAutofit/>
          </a:bodyPr>
          <a:lstStyle/>
          <a:p>
            <a:r>
              <a:rPr lang="en-US" sz="3200" dirty="0"/>
              <a:t>GENE DISCOVERY</a:t>
            </a:r>
            <a:br>
              <a:rPr lang="en-US" sz="3200" dirty="0"/>
            </a:br>
            <a:r>
              <a:rPr lang="en-US" sz="3200" dirty="0"/>
              <a:t/>
            </a:r>
            <a:br>
              <a:rPr lang="en-US" sz="3200" dirty="0"/>
            </a:br>
            <a:r>
              <a:rPr lang="en-US" sz="3200" dirty="0"/>
              <a:t>HOW GENETIC MUTATIONS CAUSE DISEASE</a:t>
            </a:r>
            <a:br>
              <a:rPr lang="en-US" sz="3200" dirty="0"/>
            </a:br>
            <a:r>
              <a:rPr lang="en-US" sz="3200" dirty="0"/>
              <a:t/>
            </a:r>
            <a:br>
              <a:rPr lang="en-US" sz="3200" dirty="0"/>
            </a:br>
            <a:r>
              <a:rPr lang="en-US" sz="3200" dirty="0"/>
              <a:t>THERAPY DEVELOPMENT</a:t>
            </a:r>
          </a:p>
        </p:txBody>
      </p:sp>
      <p:sp>
        <p:nvSpPr>
          <p:cNvPr id="4" name="Title 1"/>
          <p:cNvSpPr txBox="1">
            <a:spLocks/>
          </p:cNvSpPr>
          <p:nvPr/>
        </p:nvSpPr>
        <p:spPr>
          <a:xfrm>
            <a:off x="2089298" y="7620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t>PARTNERING </a:t>
            </a:r>
            <a:r>
              <a:rPr lang="en-US" sz="6000" dirty="0"/>
              <a:t>WITH YOU</a:t>
            </a:r>
          </a:p>
        </p:txBody>
      </p:sp>
    </p:spTree>
    <p:extLst>
      <p:ext uri="{BB962C8B-B14F-4D97-AF65-F5344CB8AC3E}">
        <p14:creationId xmlns:p14="http://schemas.microsoft.com/office/powerpoint/2010/main" val="7391772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a:spLocks noGrp="1"/>
          </p:cNvSpPr>
          <p:nvPr>
            <p:ph idx="1"/>
          </p:nvPr>
        </p:nvSpPr>
        <p:spPr>
          <a:xfrm>
            <a:off x="1739982" y="990600"/>
            <a:ext cx="8229600" cy="4525963"/>
          </a:xfrm>
        </p:spPr>
        <p:txBody>
          <a:bodyPr>
            <a:noAutofit/>
          </a:bodyPr>
          <a:lstStyle/>
          <a:p>
            <a:endParaRPr lang="en-US" sz="2400" dirty="0"/>
          </a:p>
          <a:p>
            <a:pPr marL="0" indent="0" algn="ctr">
              <a:buNone/>
            </a:pPr>
            <a:r>
              <a:rPr lang="en-US" sz="6600" dirty="0"/>
              <a:t>THANK YOU!!!!!!</a:t>
            </a:r>
            <a:endParaRPr lang="en-US" sz="6600" dirty="0"/>
          </a:p>
          <a:p>
            <a:endParaRPr lang="en-US" sz="2400" dirty="0"/>
          </a:p>
          <a:p>
            <a:r>
              <a:rPr lang="en-US" sz="2400" dirty="0"/>
              <a:t>NAF funding critically important for understanding the causes of ataxia and developing treatments</a:t>
            </a:r>
          </a:p>
          <a:p>
            <a:pPr marL="0" indent="0">
              <a:buNone/>
            </a:pPr>
            <a:endParaRPr lang="en-US" sz="2400" dirty="0"/>
          </a:p>
          <a:p>
            <a:r>
              <a:rPr lang="en-US" sz="2400" dirty="0"/>
              <a:t>Therapeutic efforts to target RNA and protein pathways </a:t>
            </a:r>
            <a:r>
              <a:rPr lang="en-US" sz="2400" dirty="0" smtClean="0"/>
              <a:t>and to repair genes are </a:t>
            </a:r>
            <a:r>
              <a:rPr lang="en-US" sz="2400" dirty="0"/>
              <a:t>underway. </a:t>
            </a:r>
          </a:p>
          <a:p>
            <a:endParaRPr lang="en-US" sz="2400" dirty="0"/>
          </a:p>
          <a:p>
            <a:r>
              <a:rPr lang="en-US" sz="2400" dirty="0"/>
              <a:t>Lessons from one disease connect to other </a:t>
            </a:r>
            <a:r>
              <a:rPr lang="en-US" sz="2400" dirty="0" smtClean="0"/>
              <a:t>diseases</a:t>
            </a:r>
          </a:p>
          <a:p>
            <a:pPr lvl="1"/>
            <a:r>
              <a:rPr lang="en-US" sz="2000" dirty="0" smtClean="0"/>
              <a:t>How mutations cause disease</a:t>
            </a:r>
          </a:p>
          <a:p>
            <a:pPr lvl="1"/>
            <a:r>
              <a:rPr lang="en-US" sz="2000" dirty="0" smtClean="0"/>
              <a:t>Therapy development </a:t>
            </a:r>
            <a:endParaRPr lang="en-US" sz="2000" dirty="0"/>
          </a:p>
          <a:p>
            <a:endParaRPr lang="en-US" sz="2400" dirty="0"/>
          </a:p>
          <a:p>
            <a:endParaRPr lang="en-US" sz="1200" dirty="0"/>
          </a:p>
          <a:p>
            <a:endParaRPr lang="en-US" sz="1200" dirty="0"/>
          </a:p>
          <a:p>
            <a:endParaRPr lang="en-US" sz="1200" dirty="0"/>
          </a:p>
        </p:txBody>
      </p:sp>
      <p:sp>
        <p:nvSpPr>
          <p:cNvPr id="2" name="Title 1"/>
          <p:cNvSpPr>
            <a:spLocks noGrp="1"/>
          </p:cNvSpPr>
          <p:nvPr>
            <p:ph type="title"/>
          </p:nvPr>
        </p:nvSpPr>
        <p:spPr>
          <a:xfrm>
            <a:off x="1739982" y="186690"/>
            <a:ext cx="8229600" cy="1143000"/>
          </a:xfrm>
        </p:spPr>
        <p:txBody>
          <a:bodyPr>
            <a:normAutofit/>
          </a:bodyPr>
          <a:lstStyle/>
          <a:p>
            <a:r>
              <a:rPr lang="en-US" sz="7200" i="1" dirty="0" smtClean="0"/>
              <a:t>Conclusions</a:t>
            </a:r>
            <a:endParaRPr lang="en-US" sz="7200" i="1" dirty="0"/>
          </a:p>
        </p:txBody>
      </p:sp>
      <p:pic>
        <p:nvPicPr>
          <p:cNvPr id="4" name="Picture 29"/>
          <p:cNvPicPr>
            <a:picLocks noChangeAspect="1" noChangeArrowheads="1"/>
          </p:cNvPicPr>
          <p:nvPr/>
        </p:nvPicPr>
        <p:blipFill>
          <a:blip r:embed="rId3">
            <a:lum contrast="48000"/>
            <a:extLst>
              <a:ext uri="{28A0092B-C50C-407E-A947-70E740481C1C}">
                <a14:useLocalDpi xmlns:a14="http://schemas.microsoft.com/office/drawing/2010/main" val="0"/>
              </a:ext>
            </a:extLst>
          </a:blip>
          <a:srcRect l="14621" t="15385" r="19582" b="23077"/>
          <a:stretch>
            <a:fillRect/>
          </a:stretch>
        </p:blipFill>
        <p:spPr bwMode="auto">
          <a:xfrm>
            <a:off x="195263" y="1504031"/>
            <a:ext cx="1057275" cy="93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229" r="47696" b="76798"/>
          <a:stretch/>
        </p:blipFill>
        <p:spPr>
          <a:xfrm>
            <a:off x="195263" y="293542"/>
            <a:ext cx="1057275" cy="8953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4484" y="1828800"/>
            <a:ext cx="1494692" cy="777240"/>
          </a:xfrm>
          <a:prstGeom prst="rect">
            <a:avLst/>
          </a:prstGeom>
        </p:spPr>
      </p:pic>
      <p:sp>
        <p:nvSpPr>
          <p:cNvPr id="8" name="Rectangle 7"/>
          <p:cNvSpPr/>
          <p:nvPr/>
        </p:nvSpPr>
        <p:spPr>
          <a:xfrm>
            <a:off x="10288284" y="1684020"/>
            <a:ext cx="1570892"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11695"/>
          <a:stretch/>
        </p:blipFill>
        <p:spPr>
          <a:xfrm rot="4959651" flipV="1">
            <a:off x="10638829" y="456007"/>
            <a:ext cx="869802" cy="784480"/>
          </a:xfrm>
          <a:prstGeom prst="rect">
            <a:avLst/>
          </a:prstGeom>
        </p:spPr>
      </p:pic>
    </p:spTree>
    <p:extLst>
      <p:ext uri="{BB962C8B-B14F-4D97-AF65-F5344CB8AC3E}">
        <p14:creationId xmlns:p14="http://schemas.microsoft.com/office/powerpoint/2010/main" val="15830250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7" name="click.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a:solidFill>
                  <a:schemeClr val="accent6">
                    <a:lumMod val="50000"/>
                  </a:schemeClr>
                </a:solidFill>
              </a:rPr>
              <a:t>NAF’s Research Programs</a:t>
            </a:r>
            <a:endParaRPr lang="en-US" dirty="0"/>
          </a:p>
        </p:txBody>
      </p:sp>
      <p:sp>
        <p:nvSpPr>
          <p:cNvPr id="3" name="Content Placeholder 2"/>
          <p:cNvSpPr>
            <a:spLocks noGrp="1"/>
          </p:cNvSpPr>
          <p:nvPr>
            <p:ph idx="1"/>
          </p:nvPr>
        </p:nvSpPr>
        <p:spPr>
          <a:xfrm>
            <a:off x="2514600" y="2070354"/>
            <a:ext cx="8001000" cy="3873246"/>
          </a:xfrm>
        </p:spPr>
        <p:txBody>
          <a:bodyPr>
            <a:normAutofit/>
          </a:bodyPr>
          <a:lstStyle/>
          <a:p>
            <a:pPr>
              <a:buFont typeface="Wingdings" pitchFamily="2" charset="2"/>
              <a:buChar char="§"/>
            </a:pPr>
            <a:endParaRPr lang="en-US" sz="2400" dirty="0">
              <a:solidFill>
                <a:schemeClr val="accent6">
                  <a:lumMod val="50000"/>
                </a:schemeClr>
              </a:solidFill>
            </a:endParaRPr>
          </a:p>
          <a:p>
            <a:pPr>
              <a:buFont typeface="Wingdings" pitchFamily="2" charset="2"/>
              <a:buChar char="§"/>
            </a:pPr>
            <a:r>
              <a:rPr lang="en-US" sz="2400" b="1" dirty="0">
                <a:solidFill>
                  <a:schemeClr val="accent6">
                    <a:lumMod val="50000"/>
                  </a:schemeClr>
                </a:solidFill>
              </a:rPr>
              <a:t>Young Investigator and Young Investigator SCA Awards </a:t>
            </a:r>
            <a:r>
              <a:rPr lang="en-US" sz="2400" dirty="0">
                <a:solidFill>
                  <a:schemeClr val="accent6">
                    <a:lumMod val="50000"/>
                  </a:schemeClr>
                </a:solidFill>
              </a:rPr>
              <a:t>-</a:t>
            </a:r>
            <a:r>
              <a:rPr lang="en-US" sz="2400" b="1" dirty="0">
                <a:solidFill>
                  <a:schemeClr val="accent6">
                    <a:lumMod val="50000"/>
                  </a:schemeClr>
                </a:solidFill>
              </a:rPr>
              <a:t> </a:t>
            </a:r>
            <a:r>
              <a:rPr lang="en-US" sz="2400" dirty="0">
                <a:solidFill>
                  <a:schemeClr val="accent6">
                    <a:lumMod val="50000"/>
                  </a:schemeClr>
                </a:solidFill>
              </a:rPr>
              <a:t>Awarded to encourage young investigators to pursue a career in the field of ataxia</a:t>
            </a:r>
          </a:p>
          <a:p>
            <a:pPr>
              <a:buFont typeface="Wingdings" pitchFamily="2" charset="2"/>
              <a:buChar char="§"/>
            </a:pPr>
            <a:endParaRPr lang="en-US" sz="2400" b="1" dirty="0">
              <a:solidFill>
                <a:schemeClr val="accent6">
                  <a:lumMod val="50000"/>
                </a:schemeClr>
              </a:solidFill>
            </a:endParaRPr>
          </a:p>
          <a:p>
            <a:pPr>
              <a:buFont typeface="Wingdings" pitchFamily="2" charset="2"/>
              <a:buChar char="§"/>
            </a:pPr>
            <a:r>
              <a:rPr lang="en-US" sz="2400" b="1" dirty="0">
                <a:solidFill>
                  <a:schemeClr val="accent6">
                    <a:lumMod val="50000"/>
                  </a:schemeClr>
                </a:solidFill>
              </a:rPr>
              <a:t>Pioneer SCA Translational Awards </a:t>
            </a:r>
            <a:r>
              <a:rPr lang="en-US" sz="2400" dirty="0">
                <a:solidFill>
                  <a:schemeClr val="accent6">
                    <a:lumMod val="50000"/>
                  </a:schemeClr>
                </a:solidFill>
              </a:rPr>
              <a:t>- This grant is intended for research investigations that will facilitate the development of treatments for the spinocerebellar ataxias (SCAs).</a:t>
            </a:r>
            <a:endParaRPr lang="en-US" sz="2400" b="1" dirty="0">
              <a:solidFill>
                <a:schemeClr val="accent6">
                  <a:lumMod val="50000"/>
                </a:schemeClr>
              </a:solidFill>
            </a:endParaRPr>
          </a:p>
        </p:txBody>
      </p:sp>
    </p:spTree>
    <p:extLst>
      <p:ext uri="{BB962C8B-B14F-4D97-AF65-F5344CB8AC3E}">
        <p14:creationId xmlns:p14="http://schemas.microsoft.com/office/powerpoint/2010/main" val="412554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a:solidFill>
                  <a:schemeClr val="accent6">
                    <a:lumMod val="50000"/>
                  </a:schemeClr>
                </a:solidFill>
              </a:rPr>
              <a:t>Research Applications Received</a:t>
            </a:r>
            <a:endParaRPr lang="en-US" dirty="0"/>
          </a:p>
        </p:txBody>
      </p:sp>
      <p:sp>
        <p:nvSpPr>
          <p:cNvPr id="3" name="Content Placeholder 2"/>
          <p:cNvSpPr>
            <a:spLocks noGrp="1"/>
          </p:cNvSpPr>
          <p:nvPr>
            <p:ph idx="1"/>
          </p:nvPr>
        </p:nvSpPr>
        <p:spPr>
          <a:xfrm>
            <a:off x="2057400" y="2362200"/>
            <a:ext cx="8915400" cy="4114800"/>
          </a:xfrm>
        </p:spPr>
        <p:txBody>
          <a:bodyPr>
            <a:normAutofit fontScale="85000" lnSpcReduction="20000"/>
          </a:bodyPr>
          <a:lstStyle/>
          <a:p>
            <a:pPr>
              <a:buFont typeface="Wingdings" pitchFamily="2" charset="2"/>
              <a:buChar char="§"/>
            </a:pPr>
            <a:r>
              <a:rPr lang="en-US" sz="2400" dirty="0">
                <a:solidFill>
                  <a:schemeClr val="accent6">
                    <a:lumMod val="50000"/>
                  </a:schemeClr>
                </a:solidFill>
              </a:rPr>
              <a:t>33 Seed-money grant applications were received</a:t>
            </a:r>
          </a:p>
          <a:p>
            <a:pPr marL="0" indent="0">
              <a:buNone/>
            </a:pPr>
            <a:r>
              <a:rPr lang="en-US" sz="2400" dirty="0">
                <a:solidFill>
                  <a:schemeClr val="accent6">
                    <a:lumMod val="50000"/>
                  </a:schemeClr>
                </a:solidFill>
              </a:rPr>
              <a:t>   </a:t>
            </a:r>
          </a:p>
          <a:p>
            <a:pPr>
              <a:buFont typeface="Wingdings" pitchFamily="2" charset="2"/>
              <a:buChar char="§"/>
            </a:pPr>
            <a:r>
              <a:rPr lang="en-US" sz="2400" dirty="0">
                <a:solidFill>
                  <a:schemeClr val="accent6">
                    <a:lumMod val="50000"/>
                  </a:schemeClr>
                </a:solidFill>
              </a:rPr>
              <a:t>22 Post-Doc Fellowship Applications received </a:t>
            </a:r>
          </a:p>
          <a:p>
            <a:pPr>
              <a:buFont typeface="Wingdings" pitchFamily="2" charset="2"/>
              <a:buChar char="§"/>
            </a:pPr>
            <a:endParaRPr lang="en-US" sz="2400" dirty="0">
              <a:solidFill>
                <a:schemeClr val="accent6">
                  <a:lumMod val="50000"/>
                </a:schemeClr>
              </a:solidFill>
            </a:endParaRPr>
          </a:p>
          <a:p>
            <a:pPr>
              <a:buFont typeface="Wingdings" pitchFamily="2" charset="2"/>
              <a:buChar char="§"/>
            </a:pPr>
            <a:r>
              <a:rPr lang="en-US" sz="2400" dirty="0">
                <a:solidFill>
                  <a:schemeClr val="accent6">
                    <a:lumMod val="50000"/>
                  </a:schemeClr>
                </a:solidFill>
              </a:rPr>
              <a:t>15 Young Investigator (non-SCA) applications received</a:t>
            </a:r>
          </a:p>
          <a:p>
            <a:pPr>
              <a:buFont typeface="Wingdings" pitchFamily="2" charset="2"/>
              <a:buChar char="§"/>
            </a:pPr>
            <a:endParaRPr lang="en-US" sz="2400" dirty="0">
              <a:solidFill>
                <a:schemeClr val="accent6">
                  <a:lumMod val="50000"/>
                </a:schemeClr>
              </a:solidFill>
            </a:endParaRPr>
          </a:p>
          <a:p>
            <a:pPr lvl="0">
              <a:buFont typeface="Wingdings" pitchFamily="2" charset="2"/>
              <a:buChar char="§"/>
            </a:pPr>
            <a:r>
              <a:rPr lang="en-US" sz="2400" dirty="0">
                <a:solidFill>
                  <a:srgbClr val="4A9BDC">
                    <a:lumMod val="50000"/>
                  </a:srgbClr>
                </a:solidFill>
              </a:rPr>
              <a:t>14 Pioneer SCA Translational Research Applications received </a:t>
            </a:r>
          </a:p>
          <a:p>
            <a:pPr marL="0" lvl="0" indent="0">
              <a:buNone/>
            </a:pPr>
            <a:endParaRPr lang="en-US" sz="2400" dirty="0">
              <a:solidFill>
                <a:srgbClr val="4A9BDC">
                  <a:lumMod val="50000"/>
                </a:srgbClr>
              </a:solidFill>
            </a:endParaRPr>
          </a:p>
          <a:p>
            <a:pPr lvl="0">
              <a:buFont typeface="Wingdings" pitchFamily="2" charset="2"/>
              <a:buChar char="§"/>
            </a:pPr>
            <a:r>
              <a:rPr lang="en-US" sz="2400" dirty="0">
                <a:solidFill>
                  <a:srgbClr val="4A9BDC">
                    <a:lumMod val="50000"/>
                  </a:srgbClr>
                </a:solidFill>
              </a:rPr>
              <a:t>18 Young Investigator SCA Applications received </a:t>
            </a:r>
          </a:p>
          <a:p>
            <a:pPr lvl="0">
              <a:buFont typeface="Wingdings" pitchFamily="2" charset="2"/>
              <a:buChar char="§"/>
            </a:pPr>
            <a:endParaRPr lang="en-US" sz="2400" dirty="0">
              <a:solidFill>
                <a:srgbClr val="4A9BDC">
                  <a:lumMod val="50000"/>
                </a:srgbClr>
              </a:solidFill>
            </a:endParaRPr>
          </a:p>
          <a:p>
            <a:pPr marL="0" lvl="0" indent="0">
              <a:buNone/>
            </a:pPr>
            <a:r>
              <a:rPr lang="en-US" sz="2400" b="1" dirty="0">
                <a:solidFill>
                  <a:srgbClr val="4A9BDC">
                    <a:lumMod val="50000"/>
                  </a:srgbClr>
                </a:solidFill>
              </a:rPr>
              <a:t>TOTAL of 102 Applications were submitted</a:t>
            </a:r>
          </a:p>
          <a:p>
            <a:pPr marL="0" indent="0">
              <a:buNone/>
            </a:pPr>
            <a:r>
              <a:rPr lang="en-US" sz="2400" dirty="0">
                <a:solidFill>
                  <a:schemeClr val="accent6">
                    <a:lumMod val="50000"/>
                  </a:schemeClr>
                </a:solidFill>
              </a:rPr>
              <a:t>  </a:t>
            </a:r>
          </a:p>
        </p:txBody>
      </p:sp>
    </p:spTree>
    <p:extLst>
      <p:ext uri="{BB962C8B-B14F-4D97-AF65-F5344CB8AC3E}">
        <p14:creationId xmlns:p14="http://schemas.microsoft.com/office/powerpoint/2010/main" val="901401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960870" cy="1293028"/>
          </a:xfrm>
        </p:spPr>
        <p:txBody>
          <a:bodyPr/>
          <a:lstStyle/>
          <a:p>
            <a:pPr algn="ctr"/>
            <a:r>
              <a:rPr lang="en-US" b="1" dirty="0">
                <a:solidFill>
                  <a:schemeClr val="accent6">
                    <a:lumMod val="50000"/>
                  </a:schemeClr>
                </a:solidFill>
              </a:rPr>
              <a:t>13 Countries represented</a:t>
            </a:r>
            <a:endParaRPr lang="en-US" dirty="0"/>
          </a:p>
        </p:txBody>
      </p:sp>
      <p:sp>
        <p:nvSpPr>
          <p:cNvPr id="3" name="Content Placeholder 2"/>
          <p:cNvSpPr>
            <a:spLocks noGrp="1"/>
          </p:cNvSpPr>
          <p:nvPr>
            <p:ph idx="1"/>
          </p:nvPr>
        </p:nvSpPr>
        <p:spPr>
          <a:xfrm>
            <a:off x="2209800" y="1905000"/>
            <a:ext cx="3733800" cy="4025646"/>
          </a:xfrm>
        </p:spPr>
        <p:txBody>
          <a:bodyPr>
            <a:normAutofit/>
          </a:bodyPr>
          <a:lstStyle/>
          <a:p>
            <a:pPr>
              <a:buFont typeface="Wingdings" pitchFamily="2" charset="2"/>
              <a:buChar char="§"/>
            </a:pPr>
            <a:endParaRPr lang="en-US" sz="2400" dirty="0">
              <a:solidFill>
                <a:schemeClr val="accent6">
                  <a:lumMod val="50000"/>
                </a:schemeClr>
              </a:solidFill>
            </a:endParaRPr>
          </a:p>
          <a:p>
            <a:pPr>
              <a:buFont typeface="Wingdings" pitchFamily="2" charset="2"/>
              <a:buChar char="§"/>
            </a:pPr>
            <a:r>
              <a:rPr lang="en-US" sz="2800" dirty="0">
                <a:solidFill>
                  <a:srgbClr val="4A9BDC">
                    <a:lumMod val="50000"/>
                  </a:srgbClr>
                </a:solidFill>
              </a:rPr>
              <a:t>United States</a:t>
            </a:r>
          </a:p>
          <a:p>
            <a:pPr>
              <a:buFont typeface="Wingdings" pitchFamily="2" charset="2"/>
              <a:buChar char="§"/>
            </a:pPr>
            <a:r>
              <a:rPr lang="en-US" sz="2800" dirty="0">
                <a:solidFill>
                  <a:srgbClr val="4A9BDC">
                    <a:lumMod val="50000"/>
                  </a:srgbClr>
                </a:solidFill>
              </a:rPr>
              <a:t>United K</a:t>
            </a:r>
            <a:r>
              <a:rPr lang="en-US" sz="2800" dirty="0">
                <a:solidFill>
                  <a:schemeClr val="accent6">
                    <a:lumMod val="50000"/>
                  </a:schemeClr>
                </a:solidFill>
              </a:rPr>
              <a:t>ingdom</a:t>
            </a:r>
          </a:p>
          <a:p>
            <a:pPr>
              <a:buFont typeface="Wingdings" pitchFamily="2" charset="2"/>
              <a:buChar char="§"/>
            </a:pPr>
            <a:r>
              <a:rPr lang="en-US" sz="2800" dirty="0">
                <a:solidFill>
                  <a:schemeClr val="accent6">
                    <a:lumMod val="50000"/>
                  </a:schemeClr>
                </a:solidFill>
              </a:rPr>
              <a:t>Brazil</a:t>
            </a:r>
          </a:p>
          <a:p>
            <a:pPr>
              <a:buFont typeface="Wingdings" pitchFamily="2" charset="2"/>
              <a:buChar char="§"/>
            </a:pPr>
            <a:r>
              <a:rPr lang="en-US" sz="2800" dirty="0">
                <a:solidFill>
                  <a:schemeClr val="accent6">
                    <a:lumMod val="50000"/>
                  </a:schemeClr>
                </a:solidFill>
              </a:rPr>
              <a:t>The Netherlands</a:t>
            </a:r>
          </a:p>
          <a:p>
            <a:pPr>
              <a:buFont typeface="Wingdings" pitchFamily="2" charset="2"/>
              <a:buChar char="§"/>
            </a:pPr>
            <a:r>
              <a:rPr lang="en-US" sz="2800" dirty="0">
                <a:solidFill>
                  <a:schemeClr val="accent6">
                    <a:lumMod val="50000"/>
                  </a:schemeClr>
                </a:solidFill>
              </a:rPr>
              <a:t>Germany</a:t>
            </a:r>
          </a:p>
          <a:p>
            <a:pPr>
              <a:buFont typeface="Wingdings" pitchFamily="2" charset="2"/>
              <a:buChar char="§"/>
            </a:pPr>
            <a:r>
              <a:rPr lang="en-US" sz="2800" dirty="0">
                <a:solidFill>
                  <a:schemeClr val="accent6">
                    <a:lumMod val="50000"/>
                  </a:schemeClr>
                </a:solidFill>
              </a:rPr>
              <a:t>Portugal</a:t>
            </a:r>
          </a:p>
          <a:p>
            <a:pPr>
              <a:buFont typeface="Wingdings" pitchFamily="2" charset="2"/>
              <a:buChar char="§"/>
            </a:pPr>
            <a:r>
              <a:rPr lang="en-US" sz="2800" dirty="0">
                <a:solidFill>
                  <a:schemeClr val="accent6">
                    <a:lumMod val="50000"/>
                  </a:schemeClr>
                </a:solidFill>
              </a:rPr>
              <a:t>Australia</a:t>
            </a:r>
          </a:p>
          <a:p>
            <a:pPr>
              <a:buFont typeface="Wingdings" pitchFamily="2" charset="2"/>
              <a:buChar char="§"/>
            </a:pPr>
            <a:endParaRPr lang="en-US" sz="2400" dirty="0">
              <a:solidFill>
                <a:schemeClr val="accent6">
                  <a:lumMod val="50000"/>
                </a:schemeClr>
              </a:solidFill>
            </a:endParaRPr>
          </a:p>
        </p:txBody>
      </p:sp>
      <p:sp>
        <p:nvSpPr>
          <p:cNvPr id="5" name="Rectangle 4"/>
          <p:cNvSpPr/>
          <p:nvPr/>
        </p:nvSpPr>
        <p:spPr>
          <a:xfrm>
            <a:off x="6781800" y="2286000"/>
            <a:ext cx="3352800" cy="3060325"/>
          </a:xfrm>
          <a:prstGeom prst="rect">
            <a:avLst/>
          </a:prstGeom>
        </p:spPr>
        <p:txBody>
          <a:bodyPr wrap="square">
            <a:spAutoFit/>
          </a:bodyPr>
          <a:lstStyle/>
          <a:p>
            <a:pPr marL="228600" lvl="0" indent="-228600">
              <a:lnSpc>
                <a:spcPct val="90000"/>
              </a:lnSpc>
              <a:spcBef>
                <a:spcPts val="1000"/>
              </a:spcBef>
              <a:buFont typeface="Wingdings" pitchFamily="2" charset="2"/>
              <a:buChar char="§"/>
            </a:pPr>
            <a:r>
              <a:rPr lang="en-US" sz="2800" dirty="0">
                <a:solidFill>
                  <a:srgbClr val="4A9BDC">
                    <a:lumMod val="50000"/>
                  </a:srgbClr>
                </a:solidFill>
              </a:rPr>
              <a:t>Canada</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Spain</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France</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Italy</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Cyprus</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Mexico</a:t>
            </a:r>
          </a:p>
        </p:txBody>
      </p:sp>
    </p:spTree>
    <p:extLst>
      <p:ext uri="{BB962C8B-B14F-4D97-AF65-F5344CB8AC3E}">
        <p14:creationId xmlns:p14="http://schemas.microsoft.com/office/powerpoint/2010/main" val="6311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960870" cy="1293028"/>
          </a:xfrm>
        </p:spPr>
        <p:txBody>
          <a:bodyPr/>
          <a:lstStyle/>
          <a:p>
            <a:pPr algn="ctr"/>
            <a:r>
              <a:rPr lang="en-US" b="1" dirty="0">
                <a:solidFill>
                  <a:schemeClr val="accent6">
                    <a:lumMod val="50000"/>
                  </a:schemeClr>
                </a:solidFill>
              </a:rPr>
              <a:t>Types of ataxia </a:t>
            </a:r>
            <a:endParaRPr lang="en-US" dirty="0"/>
          </a:p>
        </p:txBody>
      </p:sp>
      <p:sp>
        <p:nvSpPr>
          <p:cNvPr id="3" name="Content Placeholder 2"/>
          <p:cNvSpPr>
            <a:spLocks noGrp="1"/>
          </p:cNvSpPr>
          <p:nvPr>
            <p:ph idx="1"/>
          </p:nvPr>
        </p:nvSpPr>
        <p:spPr>
          <a:xfrm>
            <a:off x="2209800" y="1905000"/>
            <a:ext cx="3733800" cy="4025646"/>
          </a:xfrm>
        </p:spPr>
        <p:txBody>
          <a:bodyPr>
            <a:normAutofit/>
          </a:bodyPr>
          <a:lstStyle/>
          <a:p>
            <a:pPr>
              <a:buFont typeface="Wingdings" pitchFamily="2" charset="2"/>
              <a:buChar char="§"/>
            </a:pPr>
            <a:endParaRPr lang="en-US" sz="2400" dirty="0">
              <a:solidFill>
                <a:schemeClr val="accent6">
                  <a:lumMod val="50000"/>
                </a:schemeClr>
              </a:solidFill>
            </a:endParaRPr>
          </a:p>
          <a:p>
            <a:pPr>
              <a:buFont typeface="Wingdings" pitchFamily="2" charset="2"/>
              <a:buChar char="§"/>
            </a:pPr>
            <a:r>
              <a:rPr lang="en-US" sz="2800" dirty="0">
                <a:solidFill>
                  <a:srgbClr val="4A9BDC">
                    <a:lumMod val="50000"/>
                  </a:srgbClr>
                </a:solidFill>
              </a:rPr>
              <a:t>SCAs</a:t>
            </a:r>
          </a:p>
          <a:p>
            <a:pPr>
              <a:buFont typeface="Wingdings" pitchFamily="2" charset="2"/>
              <a:buChar char="§"/>
            </a:pPr>
            <a:r>
              <a:rPr lang="en-US" sz="2800" dirty="0">
                <a:solidFill>
                  <a:srgbClr val="4A9BDC">
                    <a:lumMod val="50000"/>
                  </a:srgbClr>
                </a:solidFill>
              </a:rPr>
              <a:t>Friedreich Ataxia </a:t>
            </a:r>
          </a:p>
          <a:p>
            <a:pPr>
              <a:buFont typeface="Wingdings" pitchFamily="2" charset="2"/>
              <a:buChar char="§"/>
            </a:pPr>
            <a:r>
              <a:rPr lang="en-US" sz="2800" dirty="0">
                <a:solidFill>
                  <a:srgbClr val="4A9BDC">
                    <a:lumMod val="50000"/>
                  </a:srgbClr>
                </a:solidFill>
              </a:rPr>
              <a:t>Gordon Holmes Syndrome</a:t>
            </a:r>
          </a:p>
          <a:p>
            <a:pPr>
              <a:buFont typeface="Wingdings" pitchFamily="2" charset="2"/>
              <a:buChar char="§"/>
            </a:pPr>
            <a:r>
              <a:rPr lang="en-US" sz="2800" dirty="0">
                <a:solidFill>
                  <a:srgbClr val="4A9BDC">
                    <a:lumMod val="50000"/>
                  </a:srgbClr>
                </a:solidFill>
              </a:rPr>
              <a:t>Joubert Syndrome</a:t>
            </a:r>
          </a:p>
          <a:p>
            <a:pPr>
              <a:buFont typeface="Wingdings" pitchFamily="2" charset="2"/>
              <a:buChar char="§"/>
            </a:pPr>
            <a:r>
              <a:rPr lang="en-US" sz="2800" dirty="0">
                <a:solidFill>
                  <a:srgbClr val="4A9BDC">
                    <a:lumMod val="50000"/>
                  </a:srgbClr>
                </a:solidFill>
              </a:rPr>
              <a:t>Mitochondrial</a:t>
            </a:r>
          </a:p>
          <a:p>
            <a:pPr>
              <a:buFont typeface="Wingdings" pitchFamily="2" charset="2"/>
              <a:buChar char="§"/>
            </a:pPr>
            <a:r>
              <a:rPr lang="en-US" sz="2800" dirty="0">
                <a:solidFill>
                  <a:srgbClr val="4A9BDC">
                    <a:lumMod val="50000"/>
                  </a:srgbClr>
                </a:solidFill>
              </a:rPr>
              <a:t>FXTAS</a:t>
            </a:r>
          </a:p>
          <a:p>
            <a:pPr marL="0" indent="0">
              <a:buNone/>
            </a:pPr>
            <a:endParaRPr lang="en-US" sz="2800" dirty="0">
              <a:solidFill>
                <a:schemeClr val="accent6">
                  <a:lumMod val="50000"/>
                </a:schemeClr>
              </a:solidFill>
            </a:endParaRPr>
          </a:p>
          <a:p>
            <a:pPr>
              <a:buFont typeface="Wingdings" pitchFamily="2" charset="2"/>
              <a:buChar char="§"/>
            </a:pPr>
            <a:endParaRPr lang="en-US" sz="2400" dirty="0">
              <a:solidFill>
                <a:schemeClr val="accent6">
                  <a:lumMod val="50000"/>
                </a:schemeClr>
              </a:solidFill>
            </a:endParaRPr>
          </a:p>
        </p:txBody>
      </p:sp>
      <p:sp>
        <p:nvSpPr>
          <p:cNvPr id="5" name="Rectangle 4"/>
          <p:cNvSpPr/>
          <p:nvPr/>
        </p:nvSpPr>
        <p:spPr>
          <a:xfrm>
            <a:off x="6781800" y="2286000"/>
            <a:ext cx="3352800" cy="4092402"/>
          </a:xfrm>
          <a:prstGeom prst="rect">
            <a:avLst/>
          </a:prstGeom>
        </p:spPr>
        <p:txBody>
          <a:bodyPr wrap="square">
            <a:spAutoFit/>
          </a:bodyPr>
          <a:lstStyle/>
          <a:p>
            <a:pPr marL="228600" lvl="0" indent="-228600">
              <a:lnSpc>
                <a:spcPct val="90000"/>
              </a:lnSpc>
              <a:spcBef>
                <a:spcPts val="1000"/>
              </a:spcBef>
              <a:buFont typeface="Wingdings" pitchFamily="2" charset="2"/>
              <a:buChar char="§"/>
            </a:pPr>
            <a:r>
              <a:rPr lang="en-US" sz="2800" dirty="0">
                <a:solidFill>
                  <a:srgbClr val="4A9BDC">
                    <a:lumMod val="50000"/>
                  </a:srgbClr>
                </a:solidFill>
              </a:rPr>
              <a:t>A-T</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Episodic Ataxia</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ARSACS</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Spastic ataxia</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AOA</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SCAN</a:t>
            </a:r>
          </a:p>
          <a:p>
            <a:pPr marL="228600" lvl="0" indent="-228600">
              <a:lnSpc>
                <a:spcPct val="90000"/>
              </a:lnSpc>
              <a:spcBef>
                <a:spcPts val="1000"/>
              </a:spcBef>
              <a:buFont typeface="Wingdings" pitchFamily="2" charset="2"/>
              <a:buChar char="§"/>
            </a:pPr>
            <a:r>
              <a:rPr lang="en-US" sz="2800" dirty="0">
                <a:solidFill>
                  <a:srgbClr val="4A9BDC">
                    <a:lumMod val="50000"/>
                  </a:srgbClr>
                </a:solidFill>
              </a:rPr>
              <a:t>Sporadic </a:t>
            </a:r>
          </a:p>
          <a:p>
            <a:pPr marL="228600" lvl="0" indent="-228600">
              <a:lnSpc>
                <a:spcPct val="90000"/>
              </a:lnSpc>
              <a:spcBef>
                <a:spcPts val="1000"/>
              </a:spcBef>
              <a:buFont typeface="Wingdings" pitchFamily="2" charset="2"/>
              <a:buChar char="§"/>
            </a:pPr>
            <a:endParaRPr lang="en-US" sz="2800" dirty="0">
              <a:solidFill>
                <a:srgbClr val="4A9BDC">
                  <a:lumMod val="50000"/>
                </a:srgbClr>
              </a:solidFill>
            </a:endParaRPr>
          </a:p>
        </p:txBody>
      </p:sp>
    </p:spTree>
    <p:extLst>
      <p:ext uri="{BB962C8B-B14F-4D97-AF65-F5344CB8AC3E}">
        <p14:creationId xmlns:p14="http://schemas.microsoft.com/office/powerpoint/2010/main" val="3004719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06652"/>
            <a:ext cx="6960870" cy="1293028"/>
          </a:xfrm>
        </p:spPr>
        <p:txBody>
          <a:bodyPr/>
          <a:lstStyle/>
          <a:p>
            <a:pPr algn="ctr"/>
            <a:r>
              <a:rPr lang="en-US" b="1" dirty="0" smtClean="0">
                <a:solidFill>
                  <a:schemeClr val="accent6">
                    <a:lumMod val="50000"/>
                  </a:schemeClr>
                </a:solidFill>
              </a:rPr>
              <a:t>Review </a:t>
            </a:r>
            <a:r>
              <a:rPr lang="en-US" b="1" dirty="0">
                <a:solidFill>
                  <a:schemeClr val="accent6">
                    <a:lumMod val="50000"/>
                  </a:schemeClr>
                </a:solidFill>
              </a:rPr>
              <a:t>Process</a:t>
            </a:r>
            <a:endParaRPr lang="en-US" dirty="0"/>
          </a:p>
        </p:txBody>
      </p:sp>
      <p:sp>
        <p:nvSpPr>
          <p:cNvPr id="3" name="Content Placeholder 2"/>
          <p:cNvSpPr>
            <a:spLocks noGrp="1"/>
          </p:cNvSpPr>
          <p:nvPr>
            <p:ph idx="1"/>
          </p:nvPr>
        </p:nvSpPr>
        <p:spPr>
          <a:xfrm>
            <a:off x="2209800" y="1905000"/>
            <a:ext cx="3733800" cy="4025646"/>
          </a:xfrm>
        </p:spPr>
        <p:txBody>
          <a:bodyPr>
            <a:normAutofit/>
          </a:bodyPr>
          <a:lstStyle/>
          <a:p>
            <a:pPr>
              <a:buFont typeface="Wingdings" pitchFamily="2" charset="2"/>
              <a:buChar char="§"/>
            </a:pPr>
            <a:endParaRPr lang="en-US" sz="2400" dirty="0">
              <a:solidFill>
                <a:schemeClr val="accent6">
                  <a:lumMod val="50000"/>
                </a:schemeClr>
              </a:solidFill>
            </a:endParaRPr>
          </a:p>
          <a:p>
            <a:pPr marL="0" indent="0">
              <a:buNone/>
            </a:pPr>
            <a:endParaRPr lang="en-US" sz="2800" dirty="0">
              <a:solidFill>
                <a:schemeClr val="accent6">
                  <a:lumMod val="50000"/>
                </a:schemeClr>
              </a:solidFill>
            </a:endParaRPr>
          </a:p>
          <a:p>
            <a:pPr>
              <a:buFont typeface="Wingdings" pitchFamily="2" charset="2"/>
              <a:buChar char="§"/>
            </a:pPr>
            <a:endParaRPr lang="en-US" sz="2400" dirty="0">
              <a:solidFill>
                <a:schemeClr val="accent6">
                  <a:lumMod val="50000"/>
                </a:schemeClr>
              </a:solidFill>
            </a:endParaRPr>
          </a:p>
        </p:txBody>
      </p:sp>
      <p:sp>
        <p:nvSpPr>
          <p:cNvPr id="5" name="Rectangle 4"/>
          <p:cNvSpPr/>
          <p:nvPr/>
        </p:nvSpPr>
        <p:spPr>
          <a:xfrm>
            <a:off x="1905000" y="2286000"/>
            <a:ext cx="8229600" cy="480131"/>
          </a:xfrm>
          <a:prstGeom prst="rect">
            <a:avLst/>
          </a:prstGeom>
        </p:spPr>
        <p:txBody>
          <a:bodyPr wrap="square">
            <a:spAutoFit/>
          </a:bodyPr>
          <a:lstStyle/>
          <a:p>
            <a:pPr lvl="0">
              <a:lnSpc>
                <a:spcPct val="90000"/>
              </a:lnSpc>
              <a:spcBef>
                <a:spcPts val="1000"/>
              </a:spcBef>
            </a:pPr>
            <a:endParaRPr lang="en-US" sz="2800" dirty="0">
              <a:solidFill>
                <a:srgbClr val="4A9BDC">
                  <a:lumMod val="50000"/>
                </a:srgbClr>
              </a:solidFill>
            </a:endParaRPr>
          </a:p>
        </p:txBody>
      </p:sp>
      <p:sp>
        <p:nvSpPr>
          <p:cNvPr id="4" name="TextBox 3"/>
          <p:cNvSpPr txBox="1"/>
          <p:nvPr/>
        </p:nvSpPr>
        <p:spPr>
          <a:xfrm>
            <a:off x="1295400" y="1600200"/>
            <a:ext cx="9677400" cy="4893647"/>
          </a:xfrm>
          <a:prstGeom prst="rect">
            <a:avLst/>
          </a:prstGeom>
          <a:noFill/>
        </p:spPr>
        <p:txBody>
          <a:bodyPr wrap="square" rtlCol="0">
            <a:spAutoFit/>
          </a:bodyPr>
          <a:lstStyle/>
          <a:p>
            <a:r>
              <a:rPr lang="en-US" sz="2400" dirty="0"/>
              <a:t>Reviewers are assigned by Dr. Harry Orr and Dr. Laura Ranum </a:t>
            </a:r>
          </a:p>
          <a:p>
            <a:endParaRPr lang="en-US" sz="2400" dirty="0"/>
          </a:p>
          <a:p>
            <a:r>
              <a:rPr lang="en-US" sz="2400" dirty="0"/>
              <a:t>All applications are peer-reviewed by 2 reviewers</a:t>
            </a:r>
          </a:p>
          <a:p>
            <a:endParaRPr lang="en-US" sz="2400" dirty="0"/>
          </a:p>
          <a:p>
            <a:r>
              <a:rPr lang="en-US" sz="2400" dirty="0"/>
              <a:t>Pioneer applications peer-reviewed by 3 </a:t>
            </a:r>
            <a:r>
              <a:rPr lang="en-US" sz="2400" dirty="0" smtClean="0"/>
              <a:t>reviewers</a:t>
            </a:r>
          </a:p>
          <a:p>
            <a:endParaRPr lang="en-US" sz="2400" dirty="0"/>
          </a:p>
          <a:p>
            <a:r>
              <a:rPr lang="en-US" sz="2400" dirty="0" smtClean="0"/>
              <a:t>More than 60 reviewers worldwide</a:t>
            </a:r>
            <a:endParaRPr lang="en-US" sz="2400" dirty="0"/>
          </a:p>
          <a:p>
            <a:endParaRPr lang="en-US" sz="2400" dirty="0"/>
          </a:p>
          <a:p>
            <a:r>
              <a:rPr lang="en-US" sz="2400" dirty="0"/>
              <a:t>Conference calls are attended by a sub-group of NAF </a:t>
            </a:r>
            <a:r>
              <a:rPr lang="en-US" sz="2400" dirty="0" smtClean="0"/>
              <a:t>Medical Research Advisory Board </a:t>
            </a:r>
            <a:r>
              <a:rPr lang="en-US" sz="2400" dirty="0"/>
              <a:t>members </a:t>
            </a:r>
            <a:r>
              <a:rPr lang="en-US" sz="2400" dirty="0" smtClean="0"/>
              <a:t>to make </a:t>
            </a:r>
            <a:r>
              <a:rPr lang="en-US" sz="2400" dirty="0"/>
              <a:t>funding recommendations </a:t>
            </a:r>
          </a:p>
          <a:p>
            <a:endParaRPr lang="en-US" sz="2400" dirty="0"/>
          </a:p>
          <a:p>
            <a:r>
              <a:rPr lang="en-US" sz="2400" dirty="0"/>
              <a:t>NAF Board of Directors make the final funding decisions </a:t>
            </a:r>
            <a:endParaRPr lang="en-US" dirty="0"/>
          </a:p>
        </p:txBody>
      </p:sp>
    </p:spTree>
    <p:extLst>
      <p:ext uri="{BB962C8B-B14F-4D97-AF65-F5344CB8AC3E}">
        <p14:creationId xmlns:p14="http://schemas.microsoft.com/office/powerpoint/2010/main" val="243078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Custom 1">
      <a:dk1>
        <a:srgbClr val="174E7B"/>
      </a:dk1>
      <a:lt1>
        <a:srgbClr val="FFFFFF"/>
      </a:lt1>
      <a:dk2>
        <a:srgbClr val="FFFFFF"/>
      </a:dk2>
      <a:lt2>
        <a:srgbClr val="174E7B"/>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2379</TotalTime>
  <Words>1615</Words>
  <Application>Microsoft Macintosh PowerPoint</Application>
  <PresentationFormat>Widescreen</PresentationFormat>
  <Paragraphs>488</Paragraphs>
  <Slides>46</Slides>
  <Notes>22</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64" baseType="lpstr">
      <vt:lpstr>Adobe Gothic Std B</vt:lpstr>
      <vt:lpstr>Aharoni</vt:lpstr>
      <vt:lpstr>Berlin Sans FB Demi</vt:lpstr>
      <vt:lpstr>Calibri</vt:lpstr>
      <vt:lpstr>Calibri Light</vt:lpstr>
      <vt:lpstr>Century Gothic</vt:lpstr>
      <vt:lpstr>Goudy</vt:lpstr>
      <vt:lpstr>Helvetica Black</vt:lpstr>
      <vt:lpstr>Monotype Sorts</vt:lpstr>
      <vt:lpstr>Symbol</vt:lpstr>
      <vt:lpstr>Times New Roman</vt:lpstr>
      <vt:lpstr>Trebuchet MS</vt:lpstr>
      <vt:lpstr>Wingdings</vt:lpstr>
      <vt:lpstr>Arial</vt:lpstr>
      <vt:lpstr>Vapor Trail</vt:lpstr>
      <vt:lpstr>Office Theme</vt:lpstr>
      <vt:lpstr>CorelDRAW</vt:lpstr>
      <vt:lpstr>Clip</vt:lpstr>
      <vt:lpstr>Update on NAF Research</vt:lpstr>
      <vt:lpstr> Disclaimer</vt:lpstr>
      <vt:lpstr>Goals and Impact of NAF Funding</vt:lpstr>
      <vt:lpstr>NAF’s Research Programs</vt:lpstr>
      <vt:lpstr>NAF’s Research Programs</vt:lpstr>
      <vt:lpstr>Research Applications Received</vt:lpstr>
      <vt:lpstr>13 Countries represented</vt:lpstr>
      <vt:lpstr>Types of ataxia </vt:lpstr>
      <vt:lpstr>Review Process</vt:lpstr>
      <vt:lpstr>NAF Funded Research</vt:lpstr>
      <vt:lpstr>PowerPoint Presentation</vt:lpstr>
      <vt:lpstr>NAF Grant Recipients  Young Investigators in 2016 </vt:lpstr>
      <vt:lpstr>NAF Grant Recipients  POSTDOCTORAL FELLOWSHIPS 2016 </vt:lpstr>
      <vt:lpstr>NAF Grant Recipients in 2016</vt:lpstr>
      <vt:lpstr>GENE DISCOVERY TO GENE BASED THERAPIES</vt:lpstr>
      <vt:lpstr>The DNA Double Helix</vt:lpstr>
      <vt:lpstr>Overview Chromosomes, DNA, Genes, Proteins</vt:lpstr>
      <vt:lpstr>Central Dogma</vt:lpstr>
      <vt:lpstr>GENOMIC SOFTWARE “The Code”</vt:lpstr>
      <vt:lpstr>DNA  RNA  CODONSProtein</vt:lpstr>
      <vt:lpstr>Genetics of Disease</vt:lpstr>
      <vt:lpstr>Disease-Associated Mutations</vt:lpstr>
      <vt:lpstr>Disease-Associated Mutations   Can Alter Protein Function</vt:lpstr>
      <vt:lpstr>Point Mutations</vt:lpstr>
      <vt:lpstr>Autosomal Dominant Inheritance</vt:lpstr>
      <vt:lpstr>Autosomal Recessive Inheritance</vt:lpstr>
      <vt:lpstr>Genetics 101    2017</vt:lpstr>
      <vt:lpstr>PowerPoint Presentation</vt:lpstr>
      <vt:lpstr>DNA  RNA  CODONSProtein</vt:lpstr>
      <vt:lpstr>DNA  RNA   Protein</vt:lpstr>
      <vt:lpstr>PolyQ Protein Problems</vt:lpstr>
      <vt:lpstr>PowerPoint Presentation</vt:lpstr>
      <vt:lpstr>Repeat Expansion Mutations in Neurologic Disease</vt:lpstr>
      <vt:lpstr>Spinocerebellar Ataxia Type 8 SCA8</vt:lpstr>
      <vt:lpstr> SCA8: one mutation two genes</vt:lpstr>
      <vt:lpstr>Discovery of Repeat-Associated Non-ATG Translation  (RAN translation)</vt:lpstr>
      <vt:lpstr>DNA  RNA   Protein</vt:lpstr>
      <vt:lpstr>RAN Translation in vivo: SCA8 and myotonic dystrophy</vt:lpstr>
      <vt:lpstr>PowerPoint Presentation</vt:lpstr>
      <vt:lpstr>PowerPoint Presentation</vt:lpstr>
      <vt:lpstr>Therapy development  New Genetic Tools    Gene Editing    RNA Targeting</vt:lpstr>
      <vt:lpstr>Targeting the RNA</vt:lpstr>
      <vt:lpstr>PowerPoint Presentation</vt:lpstr>
      <vt:lpstr> SCA8 targeting the problems: one or both RNAs?</vt:lpstr>
      <vt:lpstr>GENE DISCOVERY  HOW GENETIC MUTATIONS CAUSE DISEASE  THERAPY DEVELOPMENT</vt:lpstr>
      <vt:lpstr>Conclusions</vt:lpstr>
    </vt:vector>
  </TitlesOfParts>
  <Company>NAF</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Laura Ranum</cp:lastModifiedBy>
  <cp:revision>86</cp:revision>
  <dcterms:created xsi:type="dcterms:W3CDTF">2011-10-05T17:48:34Z</dcterms:created>
  <dcterms:modified xsi:type="dcterms:W3CDTF">2017-03-11T15:30:48Z</dcterms:modified>
</cp:coreProperties>
</file>