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4" r:id="rId1"/>
  </p:sldMasterIdLst>
  <p:notesMasterIdLst>
    <p:notesMasterId r:id="rId35"/>
  </p:notesMasterIdLst>
  <p:sldIdLst>
    <p:sldId id="256" r:id="rId2"/>
    <p:sldId id="257" r:id="rId3"/>
    <p:sldId id="315" r:id="rId4"/>
    <p:sldId id="319" r:id="rId5"/>
    <p:sldId id="306" r:id="rId6"/>
    <p:sldId id="307" r:id="rId7"/>
    <p:sldId id="308" r:id="rId8"/>
    <p:sldId id="309" r:id="rId9"/>
    <p:sldId id="299" r:id="rId10"/>
    <p:sldId id="310" r:id="rId11"/>
    <p:sldId id="311" r:id="rId12"/>
    <p:sldId id="312" r:id="rId13"/>
    <p:sldId id="313" r:id="rId14"/>
    <p:sldId id="314" r:id="rId15"/>
    <p:sldId id="317" r:id="rId16"/>
    <p:sldId id="316" r:id="rId17"/>
    <p:sldId id="318" r:id="rId18"/>
    <p:sldId id="323" r:id="rId19"/>
    <p:sldId id="320" r:id="rId20"/>
    <p:sldId id="321" r:id="rId21"/>
    <p:sldId id="324" r:id="rId22"/>
    <p:sldId id="322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290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ACBCA"/>
          </a:solidFill>
        </a:fill>
      </a:tcStyle>
    </a:wholeTbl>
    <a:band2H>
      <a:tcTxStyle/>
      <a:tcStyle>
        <a:tcBdr/>
        <a:fill>
          <a:solidFill>
            <a:srgbClr val="F5E7E6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7CC"/>
          </a:solidFill>
        </a:fill>
      </a:tcStyle>
    </a:wholeTbl>
    <a:band2H>
      <a:tcTxStyle/>
      <a:tcStyle>
        <a:tcBdr/>
        <a:fill>
          <a:solidFill>
            <a:srgbClr val="FBF4E7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AEA"/>
          </a:solidFill>
        </a:fill>
      </a:tcStyle>
    </a:wholeTbl>
    <a:band2H>
      <a:tcTxStyle/>
      <a:tcStyle>
        <a:tcBdr/>
        <a:fill>
          <a:solidFill>
            <a:srgbClr val="E6EDF5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95" autoAdjust="0"/>
    <p:restoredTop sz="94660"/>
  </p:normalViewPr>
  <p:slideViewPr>
    <p:cSldViewPr snapToGrid="0" snapToObjects="1">
      <p:cViewPr varScale="1">
        <p:scale>
          <a:sx n="58" d="100"/>
          <a:sy n="58" d="100"/>
        </p:scale>
        <p:origin x="48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1" name="Shape 3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223618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7" name="Shape 3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3223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5AC567D8-0516-D441-901F-1227E58D4EC6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679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567D8-0516-D441-901F-1227E58D4EC6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55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567D8-0516-D441-901F-1227E58D4EC6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941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567D8-0516-D441-901F-1227E58D4EC6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49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567D8-0516-D441-901F-1227E58D4EC6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273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567D8-0516-D441-901F-1227E58D4EC6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66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567D8-0516-D441-901F-1227E58D4EC6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67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567D8-0516-D441-901F-1227E58D4EC6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84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567D8-0516-D441-901F-1227E58D4EC6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94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567D8-0516-D441-901F-1227E58D4EC6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62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567D8-0516-D441-901F-1227E58D4EC6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803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AC567D8-0516-D441-901F-1227E58D4EC6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71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algn="ctr">
              <a:defRPr b="1"/>
            </a:lvl1pPr>
          </a:lstStyle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Safe Mobility Strategies and Adaptive Equipment</a:t>
            </a:r>
            <a:endParaRPr sz="3600" dirty="0">
              <a:latin typeface="Gill Sans"/>
              <a:cs typeface="Gill San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24846" y="1905218"/>
            <a:ext cx="3967465" cy="28666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45830" y="5084097"/>
            <a:ext cx="23996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Julie Walker </a:t>
            </a:r>
          </a:p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PT, DPT, NCS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16467" y="5084097"/>
            <a:ext cx="25472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Marlena Casey </a:t>
            </a:r>
          </a:p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OTR/L, CLT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TUB TRANSFERS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64" y="1676400"/>
            <a:ext cx="2673436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947" y="2510596"/>
            <a:ext cx="2695666" cy="281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613" y="3502025"/>
            <a:ext cx="2797175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4495800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52800" y="5329997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59180" y="6251575"/>
            <a:ext cx="1164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56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10630"/>
            <a:ext cx="7290054" cy="149961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ASSISTED STAND PIVOT TRANSFERS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6" b="1224"/>
          <a:stretch>
            <a:fillRect/>
          </a:stretch>
        </p:blipFill>
        <p:spPr bwMode="auto">
          <a:xfrm>
            <a:off x="609600" y="1219200"/>
            <a:ext cx="230505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3" t="-1463" r="-4297" b="1463"/>
          <a:stretch>
            <a:fillRect/>
          </a:stretch>
        </p:blipFill>
        <p:spPr bwMode="auto">
          <a:xfrm>
            <a:off x="3276600" y="1206500"/>
            <a:ext cx="2089151" cy="217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207" y="1224388"/>
            <a:ext cx="2032001" cy="213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0"/>
          <a:stretch>
            <a:fillRect/>
          </a:stretch>
        </p:blipFill>
        <p:spPr bwMode="auto">
          <a:xfrm>
            <a:off x="742950" y="3863975"/>
            <a:ext cx="2105025" cy="249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65"/>
          <a:stretch>
            <a:fillRect/>
          </a:stretch>
        </p:blipFill>
        <p:spPr bwMode="auto">
          <a:xfrm>
            <a:off x="3243618" y="3848431"/>
            <a:ext cx="2033588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" r="28091" b="10745"/>
          <a:stretch>
            <a:fillRect/>
          </a:stretch>
        </p:blipFill>
        <p:spPr bwMode="auto">
          <a:xfrm>
            <a:off x="5854558" y="3835731"/>
            <a:ext cx="2025650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" y="338455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33800" y="338455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27751" y="3384550"/>
            <a:ext cx="1339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20787" y="6419481"/>
            <a:ext cx="1082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33800" y="6419481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24600" y="638492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6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41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1517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ASSISTED BED MOBILITY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4" name="Picture 1" descr="photo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" t="10085" r="28357" b="15475"/>
          <a:stretch>
            <a:fillRect/>
          </a:stretch>
        </p:blipFill>
        <p:spPr bwMode="auto">
          <a:xfrm>
            <a:off x="1250641" y="1600200"/>
            <a:ext cx="2606463" cy="229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590" y="1562793"/>
            <a:ext cx="2374500" cy="2347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641" y="4183063"/>
            <a:ext cx="2417041" cy="2480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591" y="4114799"/>
            <a:ext cx="2173220" cy="256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0541" y="3540576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1	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49120" y="352133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0943" y="6294182"/>
            <a:ext cx="1159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44320" y="631330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89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973" y="285124"/>
            <a:ext cx="7290054" cy="1499616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TRANSFERS FROM FLOOR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9" b="516"/>
          <a:stretch>
            <a:fillRect/>
          </a:stretch>
        </p:blipFill>
        <p:spPr bwMode="auto">
          <a:xfrm>
            <a:off x="823912" y="1399441"/>
            <a:ext cx="2321517" cy="226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00" y="1399441"/>
            <a:ext cx="2266438" cy="2217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0" r="-8810"/>
          <a:stretch>
            <a:fillRect/>
          </a:stretch>
        </p:blipFill>
        <p:spPr bwMode="auto">
          <a:xfrm>
            <a:off x="5574263" y="1399441"/>
            <a:ext cx="2202631" cy="226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9"/>
          <a:stretch>
            <a:fillRect/>
          </a:stretch>
        </p:blipFill>
        <p:spPr bwMode="auto">
          <a:xfrm>
            <a:off x="1442041" y="3962399"/>
            <a:ext cx="2234609" cy="2624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0" t="3236" r="833" b="4504"/>
          <a:stretch>
            <a:fillRect/>
          </a:stretch>
        </p:blipFill>
        <p:spPr bwMode="auto">
          <a:xfrm>
            <a:off x="4384914" y="3978512"/>
            <a:ext cx="2146062" cy="2608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441" y="2714391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1	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43522" y="3555501"/>
            <a:ext cx="137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844564" y="3265826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6691" y="6175097"/>
            <a:ext cx="1262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4	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97827" y="612141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09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782" y="274751"/>
            <a:ext cx="7290054" cy="1499616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TRANSFERS IN AND OUT OF CAR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41" b="1115"/>
          <a:stretch>
            <a:fillRect/>
          </a:stretch>
        </p:blipFill>
        <p:spPr bwMode="auto">
          <a:xfrm>
            <a:off x="609600" y="1417638"/>
            <a:ext cx="1905000" cy="232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56" b="674"/>
          <a:stretch>
            <a:fillRect/>
          </a:stretch>
        </p:blipFill>
        <p:spPr bwMode="auto">
          <a:xfrm>
            <a:off x="3276601" y="1417638"/>
            <a:ext cx="1676400" cy="230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6" b="543"/>
          <a:stretch>
            <a:fillRect/>
          </a:stretch>
        </p:blipFill>
        <p:spPr bwMode="auto">
          <a:xfrm>
            <a:off x="5708651" y="1420280"/>
            <a:ext cx="1835149" cy="228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" t="9943" r="7855" b="12796"/>
          <a:stretch>
            <a:fillRect/>
          </a:stretch>
        </p:blipFill>
        <p:spPr bwMode="auto">
          <a:xfrm>
            <a:off x="611981" y="4114800"/>
            <a:ext cx="2071688" cy="231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6" t="846" r="-3698" b="14240"/>
          <a:stretch/>
        </p:blipFill>
        <p:spPr bwMode="auto">
          <a:xfrm>
            <a:off x="3357586" y="4112876"/>
            <a:ext cx="1773637" cy="231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0" t="-1842" r="21109" b="21037"/>
          <a:stretch/>
        </p:blipFill>
        <p:spPr bwMode="auto">
          <a:xfrm>
            <a:off x="5708650" y="4013022"/>
            <a:ext cx="1835149" cy="243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374354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1	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81400" y="3719797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72200" y="374354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3000" y="6501827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83609" y="650182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24600" y="6501827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77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5" y="1205344"/>
            <a:ext cx="7290055" cy="402336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“Interventions were not aimed at </a:t>
            </a:r>
            <a:r>
              <a:rPr lang="en-US" sz="4000" b="1" dirty="0" smtClean="0">
                <a:solidFill>
                  <a:srgbClr val="FF0000"/>
                </a:solidFill>
              </a:rPr>
              <a:t>changing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 underlying movement capabilities but instead were focused on </a:t>
            </a:r>
            <a:r>
              <a:rPr lang="en-US" sz="4000" b="1" dirty="0" smtClean="0">
                <a:solidFill>
                  <a:srgbClr val="FF0000"/>
                </a:solidFill>
              </a:rPr>
              <a:t>devising strategies 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to integrate available movement and control in the most </a:t>
            </a:r>
            <a:r>
              <a:rPr lang="en-US" sz="4000" b="1" dirty="0" smtClean="0">
                <a:solidFill>
                  <a:srgbClr val="FF0000"/>
                </a:solidFill>
              </a:rPr>
              <a:t>effective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en-US" sz="4000" b="1" dirty="0" smtClean="0">
                <a:solidFill>
                  <a:srgbClr val="FF0000"/>
                </a:solidFill>
              </a:rPr>
              <a:t>efficient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 manner possible.”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(Gillen 2002)</a:t>
            </a: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82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Adaptive Equipment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1845425"/>
            <a:ext cx="7290055" cy="446393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600" dirty="0" smtClean="0"/>
              <a:t>Adaptive Devices: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800" dirty="0" smtClean="0"/>
              <a:t>Stabilize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800" dirty="0" smtClean="0"/>
              <a:t>Control Degrees of Freedom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800" dirty="0" smtClean="0"/>
              <a:t>Decrease falls risk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800" dirty="0" smtClean="0"/>
              <a:t>Energy Conservation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 smtClean="0"/>
              <a:t>Assistive Technology: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800" dirty="0" smtClean="0"/>
              <a:t>Tremor dampening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800" dirty="0" smtClean="0"/>
              <a:t>Communication Devices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88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Eating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190"/>
          <a:stretch/>
        </p:blipFill>
        <p:spPr>
          <a:xfrm>
            <a:off x="710926" y="1579417"/>
            <a:ext cx="2237426" cy="19870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369" y="1503000"/>
            <a:ext cx="2133785" cy="2139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120" y="1517125"/>
            <a:ext cx="2005758" cy="19935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741" y="4368530"/>
            <a:ext cx="2438611" cy="16643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0492" y="4319757"/>
            <a:ext cx="2353260" cy="19447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2120" y="4222213"/>
            <a:ext cx="2042337" cy="20423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0927" y="3642881"/>
            <a:ext cx="2237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Weighted Utensils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95369" y="3642881"/>
            <a:ext cx="1974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Plate Guard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92120" y="3642881"/>
            <a:ext cx="1764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Cuff Silverware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10926" y="6264550"/>
            <a:ext cx="1716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Dycem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400492" y="6328159"/>
            <a:ext cx="2128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Rocker Knife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95290" y="6289884"/>
            <a:ext cx="2435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Adapted Cutting Board</a:t>
            </a:r>
          </a:p>
        </p:txBody>
      </p:sp>
    </p:spTree>
    <p:extLst>
      <p:ext uri="{BB962C8B-B14F-4D97-AF65-F5344CB8AC3E}">
        <p14:creationId xmlns:p14="http://schemas.microsoft.com/office/powerpoint/2010/main" val="334784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Eating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1. Weighted Utensils</a:t>
            </a:r>
          </a:p>
          <a:p>
            <a:r>
              <a:rPr lang="en-US" sz="3600" dirty="0" smtClean="0"/>
              <a:t>2. Plate Guard</a:t>
            </a:r>
          </a:p>
          <a:p>
            <a:r>
              <a:rPr lang="en-US" sz="3600" dirty="0" smtClean="0"/>
              <a:t>3. Cuff Silverware</a:t>
            </a:r>
          </a:p>
          <a:p>
            <a:r>
              <a:rPr lang="en-US" sz="3600" dirty="0" smtClean="0"/>
              <a:t>4. </a:t>
            </a:r>
            <a:r>
              <a:rPr lang="en-US" sz="3600" dirty="0" err="1" smtClean="0"/>
              <a:t>Dycem</a:t>
            </a:r>
            <a:endParaRPr lang="en-US" sz="3600" dirty="0" smtClean="0"/>
          </a:p>
          <a:p>
            <a:r>
              <a:rPr lang="en-US" sz="3600" dirty="0" smtClean="0"/>
              <a:t>5. Rocker Knife</a:t>
            </a:r>
          </a:p>
          <a:p>
            <a:r>
              <a:rPr lang="en-US" sz="3600" dirty="0" smtClean="0"/>
              <a:t>6. Adapted Cutting Board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7509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Assistive Technology Eating equipment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96" y="2028825"/>
            <a:ext cx="4939145" cy="25930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881" y="3713730"/>
            <a:ext cx="4139543" cy="27556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67549" y="2643447"/>
            <a:ext cx="227768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Obi Robotic Feeding Device</a:t>
            </a:r>
          </a:p>
          <a:p>
            <a:r>
              <a:rPr lang="en-US" sz="1400" dirty="0" smtClean="0"/>
              <a:t>https//meetobi.com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68096" y="4804756"/>
            <a:ext cx="3754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Liftware</a:t>
            </a:r>
            <a:r>
              <a:rPr lang="en-US" sz="2800" dirty="0" smtClean="0"/>
              <a:t> Spoon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Active Cancellation of Tremor technology to stabilize an eating utensil</a:t>
            </a:r>
          </a:p>
          <a:p>
            <a:r>
              <a:rPr lang="en-US" sz="1400" dirty="0" smtClean="0"/>
              <a:t>(Pathak et al 2014) www.liftware.com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4960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/>
          </p:cNvSpPr>
          <p:nvPr>
            <p:ph idx="1"/>
          </p:nvPr>
        </p:nvSpPr>
        <p:spPr>
          <a:xfrm>
            <a:off x="1143001" y="1752600"/>
            <a:ext cx="7313716" cy="4095280"/>
          </a:xfrm>
          <a:prstGeom prst="rect">
            <a:avLst/>
          </a:prstGeom>
        </p:spPr>
        <p:txBody>
          <a:bodyPr/>
          <a:lstStyle/>
          <a:p>
            <a:pPr>
              <a:buFont typeface="Wingdings"/>
              <a:buChar char="▪"/>
              <a:defRPr sz="2000"/>
            </a:pPr>
            <a:r>
              <a:rPr lang="en-US" sz="3600" dirty="0" smtClean="0"/>
              <a:t>Please consult with an Occupational Therapist, Physical Therapist, Primary Care Provider, or another health care provider prior to purchasing equipment.  </a:t>
            </a:r>
          </a:p>
          <a:p>
            <a:pPr>
              <a:buFont typeface="Wingdings"/>
              <a:buChar char="▪"/>
              <a:defRPr sz="2000"/>
            </a:pPr>
            <a:r>
              <a:rPr lang="en-US" sz="2400" dirty="0" smtClean="0"/>
              <a:t>The Presenters have no disclosures or ties to any of the companies or products presented in the following presentation.  </a:t>
            </a:r>
            <a:endParaRPr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Disclaimer/ Disclosure 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Kitchen Devices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16" y="1702906"/>
            <a:ext cx="2188654" cy="2188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024" y="1806547"/>
            <a:ext cx="2017951" cy="19813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2896" y="1861416"/>
            <a:ext cx="1871634" cy="18716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7338" y="4260177"/>
            <a:ext cx="1646063" cy="2194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975" y="4419402"/>
            <a:ext cx="2292295" cy="19204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4906" y="3614204"/>
            <a:ext cx="1922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Robotwist</a:t>
            </a:r>
            <a:r>
              <a:rPr lang="en-US" dirty="0"/>
              <a:t> Hands Free Jar Opener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63024" y="3891560"/>
            <a:ext cx="1840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Pot/Pan Stabilizer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52895" y="3891560"/>
            <a:ext cx="2308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Cordless Can Opener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1716" y="5202693"/>
            <a:ext cx="1365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Bottom-Drawer Freezer Refrigerator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206240" y="4754880"/>
            <a:ext cx="1197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Side Hinge Oven Door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89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Kitchen Devices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1. </a:t>
            </a:r>
            <a:r>
              <a:rPr lang="en-US" sz="3200" dirty="0" err="1" smtClean="0"/>
              <a:t>Robotwist</a:t>
            </a:r>
            <a:r>
              <a:rPr lang="en-US" sz="3200" dirty="0" smtClean="0"/>
              <a:t> Hands Free Jar Opener</a:t>
            </a:r>
          </a:p>
          <a:p>
            <a:r>
              <a:rPr lang="en-US" sz="3200" dirty="0" smtClean="0"/>
              <a:t>2. Pot/Pan Stabilizer</a:t>
            </a:r>
          </a:p>
          <a:p>
            <a:r>
              <a:rPr lang="en-US" sz="3200" dirty="0" smtClean="0"/>
              <a:t>3. Cordless Can Opener</a:t>
            </a:r>
          </a:p>
          <a:p>
            <a:r>
              <a:rPr lang="en-US" sz="3200" dirty="0" smtClean="0"/>
              <a:t>4. Bottom-Drawer Freezer Style </a:t>
            </a:r>
            <a:r>
              <a:rPr lang="en-US" sz="3200" dirty="0" err="1" smtClean="0"/>
              <a:t>Refigerator</a:t>
            </a:r>
            <a:endParaRPr lang="en-US" sz="3200" dirty="0" smtClean="0"/>
          </a:p>
          <a:p>
            <a:r>
              <a:rPr lang="en-US" sz="3200" dirty="0" smtClean="0"/>
              <a:t>5. Side Hinge Oven Door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6556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Lower Body Dressing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99" y="1607736"/>
            <a:ext cx="2341067" cy="2328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366" y="1618075"/>
            <a:ext cx="3231160" cy="1560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4513" y="585216"/>
            <a:ext cx="2354089" cy="28362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299" y="4389120"/>
            <a:ext cx="1898165" cy="18981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4597" y="3800470"/>
            <a:ext cx="2894696" cy="24952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4513" y="4027677"/>
            <a:ext cx="2398455" cy="22501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8096" y="3936610"/>
            <a:ext cx="1941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Sock Aide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29419" y="2568484"/>
            <a:ext cx="1691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Reacher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464512" y="3421468"/>
            <a:ext cx="2546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Clip and Pull Dressing Aid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45057" y="6287285"/>
            <a:ext cx="2518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Elastic Shoelaces/Coilers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375621" y="6287285"/>
            <a:ext cx="2432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Dressing Stick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73941" y="6295698"/>
            <a:ext cx="2537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 Handled Shoe Horn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12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Lower Body Dressing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1.  Sock Aide</a:t>
            </a:r>
          </a:p>
          <a:p>
            <a:r>
              <a:rPr lang="en-US" sz="3200" dirty="0" smtClean="0"/>
              <a:t>2. Reacher</a:t>
            </a:r>
          </a:p>
          <a:p>
            <a:r>
              <a:rPr lang="en-US" sz="3200" dirty="0" smtClean="0"/>
              <a:t>3. Clip and Pull Dressing Aid</a:t>
            </a:r>
          </a:p>
          <a:p>
            <a:r>
              <a:rPr lang="en-US" sz="3200" dirty="0" smtClean="0"/>
              <a:t>4. Elastic shoelaces/coilers</a:t>
            </a:r>
          </a:p>
          <a:p>
            <a:r>
              <a:rPr lang="en-US" sz="3200" dirty="0" smtClean="0"/>
              <a:t>5. Dressing Stick</a:t>
            </a:r>
          </a:p>
          <a:p>
            <a:r>
              <a:rPr lang="en-US" sz="3200" dirty="0" smtClean="0"/>
              <a:t>6. Long Handled Shoe Horn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3992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Upper Body Dressing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96" y="1789033"/>
            <a:ext cx="3408963" cy="20065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77671"/>
            <a:ext cx="4267570" cy="20179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267" y="4156481"/>
            <a:ext cx="2267909" cy="22983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184" y="4205253"/>
            <a:ext cx="1639966" cy="22496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8096" y="3588589"/>
            <a:ext cx="3010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Button Hook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10023" y="3835921"/>
            <a:ext cx="3950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One Arm Dressing Technique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8096" y="4710023"/>
            <a:ext cx="979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Zipper Pull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74518" y="4999439"/>
            <a:ext cx="1343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Front Latching Bra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56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Upper Body Dressing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1. Button Hook</a:t>
            </a:r>
          </a:p>
          <a:p>
            <a:r>
              <a:rPr lang="en-US" sz="3200" dirty="0" smtClean="0"/>
              <a:t>2. One arm dressing technique</a:t>
            </a:r>
          </a:p>
          <a:p>
            <a:r>
              <a:rPr lang="en-US" sz="3200" dirty="0" smtClean="0"/>
              <a:t>3. Zipper Pull</a:t>
            </a:r>
          </a:p>
          <a:p>
            <a:r>
              <a:rPr lang="en-US" sz="3200" dirty="0" smtClean="0"/>
              <a:t>4. Front Latching Bra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8923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Bathing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493" y="1575655"/>
            <a:ext cx="2042337" cy="18533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827" y="971188"/>
            <a:ext cx="2651990" cy="2651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835" y="1100126"/>
            <a:ext cx="2322777" cy="23288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41" y="4054076"/>
            <a:ext cx="2834886" cy="2078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9401" y="3735181"/>
            <a:ext cx="1615580" cy="23105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2172" y="3760833"/>
            <a:ext cx="2145978" cy="21459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8096" y="3459327"/>
            <a:ext cx="187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Soap on a Rope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66606" y="3274661"/>
            <a:ext cx="1998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Foot Brush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11835" y="3274661"/>
            <a:ext cx="185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Wash Mitt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1493" y="5487423"/>
            <a:ext cx="1711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 Handled Sponge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86379" y="6045765"/>
            <a:ext cx="1882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Removable Shower Head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306856" y="5991344"/>
            <a:ext cx="2213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Shower Chair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74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Bathing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1. Soap on a Rope</a:t>
            </a:r>
          </a:p>
          <a:p>
            <a:r>
              <a:rPr lang="en-US" sz="2800" dirty="0" smtClean="0"/>
              <a:t>2. Foot Brush</a:t>
            </a:r>
          </a:p>
          <a:p>
            <a:r>
              <a:rPr lang="en-US" sz="2800" dirty="0" smtClean="0"/>
              <a:t>3. Wash Mitt</a:t>
            </a:r>
          </a:p>
          <a:p>
            <a:r>
              <a:rPr lang="en-US" sz="2800" dirty="0" smtClean="0"/>
              <a:t>4. Long Handled Sponge</a:t>
            </a:r>
          </a:p>
          <a:p>
            <a:r>
              <a:rPr lang="en-US" sz="2800" dirty="0" smtClean="0"/>
              <a:t>5. Removable Shower Head</a:t>
            </a:r>
          </a:p>
          <a:p>
            <a:r>
              <a:rPr lang="en-US" sz="2800" dirty="0" smtClean="0"/>
              <a:t>6. Shower Chair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9137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Grooming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96" y="1627183"/>
            <a:ext cx="1133954" cy="2395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226" y="1228067"/>
            <a:ext cx="2145978" cy="2139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3435" y="1075316"/>
            <a:ext cx="1978659" cy="19786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73" y="4357844"/>
            <a:ext cx="1816765" cy="18167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2637" y="3810494"/>
            <a:ext cx="2903964" cy="21815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5339" y="3544075"/>
            <a:ext cx="1937122" cy="31536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48629" y="1836343"/>
            <a:ext cx="1190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Weighted Razor and Toothbrush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10615" y="3441162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One Handed Nail Clippers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40251" y="2929693"/>
            <a:ext cx="2362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Electric Toothbrush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0373" y="6174609"/>
            <a:ext cx="1816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Denture Brush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722636" y="5992043"/>
            <a:ext cx="313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 Handled Brush and Comb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22100" y="4209691"/>
            <a:ext cx="11033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Height Adjusted Hair Dryer Stand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55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Grooming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1. Weighted Razor and Toothbrush</a:t>
            </a:r>
          </a:p>
          <a:p>
            <a:r>
              <a:rPr lang="en-US" sz="2800" dirty="0" smtClean="0"/>
              <a:t>2. One Handed Nail Clippers</a:t>
            </a:r>
          </a:p>
          <a:p>
            <a:r>
              <a:rPr lang="en-US" sz="2800" dirty="0" smtClean="0"/>
              <a:t>3. Electric Toothbrush</a:t>
            </a:r>
          </a:p>
          <a:p>
            <a:r>
              <a:rPr lang="en-US" sz="2800" dirty="0" smtClean="0"/>
              <a:t>4. Denture Brush</a:t>
            </a:r>
          </a:p>
          <a:p>
            <a:r>
              <a:rPr lang="en-US" sz="2800" dirty="0" smtClean="0"/>
              <a:t>5. Long handled brush and comb</a:t>
            </a:r>
          </a:p>
          <a:p>
            <a:r>
              <a:rPr lang="en-US" sz="2800" dirty="0" smtClean="0"/>
              <a:t>6. Height adjusted hair dryer stand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2012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Why does safety Matter?  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7957" y="2084832"/>
            <a:ext cx="4610331" cy="388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5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Toileting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68" y="1912303"/>
            <a:ext cx="3241436" cy="25044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013" y="3759277"/>
            <a:ext cx="2658086" cy="2651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288" y="1379144"/>
            <a:ext cx="2828789" cy="18716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5568" y="4658264"/>
            <a:ext cx="2078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Toilet Buddy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46099" y="5229329"/>
            <a:ext cx="1293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Raised Toilet Seat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18385" y="3416060"/>
            <a:ext cx="170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36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Where to Buy things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1742536"/>
            <a:ext cx="7290055" cy="456682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Amazon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400" dirty="0" smtClean="0"/>
              <a:t>https</a:t>
            </a:r>
            <a:r>
              <a:rPr lang="en-US" sz="2400" dirty="0"/>
              <a:t>://www.amazon.com/ </a:t>
            </a:r>
            <a:r>
              <a:rPr lang="en-US" sz="2400" dirty="0" smtClean="0"/>
              <a:t> </a:t>
            </a:r>
            <a:endParaRPr lang="en-US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Northern Pharmacy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400" dirty="0" smtClean="0"/>
              <a:t>https</a:t>
            </a:r>
            <a:r>
              <a:rPr lang="en-US" sz="2400" dirty="0"/>
              <a:t>://</a:t>
            </a:r>
            <a:r>
              <a:rPr lang="en-US" sz="2400" dirty="0" smtClean="0"/>
              <a:t>www.northernpharmacy.com/Durable-Medical-Equipment</a:t>
            </a:r>
            <a:endParaRPr lang="en-US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NC Medical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400" dirty="0" smtClean="0"/>
              <a:t>https</a:t>
            </a:r>
            <a:r>
              <a:rPr lang="en-US" sz="2400" dirty="0"/>
              <a:t>://www.ncmedical.com/categories/Assistive-Devices-ADL_12839533.html </a:t>
            </a:r>
            <a:endParaRPr lang="en-US" sz="2400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200" dirty="0" err="1" smtClean="0"/>
              <a:t>Alimed</a:t>
            </a:r>
            <a:endParaRPr lang="en-US" sz="3200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400" dirty="0" smtClean="0"/>
              <a:t>http</a:t>
            </a:r>
            <a:r>
              <a:rPr lang="en-US" sz="2400" dirty="0"/>
              <a:t>://www.alimed.com/adls/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633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40624" y="1647645"/>
            <a:ext cx="7290055" cy="4023360"/>
          </a:xfrm>
        </p:spPr>
        <p:txBody>
          <a:bodyPr>
            <a:normAutofit/>
          </a:bodyPr>
          <a:lstStyle/>
          <a:p>
            <a:pPr algn="ctr"/>
            <a:r>
              <a:rPr lang="en-US" sz="11500" dirty="0" smtClean="0">
                <a:solidFill>
                  <a:schemeClr val="accent1">
                    <a:lumMod val="50000"/>
                  </a:schemeClr>
                </a:solidFill>
              </a:rPr>
              <a:t>Questions?</a:t>
            </a:r>
            <a:endParaRPr lang="en-US" sz="115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24" y="3659325"/>
            <a:ext cx="3288499" cy="2011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904" y="3429000"/>
            <a:ext cx="3152775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5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Shape 7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chemeClr val="accent2">
                    <a:lumMod val="50000"/>
                  </a:schemeClr>
                </a:solidFill>
              </a:rPr>
              <a:t>References</a:t>
            </a:r>
          </a:p>
        </p:txBody>
      </p:sp>
      <p:sp>
        <p:nvSpPr>
          <p:cNvPr id="758" name="Shape 758"/>
          <p:cNvSpPr>
            <a:spLocks noGrp="1"/>
          </p:cNvSpPr>
          <p:nvPr>
            <p:ph idx="1"/>
          </p:nvPr>
        </p:nvSpPr>
        <p:spPr>
          <a:xfrm>
            <a:off x="457200" y="1729047"/>
            <a:ext cx="8229600" cy="4771506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43754" indent="-343754" defTabSz="1145847">
              <a:lnSpc>
                <a:spcPct val="81000"/>
              </a:lnSpc>
              <a:spcBef>
                <a:spcPts val="1500"/>
              </a:spcBef>
              <a:buClr>
                <a:srgbClr val="FE8637"/>
              </a:buClr>
              <a:buSzPct val="70000"/>
              <a:buFont typeface="Wingdings"/>
              <a:buChar char="○"/>
              <a:defRPr sz="1786"/>
            </a:pPr>
            <a:r>
              <a:rPr dirty="0"/>
              <a:t>Bastian AJ. Learning to predict the future: the cerebellum adapts feedforward movement control. </a:t>
            </a:r>
            <a:r>
              <a:rPr i="1" dirty="0"/>
              <a:t>Curr Opin Neurobiol</a:t>
            </a:r>
            <a:r>
              <a:rPr dirty="0"/>
              <a:t> 2006, 16(6): 645-649. </a:t>
            </a:r>
          </a:p>
          <a:p>
            <a:pPr marL="343754" indent="-343754" defTabSz="1145847">
              <a:lnSpc>
                <a:spcPct val="81000"/>
              </a:lnSpc>
              <a:spcBef>
                <a:spcPts val="1500"/>
              </a:spcBef>
              <a:buClr>
                <a:srgbClr val="FE8637"/>
              </a:buClr>
              <a:buSzPct val="70000"/>
              <a:buFont typeface="Wingdings"/>
              <a:buChar char="○"/>
              <a:defRPr sz="1786"/>
            </a:pPr>
            <a:r>
              <a:rPr dirty="0"/>
              <a:t>Ilg W, Synofzik M, Brotz D, Burkard S, Giese MA, Schols L. Intensive coordinative training improves motor performance in degenerative cerebellar disease. </a:t>
            </a:r>
            <a:r>
              <a:rPr i="1" dirty="0"/>
              <a:t>Neurol</a:t>
            </a:r>
            <a:r>
              <a:rPr dirty="0"/>
              <a:t> 2009; 79 (20):2056-2060. </a:t>
            </a:r>
            <a:endParaRPr lang="en-US" dirty="0" smtClean="0"/>
          </a:p>
          <a:p>
            <a:pPr marL="343754" indent="-343754" defTabSz="1145847">
              <a:lnSpc>
                <a:spcPct val="81000"/>
              </a:lnSpc>
              <a:spcBef>
                <a:spcPts val="1500"/>
              </a:spcBef>
              <a:buClr>
                <a:srgbClr val="FE8637"/>
              </a:buClr>
              <a:buSzPct val="70000"/>
              <a:buFont typeface="Wingdings"/>
              <a:buChar char="○"/>
              <a:defRPr sz="1786"/>
            </a:pPr>
            <a:r>
              <a:rPr dirty="0" smtClean="0"/>
              <a:t>Keller </a:t>
            </a:r>
            <a:r>
              <a:rPr dirty="0"/>
              <a:t>JL, Bastian AJ. A home balance exercise program improves walking in people with cerebellar ataxia. </a:t>
            </a:r>
            <a:r>
              <a:rPr i="1" dirty="0"/>
              <a:t>Neurorehabilitation and Neural Repair.</a:t>
            </a:r>
            <a:r>
              <a:rPr dirty="0"/>
              <a:t> 2014; 28(8): 770-778. </a:t>
            </a:r>
          </a:p>
          <a:p>
            <a:pPr marL="343754" indent="-343754" defTabSz="1145847">
              <a:lnSpc>
                <a:spcPct val="81000"/>
              </a:lnSpc>
              <a:spcBef>
                <a:spcPts val="1500"/>
              </a:spcBef>
              <a:buClr>
                <a:srgbClr val="FE8637"/>
              </a:buClr>
              <a:buSzPct val="70000"/>
              <a:buFont typeface="Wingdings"/>
              <a:buChar char="○"/>
              <a:defRPr sz="1786"/>
            </a:pPr>
            <a:r>
              <a:rPr dirty="0"/>
              <a:t>Morton SM, Bastian AJ. Relative contributions of balance and voluntary leg-coordination deficits to cerebellar gait ataxia. </a:t>
            </a:r>
            <a:r>
              <a:rPr i="1" dirty="0"/>
              <a:t>J Neurophysiol </a:t>
            </a:r>
            <a:r>
              <a:rPr dirty="0"/>
              <a:t>2003; 89(4): 1844-1856.</a:t>
            </a:r>
          </a:p>
          <a:p>
            <a:pPr marL="343754" indent="-343754" defTabSz="1145847">
              <a:lnSpc>
                <a:spcPct val="81000"/>
              </a:lnSpc>
              <a:spcBef>
                <a:spcPts val="1500"/>
              </a:spcBef>
              <a:buClr>
                <a:srgbClr val="FE8637"/>
              </a:buClr>
              <a:buSzPct val="70000"/>
              <a:buFont typeface="Wingdings"/>
              <a:buChar char="○"/>
              <a:defRPr sz="1786"/>
            </a:pPr>
            <a:r>
              <a:rPr dirty="0"/>
              <a:t>Morton SM, Bastian AJ.  Cerebellar control of balance and locomotion. </a:t>
            </a:r>
            <a:r>
              <a:rPr i="1" dirty="0"/>
              <a:t>Neuroscientist </a:t>
            </a:r>
            <a:r>
              <a:rPr dirty="0"/>
              <a:t>2004; June (10): 247-59.</a:t>
            </a:r>
            <a:endParaRPr sz="1879" dirty="0"/>
          </a:p>
          <a:p>
            <a:pPr marL="343754" indent="-343754" defTabSz="1145847">
              <a:lnSpc>
                <a:spcPct val="81000"/>
              </a:lnSpc>
              <a:spcBef>
                <a:spcPts val="1500"/>
              </a:spcBef>
              <a:buClr>
                <a:srgbClr val="FE8637"/>
              </a:buClr>
              <a:buSzPct val="70000"/>
              <a:buFont typeface="Wingdings"/>
              <a:buChar char="○"/>
              <a:defRPr sz="1786"/>
            </a:pPr>
            <a:r>
              <a:rPr dirty="0" err="1" smtClean="0"/>
              <a:t>Therrien</a:t>
            </a:r>
            <a:r>
              <a:rPr dirty="0" smtClean="0"/>
              <a:t> </a:t>
            </a:r>
            <a:r>
              <a:rPr dirty="0"/>
              <a:t>AS, Wolpert DM, Bastian AJ. Effective reinforcement learning following cerebellar damage requires a balance between exploration and motor noise. </a:t>
            </a:r>
            <a:r>
              <a:rPr i="1" dirty="0"/>
              <a:t>Brain </a:t>
            </a:r>
            <a:r>
              <a:rPr dirty="0"/>
              <a:t>2016, 139(1):101-14</a:t>
            </a:r>
            <a:r>
              <a:rPr dirty="0" smtClean="0"/>
              <a:t>.</a:t>
            </a:r>
            <a:endParaRPr lang="en-US" dirty="0" smtClean="0"/>
          </a:p>
          <a:p>
            <a:pPr marL="343754" indent="-343754" defTabSz="1145847">
              <a:lnSpc>
                <a:spcPct val="81000"/>
              </a:lnSpc>
              <a:spcBef>
                <a:spcPts val="1500"/>
              </a:spcBef>
              <a:buClr>
                <a:srgbClr val="FE8637"/>
              </a:buClr>
              <a:buSzPct val="70000"/>
              <a:buFont typeface="Wingdings"/>
              <a:buChar char="○"/>
              <a:defRPr sz="1786"/>
            </a:pPr>
            <a:r>
              <a:rPr lang="en-US" dirty="0" smtClean="0"/>
              <a:t>Pathak A., Redmond JA, Allen M, Chou KL.  A Non-Invasive Handheld Assistive Device to Accommodate Essential Tremor: A pilot study. </a:t>
            </a:r>
            <a:r>
              <a:rPr lang="en-US" dirty="0" err="1" smtClean="0"/>
              <a:t>Mov</a:t>
            </a:r>
            <a:r>
              <a:rPr lang="en-US" dirty="0" smtClean="0"/>
              <a:t> </a:t>
            </a:r>
            <a:r>
              <a:rPr lang="en-US" dirty="0" err="1" smtClean="0"/>
              <a:t>Disord</a:t>
            </a:r>
            <a:r>
              <a:rPr lang="en-US" dirty="0" smtClean="0"/>
              <a:t>. 2014;29(6):838-842. </a:t>
            </a:r>
          </a:p>
          <a:p>
            <a:pPr marL="343754" indent="-343754" defTabSz="1145847">
              <a:lnSpc>
                <a:spcPct val="81000"/>
              </a:lnSpc>
              <a:spcBef>
                <a:spcPts val="1500"/>
              </a:spcBef>
              <a:buClr>
                <a:srgbClr val="FE8637"/>
              </a:buClr>
              <a:buSzPct val="70000"/>
              <a:buFont typeface="Wingdings"/>
              <a:buChar char="○"/>
              <a:defRPr sz="1786"/>
            </a:pPr>
            <a:r>
              <a:rPr lang="en-US" dirty="0" smtClean="0"/>
              <a:t>Fonteyn et al. Falls in Spinocerebellar Ataxias: Results of the Euro SCA Fall Study. Cerebellum. 2010:9:232-239</a:t>
            </a:r>
          </a:p>
          <a:p>
            <a:pPr marL="343754" indent="-343754" defTabSz="1145847">
              <a:lnSpc>
                <a:spcPct val="81000"/>
              </a:lnSpc>
              <a:spcBef>
                <a:spcPts val="1500"/>
              </a:spcBef>
              <a:buClr>
                <a:srgbClr val="FE8637"/>
              </a:buClr>
              <a:buSzPct val="70000"/>
              <a:buFont typeface="Wingdings"/>
              <a:buChar char="○"/>
              <a:defRPr sz="1786"/>
            </a:pPr>
            <a:r>
              <a:rPr lang="en-US" dirty="0" smtClean="0"/>
              <a:t>Gillen G. Improving Mobility and Community access in an adult with ataxia. American Journal of Occupational Therapy. 2002:56(4)462-466.  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What percent of patients with Cerebellar Ataxia fall per year?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4000" dirty="0" smtClean="0"/>
              <a:t>A</a:t>
            </a:r>
            <a:r>
              <a:rPr lang="en-US" sz="4000" dirty="0"/>
              <a:t>:  </a:t>
            </a:r>
            <a:r>
              <a:rPr lang="en-US" sz="3200" dirty="0"/>
              <a:t>57%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4000" dirty="0"/>
              <a:t>B:  </a:t>
            </a:r>
            <a:r>
              <a:rPr lang="en-US" sz="3200" dirty="0"/>
              <a:t>74%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4000" dirty="0"/>
              <a:t>C:  </a:t>
            </a:r>
            <a:r>
              <a:rPr lang="en-US" sz="3200" dirty="0"/>
              <a:t>46%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4000" dirty="0"/>
              <a:t>D:  </a:t>
            </a:r>
            <a:r>
              <a:rPr lang="en-US" sz="3200" dirty="0"/>
              <a:t>83%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3123" y="3133898"/>
            <a:ext cx="3566160" cy="402336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Answer:</a:t>
            </a:r>
          </a:p>
          <a:p>
            <a:pPr algn="ctr"/>
            <a:r>
              <a:rPr lang="en-US" sz="4800" dirty="0" smtClean="0"/>
              <a:t>B: </a:t>
            </a:r>
            <a:r>
              <a:rPr lang="en-US" sz="4000" dirty="0" smtClean="0"/>
              <a:t>74%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5569527" y="6035040"/>
            <a:ext cx="248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Ella et al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22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Safe Strategies for Mobility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AutoShape 4" descr="Image result for Keep it simple clip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4000" dirty="0" smtClean="0"/>
              <a:t>Change Something!!!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200" dirty="0" smtClean="0"/>
              <a:t>With </a:t>
            </a:r>
            <a:r>
              <a:rPr lang="en-US" sz="4400" b="1" dirty="0" smtClean="0">
                <a:solidFill>
                  <a:srgbClr val="FF0000"/>
                </a:solidFill>
              </a:rPr>
              <a:t>Yourself</a:t>
            </a:r>
            <a:r>
              <a:rPr lang="en-US" sz="3200" dirty="0" smtClean="0"/>
              <a:t>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200" dirty="0" smtClean="0"/>
              <a:t>With the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</a:rPr>
              <a:t>Strategy </a:t>
            </a:r>
            <a:r>
              <a:rPr lang="en-US" sz="3200" dirty="0" smtClean="0"/>
              <a:t>you use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200" dirty="0" smtClean="0"/>
              <a:t>With the</a:t>
            </a:r>
            <a:r>
              <a:rPr lang="en-US" sz="4400" dirty="0" smtClean="0"/>
              <a:t> </a:t>
            </a:r>
            <a:r>
              <a:rPr lang="en-US" sz="4400" b="1" dirty="0" smtClean="0">
                <a:solidFill>
                  <a:srgbClr val="FF0000"/>
                </a:solidFill>
              </a:rPr>
              <a:t>Environment </a:t>
            </a:r>
            <a:r>
              <a:rPr lang="en-US" sz="3200" dirty="0" smtClean="0"/>
              <a:t>you are 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4564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What can you change about </a:t>
            </a:r>
            <a:r>
              <a:rPr lang="en-US" sz="5400" dirty="0" smtClean="0">
                <a:solidFill>
                  <a:srgbClr val="FF0000"/>
                </a:solidFill>
              </a:rPr>
              <a:t>Yourself? 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728" y="1920156"/>
            <a:ext cx="3334789" cy="46436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9976" y="1995935"/>
            <a:ext cx="2643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</a:rPr>
              <a:t>EXERCISE!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0517" y="3935793"/>
            <a:ext cx="1823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Walking</a:t>
            </a:r>
            <a:endParaRPr lang="en-US" sz="20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063" y="3048125"/>
            <a:ext cx="3231139" cy="21446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9148" y="2707920"/>
            <a:ext cx="1831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Swimming</a:t>
            </a:r>
            <a:endParaRPr lang="en-US" sz="20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34" y="4710141"/>
            <a:ext cx="2025174" cy="20251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31144" y="5338092"/>
            <a:ext cx="1291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Stationary Bike</a:t>
            </a:r>
            <a:endParaRPr lang="en-US" sz="20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6347" y="2091278"/>
            <a:ext cx="1714191" cy="17176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5289" y="4386155"/>
            <a:ext cx="1492944" cy="224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0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What can you change about the </a:t>
            </a:r>
            <a:r>
              <a:rPr lang="en-US" sz="5400" dirty="0" smtClean="0">
                <a:solidFill>
                  <a:srgbClr val="FF0000"/>
                </a:solidFill>
              </a:rPr>
              <a:t>Strategy?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4" name="AutoShape 2" descr="Image result for avoid multi tasking clip art pictu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avoid multi tasking clip art pictur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Image result for avoid multi tasking clip art picture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http://thumbs.dreamstime.com/z/pdca-system-continuous-quality-improvement-3425935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4" b="8955"/>
          <a:stretch/>
        </p:blipFill>
        <p:spPr bwMode="auto">
          <a:xfrm>
            <a:off x="884810" y="2331864"/>
            <a:ext cx="2792741" cy="2746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18526" y="2342245"/>
            <a:ext cx="25995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Quality of Movement not Speed!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785" y="1942135"/>
            <a:ext cx="3341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Plan out your movements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4810" y="5158274"/>
            <a:ext cx="2643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Every time you stand up, stop and get your balance before moving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4349" r="47463"/>
          <a:stretch/>
        </p:blipFill>
        <p:spPr>
          <a:xfrm>
            <a:off x="6559062" y="3705114"/>
            <a:ext cx="2338753" cy="29063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22831" y="2204910"/>
            <a:ext cx="2074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Avoid Multitasking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826" y="3785439"/>
            <a:ext cx="1828959" cy="2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9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9941" y="1859843"/>
            <a:ext cx="2975212" cy="59046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Assess fall hazards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https://sp.yimg.com/xj/th?id=OIP.Mcb430123703cf53ec8c5deca6876cc3cH0&amp;pid=15.1&amp;P=0&amp;w=300&amp;h=30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7" b="9939"/>
          <a:stretch/>
        </p:blipFill>
        <p:spPr bwMode="auto">
          <a:xfrm>
            <a:off x="262139" y="2932460"/>
            <a:ext cx="1452361" cy="1960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www.homeini.com/wp-content/uploads/2014/11/sofa-chair-clip-artgallery-for-sofa-chair-clip-art-htjuygx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017" y="3394524"/>
            <a:ext cx="1440180" cy="11353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76250" y="3185662"/>
            <a:ext cx="800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YES</a:t>
            </a:r>
            <a:endParaRPr lang="en-US" sz="2400" b="1" dirty="0">
              <a:solidFill>
                <a:srgbClr val="008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50571" y="3516633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</a:t>
            </a:r>
            <a:endParaRPr lang="en-US" sz="2400" b="1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077" y="1745625"/>
            <a:ext cx="3098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Choose to sit in chairs you know you can get out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of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8" name="Picture 6" descr="https://sp.yimg.com/xj/th?id=OIP.Ma8162631574c33a89c906e064d3f90aeo0&amp;pid=15.1&amp;P=0&amp;w=300&amp;h=3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3874657"/>
            <a:ext cx="1676400" cy="266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1891" y="5421935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Store frequently used items at  waist level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82" name="Picture 10" descr="https://sp.yimg.com/xj/th?id=OIP.Mc27583630c071234dbc1241970f38467H0&amp;pid=15.1&amp;P=0&amp;w=300&amp;h=3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941" y="2558483"/>
            <a:ext cx="1783715" cy="178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385304" y="4693213"/>
            <a:ext cx="2288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Keep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an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assistive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device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available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8" name="Picture 17" descr="https://sp.yimg.com/xj/th?id=OIP.Ma5b92d122a10b046547f6dc40721825ao0&amp;pid=15.1&amp;P=0&amp;w=300&amp;h=300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8" t="1813" r="7251" b="5546"/>
          <a:stretch/>
        </p:blipFill>
        <p:spPr bwMode="auto">
          <a:xfrm>
            <a:off x="7129926" y="4707669"/>
            <a:ext cx="1340370" cy="16137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What can you change about the </a:t>
            </a:r>
            <a:r>
              <a:rPr lang="en-US" dirty="0" smtClean="0">
                <a:solidFill>
                  <a:srgbClr val="FF0000"/>
                </a:solidFill>
              </a:rPr>
              <a:t>Environment?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34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 descr="http://thumbs.dreamstime.com/t/keep-simple-yellow-road-warning-sign-d-render-3414003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37"/>
          <a:stretch/>
        </p:blipFill>
        <p:spPr bwMode="auto">
          <a:xfrm>
            <a:off x="2576945" y="1512494"/>
            <a:ext cx="3940233" cy="354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31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Vapor Trail">
  <a:themeElements>
    <a:clrScheme name="Vapor Trai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0000FF"/>
      </a:hlink>
      <a:folHlink>
        <a:srgbClr val="FF00FF"/>
      </a:folHlink>
    </a:clrScheme>
    <a:fontScheme name="Vapor Trail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1731</TotalTime>
  <Words>771</Words>
  <Application>Microsoft Office PowerPoint</Application>
  <PresentationFormat>On-screen Show (4:3)</PresentationFormat>
  <Paragraphs>186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Aharoni</vt:lpstr>
      <vt:lpstr>Arial</vt:lpstr>
      <vt:lpstr>Calibri</vt:lpstr>
      <vt:lpstr>Gill Sans</vt:lpstr>
      <vt:lpstr>Tw Cen MT</vt:lpstr>
      <vt:lpstr>Tw Cen MT Condensed</vt:lpstr>
      <vt:lpstr>Wingdings</vt:lpstr>
      <vt:lpstr>Wingdings 3</vt:lpstr>
      <vt:lpstr>Integral</vt:lpstr>
      <vt:lpstr>Safe Mobility Strategies and Adaptive Equipment</vt:lpstr>
      <vt:lpstr>Disclaimer/ Disclosure </vt:lpstr>
      <vt:lpstr>Why does safety Matter?  </vt:lpstr>
      <vt:lpstr>What percent of patients with Cerebellar Ataxia fall per year?</vt:lpstr>
      <vt:lpstr>Safe Strategies for Mobility</vt:lpstr>
      <vt:lpstr>What can you change about Yourself? </vt:lpstr>
      <vt:lpstr>What can you change about the Strategy? </vt:lpstr>
      <vt:lpstr>What can you change about the Environment?</vt:lpstr>
      <vt:lpstr>PowerPoint Presentation</vt:lpstr>
      <vt:lpstr>TUB TRANSFERS</vt:lpstr>
      <vt:lpstr>ASSISTED STAND PIVOT TRANSFERS</vt:lpstr>
      <vt:lpstr>ASSISTED BED MOBILITY</vt:lpstr>
      <vt:lpstr>TRANSFERS FROM FLOOR</vt:lpstr>
      <vt:lpstr>TRANSFERS IN AND OUT OF CAR</vt:lpstr>
      <vt:lpstr>PowerPoint Presentation</vt:lpstr>
      <vt:lpstr>Adaptive Equipment</vt:lpstr>
      <vt:lpstr>Eating</vt:lpstr>
      <vt:lpstr>Eating</vt:lpstr>
      <vt:lpstr>Assistive Technology Eating equipment</vt:lpstr>
      <vt:lpstr>Kitchen Devices</vt:lpstr>
      <vt:lpstr>Kitchen Devices</vt:lpstr>
      <vt:lpstr>Lower Body Dressing</vt:lpstr>
      <vt:lpstr>Lower Body Dressing</vt:lpstr>
      <vt:lpstr>Upper Body Dressing</vt:lpstr>
      <vt:lpstr>Upper Body Dressing </vt:lpstr>
      <vt:lpstr>Bathing</vt:lpstr>
      <vt:lpstr>Bathing</vt:lpstr>
      <vt:lpstr>Grooming</vt:lpstr>
      <vt:lpstr>Grooming</vt:lpstr>
      <vt:lpstr>Toileting</vt:lpstr>
      <vt:lpstr>Where to Buy things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therapy</dc:title>
  <dc:creator>Jennifer Millar</dc:creator>
  <cp:lastModifiedBy>Julie Walker</cp:lastModifiedBy>
  <cp:revision>94</cp:revision>
  <dcterms:modified xsi:type="dcterms:W3CDTF">2017-03-06T15:15:49Z</dcterms:modified>
</cp:coreProperties>
</file>