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notesSlides/notesSlide2.xml" ContentType="application/vnd.openxmlformats-officedocument.presentationml.notesSlide+xml"/>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notesSlides/notesSlide3.xml" ContentType="application/vnd.openxmlformats-officedocument.presentationml.notesSlide+xml"/>
  <Override PartName="/ppt/media/image13.jpeg" ContentType="image/jpeg"/>
  <Override PartName="/ppt/media/image14.jpeg" ContentType="image/jpeg"/>
  <Override PartName="/ppt/notesSlides/notesSlide4.xml" ContentType="application/vnd.openxmlformats-officedocument.presentationml.notesSlide+xml"/>
  <Override PartName="/ppt/media/image1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CBCA"/>
          </a:solidFill>
        </a:fill>
      </a:tcStyle>
    </a:wholeTbl>
    <a:band2H>
      <a:tcTxStyle b="def" i="def"/>
      <a:tcStyle>
        <a:tcBdr/>
        <a:fill>
          <a:solidFill>
            <a:srgbClr val="F5E7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7CC"/>
          </a:solidFill>
        </a:fill>
      </a:tcStyle>
    </a:wholeTbl>
    <a:band2H>
      <a:tcTxStyle b="def" i="def"/>
      <a:tcStyle>
        <a:tcBdr/>
        <a:fill>
          <a:solidFill>
            <a:srgbClr val="FBF4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EA"/>
          </a:solidFill>
        </a:fill>
      </a:tcStyle>
    </a:wholeTbl>
    <a:band2H>
      <a:tcTxStyle b="def" i="def"/>
      <a:tcStyle>
        <a:tcBdr/>
        <a:fill>
          <a:solidFill>
            <a:srgbClr val="E6EDF5"/>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ph type="sldImg"/>
          </p:nvPr>
        </p:nvSpPr>
        <p:spPr>
          <a:xfrm>
            <a:off x="1143000" y="685800"/>
            <a:ext cx="4572000" cy="3429000"/>
          </a:xfrm>
          <a:prstGeom prst="rect">
            <a:avLst/>
          </a:prstGeom>
        </p:spPr>
        <p:txBody>
          <a:bodyPr/>
          <a:lstStyle/>
          <a:p>
            <a:pPr/>
          </a:p>
        </p:txBody>
      </p:sp>
      <p:sp>
        <p:nvSpPr>
          <p:cNvPr id="188" name="Shape 1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“Magic” in stem cells</a:t>
            </a:r>
          </a:p>
          <a:p>
            <a:pPr/>
          </a:p>
          <a:p>
            <a:pPr/>
            <a:r>
              <a:t>Totipotent vs. pluripotent - Seed analogy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Thank you for that kind introduction Dr. Paulson. It’s quite a privilege to have the opportunity to speak here with you all today. Like Dr. Paulson said, I am a graduate student conducting research in his lab at the University of Michigan where I study SCA3. In addition, SCA3 happens to run in my family, so I have a highly vested interest in finding a cure for this debilitating disease.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By comparing neurons derived from an SCA3 and an unaffected stem cell line, I have identified previously unidentified differences that may contribute to cell death in SCA3.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p>
          <a:p>
            <a:pPr/>
            <a:r>
              <a:t>Many labs presented earlier this week using ASOs in many different genetic ataxias.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pic>
        <p:nvPicPr>
          <p:cNvPr id="12" name="image2.png" descr="C3-HD-BTM.png"/>
          <p:cNvPicPr>
            <a:picLocks noChangeAspect="1"/>
          </p:cNvPicPr>
          <p:nvPr/>
        </p:nvPicPr>
        <p:blipFill>
          <a:blip r:embed="rId2">
            <a:extLst/>
          </a:blip>
          <a:stretch>
            <a:fillRect/>
          </a:stretch>
        </p:blipFill>
        <p:spPr>
          <a:xfrm>
            <a:off x="0" y="4995862"/>
            <a:ext cx="9144000" cy="1862139"/>
          </a:xfrm>
          <a:prstGeom prst="rect">
            <a:avLst/>
          </a:prstGeom>
          <a:ln w="12700">
            <a:miter lim="400000"/>
          </a:ln>
        </p:spPr>
      </p:pic>
      <p:sp>
        <p:nvSpPr>
          <p:cNvPr id="13" name="Shape 13"/>
          <p:cNvSpPr/>
          <p:nvPr>
            <p:ph type="title"/>
          </p:nvPr>
        </p:nvSpPr>
        <p:spPr>
          <a:xfrm>
            <a:off x="914400" y="1803405"/>
            <a:ext cx="7315200" cy="1825097"/>
          </a:xfrm>
          <a:prstGeom prst="rect">
            <a:avLst/>
          </a:prstGeom>
          <a:extLst>
            <a:ext uri="{C572A759-6A51-4108-AA02-DFA0A04FC94B}">
              <ma14:wrappingTextBoxFlag xmlns:ma14="http://schemas.microsoft.com/office/mac/drawingml/2011/main" val="1"/>
            </a:ext>
          </a:extLst>
        </p:spPr>
        <p:txBody>
          <a:bodyPr anchor="b"/>
          <a:lstStyle>
            <a:lvl1pPr algn="l">
              <a:defRPr sz="6000"/>
            </a:lvl1pPr>
          </a:lstStyle>
          <a:p>
            <a:pPr/>
            <a:r>
              <a:t>Click to edit Master title style</a:t>
            </a:r>
          </a:p>
        </p:txBody>
      </p:sp>
      <p:sp>
        <p:nvSpPr>
          <p:cNvPr id="14" name="Shape 14"/>
          <p:cNvSpPr/>
          <p:nvPr>
            <p:ph type="body" sz="quarter" idx="1"/>
          </p:nvPr>
        </p:nvSpPr>
        <p:spPr>
          <a:xfrm>
            <a:off x="914400" y="3632201"/>
            <a:ext cx="7315200" cy="685801"/>
          </a:xfrm>
          <a:prstGeom prst="rect">
            <a:avLst/>
          </a:prstGeom>
          <a:extLst>
            <a:ext uri="{C572A759-6A51-4108-AA02-DFA0A04FC94B}">
              <ma14:wrappingTextBoxFlag xmlns:ma14="http://schemas.microsoft.com/office/mac/drawingml/2011/main" val="1"/>
            </a:ext>
          </a:extLst>
        </p:spPr>
        <p:txBody>
          <a:bodyPr/>
          <a:lstStyle>
            <a:lvl1pPr marL="0" indent="0">
              <a:buSzTx/>
              <a:buFontTx/>
              <a:buNone/>
              <a:defRPr sz="2000"/>
            </a:lvl1pPr>
          </a:lstStyle>
          <a:p>
            <a:pPr/>
            <a:r>
              <a:t>Click to edit Master subtitle style</a:t>
            </a:r>
          </a:p>
        </p:txBody>
      </p:sp>
      <p:sp>
        <p:nvSpPr>
          <p:cNvPr id="15" name="Shape 15"/>
          <p:cNvSpPr/>
          <p:nvPr>
            <p:ph type="sldNum" sz="quarter" idx="2"/>
          </p:nvPr>
        </p:nvSpPr>
        <p:spPr>
          <a:xfrm>
            <a:off x="7984693" y="1491509"/>
            <a:ext cx="244907"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anoramic Picture with Caption">
    <p:spTree>
      <p:nvGrpSpPr>
        <p:cNvPr id="1" name=""/>
        <p:cNvGrpSpPr/>
        <p:nvPr/>
      </p:nvGrpSpPr>
      <p:grpSpPr>
        <a:xfrm>
          <a:off x="0" y="0"/>
          <a:ext cx="0" cy="0"/>
          <a:chOff x="0" y="0"/>
          <a:chExt cx="0" cy="0"/>
        </a:xfrm>
      </p:grpSpPr>
      <p:sp>
        <p:nvSpPr>
          <p:cNvPr id="95" name="Shape 95"/>
          <p:cNvSpPr/>
          <p:nvPr>
            <p:ph type="title"/>
          </p:nvPr>
        </p:nvSpPr>
        <p:spPr>
          <a:xfrm>
            <a:off x="594355" y="4697360"/>
            <a:ext cx="7956482" cy="819356"/>
          </a:xfrm>
          <a:prstGeom prst="rect">
            <a:avLst/>
          </a:prstGeom>
          <a:extLst>
            <a:ext uri="{C572A759-6A51-4108-AA02-DFA0A04FC94B}">
              <ma14:wrappingTextBoxFlag xmlns:ma14="http://schemas.microsoft.com/office/mac/drawingml/2011/main" val="1"/>
            </a:ext>
          </a:extLst>
        </p:spPr>
        <p:txBody>
          <a:bodyPr anchor="b"/>
          <a:lstStyle>
            <a:lvl1pPr algn="l">
              <a:defRPr sz="3200"/>
            </a:lvl1pPr>
          </a:lstStyle>
          <a:p>
            <a:pPr/>
            <a:r>
              <a:t>Click to edit Master title style</a:t>
            </a:r>
          </a:p>
        </p:txBody>
      </p:sp>
      <p:sp>
        <p:nvSpPr>
          <p:cNvPr id="96" name="Shape 96"/>
          <p:cNvSpPr/>
          <p:nvPr>
            <p:ph type="pic" idx="13"/>
          </p:nvPr>
        </p:nvSpPr>
        <p:spPr>
          <a:xfrm>
            <a:off x="594355" y="977035"/>
            <a:ext cx="7950260" cy="3406972"/>
          </a:xfrm>
          <a:prstGeom prst="rect">
            <a:avLst/>
          </a:prstGeom>
        </p:spPr>
        <p:txBody>
          <a:bodyPr lIns="91439" rIns="91439">
            <a:noAutofit/>
          </a:bodyPr>
          <a:lstStyle/>
          <a:p>
            <a:pPr/>
          </a:p>
        </p:txBody>
      </p:sp>
      <p:sp>
        <p:nvSpPr>
          <p:cNvPr id="97" name="Shape 97"/>
          <p:cNvSpPr/>
          <p:nvPr>
            <p:ph type="body" sz="quarter" idx="1"/>
          </p:nvPr>
        </p:nvSpPr>
        <p:spPr>
          <a:xfrm>
            <a:off x="594359" y="5516715"/>
            <a:ext cx="7955282" cy="746925"/>
          </a:xfrm>
          <a:prstGeom prst="rect">
            <a:avLst/>
          </a:prstGeom>
          <a:extLst>
            <a:ext uri="{C572A759-6A51-4108-AA02-DFA0A04FC94B}">
              <ma14:wrappingTextBoxFlag xmlns:ma14="http://schemas.microsoft.com/office/mac/drawingml/2011/main" val="1"/>
            </a:ext>
          </a:extLst>
        </p:spPr>
        <p:txBody>
          <a:bodyPr/>
          <a:lstStyle>
            <a:lvl1pPr marL="0" indent="0">
              <a:buSzTx/>
              <a:buFontTx/>
              <a:buNone/>
              <a:defRPr sz="1600"/>
            </a:lvl1pPr>
          </a:lstStyle>
          <a:p>
            <a:pPr/>
            <a:r>
              <a:t>Click to edit Master text styles</a:t>
            </a:r>
          </a:p>
        </p:txBody>
      </p:sp>
      <p:sp>
        <p:nvSpPr>
          <p:cNvPr id="98" name="Shape 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nd Caption">
    <p:spTree>
      <p:nvGrpSpPr>
        <p:cNvPr id="1" name=""/>
        <p:cNvGrpSpPr/>
        <p:nvPr/>
      </p:nvGrpSpPr>
      <p:grpSpPr>
        <a:xfrm>
          <a:off x="0" y="0"/>
          <a:ext cx="0" cy="0"/>
          <a:chOff x="0" y="0"/>
          <a:chExt cx="0" cy="0"/>
        </a:xfrm>
      </p:grpSpPr>
      <p:pic>
        <p:nvPicPr>
          <p:cNvPr id="105" name="image2.png" descr="C3-HD-BTM.png"/>
          <p:cNvPicPr>
            <a:picLocks noChangeAspect="1"/>
          </p:cNvPicPr>
          <p:nvPr/>
        </p:nvPicPr>
        <p:blipFill>
          <a:blip r:embed="rId2">
            <a:extLst/>
          </a:blip>
          <a:stretch>
            <a:fillRect/>
          </a:stretch>
        </p:blipFill>
        <p:spPr>
          <a:xfrm>
            <a:off x="0" y="4995862"/>
            <a:ext cx="9144000" cy="1862139"/>
          </a:xfrm>
          <a:prstGeom prst="rect">
            <a:avLst/>
          </a:prstGeom>
          <a:ln w="12700">
            <a:miter lim="400000"/>
          </a:ln>
        </p:spPr>
      </p:pic>
      <p:sp>
        <p:nvSpPr>
          <p:cNvPr id="106" name="Shape 106"/>
          <p:cNvSpPr/>
          <p:nvPr>
            <p:ph type="title"/>
          </p:nvPr>
        </p:nvSpPr>
        <p:spPr>
          <a:xfrm>
            <a:off x="594359" y="753532"/>
            <a:ext cx="7955282" cy="2802468"/>
          </a:xfrm>
          <a:prstGeom prst="rect">
            <a:avLst/>
          </a:prstGeom>
          <a:extLst>
            <a:ext uri="{C572A759-6A51-4108-AA02-DFA0A04FC94B}">
              <ma14:wrappingTextBoxFlag xmlns:ma14="http://schemas.microsoft.com/office/mac/drawingml/2011/main" val="1"/>
            </a:ext>
          </a:extLst>
        </p:spPr>
        <p:txBody>
          <a:bodyPr/>
          <a:lstStyle>
            <a:lvl1pPr algn="l">
              <a:defRPr sz="3200"/>
            </a:lvl1pPr>
          </a:lstStyle>
          <a:p>
            <a:pPr/>
            <a:r>
              <a:t>Click to edit Master title style</a:t>
            </a:r>
          </a:p>
        </p:txBody>
      </p:sp>
      <p:sp>
        <p:nvSpPr>
          <p:cNvPr id="107" name="Shape 107"/>
          <p:cNvSpPr/>
          <p:nvPr>
            <p:ph type="body" sz="quarter" idx="1"/>
          </p:nvPr>
        </p:nvSpPr>
        <p:spPr>
          <a:xfrm>
            <a:off x="685800" y="3649133"/>
            <a:ext cx="7772400" cy="1330853"/>
          </a:xfrm>
          <a:prstGeom prst="rect">
            <a:avLst/>
          </a:prstGeom>
          <a:extLst>
            <a:ext uri="{C572A759-6A51-4108-AA02-DFA0A04FC94B}">
              <ma14:wrappingTextBoxFlag xmlns:ma14="http://schemas.microsoft.com/office/mac/drawingml/2011/main" val="1"/>
            </a:ext>
          </a:extLst>
        </p:spPr>
        <p:txBody>
          <a:bodyPr anchor="ctr"/>
          <a:lstStyle>
            <a:lvl1pPr marL="0" indent="0">
              <a:buSzTx/>
              <a:buFontTx/>
              <a:buNone/>
              <a:defRPr sz="1600"/>
            </a:lvl1pPr>
          </a:lstStyle>
          <a:p>
            <a:pPr/>
            <a:r>
              <a:t>Click to edit Master text styles</a:t>
            </a:r>
          </a:p>
        </p:txBody>
      </p:sp>
      <p:sp>
        <p:nvSpPr>
          <p:cNvPr id="108" name="Shape 108"/>
          <p:cNvSpPr/>
          <p:nvPr>
            <p:ph type="sldNum" sz="quarter" idx="2"/>
          </p:nvPr>
        </p:nvSpPr>
        <p:spPr>
          <a:xfrm>
            <a:off x="8304733" y="441643"/>
            <a:ext cx="244908"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Quote with Caption">
    <p:spTree>
      <p:nvGrpSpPr>
        <p:cNvPr id="1" name=""/>
        <p:cNvGrpSpPr/>
        <p:nvPr/>
      </p:nvGrpSpPr>
      <p:grpSpPr>
        <a:xfrm>
          <a:off x="0" y="0"/>
          <a:ext cx="0" cy="0"/>
          <a:chOff x="0" y="0"/>
          <a:chExt cx="0" cy="0"/>
        </a:xfrm>
      </p:grpSpPr>
      <p:pic>
        <p:nvPicPr>
          <p:cNvPr id="115" name="image2.png" descr="C3-HD-BTM.png"/>
          <p:cNvPicPr>
            <a:picLocks noChangeAspect="1"/>
          </p:cNvPicPr>
          <p:nvPr/>
        </p:nvPicPr>
        <p:blipFill>
          <a:blip r:embed="rId2">
            <a:extLst/>
          </a:blip>
          <a:stretch>
            <a:fillRect/>
          </a:stretch>
        </p:blipFill>
        <p:spPr>
          <a:xfrm>
            <a:off x="0" y="4995862"/>
            <a:ext cx="9144000" cy="1862139"/>
          </a:xfrm>
          <a:prstGeom prst="rect">
            <a:avLst/>
          </a:prstGeom>
          <a:ln w="12700">
            <a:miter lim="400000"/>
          </a:ln>
        </p:spPr>
      </p:pic>
      <p:sp>
        <p:nvSpPr>
          <p:cNvPr id="116" name="Shape 116"/>
          <p:cNvSpPr/>
          <p:nvPr>
            <p:ph type="title"/>
          </p:nvPr>
        </p:nvSpPr>
        <p:spPr>
          <a:xfrm>
            <a:off x="768351" y="753533"/>
            <a:ext cx="7613651" cy="2756236"/>
          </a:xfrm>
          <a:prstGeom prst="rect">
            <a:avLst/>
          </a:prstGeom>
          <a:extLst>
            <a:ext uri="{C572A759-6A51-4108-AA02-DFA0A04FC94B}">
              <ma14:wrappingTextBoxFlag xmlns:ma14="http://schemas.microsoft.com/office/mac/drawingml/2011/main" val="1"/>
            </a:ext>
          </a:extLst>
        </p:spPr>
        <p:txBody>
          <a:bodyPr/>
          <a:lstStyle>
            <a:lvl1pPr algn="l">
              <a:defRPr sz="3200"/>
            </a:lvl1pPr>
          </a:lstStyle>
          <a:p>
            <a:pPr/>
            <a:r>
              <a:t>Click to edit Master title style</a:t>
            </a:r>
          </a:p>
        </p:txBody>
      </p:sp>
      <p:sp>
        <p:nvSpPr>
          <p:cNvPr id="117" name="Shape 117"/>
          <p:cNvSpPr/>
          <p:nvPr>
            <p:ph type="body" sz="quarter" idx="1"/>
          </p:nvPr>
        </p:nvSpPr>
        <p:spPr>
          <a:xfrm>
            <a:off x="977899" y="3509767"/>
            <a:ext cx="7194553" cy="444444"/>
          </a:xfrm>
          <a:prstGeom prst="rect">
            <a:avLst/>
          </a:prstGeom>
          <a:extLst>
            <a:ext uri="{C572A759-6A51-4108-AA02-DFA0A04FC94B}">
              <ma14:wrappingTextBoxFlag xmlns:ma14="http://schemas.microsoft.com/office/mac/drawingml/2011/main" val="1"/>
            </a:ext>
          </a:extLst>
        </p:spPr>
        <p:txBody>
          <a:bodyPr/>
          <a:lstStyle>
            <a:lvl1pPr marL="0" indent="0">
              <a:buSzTx/>
              <a:buFontTx/>
              <a:buNone/>
              <a:defRPr sz="1400"/>
            </a:lvl1pPr>
          </a:lstStyle>
          <a:p>
            <a:pPr/>
            <a:r>
              <a:t>Click to edit Master text styles</a:t>
            </a:r>
          </a:p>
        </p:txBody>
      </p:sp>
      <p:sp>
        <p:nvSpPr>
          <p:cNvPr id="118" name="Shape 118"/>
          <p:cNvSpPr/>
          <p:nvPr>
            <p:ph type="body" sz="quarter" idx="13"/>
          </p:nvPr>
        </p:nvSpPr>
        <p:spPr>
          <a:xfrm>
            <a:off x="685799" y="4174597"/>
            <a:ext cx="7778754" cy="821266"/>
          </a:xfrm>
          <a:prstGeom prst="rect">
            <a:avLst/>
          </a:prstGeom>
        </p:spPr>
        <p:txBody>
          <a:bodyPr anchor="ctr"/>
          <a:lstStyle/>
          <a:p>
            <a:pPr marL="0" indent="0">
              <a:buSzTx/>
              <a:buFontTx/>
              <a:buNone/>
              <a:defRPr sz="1600"/>
            </a:pPr>
          </a:p>
        </p:txBody>
      </p:sp>
      <p:sp>
        <p:nvSpPr>
          <p:cNvPr id="119" name="Shape 119"/>
          <p:cNvSpPr/>
          <p:nvPr/>
        </p:nvSpPr>
        <p:spPr>
          <a:xfrm>
            <a:off x="231457" y="432087"/>
            <a:ext cx="457201" cy="1336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8000"/>
            </a:lvl1pPr>
          </a:lstStyle>
          <a:p>
            <a:pPr/>
            <a:r>
              <a:t>“</a:t>
            </a:r>
          </a:p>
        </p:txBody>
      </p:sp>
      <p:sp>
        <p:nvSpPr>
          <p:cNvPr id="120" name="Shape 120"/>
          <p:cNvSpPr/>
          <p:nvPr/>
        </p:nvSpPr>
        <p:spPr>
          <a:xfrm>
            <a:off x="8146732" y="2645697"/>
            <a:ext cx="457201" cy="1336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lvl1pPr>
          </a:lstStyle>
          <a:p>
            <a:pPr/>
            <a:r>
              <a:t>”</a:t>
            </a:r>
          </a:p>
        </p:txBody>
      </p:sp>
      <p:sp>
        <p:nvSpPr>
          <p:cNvPr id="121" name="Shape 121"/>
          <p:cNvSpPr/>
          <p:nvPr>
            <p:ph type="sldNum" sz="quarter" idx="2"/>
          </p:nvPr>
        </p:nvSpPr>
        <p:spPr>
          <a:xfrm>
            <a:off x="8304733" y="441643"/>
            <a:ext cx="244908"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Name Card">
    <p:spTree>
      <p:nvGrpSpPr>
        <p:cNvPr id="1" name=""/>
        <p:cNvGrpSpPr/>
        <p:nvPr/>
      </p:nvGrpSpPr>
      <p:grpSpPr>
        <a:xfrm>
          <a:off x="0" y="0"/>
          <a:ext cx="0" cy="0"/>
          <a:chOff x="0" y="0"/>
          <a:chExt cx="0" cy="0"/>
        </a:xfrm>
      </p:grpSpPr>
      <p:pic>
        <p:nvPicPr>
          <p:cNvPr id="128" name="image2.png" descr="C3-HD-BTM.png"/>
          <p:cNvPicPr>
            <a:picLocks noChangeAspect="1"/>
          </p:cNvPicPr>
          <p:nvPr/>
        </p:nvPicPr>
        <p:blipFill>
          <a:blip r:embed="rId2">
            <a:extLst/>
          </a:blip>
          <a:stretch>
            <a:fillRect/>
          </a:stretch>
        </p:blipFill>
        <p:spPr>
          <a:xfrm>
            <a:off x="0" y="4995862"/>
            <a:ext cx="9144000" cy="1862139"/>
          </a:xfrm>
          <a:prstGeom prst="rect">
            <a:avLst/>
          </a:prstGeom>
          <a:ln w="12700">
            <a:miter lim="400000"/>
          </a:ln>
        </p:spPr>
      </p:pic>
      <p:sp>
        <p:nvSpPr>
          <p:cNvPr id="129" name="Shape 129"/>
          <p:cNvSpPr/>
          <p:nvPr>
            <p:ph type="title"/>
          </p:nvPr>
        </p:nvSpPr>
        <p:spPr>
          <a:xfrm>
            <a:off x="685800" y="1124701"/>
            <a:ext cx="7774783" cy="2511837"/>
          </a:xfrm>
          <a:prstGeom prst="rect">
            <a:avLst/>
          </a:prstGeom>
          <a:extLst>
            <a:ext uri="{C572A759-6A51-4108-AA02-DFA0A04FC94B}">
              <ma14:wrappingTextBoxFlag xmlns:ma14="http://schemas.microsoft.com/office/mac/drawingml/2011/main" val="1"/>
            </a:ext>
          </a:extLst>
        </p:spPr>
        <p:txBody>
          <a:bodyPr anchor="b"/>
          <a:lstStyle>
            <a:lvl1pPr algn="l">
              <a:defRPr sz="3200"/>
            </a:lvl1pPr>
          </a:lstStyle>
          <a:p>
            <a:pPr/>
            <a:r>
              <a:t>Click to edit Master title style</a:t>
            </a:r>
          </a:p>
        </p:txBody>
      </p:sp>
      <p:sp>
        <p:nvSpPr>
          <p:cNvPr id="130" name="Shape 130"/>
          <p:cNvSpPr/>
          <p:nvPr>
            <p:ph type="body" sz="quarter" idx="1"/>
          </p:nvPr>
        </p:nvSpPr>
        <p:spPr>
          <a:xfrm>
            <a:off x="685792" y="3648316"/>
            <a:ext cx="7773608" cy="999886"/>
          </a:xfrm>
          <a:prstGeom prst="rect">
            <a:avLst/>
          </a:prstGeom>
          <a:extLst>
            <a:ext uri="{C572A759-6A51-4108-AA02-DFA0A04FC94B}">
              <ma14:wrappingTextBoxFlag xmlns:ma14="http://schemas.microsoft.com/office/mac/drawingml/2011/main" val="1"/>
            </a:ext>
          </a:extLst>
        </p:spPr>
        <p:txBody>
          <a:bodyPr/>
          <a:lstStyle>
            <a:lvl1pPr marL="0" indent="0">
              <a:buSzTx/>
              <a:buFontTx/>
              <a:buNone/>
              <a:defRPr sz="1600"/>
            </a:lvl1pPr>
          </a:lstStyle>
          <a:p>
            <a:pPr/>
            <a:r>
              <a:t>Click to edit Master text styles</a:t>
            </a:r>
          </a:p>
        </p:txBody>
      </p:sp>
      <p:sp>
        <p:nvSpPr>
          <p:cNvPr id="131" name="Shape 131"/>
          <p:cNvSpPr/>
          <p:nvPr>
            <p:ph type="sldNum" sz="quarter" idx="2"/>
          </p:nvPr>
        </p:nvSpPr>
        <p:spPr>
          <a:xfrm>
            <a:off x="8304733" y="441643"/>
            <a:ext cx="244908"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3 Column">
    <p:spTree>
      <p:nvGrpSpPr>
        <p:cNvPr id="1" name=""/>
        <p:cNvGrpSpPr/>
        <p:nvPr/>
      </p:nvGrpSpPr>
      <p:grpSpPr>
        <a:xfrm>
          <a:off x="0" y="0"/>
          <a:ext cx="0" cy="0"/>
          <a:chOff x="0" y="0"/>
          <a:chExt cx="0" cy="0"/>
        </a:xfrm>
      </p:grpSpPr>
      <p:sp>
        <p:nvSpPr>
          <p:cNvPr id="138" name="Shape 138"/>
          <p:cNvSpPr/>
          <p:nvPr>
            <p:ph type="title"/>
          </p:nvPr>
        </p:nvSpPr>
        <p:spPr>
          <a:xfrm>
            <a:off x="2171700" y="762000"/>
            <a:ext cx="6377940" cy="1303868"/>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39" name="Shape 139"/>
          <p:cNvSpPr/>
          <p:nvPr>
            <p:ph type="body" sz="quarter" idx="1"/>
          </p:nvPr>
        </p:nvSpPr>
        <p:spPr>
          <a:xfrm>
            <a:off x="594361" y="2202079"/>
            <a:ext cx="2560321" cy="617321"/>
          </a:xfrm>
          <a:prstGeom prst="rect">
            <a:avLst/>
          </a:prstGeom>
          <a:extLst>
            <a:ext uri="{C572A759-6A51-4108-AA02-DFA0A04FC94B}">
              <ma14:wrappingTextBoxFlag xmlns:ma14="http://schemas.microsoft.com/office/mac/drawingml/2011/main" val="1"/>
            </a:ext>
          </a:extLst>
        </p:spPr>
        <p:txBody>
          <a:bodyPr anchor="b"/>
          <a:lstStyle>
            <a:lvl1pPr marL="0" indent="0">
              <a:buSzTx/>
              <a:buFontTx/>
              <a:buNone/>
              <a:defRPr sz="2400"/>
            </a:lvl1pPr>
          </a:lstStyle>
          <a:p>
            <a:pPr/>
            <a:r>
              <a:t>Click to edit Master text styles</a:t>
            </a:r>
          </a:p>
        </p:txBody>
      </p:sp>
      <p:sp>
        <p:nvSpPr>
          <p:cNvPr id="140" name="Shape 140"/>
          <p:cNvSpPr/>
          <p:nvPr>
            <p:ph type="body" sz="quarter" idx="13"/>
          </p:nvPr>
        </p:nvSpPr>
        <p:spPr>
          <a:xfrm>
            <a:off x="594359" y="2904563"/>
            <a:ext cx="2560322" cy="3359081"/>
          </a:xfrm>
          <a:prstGeom prst="rect">
            <a:avLst/>
          </a:prstGeom>
        </p:spPr>
        <p:txBody>
          <a:bodyPr/>
          <a:lstStyle/>
          <a:p>
            <a:pPr marL="0" indent="0">
              <a:buSzTx/>
              <a:buFontTx/>
              <a:buNone/>
              <a:defRPr sz="1400"/>
            </a:pPr>
          </a:p>
        </p:txBody>
      </p:sp>
      <p:sp>
        <p:nvSpPr>
          <p:cNvPr id="141" name="Shape 141"/>
          <p:cNvSpPr/>
          <p:nvPr>
            <p:ph type="body" sz="quarter" idx="14"/>
          </p:nvPr>
        </p:nvSpPr>
        <p:spPr>
          <a:xfrm>
            <a:off x="3302236" y="2201333"/>
            <a:ext cx="2560321" cy="626535"/>
          </a:xfrm>
          <a:prstGeom prst="rect">
            <a:avLst/>
          </a:prstGeom>
        </p:spPr>
        <p:txBody>
          <a:bodyPr anchor="b"/>
          <a:lstStyle/>
          <a:p>
            <a:pPr marL="0" indent="0">
              <a:buSzTx/>
              <a:buFontTx/>
              <a:buNone/>
              <a:defRPr sz="2400"/>
            </a:pPr>
          </a:p>
        </p:txBody>
      </p:sp>
      <p:sp>
        <p:nvSpPr>
          <p:cNvPr id="142" name="Shape 142"/>
          <p:cNvSpPr/>
          <p:nvPr>
            <p:ph type="body" sz="quarter" idx="15"/>
          </p:nvPr>
        </p:nvSpPr>
        <p:spPr>
          <a:xfrm>
            <a:off x="3300781" y="2904068"/>
            <a:ext cx="2560321" cy="3359573"/>
          </a:xfrm>
          <a:prstGeom prst="rect">
            <a:avLst/>
          </a:prstGeom>
        </p:spPr>
        <p:txBody>
          <a:bodyPr/>
          <a:lstStyle/>
          <a:p>
            <a:pPr marL="0" indent="0">
              <a:buSzTx/>
              <a:buFontTx/>
              <a:buNone/>
              <a:defRPr sz="1400"/>
            </a:pPr>
          </a:p>
        </p:txBody>
      </p:sp>
      <p:sp>
        <p:nvSpPr>
          <p:cNvPr id="143" name="Shape 143"/>
          <p:cNvSpPr/>
          <p:nvPr>
            <p:ph type="body" sz="quarter" idx="16"/>
          </p:nvPr>
        </p:nvSpPr>
        <p:spPr>
          <a:xfrm>
            <a:off x="5989318" y="2192865"/>
            <a:ext cx="2560321" cy="626535"/>
          </a:xfrm>
          <a:prstGeom prst="rect">
            <a:avLst/>
          </a:prstGeom>
        </p:spPr>
        <p:txBody>
          <a:bodyPr anchor="b"/>
          <a:lstStyle/>
          <a:p>
            <a:pPr marL="0" indent="0">
              <a:buSzTx/>
              <a:buFontTx/>
              <a:buNone/>
              <a:defRPr sz="2400"/>
            </a:pPr>
          </a:p>
        </p:txBody>
      </p:sp>
      <p:sp>
        <p:nvSpPr>
          <p:cNvPr id="144" name="Shape 144"/>
          <p:cNvSpPr/>
          <p:nvPr>
            <p:ph type="body" sz="quarter" idx="17"/>
          </p:nvPr>
        </p:nvSpPr>
        <p:spPr>
          <a:xfrm>
            <a:off x="5989320" y="2904563"/>
            <a:ext cx="2560321" cy="3359081"/>
          </a:xfrm>
          <a:prstGeom prst="rect">
            <a:avLst/>
          </a:prstGeom>
        </p:spPr>
        <p:txBody>
          <a:bodyPr/>
          <a:lstStyle/>
          <a:p>
            <a:pPr marL="0" indent="0">
              <a:buSzTx/>
              <a:buFontTx/>
              <a:buNone/>
              <a:defRPr sz="1400"/>
            </a:pPr>
          </a:p>
        </p:txBody>
      </p:sp>
      <p:sp>
        <p:nvSpPr>
          <p:cNvPr id="145" name="Shape 1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3 Picture Column">
    <p:spTree>
      <p:nvGrpSpPr>
        <p:cNvPr id="1" name=""/>
        <p:cNvGrpSpPr/>
        <p:nvPr/>
      </p:nvGrpSpPr>
      <p:grpSpPr>
        <a:xfrm>
          <a:off x="0" y="0"/>
          <a:ext cx="0" cy="0"/>
          <a:chOff x="0" y="0"/>
          <a:chExt cx="0" cy="0"/>
        </a:xfrm>
      </p:grpSpPr>
      <p:sp>
        <p:nvSpPr>
          <p:cNvPr id="152" name="Shape 152"/>
          <p:cNvSpPr/>
          <p:nvPr>
            <p:ph type="title"/>
          </p:nvPr>
        </p:nvSpPr>
        <p:spPr>
          <a:xfrm>
            <a:off x="2171701" y="762000"/>
            <a:ext cx="6381986" cy="12954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53" name="Shape 153"/>
          <p:cNvSpPr/>
          <p:nvPr>
            <p:ph type="body" sz="quarter" idx="1"/>
          </p:nvPr>
        </p:nvSpPr>
        <p:spPr>
          <a:xfrm>
            <a:off x="594359" y="4113340"/>
            <a:ext cx="2560322" cy="682766"/>
          </a:xfrm>
          <a:prstGeom prst="rect">
            <a:avLst/>
          </a:prstGeom>
          <a:extLst>
            <a:ext uri="{C572A759-6A51-4108-AA02-DFA0A04FC94B}">
              <ma14:wrappingTextBoxFlag xmlns:ma14="http://schemas.microsoft.com/office/mac/drawingml/2011/main" val="1"/>
            </a:ext>
          </a:extLst>
        </p:spPr>
        <p:txBody>
          <a:bodyPr anchor="b"/>
          <a:lstStyle>
            <a:lvl1pPr marL="0" indent="0">
              <a:buSzTx/>
              <a:buFontTx/>
              <a:buNone/>
              <a:defRPr sz="2400"/>
            </a:lvl1pPr>
          </a:lstStyle>
          <a:p>
            <a:pPr/>
            <a:r>
              <a:t>Click to edit Master text styles</a:t>
            </a:r>
          </a:p>
        </p:txBody>
      </p:sp>
      <p:sp>
        <p:nvSpPr>
          <p:cNvPr id="154" name="Shape 154"/>
          <p:cNvSpPr/>
          <p:nvPr>
            <p:ph type="pic" sz="quarter" idx="13"/>
          </p:nvPr>
        </p:nvSpPr>
        <p:spPr>
          <a:xfrm>
            <a:off x="594359" y="2331720"/>
            <a:ext cx="2560322" cy="1507301"/>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55" name="Shape 155"/>
          <p:cNvSpPr/>
          <p:nvPr>
            <p:ph type="body" sz="quarter" idx="14"/>
          </p:nvPr>
        </p:nvSpPr>
        <p:spPr>
          <a:xfrm>
            <a:off x="594359" y="4796103"/>
            <a:ext cx="2560322" cy="1467537"/>
          </a:xfrm>
          <a:prstGeom prst="rect">
            <a:avLst/>
          </a:prstGeom>
        </p:spPr>
        <p:txBody>
          <a:bodyPr/>
          <a:lstStyle/>
          <a:p>
            <a:pPr marL="0" indent="0">
              <a:buSzTx/>
              <a:buFontTx/>
              <a:buNone/>
              <a:defRPr sz="1400"/>
            </a:pPr>
          </a:p>
        </p:txBody>
      </p:sp>
      <p:sp>
        <p:nvSpPr>
          <p:cNvPr id="156" name="Shape 156"/>
          <p:cNvSpPr/>
          <p:nvPr>
            <p:ph type="body" sz="quarter" idx="15"/>
          </p:nvPr>
        </p:nvSpPr>
        <p:spPr>
          <a:xfrm>
            <a:off x="3291873" y="4113340"/>
            <a:ext cx="2560321" cy="682766"/>
          </a:xfrm>
          <a:prstGeom prst="rect">
            <a:avLst/>
          </a:prstGeom>
        </p:spPr>
        <p:txBody>
          <a:bodyPr anchor="b"/>
          <a:lstStyle/>
          <a:p>
            <a:pPr marL="0" indent="0">
              <a:buSzTx/>
              <a:buFontTx/>
              <a:buNone/>
              <a:defRPr sz="2400"/>
            </a:pPr>
          </a:p>
        </p:txBody>
      </p:sp>
      <p:sp>
        <p:nvSpPr>
          <p:cNvPr id="157" name="Shape 157"/>
          <p:cNvSpPr/>
          <p:nvPr>
            <p:ph type="pic" sz="quarter" idx="16"/>
          </p:nvPr>
        </p:nvSpPr>
        <p:spPr>
          <a:xfrm>
            <a:off x="3291871" y="2331720"/>
            <a:ext cx="2560321" cy="1509863"/>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58" name="Shape 158"/>
          <p:cNvSpPr/>
          <p:nvPr>
            <p:ph type="body" sz="quarter" idx="17"/>
          </p:nvPr>
        </p:nvSpPr>
        <p:spPr>
          <a:xfrm>
            <a:off x="3290858" y="4796101"/>
            <a:ext cx="2560321" cy="1467538"/>
          </a:xfrm>
          <a:prstGeom prst="rect">
            <a:avLst/>
          </a:prstGeom>
        </p:spPr>
        <p:txBody>
          <a:bodyPr/>
          <a:lstStyle/>
          <a:p>
            <a:pPr marL="0" indent="0">
              <a:buSzTx/>
              <a:buFontTx/>
              <a:buNone/>
              <a:defRPr sz="1400"/>
            </a:pPr>
          </a:p>
        </p:txBody>
      </p:sp>
      <p:sp>
        <p:nvSpPr>
          <p:cNvPr id="159" name="Shape 159"/>
          <p:cNvSpPr/>
          <p:nvPr>
            <p:ph type="body" sz="quarter" idx="18"/>
          </p:nvPr>
        </p:nvSpPr>
        <p:spPr>
          <a:xfrm>
            <a:off x="5993365" y="4113340"/>
            <a:ext cx="2560321" cy="682766"/>
          </a:xfrm>
          <a:prstGeom prst="rect">
            <a:avLst/>
          </a:prstGeom>
        </p:spPr>
        <p:txBody>
          <a:bodyPr anchor="b"/>
          <a:lstStyle/>
          <a:p>
            <a:pPr marL="0" indent="0">
              <a:buSzTx/>
              <a:buFontTx/>
              <a:buNone/>
              <a:defRPr sz="2400"/>
            </a:pPr>
          </a:p>
        </p:txBody>
      </p:sp>
      <p:sp>
        <p:nvSpPr>
          <p:cNvPr id="160" name="Shape 160"/>
          <p:cNvSpPr/>
          <p:nvPr>
            <p:ph type="pic" sz="quarter" idx="19"/>
          </p:nvPr>
        </p:nvSpPr>
        <p:spPr>
          <a:xfrm>
            <a:off x="5993363" y="2331721"/>
            <a:ext cx="2560322" cy="150892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61" name="Shape 161"/>
          <p:cNvSpPr/>
          <p:nvPr>
            <p:ph type="body" sz="quarter" idx="20"/>
          </p:nvPr>
        </p:nvSpPr>
        <p:spPr>
          <a:xfrm>
            <a:off x="5993272" y="4796099"/>
            <a:ext cx="2560321" cy="1467538"/>
          </a:xfrm>
          <a:prstGeom prst="rect">
            <a:avLst/>
          </a:prstGeom>
        </p:spPr>
        <p:txBody>
          <a:bodyPr/>
          <a:lstStyle/>
          <a:p>
            <a:pPr marL="0" indent="0">
              <a:buSzTx/>
              <a:buFontTx/>
              <a:buNone/>
              <a:defRPr sz="1400"/>
            </a:pPr>
          </a:p>
        </p:txBody>
      </p:sp>
      <p:sp>
        <p:nvSpPr>
          <p:cNvPr id="162" name="Shape 1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69" name="Shape 169"/>
          <p:cNvSpPr/>
          <p:nvPr>
            <p:ph type="title"/>
          </p:nvPr>
        </p:nvSpPr>
        <p:spPr>
          <a:xfrm>
            <a:off x="2171700" y="764373"/>
            <a:ext cx="6377941" cy="1293028"/>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170" name="Shape 170"/>
          <p:cNvSpPr/>
          <p:nvPr>
            <p:ph type="body" idx="1"/>
          </p:nvPr>
        </p:nvSpPr>
        <p:spPr>
          <a:xfrm>
            <a:off x="594359" y="2194560"/>
            <a:ext cx="7955282" cy="4069080"/>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171" name="Shape 1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pic>
        <p:nvPicPr>
          <p:cNvPr id="178" name="image2.png" descr="C3-HD-BTM.png"/>
          <p:cNvPicPr>
            <a:picLocks noChangeAspect="1"/>
          </p:cNvPicPr>
          <p:nvPr/>
        </p:nvPicPr>
        <p:blipFill>
          <a:blip r:embed="rId2">
            <a:extLst/>
          </a:blip>
          <a:stretch>
            <a:fillRect/>
          </a:stretch>
        </p:blipFill>
        <p:spPr>
          <a:xfrm>
            <a:off x="0" y="4995862"/>
            <a:ext cx="9144000" cy="1862139"/>
          </a:xfrm>
          <a:prstGeom prst="rect">
            <a:avLst/>
          </a:prstGeom>
          <a:ln w="12700">
            <a:miter lim="400000"/>
          </a:ln>
        </p:spPr>
      </p:pic>
      <p:sp>
        <p:nvSpPr>
          <p:cNvPr id="179" name="Shape 179"/>
          <p:cNvSpPr/>
          <p:nvPr>
            <p:ph type="title"/>
          </p:nvPr>
        </p:nvSpPr>
        <p:spPr>
          <a:xfrm>
            <a:off x="7006590" y="747182"/>
            <a:ext cx="1543051" cy="4248677"/>
          </a:xfrm>
          <a:prstGeom prst="rect">
            <a:avLst/>
          </a:prstGeom>
          <a:extLst>
            <a:ext uri="{C572A759-6A51-4108-AA02-DFA0A04FC94B}">
              <ma14:wrappingTextBoxFlag xmlns:ma14="http://schemas.microsoft.com/office/mac/drawingml/2011/main" val="1"/>
            </a:ext>
          </a:extLst>
        </p:spPr>
        <p:txBody>
          <a:bodyPr/>
          <a:lstStyle>
            <a:lvl1pPr algn="l"/>
          </a:lstStyle>
          <a:p>
            <a:pPr/>
            <a:r>
              <a:t>Click to edit Master title style</a:t>
            </a:r>
          </a:p>
        </p:txBody>
      </p:sp>
      <p:sp>
        <p:nvSpPr>
          <p:cNvPr id="180" name="Shape 180"/>
          <p:cNvSpPr/>
          <p:nvPr>
            <p:ph type="body" idx="1"/>
          </p:nvPr>
        </p:nvSpPr>
        <p:spPr>
          <a:xfrm>
            <a:off x="594359" y="746126"/>
            <a:ext cx="6278037" cy="4249733"/>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181" name="Shape 181"/>
          <p:cNvSpPr/>
          <p:nvPr>
            <p:ph type="sldNum" sz="quarter" idx="2"/>
          </p:nvPr>
        </p:nvSpPr>
        <p:spPr>
          <a:xfrm>
            <a:off x="8304733" y="441643"/>
            <a:ext cx="244908"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2" name="Shape 22"/>
          <p:cNvSpPr/>
          <p:nvPr>
            <p:ph type="title"/>
          </p:nvPr>
        </p:nvSpPr>
        <p:spPr>
          <a:xfrm>
            <a:off x="2171700" y="764373"/>
            <a:ext cx="6377941" cy="1293028"/>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23" name="Shape 23"/>
          <p:cNvSpPr/>
          <p:nvPr>
            <p:ph type="body" idx="1"/>
          </p:nvPr>
        </p:nvSpPr>
        <p:spPr>
          <a:xfrm>
            <a:off x="594359" y="2194560"/>
            <a:ext cx="7955282" cy="4069080"/>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24" name="Shape 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pic>
        <p:nvPicPr>
          <p:cNvPr id="31" name="image2.png" descr="C3-HD-BTM.png"/>
          <p:cNvPicPr>
            <a:picLocks noChangeAspect="1"/>
          </p:cNvPicPr>
          <p:nvPr/>
        </p:nvPicPr>
        <p:blipFill>
          <a:blip r:embed="rId2">
            <a:extLst/>
          </a:blip>
          <a:stretch>
            <a:fillRect/>
          </a:stretch>
        </p:blipFill>
        <p:spPr>
          <a:xfrm>
            <a:off x="0" y="4995862"/>
            <a:ext cx="9144000" cy="1862139"/>
          </a:xfrm>
          <a:prstGeom prst="rect">
            <a:avLst/>
          </a:prstGeom>
          <a:ln w="12700">
            <a:miter lim="400000"/>
          </a:ln>
        </p:spPr>
      </p:pic>
      <p:sp>
        <p:nvSpPr>
          <p:cNvPr id="32" name="Shape 32"/>
          <p:cNvSpPr/>
          <p:nvPr>
            <p:ph type="title"/>
          </p:nvPr>
        </p:nvSpPr>
        <p:spPr>
          <a:xfrm>
            <a:off x="594359" y="753533"/>
            <a:ext cx="7955282" cy="2801936"/>
          </a:xfrm>
          <a:prstGeom prst="rect">
            <a:avLst/>
          </a:prstGeom>
          <a:extLst>
            <a:ext uri="{C572A759-6A51-4108-AA02-DFA0A04FC94B}">
              <ma14:wrappingTextBoxFlag xmlns:ma14="http://schemas.microsoft.com/office/mac/drawingml/2011/main" val="1"/>
            </a:ext>
          </a:extLst>
        </p:spPr>
        <p:txBody>
          <a:bodyPr anchor="b"/>
          <a:lstStyle/>
          <a:p>
            <a:pPr/>
            <a:r>
              <a:t>Click to edit Master title style</a:t>
            </a:r>
          </a:p>
        </p:txBody>
      </p:sp>
      <p:sp>
        <p:nvSpPr>
          <p:cNvPr id="33" name="Shape 33"/>
          <p:cNvSpPr/>
          <p:nvPr>
            <p:ph type="body" sz="quarter" idx="1"/>
          </p:nvPr>
        </p:nvSpPr>
        <p:spPr>
          <a:xfrm>
            <a:off x="594359" y="3641726"/>
            <a:ext cx="7955283" cy="1354135"/>
          </a:xfrm>
          <a:prstGeom prst="rect">
            <a:avLst/>
          </a:prstGeom>
          <a:extLst>
            <a:ext uri="{C572A759-6A51-4108-AA02-DFA0A04FC94B}">
              <ma14:wrappingTextBoxFlag xmlns:ma14="http://schemas.microsoft.com/office/mac/drawingml/2011/main" val="1"/>
            </a:ext>
          </a:extLst>
        </p:spPr>
        <p:txBody>
          <a:bodyPr/>
          <a:lstStyle>
            <a:lvl1pPr marL="0" indent="0" algn="r">
              <a:buSzTx/>
              <a:buFontTx/>
              <a:buNone/>
              <a:defRPr>
                <a:solidFill>
                  <a:srgbClr val="888888"/>
                </a:solidFill>
              </a:defRPr>
            </a:lvl1pPr>
          </a:lstStyle>
          <a:p>
            <a:pPr/>
            <a:r>
              <a:t>Click to edit Master text styles</a:t>
            </a:r>
          </a:p>
        </p:txBody>
      </p:sp>
      <p:sp>
        <p:nvSpPr>
          <p:cNvPr id="34" name="Shape 34"/>
          <p:cNvSpPr/>
          <p:nvPr>
            <p:ph type="sldNum" sz="quarter" idx="2"/>
          </p:nvPr>
        </p:nvSpPr>
        <p:spPr>
          <a:xfrm>
            <a:off x="8304732" y="441643"/>
            <a:ext cx="244908"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1" name="Shape 41"/>
          <p:cNvSpPr/>
          <p:nvPr>
            <p:ph type="title"/>
          </p:nvPr>
        </p:nvSpPr>
        <p:spPr>
          <a:xfrm>
            <a:off x="2171700" y="764373"/>
            <a:ext cx="6377941" cy="1293028"/>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42" name="Shape 42"/>
          <p:cNvSpPr/>
          <p:nvPr>
            <p:ph type="body" sz="half" idx="1"/>
          </p:nvPr>
        </p:nvSpPr>
        <p:spPr>
          <a:xfrm>
            <a:off x="594359" y="2194560"/>
            <a:ext cx="3910581" cy="4069080"/>
          </a:xfrm>
          <a:prstGeom prst="rect">
            <a:avLst/>
          </a:prstGeom>
          <a:extLst>
            <a:ext uri="{C572A759-6A51-4108-AA02-DFA0A04FC94B}">
              <ma14:wrappingTextBoxFlag xmlns:ma14="http://schemas.microsoft.com/office/mac/drawingml/2011/main" val="1"/>
            </a:ext>
          </a:extLst>
        </p:spPr>
        <p:txBody>
          <a:bodyPr/>
          <a:lstStyle/>
          <a:p>
            <a:pPr/>
            <a:r>
              <a:t>Click to edit Master text styles</a:t>
            </a:r>
          </a:p>
          <a:p>
            <a:pPr lvl="1"/>
            <a:r>
              <a:t>Second level</a:t>
            </a:r>
          </a:p>
          <a:p>
            <a:pPr lvl="2"/>
            <a:r>
              <a:t>Third level</a:t>
            </a:r>
          </a:p>
          <a:p>
            <a:pPr lvl="3"/>
            <a:r>
              <a:t>Fourth level</a:t>
            </a:r>
          </a:p>
          <a:p>
            <a:pPr lvl="4"/>
            <a:r>
              <a:t>Fifth level</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0" name="Shape 50"/>
          <p:cNvSpPr/>
          <p:nvPr>
            <p:ph type="title"/>
          </p:nvPr>
        </p:nvSpPr>
        <p:spPr>
          <a:xfrm>
            <a:off x="2171700" y="762000"/>
            <a:ext cx="6377941" cy="1295400"/>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51" name="Shape 51"/>
          <p:cNvSpPr/>
          <p:nvPr>
            <p:ph type="body" sz="quarter" idx="1"/>
          </p:nvPr>
        </p:nvSpPr>
        <p:spPr>
          <a:xfrm>
            <a:off x="821279" y="2183801"/>
            <a:ext cx="3683659" cy="823913"/>
          </a:xfrm>
          <a:prstGeom prst="rect">
            <a:avLst/>
          </a:prstGeom>
          <a:extLst>
            <a:ext uri="{C572A759-6A51-4108-AA02-DFA0A04FC94B}">
              <ma14:wrappingTextBoxFlag xmlns:ma14="http://schemas.microsoft.com/office/mac/drawingml/2011/main" val="1"/>
            </a:ext>
          </a:extLst>
        </p:spPr>
        <p:txBody>
          <a:bodyPr anchor="b"/>
          <a:lstStyle>
            <a:lvl1pPr marL="0" indent="0">
              <a:buSzTx/>
              <a:buFontTx/>
              <a:buNone/>
              <a:defRPr sz="2800"/>
            </a:lvl1pPr>
          </a:lstStyle>
          <a:p>
            <a:pPr/>
            <a:r>
              <a:t>Click to edit Master text styles</a:t>
            </a:r>
          </a:p>
        </p:txBody>
      </p:sp>
      <p:sp>
        <p:nvSpPr>
          <p:cNvPr id="52" name="Shape 52"/>
          <p:cNvSpPr/>
          <p:nvPr>
            <p:ph type="body" sz="quarter" idx="13"/>
          </p:nvPr>
        </p:nvSpPr>
        <p:spPr>
          <a:xfrm>
            <a:off x="4869017" y="2183801"/>
            <a:ext cx="3680622" cy="823913"/>
          </a:xfrm>
          <a:prstGeom prst="rect">
            <a:avLst/>
          </a:prstGeom>
        </p:spPr>
        <p:txBody>
          <a:bodyPr anchor="b"/>
          <a:lstStyle/>
          <a:p>
            <a:pPr marL="0" indent="0">
              <a:buSzTx/>
              <a:buFontTx/>
              <a:buNone/>
              <a:defRPr sz="2800"/>
            </a:pP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0" name="Shape 60"/>
          <p:cNvSpPr/>
          <p:nvPr>
            <p:ph type="title"/>
          </p:nvPr>
        </p:nvSpPr>
        <p:spPr>
          <a:xfrm>
            <a:off x="2171700" y="764373"/>
            <a:ext cx="6377941" cy="1293028"/>
          </a:xfrm>
          <a:prstGeom prst="rect">
            <a:avLst/>
          </a:prstGeom>
          <a:extLst>
            <a:ext uri="{C572A759-6A51-4108-AA02-DFA0A04FC94B}">
              <ma14:wrappingTextBoxFlag xmlns:ma14="http://schemas.microsoft.com/office/mac/drawingml/2011/main" val="1"/>
            </a:ext>
          </a:extLst>
        </p:spPr>
        <p:txBody>
          <a:bodyPr/>
          <a:lstStyle/>
          <a:p>
            <a:pPr/>
            <a:r>
              <a:t>Click to edit Master title style</a:t>
            </a:r>
          </a:p>
        </p:txBody>
      </p:sp>
      <p:sp>
        <p:nvSpPr>
          <p:cNvPr id="61" name="Shape 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5" name="Shape 75"/>
          <p:cNvSpPr/>
          <p:nvPr>
            <p:ph type="title"/>
          </p:nvPr>
        </p:nvSpPr>
        <p:spPr>
          <a:xfrm>
            <a:off x="594359" y="1524000"/>
            <a:ext cx="3086101" cy="1600200"/>
          </a:xfrm>
          <a:prstGeom prst="rect">
            <a:avLst/>
          </a:prstGeom>
          <a:extLst>
            <a:ext uri="{C572A759-6A51-4108-AA02-DFA0A04FC94B}">
              <ma14:wrappingTextBoxFlag xmlns:ma14="http://schemas.microsoft.com/office/mac/drawingml/2011/main" val="1"/>
            </a:ext>
          </a:extLst>
        </p:spPr>
        <p:txBody>
          <a:bodyPr anchor="b"/>
          <a:lstStyle>
            <a:lvl1pPr algn="l">
              <a:defRPr sz="3200"/>
            </a:lvl1pPr>
          </a:lstStyle>
          <a:p>
            <a:pPr/>
            <a:r>
              <a:t>Click to edit Master title style</a:t>
            </a:r>
          </a:p>
        </p:txBody>
      </p:sp>
      <p:sp>
        <p:nvSpPr>
          <p:cNvPr id="76" name="Shape 76"/>
          <p:cNvSpPr/>
          <p:nvPr>
            <p:ph type="body" idx="1"/>
          </p:nvPr>
        </p:nvSpPr>
        <p:spPr>
          <a:xfrm>
            <a:off x="3886200" y="746759"/>
            <a:ext cx="4663441" cy="5516881"/>
          </a:xfrm>
          <a:prstGeom prst="rect">
            <a:avLst/>
          </a:prstGeom>
          <a:extLst>
            <a:ext uri="{C572A759-6A51-4108-AA02-DFA0A04FC94B}">
              <ma14:wrappingTextBoxFlag xmlns:ma14="http://schemas.microsoft.com/office/mac/drawingml/2011/main" val="1"/>
            </a:ext>
          </a:extLst>
        </p:spPr>
        <p:txBody>
          <a:bodyPr anchor="ctr"/>
          <a:lstStyle/>
          <a:p>
            <a:pPr/>
            <a:r>
              <a:t>Click to edit Master text styles</a:t>
            </a:r>
          </a:p>
          <a:p>
            <a:pPr lvl="1"/>
            <a:r>
              <a:t>Second level</a:t>
            </a:r>
          </a:p>
          <a:p>
            <a:pPr lvl="2"/>
            <a:r>
              <a:t>Third level</a:t>
            </a:r>
          </a:p>
          <a:p>
            <a:pPr lvl="3"/>
            <a:r>
              <a:t>Fourth level</a:t>
            </a:r>
          </a:p>
          <a:p>
            <a:pPr lvl="4"/>
            <a:r>
              <a:t>Fifth level</a:t>
            </a:r>
          </a:p>
        </p:txBody>
      </p:sp>
      <p:sp>
        <p:nvSpPr>
          <p:cNvPr id="77" name="Shape 77"/>
          <p:cNvSpPr/>
          <p:nvPr>
            <p:ph type="body" sz="quarter" idx="13"/>
          </p:nvPr>
        </p:nvSpPr>
        <p:spPr>
          <a:xfrm>
            <a:off x="594359" y="3124200"/>
            <a:ext cx="3086101" cy="3139440"/>
          </a:xfrm>
          <a:prstGeom prst="rect">
            <a:avLst/>
          </a:prstGeom>
        </p:spPr>
        <p:txBody>
          <a:bodyPr/>
          <a:lstStyle/>
          <a:p>
            <a:pPr marL="0" indent="0">
              <a:buSzTx/>
              <a:buFontTx/>
              <a:buNone/>
              <a:defRPr sz="1600"/>
            </a:pP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5" name="Shape 85"/>
          <p:cNvSpPr/>
          <p:nvPr>
            <p:ph type="title"/>
          </p:nvPr>
        </p:nvSpPr>
        <p:spPr>
          <a:xfrm>
            <a:off x="594359" y="1524000"/>
            <a:ext cx="4075731" cy="1600200"/>
          </a:xfrm>
          <a:prstGeom prst="rect">
            <a:avLst/>
          </a:prstGeom>
          <a:extLst>
            <a:ext uri="{C572A759-6A51-4108-AA02-DFA0A04FC94B}">
              <ma14:wrappingTextBoxFlag xmlns:ma14="http://schemas.microsoft.com/office/mac/drawingml/2011/main" val="1"/>
            </a:ext>
          </a:extLst>
        </p:spPr>
        <p:txBody>
          <a:bodyPr anchor="b"/>
          <a:lstStyle>
            <a:lvl1pPr algn="l">
              <a:defRPr sz="3200"/>
            </a:lvl1pPr>
          </a:lstStyle>
          <a:p>
            <a:pPr/>
            <a:r>
              <a:t>Click to edit Master title style</a:t>
            </a:r>
          </a:p>
        </p:txBody>
      </p:sp>
      <p:sp>
        <p:nvSpPr>
          <p:cNvPr id="86" name="Shape 86"/>
          <p:cNvSpPr/>
          <p:nvPr>
            <p:ph type="pic" sz="half" idx="13"/>
          </p:nvPr>
        </p:nvSpPr>
        <p:spPr>
          <a:xfrm>
            <a:off x="4877523" y="751241"/>
            <a:ext cx="3674235" cy="5512400"/>
          </a:xfrm>
          <a:prstGeom prst="rect">
            <a:avLst/>
          </a:prstGeom>
        </p:spPr>
        <p:txBody>
          <a:bodyPr lIns="91439" rIns="91439">
            <a:noAutofit/>
          </a:bodyPr>
          <a:lstStyle/>
          <a:p>
            <a:pPr/>
          </a:p>
        </p:txBody>
      </p:sp>
      <p:sp>
        <p:nvSpPr>
          <p:cNvPr id="87" name="Shape 87"/>
          <p:cNvSpPr/>
          <p:nvPr>
            <p:ph type="body" sz="half" idx="1"/>
          </p:nvPr>
        </p:nvSpPr>
        <p:spPr>
          <a:xfrm>
            <a:off x="594359" y="3124200"/>
            <a:ext cx="4075731" cy="3139440"/>
          </a:xfrm>
          <a:prstGeom prst="rect">
            <a:avLst/>
          </a:prstGeom>
          <a:extLst>
            <a:ext uri="{C572A759-6A51-4108-AA02-DFA0A04FC94B}">
              <ma14:wrappingTextBoxFlag xmlns:ma14="http://schemas.microsoft.com/office/mac/drawingml/2011/main" val="1"/>
            </a:ext>
          </a:extLst>
        </p:spPr>
        <p:txBody>
          <a:bodyPr/>
          <a:lstStyle>
            <a:lvl1pPr marL="0" indent="0">
              <a:buSzTx/>
              <a:buFontTx/>
              <a:buNone/>
              <a:defRPr sz="1600"/>
            </a:lvl1pPr>
          </a:lstStyle>
          <a:p>
            <a:pPr/>
            <a:r>
              <a:t>Click to edit Master text styles</a:t>
            </a: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png" descr="C3-HD-TOP.png"/>
          <p:cNvPicPr>
            <a:picLocks noChangeAspect="1"/>
          </p:cNvPicPr>
          <p:nvPr/>
        </p:nvPicPr>
        <p:blipFill>
          <a:blip r:embed="rId2">
            <a:extLst/>
          </a:blip>
          <a:stretch>
            <a:fillRect/>
          </a:stretch>
        </p:blipFill>
        <p:spPr>
          <a:xfrm>
            <a:off x="0" y="0"/>
            <a:ext cx="9144000" cy="1081088"/>
          </a:xfrm>
          <a:prstGeom prst="rect">
            <a:avLst/>
          </a:prstGeom>
          <a:ln w="12700">
            <a:miter lim="400000"/>
          </a:ln>
        </p:spPr>
      </p:pic>
      <p:sp>
        <p:nvSpPr>
          <p:cNvPr id="3" name="Shape 3"/>
          <p:cNvSpPr/>
          <p:nvPr>
            <p:ph type="title"/>
          </p:nvPr>
        </p:nvSpPr>
        <p:spPr>
          <a:xfrm>
            <a:off x="457200" y="92074"/>
            <a:ext cx="8229600" cy="1508127"/>
          </a:xfrm>
          <a:prstGeom prst="rect">
            <a:avLst/>
          </a:prstGeom>
          <a:ln w="12700">
            <a:miter lim="400000"/>
          </a:ln>
        </p:spPr>
        <p:txBody>
          <a:bodyPr lIns="45719" rIns="45719" anchor="ctr">
            <a:normAutofit fontScale="100000" lnSpcReduction="0"/>
          </a:bodyPr>
          <a:lstStyle/>
          <a:p>
            <a:pPr/>
          </a:p>
        </p:txBody>
      </p:sp>
      <p:sp>
        <p:nvSpPr>
          <p:cNvPr id="4" name="Shape 4"/>
          <p:cNvSpPr/>
          <p:nvPr>
            <p:ph type="body" idx="1"/>
          </p:nvPr>
        </p:nvSpPr>
        <p:spPr>
          <a:xfrm>
            <a:off x="457200" y="1600200"/>
            <a:ext cx="8229600" cy="5257800"/>
          </a:xfrm>
          <a:prstGeom prst="rect">
            <a:avLst/>
          </a:prstGeom>
          <a:ln w="12700">
            <a:miter lim="400000"/>
          </a:ln>
        </p:spPr>
        <p:txBody>
          <a:bodyPr lIns="45719" rIns="45719">
            <a:normAutofit fontScale="100000" lnSpcReduction="0"/>
          </a:bodyPr>
          <a:lstStyle/>
          <a:p>
            <a:pPr/>
          </a:p>
        </p:txBody>
      </p:sp>
      <p:sp>
        <p:nvSpPr>
          <p:cNvPr id="5" name="Shape 5"/>
          <p:cNvSpPr/>
          <p:nvPr>
            <p:ph type="sldNum" sz="quarter" idx="2"/>
          </p:nvPr>
        </p:nvSpPr>
        <p:spPr>
          <a:xfrm>
            <a:off x="8304733" y="441643"/>
            <a:ext cx="244907" cy="243841"/>
          </a:xfrm>
          <a:prstGeom prst="rect">
            <a:avLst/>
          </a:prstGeom>
          <a:ln w="12700">
            <a:miter lim="400000"/>
          </a:ln>
        </p:spPr>
        <p:txBody>
          <a:bodyPr wrap="none" lIns="45719" rIns="45719" anchor="ctr">
            <a:spAutoFit/>
          </a:bodyPr>
          <a:lstStyle>
            <a:lvl1pPr algn="r">
              <a:defRPr sz="10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1pPr>
      <a:lvl2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2pPr>
      <a:lvl3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3pPr>
      <a:lvl4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4pPr>
      <a:lvl5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5pPr>
      <a:lvl6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6pPr>
      <a:lvl7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7pPr>
      <a:lvl8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8pPr>
      <a:lvl9pPr marL="0" marR="0" indent="0" algn="r" defTabSz="914400" rtl="0" latinLnBrk="0">
        <a:lnSpc>
          <a:spcPct val="90000"/>
        </a:lnSpc>
        <a:spcBef>
          <a:spcPts val="0"/>
        </a:spcBef>
        <a:spcAft>
          <a:spcPts val="0"/>
        </a:spcAft>
        <a:buClrTx/>
        <a:buSzTx/>
        <a:buFontTx/>
        <a:buNone/>
        <a:tabLst/>
        <a:defRPr b="0" baseline="0" cap="all" i="0" spc="0" strike="noStrike" sz="4000" u="none">
          <a:ln>
            <a:noFill/>
          </a:ln>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1pPr>
      <a:lvl2pPr marL="708659" marR="0" indent="-251459"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2pPr>
      <a:lvl3pPr marL="1193800" marR="0" indent="-279400"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3pPr>
      <a:lvl4pPr marL="1685925" marR="0" indent="-314325"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4pPr>
      <a:lvl5pPr marL="2143125" marR="0" indent="-314325"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5pPr>
      <a:lvl6pPr marL="2600325" marR="0" indent="-314325"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6pPr>
      <a:lvl7pPr marL="3057525" marR="0" indent="-314325"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7pPr>
      <a:lvl8pPr marL="3514725" marR="0" indent="-314325"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8pPr>
      <a:lvl9pPr marL="3971925" marR="0" indent="-314325" algn="l" defTabSz="914400" rtl="0" latinLnBrk="0">
        <a:lnSpc>
          <a:spcPct val="90000"/>
        </a:lnSpc>
        <a:spcBef>
          <a:spcPts val="1000"/>
        </a:spcBef>
        <a:spcAft>
          <a:spcPts val="0"/>
        </a:spcAft>
        <a:buClrTx/>
        <a:buSzPct val="100000"/>
        <a:buFont typeface="Arial"/>
        <a:buChar char="•"/>
        <a:tabLst/>
        <a:defRPr b="0" baseline="0" cap="none" i="0" spc="0" strike="noStrike" sz="2200" u="none">
          <a:ln>
            <a:noFill/>
          </a:ln>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g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 Id="rId4" Type="http://schemas.openxmlformats.org/officeDocument/2006/relationships/image" Target="../media/image14.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image3.jpg"/>
          <p:cNvPicPr>
            <a:picLocks noChangeAspect="1"/>
          </p:cNvPicPr>
          <p:nvPr/>
        </p:nvPicPr>
        <p:blipFill>
          <a:blip r:embed="rId2">
            <a:extLst/>
          </a:blip>
          <a:stretch>
            <a:fillRect/>
          </a:stretch>
        </p:blipFill>
        <p:spPr>
          <a:xfrm>
            <a:off x="2300653" y="3415665"/>
            <a:ext cx="4709747" cy="3061336"/>
          </a:xfrm>
          <a:prstGeom prst="rect">
            <a:avLst/>
          </a:prstGeom>
          <a:ln w="12700">
            <a:miter lim="400000"/>
          </a:ln>
        </p:spPr>
      </p:pic>
      <p:sp>
        <p:nvSpPr>
          <p:cNvPr id="191" name="Shape 191"/>
          <p:cNvSpPr/>
          <p:nvPr>
            <p:ph type="ctrTitle"/>
          </p:nvPr>
        </p:nvSpPr>
        <p:spPr>
          <a:xfrm>
            <a:off x="228600" y="-228600"/>
            <a:ext cx="8915400" cy="1813750"/>
          </a:xfrm>
          <a:prstGeom prst="rect">
            <a:avLst/>
          </a:prstGeom>
        </p:spPr>
        <p:txBody>
          <a:bodyPr/>
          <a:lstStyle>
            <a:lvl1pPr algn="ctr">
              <a:defRPr b="1" sz="3600"/>
            </a:lvl1pPr>
          </a:lstStyle>
          <a:p>
            <a:pPr/>
            <a:r>
              <a:t>STEM CELLS: FACT, FICTION AND FUTURE</a:t>
            </a:r>
          </a:p>
        </p:txBody>
      </p:sp>
      <p:sp>
        <p:nvSpPr>
          <p:cNvPr id="192" name="Shape 192"/>
          <p:cNvSpPr/>
          <p:nvPr>
            <p:ph type="subTitle" sz="quarter" idx="1"/>
          </p:nvPr>
        </p:nvSpPr>
        <p:spPr>
          <a:xfrm>
            <a:off x="228600" y="1874901"/>
            <a:ext cx="8382001" cy="1096900"/>
          </a:xfrm>
          <a:prstGeom prst="rect">
            <a:avLst/>
          </a:prstGeom>
        </p:spPr>
        <p:txBody>
          <a:bodyPr/>
          <a:lstStyle/>
          <a:p>
            <a:pPr algn="ctr" defTabSz="694944">
              <a:spcBef>
                <a:spcPts val="700"/>
              </a:spcBef>
              <a:defRPr sz="1824"/>
            </a:pPr>
            <a:r>
              <a:t>Henry Paulson, MD PhD</a:t>
            </a:r>
          </a:p>
          <a:p>
            <a:pPr algn="ctr" defTabSz="694944">
              <a:spcBef>
                <a:spcPts val="700"/>
              </a:spcBef>
              <a:defRPr sz="1824"/>
            </a:pPr>
            <a:r>
              <a:t>Lauren Moore, Neuroscience Graduate Student</a:t>
            </a:r>
          </a:p>
          <a:p>
            <a:pPr algn="ctr" defTabSz="694944">
              <a:spcBef>
                <a:spcPts val="700"/>
              </a:spcBef>
              <a:defRPr sz="1824"/>
            </a:pPr>
            <a:r>
              <a:t>University of Michigan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p:nvPr>
        </p:nvSpPr>
        <p:spPr>
          <a:xfrm>
            <a:off x="2613659" y="457200"/>
            <a:ext cx="6377942" cy="1293028"/>
          </a:xfrm>
          <a:prstGeom prst="rect">
            <a:avLst/>
          </a:prstGeom>
        </p:spPr>
        <p:txBody>
          <a:bodyPr/>
          <a:lstStyle>
            <a:lvl1pPr>
              <a:defRPr sz="3600"/>
            </a:lvl1pPr>
          </a:lstStyle>
          <a:p>
            <a:pPr/>
            <a:r>
              <a:t>What DO stem cells HAVE TO DO WITH ataxia?</a:t>
            </a:r>
          </a:p>
        </p:txBody>
      </p:sp>
      <p:sp>
        <p:nvSpPr>
          <p:cNvPr id="244" name="Shape 244"/>
          <p:cNvSpPr/>
          <p:nvPr>
            <p:ph type="body" idx="1"/>
          </p:nvPr>
        </p:nvSpPr>
        <p:spPr>
          <a:xfrm>
            <a:off x="594359" y="2194560"/>
            <a:ext cx="7955282" cy="4069080"/>
          </a:xfrm>
          <a:prstGeom prst="rect">
            <a:avLst/>
          </a:prstGeom>
        </p:spPr>
        <p:txBody>
          <a:bodyPr/>
          <a:lstStyle/>
          <a:p>
            <a:pPr marL="457200" indent="-457200">
              <a:buFontTx/>
              <a:buAutoNum type="arabicPeriod" startAt="1"/>
            </a:pPr>
            <a:r>
              <a:t>Stem cells are being investigated as </a:t>
            </a:r>
            <a:r>
              <a:rPr b="1"/>
              <a:t>a potential therapy </a:t>
            </a:r>
            <a:r>
              <a:t>for some neurological disorders.</a:t>
            </a:r>
          </a:p>
          <a:p>
            <a:pPr marL="0" indent="0">
              <a:buSzTx/>
              <a:buNone/>
            </a:pPr>
          </a:p>
          <a:p>
            <a:pPr marL="457200" indent="-457200">
              <a:buFontTx/>
              <a:buAutoNum type="arabicPeriod" startAt="1"/>
            </a:pPr>
            <a:r>
              <a:t>Stem cells can </a:t>
            </a:r>
            <a:r>
              <a:rPr b="1"/>
              <a:t>provide new insights</a:t>
            </a:r>
            <a:r>
              <a:t> into the disease process  (“disease in a dish”) that could lead to new approaches to therapy.</a:t>
            </a:r>
          </a:p>
          <a:p>
            <a:pPr marL="0" indent="0">
              <a:buSzTx/>
              <a:buNone/>
            </a:pPr>
          </a:p>
          <a:p>
            <a:pPr marL="457200" indent="-457200">
              <a:buFontTx/>
              <a:buAutoNum type="arabicPeriod" startAt="1"/>
            </a:pPr>
            <a:r>
              <a:t>Stem cells are a good model system to </a:t>
            </a:r>
            <a:r>
              <a:rPr b="1"/>
              <a:t>test novel therapeutic strategies</a:t>
            </a:r>
            <a:r>
              <a:t> before moving to human clinical trials.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xfrm>
            <a:off x="1371600" y="688172"/>
            <a:ext cx="7543800" cy="1293028"/>
          </a:xfrm>
          <a:prstGeom prst="rect">
            <a:avLst/>
          </a:prstGeom>
        </p:spPr>
        <p:txBody>
          <a:bodyPr/>
          <a:lstStyle>
            <a:lvl1pPr>
              <a:defRPr cap="none"/>
            </a:lvl1pPr>
          </a:lstStyle>
          <a:p>
            <a:pPr/>
            <a:r>
              <a:t>Can stem cells be used as a therapy for ataxia?</a:t>
            </a:r>
          </a:p>
        </p:txBody>
      </p:sp>
      <p:sp>
        <p:nvSpPr>
          <p:cNvPr id="247" name="Shape 247"/>
          <p:cNvSpPr/>
          <p:nvPr>
            <p:ph type="body" idx="1"/>
          </p:nvPr>
        </p:nvSpPr>
        <p:spPr>
          <a:xfrm>
            <a:off x="594359" y="2194559"/>
            <a:ext cx="7955282" cy="4434842"/>
          </a:xfrm>
          <a:prstGeom prst="rect">
            <a:avLst/>
          </a:prstGeom>
        </p:spPr>
        <p:txBody>
          <a:bodyPr/>
          <a:lstStyle/>
          <a:p>
            <a:pPr>
              <a:lnSpc>
                <a:spcPct val="81000"/>
              </a:lnSpc>
              <a:defRPr sz="2000"/>
            </a:pPr>
            <a:r>
              <a:t>Putting stem cells into the brain to restore lost neurons is an unrealized dream… and a very tall order!</a:t>
            </a:r>
          </a:p>
          <a:p>
            <a:pPr>
              <a:lnSpc>
                <a:spcPct val="81000"/>
              </a:lnSpc>
              <a:defRPr sz="2000"/>
            </a:pPr>
            <a:r>
              <a:t>To date, </a:t>
            </a:r>
            <a:r>
              <a:rPr u="sng"/>
              <a:t>no well-controlled trial has shown benefit from stem cell injections in any form of ataxia</a:t>
            </a:r>
          </a:p>
          <a:p>
            <a:pPr>
              <a:lnSpc>
                <a:spcPct val="81000"/>
              </a:lnSpc>
              <a:defRPr sz="2000"/>
            </a:pPr>
            <a:r>
              <a:t>Cell transplantation studies in Parkinson disease (PD) – which have been going on for over 30 years - offer some hope, but also provide a cautionary tale</a:t>
            </a:r>
          </a:p>
          <a:p>
            <a:pPr lvl="1" marL="685800" indent="-228600">
              <a:lnSpc>
                <a:spcPct val="81000"/>
              </a:lnSpc>
              <a:spcBef>
                <a:spcPts val="500"/>
              </a:spcBef>
              <a:defRPr sz="1800"/>
            </a:pPr>
            <a:r>
              <a:t>Early claims for success in PD were not matched in placebo controlled clinical trials</a:t>
            </a:r>
          </a:p>
          <a:p>
            <a:pPr lvl="1" marL="685800" indent="-228600">
              <a:lnSpc>
                <a:spcPct val="81000"/>
              </a:lnSpc>
              <a:spcBef>
                <a:spcPts val="500"/>
              </a:spcBef>
              <a:defRPr sz="1800"/>
            </a:pPr>
            <a:r>
              <a:t>Increasing evidence that the number of and type of neurons injected is critical</a:t>
            </a:r>
          </a:p>
          <a:p>
            <a:pPr lvl="1" marL="685800" indent="-228600">
              <a:lnSpc>
                <a:spcPct val="81000"/>
              </a:lnSpc>
              <a:spcBef>
                <a:spcPts val="500"/>
              </a:spcBef>
              <a:defRPr sz="1800"/>
            </a:pPr>
            <a:r>
              <a:t>Some patients who received cell transplantation therapy still seem to have real benefit more than a decade later</a:t>
            </a:r>
          </a:p>
          <a:p>
            <a:pPr lvl="1" marL="685800" indent="-228600">
              <a:lnSpc>
                <a:spcPct val="81000"/>
              </a:lnSpc>
              <a:spcBef>
                <a:spcPts val="500"/>
              </a:spcBef>
              <a:defRPr sz="1800"/>
            </a:pPr>
            <a:r>
              <a:t>PD, which is </a:t>
            </a:r>
            <a:r>
              <a:rPr u="sng"/>
              <a:t>not</a:t>
            </a:r>
            <a:r>
              <a:t> ataxia, is arguably a more compelling target for stem cell therapy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1828799" y="381000"/>
            <a:ext cx="6878220" cy="1293028"/>
          </a:xfrm>
          <a:prstGeom prst="rect">
            <a:avLst/>
          </a:prstGeom>
        </p:spPr>
        <p:txBody>
          <a:bodyPr/>
          <a:lstStyle>
            <a:lvl1pPr>
              <a:defRPr sz="3600"/>
            </a:lvl1pPr>
          </a:lstStyle>
          <a:p>
            <a:pPr/>
            <a:r>
              <a:t>cell replacement in Ataxia: Not as “easy” as PD</a:t>
            </a:r>
          </a:p>
        </p:txBody>
      </p:sp>
      <p:sp>
        <p:nvSpPr>
          <p:cNvPr id="250" name="Shape 250"/>
          <p:cNvSpPr/>
          <p:nvPr/>
        </p:nvSpPr>
        <p:spPr>
          <a:xfrm>
            <a:off x="4538877" y="6428601"/>
            <a:ext cx="4724401" cy="28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http://www.tnb.ua.ac.be/models/images/cerebellum.gif</a:t>
            </a:r>
          </a:p>
        </p:txBody>
      </p:sp>
      <p:grpSp>
        <p:nvGrpSpPr>
          <p:cNvPr id="253" name="Group 253"/>
          <p:cNvGrpSpPr/>
          <p:nvPr/>
        </p:nvGrpSpPr>
        <p:grpSpPr>
          <a:xfrm>
            <a:off x="152399" y="1752599"/>
            <a:ext cx="4800602" cy="4119743"/>
            <a:chOff x="0" y="0"/>
            <a:chExt cx="4800600" cy="4119741"/>
          </a:xfrm>
        </p:grpSpPr>
        <p:sp>
          <p:nvSpPr>
            <p:cNvPr id="251" name="Shape 251"/>
            <p:cNvSpPr/>
            <p:nvPr/>
          </p:nvSpPr>
          <p:spPr>
            <a:xfrm>
              <a:off x="9896" y="3837801"/>
              <a:ext cx="4790705"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lvl1pPr>
            </a:lstStyle>
            <a:p>
              <a:pPr/>
              <a:r>
                <a:t>http://www.ibens.ens.fr/IMG/jpg/barbour-purkinje_green.jpg</a:t>
              </a:r>
            </a:p>
          </p:txBody>
        </p:sp>
        <p:pic>
          <p:nvPicPr>
            <p:cNvPr id="252" name="image9.jpg"/>
            <p:cNvPicPr>
              <a:picLocks noChangeAspect="1"/>
            </p:cNvPicPr>
            <p:nvPr/>
          </p:nvPicPr>
          <p:blipFill>
            <a:blip r:embed="rId2">
              <a:extLst/>
            </a:blip>
            <a:stretch>
              <a:fillRect/>
            </a:stretch>
          </p:blipFill>
          <p:spPr>
            <a:xfrm>
              <a:off x="0" y="0"/>
              <a:ext cx="4785137" cy="3886200"/>
            </a:xfrm>
            <a:prstGeom prst="rect">
              <a:avLst/>
            </a:prstGeom>
            <a:ln w="12700" cap="flat">
              <a:noFill/>
              <a:miter lim="400000"/>
            </a:ln>
            <a:effectLst/>
          </p:spPr>
        </p:pic>
      </p:grpSp>
      <p:pic>
        <p:nvPicPr>
          <p:cNvPr id="254" name="image10.gif"/>
          <p:cNvPicPr>
            <a:picLocks noChangeAspect="1"/>
          </p:cNvPicPr>
          <p:nvPr/>
        </p:nvPicPr>
        <p:blipFill>
          <a:blip r:embed="rId3">
            <a:extLst/>
          </a:blip>
          <a:stretch>
            <a:fillRect/>
          </a:stretch>
        </p:blipFill>
        <p:spPr>
          <a:xfrm>
            <a:off x="4267200" y="2743200"/>
            <a:ext cx="4691278" cy="3633014"/>
          </a:xfrm>
          <a:prstGeom prst="rect">
            <a:avLst/>
          </a:prstGeom>
          <a:ln>
            <a:solidFill>
              <a:srgbClr val="000000"/>
            </a:solidFill>
          </a:ln>
        </p:spPr>
      </p:pic>
      <p:sp>
        <p:nvSpPr>
          <p:cNvPr id="255" name="Shape 255"/>
          <p:cNvSpPr/>
          <p:nvPr/>
        </p:nvSpPr>
        <p:spPr>
          <a:xfrm>
            <a:off x="152399" y="1752599"/>
            <a:ext cx="3423306"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defRPr>
            </a:lvl1pPr>
          </a:lstStyle>
          <a:p>
            <a:pPr/>
            <a:r>
              <a:t>Purkinje neuron of cerebellum</a:t>
            </a:r>
          </a:p>
        </p:txBody>
      </p:sp>
      <p:sp>
        <p:nvSpPr>
          <p:cNvPr id="256" name="Shape 256"/>
          <p:cNvSpPr/>
          <p:nvPr/>
        </p:nvSpPr>
        <p:spPr>
          <a:xfrm>
            <a:off x="4190999" y="2706468"/>
            <a:ext cx="228603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Complex cerebellar network</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5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2"/>
      <p:bldP build="whole" bldLvl="1" animBg="1" rev="0" advAuto="0" spid="250" grpId="1"/>
      <p:bldP build="whole" bldLvl="1" animBg="1" rev="0" advAuto="0" spid="256" grpId="3"/>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xfrm>
            <a:off x="1447799" y="764373"/>
            <a:ext cx="7101842" cy="1293028"/>
          </a:xfrm>
          <a:prstGeom prst="rect">
            <a:avLst/>
          </a:prstGeom>
        </p:spPr>
        <p:txBody>
          <a:bodyPr/>
          <a:lstStyle>
            <a:lvl1pPr>
              <a:defRPr sz="3600"/>
            </a:lvl1pPr>
          </a:lstStyle>
          <a:p>
            <a:pPr/>
            <a:r>
              <a:t>Neurological Studies with mesenchymal stem cells</a:t>
            </a:r>
          </a:p>
        </p:txBody>
      </p:sp>
      <p:sp>
        <p:nvSpPr>
          <p:cNvPr id="259" name="Shape 259"/>
          <p:cNvSpPr/>
          <p:nvPr>
            <p:ph type="body" idx="1"/>
          </p:nvPr>
        </p:nvSpPr>
        <p:spPr>
          <a:xfrm>
            <a:off x="594359" y="2194560"/>
            <a:ext cx="7955282" cy="4069080"/>
          </a:xfrm>
          <a:prstGeom prst="rect">
            <a:avLst/>
          </a:prstGeom>
        </p:spPr>
        <p:txBody>
          <a:bodyPr/>
          <a:lstStyle/>
          <a:p>
            <a:pPr/>
            <a:r>
              <a:t>Over 35 clinical trial reports in past 7 years (traumatic brain injury, spinal cord injury, ALS, stroke, multiple sclerosis… and spinocerebellar ataxia, multiple system atrophy)</a:t>
            </a:r>
          </a:p>
          <a:p>
            <a:pPr/>
            <a:r>
              <a:t>Intravenous, intrathecal, or, rarely, intraparenchymal</a:t>
            </a:r>
          </a:p>
          <a:p>
            <a:pPr/>
            <a:r>
              <a:t>Most often use autologous cells (from the participant’s own tissue)</a:t>
            </a:r>
          </a:p>
          <a:p>
            <a:pPr/>
            <a:r>
              <a:t>Nearly all are open label trials without placebo control</a:t>
            </a:r>
          </a:p>
          <a:p>
            <a:pPr/>
            <a:r>
              <a:t>Stem cell injections usually have been well tolerated, and some open label studies have shown positive responses</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xfrm>
            <a:off x="1371600" y="457200"/>
            <a:ext cx="7467600" cy="1293028"/>
          </a:xfrm>
          <a:prstGeom prst="rect">
            <a:avLst/>
          </a:prstGeom>
        </p:spPr>
        <p:txBody>
          <a:bodyPr/>
          <a:lstStyle/>
          <a:p>
            <a:pPr/>
            <a:r>
              <a:t>Example from literature</a:t>
            </a:r>
          </a:p>
        </p:txBody>
      </p:sp>
      <p:sp>
        <p:nvSpPr>
          <p:cNvPr id="262" name="Shape 262"/>
          <p:cNvSpPr/>
          <p:nvPr>
            <p:ph type="body" idx="1"/>
          </p:nvPr>
        </p:nvSpPr>
        <p:spPr>
          <a:xfrm>
            <a:off x="152400" y="1600200"/>
            <a:ext cx="8763000" cy="4069080"/>
          </a:xfrm>
          <a:prstGeom prst="rect">
            <a:avLst/>
          </a:prstGeom>
        </p:spPr>
        <p:txBody>
          <a:bodyPr/>
          <a:lstStyle/>
          <a:p>
            <a:pPr marL="0" indent="0">
              <a:buSzTx/>
              <a:buNone/>
              <a:defRPr b="1" sz="2000"/>
            </a:pPr>
            <a:r>
              <a:t>Dongmei H, et al. Clinical analysis of the treatment of spinocerebellar ataxia and multiple system atrophy-cerebellar type with umbilical cord mesenchymal stromal cells</a:t>
            </a:r>
            <a:r>
              <a:rPr b="0"/>
              <a:t>.  </a:t>
            </a:r>
            <a:r>
              <a:t>Cytotherapy (2011)</a:t>
            </a:r>
          </a:p>
          <a:p>
            <a:pPr marL="0" indent="0">
              <a:buSzTx/>
              <a:buNone/>
              <a:defRPr sz="2000"/>
            </a:pPr>
            <a:r>
              <a:t>	- Umbilical cord mesenchymal stromal cells (UC-MSC)</a:t>
            </a:r>
          </a:p>
          <a:p>
            <a:pPr marL="0" indent="0">
              <a:buSzTx/>
              <a:buNone/>
              <a:defRPr sz="2000"/>
            </a:pPr>
            <a:r>
              <a:t>	- 14 cases of SCA, 10 cases of MSA-C</a:t>
            </a:r>
          </a:p>
          <a:p>
            <a:pPr marL="0" indent="0">
              <a:buSzTx/>
              <a:buNone/>
              <a:defRPr sz="2000"/>
            </a:pPr>
            <a:r>
              <a:t>	- Weekly intrathecal injection, four times</a:t>
            </a:r>
          </a:p>
          <a:p>
            <a:pPr marL="0" indent="0">
              <a:buSzTx/>
              <a:buNone/>
              <a:defRPr sz="2000"/>
            </a:pPr>
            <a:r>
              <a:t>	- International Cooperative Ataxia Rating Scale (ICARS) and 	Activity of Daily Living Scale (ADL) </a:t>
            </a:r>
          </a:p>
          <a:p>
            <a:pPr marL="0" indent="0">
              <a:buSzTx/>
              <a:buNone/>
              <a:defRPr sz="2000"/>
            </a:pPr>
            <a:r>
              <a:t>	- Follow-up for 6-15 months</a:t>
            </a:r>
          </a:p>
          <a:p>
            <a:pPr marL="0" indent="0">
              <a:buSzTx/>
              <a:buNone/>
              <a:defRPr sz="2000"/>
            </a:pPr>
            <a:r>
              <a:t>	- 10 cases remained stable for </a:t>
            </a:r>
            <a:r>
              <a:rPr u="sng"/>
              <a:t>&gt;</a:t>
            </a:r>
            <a:r>
              <a:t> half a year, and 14 cases 	regressed to pretreatment status (on average by 3 months)</a:t>
            </a:r>
          </a:p>
        </p:txBody>
      </p:sp>
      <p:sp>
        <p:nvSpPr>
          <p:cNvPr id="263" name="Shape 263"/>
          <p:cNvSpPr/>
          <p:nvPr/>
        </p:nvSpPr>
        <p:spPr>
          <a:xfrm>
            <a:off x="6248399" y="6476999"/>
            <a:ext cx="2536216"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lvl1pPr>
          </a:lstStyle>
          <a:p>
            <a:pPr/>
            <a:r>
              <a:t>Cytotherapy. 2011 13:913-7.</a:t>
            </a:r>
          </a:p>
        </p:txBody>
      </p:sp>
      <p:sp>
        <p:nvSpPr>
          <p:cNvPr id="264" name="Shape 264"/>
          <p:cNvSpPr/>
          <p:nvPr/>
        </p:nvSpPr>
        <p:spPr>
          <a:xfrm>
            <a:off x="228600" y="5638799"/>
            <a:ext cx="8839200"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Important qualifiers</a:t>
            </a:r>
            <a:r>
              <a:rPr b="0"/>
              <a:t>: Open label trial, no placebo control, no carefully defined outcome measures, and a rather heterogeneous group of research participants</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xfrm>
            <a:off x="1584959" y="609600"/>
            <a:ext cx="7101842" cy="1293028"/>
          </a:xfrm>
          <a:prstGeom prst="rect">
            <a:avLst/>
          </a:prstGeom>
        </p:spPr>
        <p:txBody>
          <a:bodyPr/>
          <a:lstStyle>
            <a:lvl1pPr>
              <a:defRPr sz="3600"/>
            </a:lvl1pPr>
          </a:lstStyle>
          <a:p>
            <a:pPr/>
            <a:r>
              <a:t>NAF Statement on Stem cell research and therapy</a:t>
            </a:r>
          </a:p>
        </p:txBody>
      </p:sp>
      <p:sp>
        <p:nvSpPr>
          <p:cNvPr id="267" name="Shape 267"/>
          <p:cNvSpPr/>
          <p:nvPr>
            <p:ph type="body" idx="1"/>
          </p:nvPr>
        </p:nvSpPr>
        <p:spPr>
          <a:xfrm>
            <a:off x="594359" y="2194560"/>
            <a:ext cx="7955282" cy="4069080"/>
          </a:xfrm>
          <a:prstGeom prst="rect">
            <a:avLst/>
          </a:prstGeom>
        </p:spPr>
        <p:txBody>
          <a:bodyPr/>
          <a:lstStyle/>
          <a:p>
            <a:pPr marL="0" indent="0">
              <a:lnSpc>
                <a:spcPct val="81000"/>
              </a:lnSpc>
              <a:buSzTx/>
              <a:buNone/>
              <a:defRPr sz="1800"/>
            </a:pPr>
            <a:r>
              <a:t>“…deeply concerned that some clinics … are promising stem cell-based treatments for ataxia without oversight and other standard patient protections. They boast stunning rates of cures without scientific evidence to back those claims. In essence the only thing they do provide is cruel health fraud, at an exorbitant price, preying on the desperation that patients and families feel in the face of this untreatable neurological disease.”</a:t>
            </a:r>
          </a:p>
          <a:p>
            <a:pPr marL="0" indent="0">
              <a:lnSpc>
                <a:spcPct val="81000"/>
              </a:lnSpc>
              <a:buSzTx/>
              <a:buNone/>
              <a:defRPr sz="1800"/>
            </a:pPr>
            <a:r>
              <a:t>“… there is promise for stem cell therapies in some neurologic disease, but for now patients need to know that currently there are no stem cells that can fix the brain, improve ataxia, or prevent the worsening of ataxia.” </a:t>
            </a:r>
          </a:p>
          <a:p>
            <a:pPr marL="0" indent="0">
              <a:lnSpc>
                <a:spcPct val="81000"/>
              </a:lnSpc>
              <a:buSzTx/>
              <a:buNone/>
              <a:defRPr sz="1800"/>
            </a:pPr>
            <a:r>
              <a:t>“…Stem cells have great potential … but there are no shortcuts. We must use scientific principles that have been proven in the laboratory before we begin putting stem cells into people who are affected with ataxia. We must safeguard patients from unproven treatments that may cause serious harm.”</a:t>
            </a:r>
          </a:p>
        </p:txBody>
      </p:sp>
      <p:sp>
        <p:nvSpPr>
          <p:cNvPr id="268" name="Shape 268"/>
          <p:cNvSpPr/>
          <p:nvPr/>
        </p:nvSpPr>
        <p:spPr>
          <a:xfrm>
            <a:off x="1095685" y="6324599"/>
            <a:ext cx="6680856"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502898"/>
                </a:solidFill>
              </a:defRPr>
            </a:lvl1pPr>
          </a:lstStyle>
          <a:p>
            <a:pPr/>
            <a:r>
              <a:t>https://www.ataxia.org/links/ataxia-general-stem-cells.aspx</a:t>
            </a:r>
          </a:p>
        </p:txBody>
      </p:sp>
      <p:sp>
        <p:nvSpPr>
          <p:cNvPr id="269" name="Shape 269"/>
          <p:cNvSpPr/>
          <p:nvPr/>
        </p:nvSpPr>
        <p:spPr>
          <a:xfrm>
            <a:off x="544876" y="1676400"/>
            <a:ext cx="2850169"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Selected excerpts: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p:nvPr>
        </p:nvSpPr>
        <p:spPr>
          <a:xfrm>
            <a:off x="2171699" y="764373"/>
            <a:ext cx="6377942" cy="1293028"/>
          </a:xfrm>
          <a:prstGeom prst="rect">
            <a:avLst/>
          </a:prstGeom>
        </p:spPr>
        <p:txBody>
          <a:bodyPr/>
          <a:lstStyle/>
          <a:p>
            <a:pPr/>
          </a:p>
        </p:txBody>
      </p:sp>
      <p:sp>
        <p:nvSpPr>
          <p:cNvPr id="272" name="Shape 272"/>
          <p:cNvSpPr/>
          <p:nvPr>
            <p:ph type="body" idx="1"/>
          </p:nvPr>
        </p:nvSpPr>
        <p:spPr>
          <a:xfrm>
            <a:off x="594359" y="1600200"/>
            <a:ext cx="7955282" cy="4069080"/>
          </a:xfrm>
          <a:prstGeom prst="rect">
            <a:avLst/>
          </a:prstGeom>
        </p:spPr>
        <p:txBody>
          <a:bodyPr/>
          <a:lstStyle/>
          <a:p>
            <a:pPr marL="0" indent="0">
              <a:buSzTx/>
              <a:buNone/>
              <a:defRPr sz="2800"/>
            </a:pPr>
            <a:r>
              <a:t>Should the field of ataxia pursue stem cells as potential therapy?</a:t>
            </a:r>
          </a:p>
          <a:p>
            <a:pPr marL="0" indent="0">
              <a:buSzTx/>
              <a:buNone/>
              <a:defRPr sz="2800"/>
            </a:pPr>
          </a:p>
          <a:p>
            <a:pPr marL="0" indent="0">
              <a:buSzTx/>
              <a:buNone/>
              <a:defRPr sz="2800"/>
            </a:pPr>
            <a:r>
              <a:t>Yes, but…</a:t>
            </a:r>
          </a:p>
          <a:p>
            <a:pPr marL="0" indent="0">
              <a:buSzTx/>
              <a:buNone/>
              <a:defRPr sz="2800"/>
            </a:pPr>
          </a:p>
          <a:p>
            <a:pPr marL="0" indent="0">
              <a:buSzTx/>
              <a:buNone/>
              <a:defRPr sz="2800"/>
            </a:pPr>
            <a:r>
              <a:t>... in carefully controlled clinical trials with sound scientific basis, based on compelling preclinical data</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p:nvPr>
        </p:nvSpPr>
        <p:spPr>
          <a:xfrm>
            <a:off x="2171699" y="764373"/>
            <a:ext cx="6377942" cy="1293028"/>
          </a:xfrm>
          <a:prstGeom prst="rect">
            <a:avLst/>
          </a:prstGeom>
        </p:spPr>
        <p:txBody>
          <a:bodyPr/>
          <a:lstStyle/>
          <a:p>
            <a:pPr/>
            <a:r>
              <a:t>What about the future?</a:t>
            </a:r>
          </a:p>
        </p:txBody>
      </p:sp>
      <p:sp>
        <p:nvSpPr>
          <p:cNvPr id="275" name="Shape 275"/>
          <p:cNvSpPr/>
          <p:nvPr>
            <p:ph type="body" idx="1"/>
          </p:nvPr>
        </p:nvSpPr>
        <p:spPr>
          <a:xfrm>
            <a:off x="594359" y="2194560"/>
            <a:ext cx="7955282" cy="4069080"/>
          </a:xfrm>
          <a:prstGeom prst="rect">
            <a:avLst/>
          </a:prstGeom>
        </p:spPr>
        <p:txBody>
          <a:bodyPr/>
          <a:lstStyle/>
          <a:p>
            <a:pPr marL="221742" indent="-221742" defTabSz="886968">
              <a:spcBef>
                <a:spcPts val="900"/>
              </a:spcBef>
              <a:defRPr sz="2328"/>
            </a:pPr>
            <a:r>
              <a:t>In a sense, the future is </a:t>
            </a:r>
            <a:r>
              <a:rPr u="sng"/>
              <a:t>now</a:t>
            </a:r>
            <a:endParaRPr u="sng"/>
          </a:p>
          <a:p>
            <a:pPr marL="221742" indent="-221742" defTabSz="886968">
              <a:spcBef>
                <a:spcPts val="900"/>
              </a:spcBef>
              <a:defRPr sz="2328"/>
            </a:pPr>
            <a:r>
              <a:t>Updates from this week’s Ataxia Investigators Meeting:</a:t>
            </a:r>
          </a:p>
          <a:p>
            <a:pPr lvl="1" marL="665226" indent="-221742" defTabSz="886968">
              <a:spcBef>
                <a:spcPts val="400"/>
              </a:spcBef>
              <a:defRPr sz="1940"/>
            </a:pPr>
            <a:r>
              <a:t>“Transplantation of Neural Stem Cells as a therapeutic strategy in Machado-Joseph Disease.”</a:t>
            </a:r>
            <a:endParaRPr u="sng"/>
          </a:p>
          <a:p>
            <a:pPr marL="221742" indent="-221742" defTabSz="886968">
              <a:spcBef>
                <a:spcPts val="900"/>
              </a:spcBef>
              <a:defRPr sz="2328"/>
            </a:pPr>
            <a:r>
              <a:t>Rapid advances in stem cell technology have revolutionized “disease in a dish” experiments, leading to new disease insights</a:t>
            </a:r>
          </a:p>
          <a:p>
            <a:pPr marL="221742" indent="-221742" defTabSz="886968">
              <a:spcBef>
                <a:spcPts val="900"/>
              </a:spcBef>
              <a:defRPr sz="2328"/>
            </a:pPr>
            <a:r>
              <a:t>New gene editing techniques (e.g. CRISPR/Cas) allow scientists to create models for any genetically based ataxia</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title"/>
          </p:nvPr>
        </p:nvSpPr>
        <p:spPr>
          <a:xfrm>
            <a:off x="2438399" y="307172"/>
            <a:ext cx="6377942" cy="1293028"/>
          </a:xfrm>
          <a:prstGeom prst="rect">
            <a:avLst/>
          </a:prstGeom>
        </p:spPr>
        <p:txBody>
          <a:bodyPr/>
          <a:lstStyle>
            <a:lvl1pPr>
              <a:defRPr cap="none" sz="3600"/>
            </a:lvl1pPr>
          </a:lstStyle>
          <a:p>
            <a:pPr/>
            <a:r>
              <a:t>Traditional models of ataxia</a:t>
            </a:r>
          </a:p>
        </p:txBody>
      </p:sp>
      <p:sp>
        <p:nvSpPr>
          <p:cNvPr id="280" name="Shape 280"/>
          <p:cNvSpPr/>
          <p:nvPr>
            <p:ph type="body" idx="1"/>
          </p:nvPr>
        </p:nvSpPr>
        <p:spPr>
          <a:xfrm>
            <a:off x="228600" y="1295400"/>
            <a:ext cx="8686800" cy="4754880"/>
          </a:xfrm>
          <a:prstGeom prst="rect">
            <a:avLst/>
          </a:prstGeom>
        </p:spPr>
        <p:txBody>
          <a:bodyPr/>
          <a:lstStyle/>
          <a:p>
            <a:pPr>
              <a:defRPr sz="2400"/>
            </a:pPr>
            <a:r>
              <a:t>Decades of research has primarily used mouse models and non-brain cells to study neurological diseases.</a:t>
            </a:r>
          </a:p>
          <a:p>
            <a:pPr>
              <a:defRPr sz="2400"/>
            </a:pPr>
            <a:r>
              <a:t>Limitations of these traditional disease models:</a:t>
            </a:r>
          </a:p>
          <a:p>
            <a:pPr lvl="1" marL="685800" indent="-228600">
              <a:spcBef>
                <a:spcPts val="500"/>
              </a:spcBef>
              <a:defRPr sz="2400"/>
            </a:pPr>
            <a:r>
              <a:t>Mice are not humans! </a:t>
            </a:r>
            <a:endParaRPr sz="2000"/>
          </a:p>
          <a:p>
            <a:pPr lvl="2" marL="1143000" indent="-228600">
              <a:spcBef>
                <a:spcPts val="500"/>
              </a:spcBef>
              <a:defRPr sz="2000"/>
            </a:pPr>
            <a:r>
              <a:t>Lifespan, brain structure, lack of genetic variation</a:t>
            </a:r>
            <a:endParaRPr sz="1800"/>
          </a:p>
          <a:p>
            <a:pPr lvl="2" marL="1143000" indent="-228600">
              <a:spcBef>
                <a:spcPts val="500"/>
              </a:spcBef>
              <a:defRPr sz="2000"/>
            </a:pPr>
            <a:r>
              <a:t>Potential therapies that appear promising in mice have had little to no success in human clinical trials for neurological disorders.</a:t>
            </a:r>
            <a:endParaRPr sz="1800"/>
          </a:p>
          <a:p>
            <a:pPr lvl="1" marL="685800" indent="-228600">
              <a:spcBef>
                <a:spcPts val="500"/>
              </a:spcBef>
              <a:defRPr sz="2400"/>
            </a:pPr>
            <a:r>
              <a:t>In many brain disorders, only brain cells are vulnerable to disease, but many current cell models are more similar to skin cells than brain cells.</a:t>
            </a:r>
            <a:endParaRPr sz="2000"/>
          </a:p>
          <a:p>
            <a:pPr lvl="2" marL="1143000" indent="-228600">
              <a:spcBef>
                <a:spcPts val="500"/>
              </a:spcBef>
              <a:defRPr sz="2000"/>
            </a:pPr>
            <a:r>
              <a:t>i.e. trying to figure out what’s wrong with a car engine by checking the tires.</a:t>
            </a:r>
          </a:p>
        </p:txBody>
      </p:sp>
      <p:sp>
        <p:nvSpPr>
          <p:cNvPr id="281" name="Shape 281"/>
          <p:cNvSpPr/>
          <p:nvPr/>
        </p:nvSpPr>
        <p:spPr>
          <a:xfrm>
            <a:off x="533400" y="5874603"/>
            <a:ext cx="830580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solidFill>
                  <a:srgbClr val="FF0000"/>
                </a:solidFill>
              </a:defRPr>
            </a:pPr>
            <a:r>
              <a:t>The use of stem cells enable scientists to study ataxia in the </a:t>
            </a:r>
            <a:r>
              <a:rPr u="sng"/>
              <a:t>types of human</a:t>
            </a:r>
            <a:r>
              <a:t> cells affected by disease.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ph type="title"/>
          </p:nvPr>
        </p:nvSpPr>
        <p:spPr>
          <a:xfrm>
            <a:off x="28317" y="990600"/>
            <a:ext cx="8991601" cy="1293028"/>
          </a:xfrm>
          <a:prstGeom prst="rect">
            <a:avLst/>
          </a:prstGeom>
        </p:spPr>
        <p:txBody>
          <a:bodyPr/>
          <a:lstStyle/>
          <a:p>
            <a:pPr algn="ctr">
              <a:defRPr cap="none"/>
            </a:pPr>
            <a:r>
              <a:t>My Research Focus</a:t>
            </a:r>
            <a:br/>
          </a:p>
        </p:txBody>
      </p:sp>
      <p:sp>
        <p:nvSpPr>
          <p:cNvPr id="284" name="Shape 284"/>
          <p:cNvSpPr/>
          <p:nvPr/>
        </p:nvSpPr>
        <p:spPr>
          <a:xfrm>
            <a:off x="302677" y="2420620"/>
            <a:ext cx="8833019" cy="285496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nSpc>
                <a:spcPct val="90000"/>
              </a:lnSpc>
              <a:defRPr sz="2800"/>
            </a:pPr>
            <a:r>
              <a:t>Investigating causes of cell death and testing new therapies for SCA3 using arguably the best available cell model system to study this genetic disease - the first SCA3 human embryonic stem cell line.</a:t>
            </a:r>
          </a:p>
          <a:p>
            <a:pPr>
              <a:lnSpc>
                <a:spcPct val="90000"/>
              </a:lnSpc>
              <a:defRPr sz="2800"/>
            </a:pP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xfrm>
            <a:off x="0" y="171450"/>
            <a:ext cx="6347713" cy="1581150"/>
          </a:xfrm>
          <a:prstGeom prst="rect">
            <a:avLst/>
          </a:prstGeom>
        </p:spPr>
        <p:txBody>
          <a:bodyPr/>
          <a:lstStyle/>
          <a:p>
            <a:pPr algn="ctr">
              <a:defRPr>
                <a:solidFill>
                  <a:schemeClr val="accent2"/>
                </a:solidFill>
              </a:defRPr>
            </a:pPr>
            <a:br/>
            <a:r>
              <a:rPr b="1">
                <a:solidFill>
                  <a:srgbClr val="000000"/>
                </a:solidFill>
              </a:rPr>
              <a:t>Disclaimer</a:t>
            </a:r>
          </a:p>
        </p:txBody>
      </p:sp>
      <p:sp>
        <p:nvSpPr>
          <p:cNvPr id="195" name="Shape 195"/>
          <p:cNvSpPr/>
          <p:nvPr>
            <p:ph type="body" idx="1"/>
          </p:nvPr>
        </p:nvSpPr>
        <p:spPr>
          <a:xfrm>
            <a:off x="1600200" y="1695450"/>
            <a:ext cx="6858001" cy="4705350"/>
          </a:xfrm>
          <a:prstGeom prst="rect">
            <a:avLst/>
          </a:prstGeom>
        </p:spPr>
        <p:txBody>
          <a:bodyPr/>
          <a:lstStyle/>
          <a:p>
            <a:pPr>
              <a:buFont typeface="Wingdings"/>
              <a:buChar char="▪"/>
              <a:defRPr sz="2000"/>
            </a:pPr>
            <a:r>
              <a:t>The information provided by speakers in any presentation made as part of the 2016 NAF Annual Ataxia Conference is for informational use only.</a:t>
            </a:r>
          </a:p>
          <a:p>
            <a:pPr>
              <a:buFont typeface="Wingdings"/>
              <a:buChar char="▪"/>
              <a:defRPr sz="2000"/>
            </a:pPr>
            <a:r>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a:buChar char="▪"/>
              <a:defRPr sz="2000"/>
            </a:pPr>
            <a:r>
              <a:t>Products or services mentioned during these presentations does not imply endorsement by NAF. </a:t>
            </a:r>
          </a:p>
        </p:txBody>
      </p:sp>
      <p:pic>
        <p:nvPicPr>
          <p:cNvPr id="196" name="image4.gif" descr="atalogo.gif"/>
          <p:cNvPicPr>
            <a:picLocks noChangeAspect="1"/>
          </p:cNvPicPr>
          <p:nvPr/>
        </p:nvPicPr>
        <p:blipFill>
          <a:blip r:embed="rId2">
            <a:extLst/>
          </a:blip>
          <a:stretch>
            <a:fillRect/>
          </a:stretch>
        </p:blipFill>
        <p:spPr>
          <a:xfrm>
            <a:off x="838200" y="5448300"/>
            <a:ext cx="3810000" cy="952500"/>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6" name="image11.jpeg" descr="sca3_comp.jpg"/>
          <p:cNvPicPr>
            <a:picLocks noChangeAspect="1"/>
          </p:cNvPicPr>
          <p:nvPr/>
        </p:nvPicPr>
        <p:blipFill>
          <a:blip r:embed="rId2">
            <a:extLst/>
          </a:blip>
          <a:srcRect l="59249" t="36887" r="20894" b="43546"/>
          <a:stretch>
            <a:fillRect/>
          </a:stretch>
        </p:blipFill>
        <p:spPr>
          <a:xfrm>
            <a:off x="1905000" y="4419600"/>
            <a:ext cx="2740156" cy="2286000"/>
          </a:xfrm>
          <a:prstGeom prst="rect">
            <a:avLst/>
          </a:prstGeom>
          <a:ln>
            <a:solidFill>
              <a:srgbClr val="FFFFFF"/>
            </a:solidFill>
          </a:ln>
        </p:spPr>
      </p:pic>
      <p:sp>
        <p:nvSpPr>
          <p:cNvPr id="287" name="Shape 287"/>
          <p:cNvSpPr/>
          <p:nvPr/>
        </p:nvSpPr>
        <p:spPr>
          <a:xfrm>
            <a:off x="4876800" y="1821180"/>
            <a:ext cx="4038600" cy="4358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defTabSz="457200">
              <a:defRPr sz="2000"/>
            </a:pPr>
            <a:r>
              <a:t>SCA3 stem cells closely replicate important characteristics of human disease.</a:t>
            </a:r>
            <a:endParaRPr sz="4400"/>
          </a:p>
          <a:p>
            <a:pPr defTabSz="457200">
              <a:defRPr sz="2000"/>
            </a:pPr>
          </a:p>
          <a:p>
            <a:pPr defTabSz="457200">
              <a:defRPr sz="2000"/>
            </a:pPr>
            <a:r>
              <a:t>The disease-causing protein in SCA3, Ataxin-3:</a:t>
            </a:r>
            <a:endParaRPr sz="4400"/>
          </a:p>
          <a:p>
            <a:pPr defTabSz="457200">
              <a:defRPr sz="2000"/>
            </a:pPr>
          </a:p>
          <a:p>
            <a:pPr marL="457200" indent="-457200" defTabSz="457200">
              <a:buSzPct val="100000"/>
              <a:buAutoNum type="arabicPeriod" startAt="1"/>
              <a:defRPr sz="2000"/>
            </a:pPr>
            <a:r>
              <a:t>Is dislocated to the nucleus of SCA3 stem cells.</a:t>
            </a:r>
            <a:endParaRPr sz="4400"/>
          </a:p>
          <a:p>
            <a:pPr marL="457200" indent="-457200" defTabSz="457200">
              <a:buSzPct val="100000"/>
              <a:buAutoNum type="arabicPeriod" startAt="1"/>
              <a:defRPr sz="2000"/>
            </a:pPr>
          </a:p>
          <a:p>
            <a:pPr marL="457200" indent="-457200" defTabSz="457200">
              <a:buSzPct val="100000"/>
              <a:buAutoNum type="arabicPeriod" startAt="2"/>
              <a:defRPr sz="2000"/>
            </a:pPr>
            <a:r>
              <a:t>Accumulates into protein aggregates (“trash dumps”) within the cell.</a:t>
            </a:r>
          </a:p>
        </p:txBody>
      </p:sp>
      <p:sp>
        <p:nvSpPr>
          <p:cNvPr id="288" name="Shape 288"/>
          <p:cNvSpPr/>
          <p:nvPr/>
        </p:nvSpPr>
        <p:spPr>
          <a:xfrm>
            <a:off x="-1" y="4989493"/>
            <a:ext cx="1873369"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800">
                <a:latin typeface="Dotum"/>
                <a:ea typeface="Dotum"/>
                <a:cs typeface="Dotum"/>
                <a:sym typeface="Dotum"/>
              </a:defRPr>
            </a:pPr>
            <a:r>
              <a:t>SCA3 </a:t>
            </a:r>
          </a:p>
          <a:p>
            <a:pPr algn="ctr" defTabSz="457200">
              <a:defRPr sz="2800">
                <a:latin typeface="Dotum"/>
                <a:ea typeface="Dotum"/>
                <a:cs typeface="Dotum"/>
                <a:sym typeface="Dotum"/>
              </a:defRPr>
            </a:pPr>
            <a:r>
              <a:t>stem cells</a:t>
            </a:r>
          </a:p>
        </p:txBody>
      </p:sp>
      <p:sp>
        <p:nvSpPr>
          <p:cNvPr id="289" name="Shape 289"/>
          <p:cNvSpPr/>
          <p:nvPr/>
        </p:nvSpPr>
        <p:spPr>
          <a:xfrm>
            <a:off x="-152401" y="2438400"/>
            <a:ext cx="2195105"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800">
                <a:latin typeface="Dotum"/>
                <a:ea typeface="Dotum"/>
                <a:cs typeface="Dotum"/>
                <a:sym typeface="Dotum"/>
              </a:defRPr>
            </a:pPr>
            <a:r>
              <a:t>Unaffected </a:t>
            </a:r>
          </a:p>
          <a:p>
            <a:pPr algn="ctr" defTabSz="457200">
              <a:defRPr sz="2800">
                <a:latin typeface="Dotum"/>
                <a:ea typeface="Dotum"/>
                <a:cs typeface="Dotum"/>
                <a:sym typeface="Dotum"/>
              </a:defRPr>
            </a:pPr>
            <a:r>
              <a:t>stem cells</a:t>
            </a:r>
          </a:p>
        </p:txBody>
      </p:sp>
      <p:sp>
        <p:nvSpPr>
          <p:cNvPr id="290" name="Shape 290"/>
          <p:cNvSpPr/>
          <p:nvPr/>
        </p:nvSpPr>
        <p:spPr>
          <a:xfrm>
            <a:off x="1066800" y="1371599"/>
            <a:ext cx="441960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000">
                <a:solidFill>
                  <a:srgbClr val="008000"/>
                </a:solidFill>
                <a:latin typeface="Dotum"/>
                <a:ea typeface="Dotum"/>
                <a:cs typeface="Dotum"/>
                <a:sym typeface="Dotum"/>
              </a:defRPr>
            </a:pPr>
            <a:r>
              <a:t>Ataxin-3 </a:t>
            </a:r>
            <a:r>
              <a:rPr>
                <a:solidFill>
                  <a:srgbClr val="000000"/>
                </a:solidFill>
              </a:rPr>
              <a:t>+ </a:t>
            </a:r>
            <a:r>
              <a:rPr>
                <a:solidFill>
                  <a:srgbClr val="558ED5"/>
                </a:solidFill>
              </a:rPr>
              <a:t>Cell Nucleus</a:t>
            </a:r>
          </a:p>
        </p:txBody>
      </p:sp>
      <p:sp>
        <p:nvSpPr>
          <p:cNvPr id="291" name="Shape 291"/>
          <p:cNvSpPr/>
          <p:nvPr>
            <p:ph type="title"/>
          </p:nvPr>
        </p:nvSpPr>
        <p:spPr>
          <a:xfrm>
            <a:off x="2438400" y="154772"/>
            <a:ext cx="6172200" cy="1293028"/>
          </a:xfrm>
          <a:prstGeom prst="rect">
            <a:avLst/>
          </a:prstGeom>
        </p:spPr>
        <p:txBody>
          <a:bodyPr/>
          <a:lstStyle/>
          <a:p>
            <a:pPr>
              <a:defRPr cap="none" sz="3600"/>
            </a:pPr>
            <a:r>
              <a:t>Can stem cells </a:t>
            </a:r>
            <a:r>
              <a:rPr i="1"/>
              <a:t>really</a:t>
            </a:r>
            <a:r>
              <a:t> replicate human disease?</a:t>
            </a:r>
          </a:p>
        </p:txBody>
      </p:sp>
      <p:pic>
        <p:nvPicPr>
          <p:cNvPr id="292" name="image12.jpeg" descr="ctrl_comp.jpg"/>
          <p:cNvPicPr>
            <a:picLocks noChangeAspect="1"/>
          </p:cNvPicPr>
          <p:nvPr/>
        </p:nvPicPr>
        <p:blipFill>
          <a:blip r:embed="rId3">
            <a:extLst/>
          </a:blip>
          <a:srcRect l="33358" t="42050" r="42086" b="27748"/>
          <a:stretch>
            <a:fillRect/>
          </a:stretch>
        </p:blipFill>
        <p:spPr>
          <a:xfrm>
            <a:off x="1905000" y="1895086"/>
            <a:ext cx="2743200" cy="2295914"/>
          </a:xfrm>
          <a:prstGeom prst="rect">
            <a:avLst/>
          </a:prstGeom>
          <a:ln w="38100">
            <a:solidFill>
              <a:srgbClr val="FFFFFF"/>
            </a:solidFill>
          </a:ln>
        </p:spPr>
      </p:pic>
      <p:grpSp>
        <p:nvGrpSpPr>
          <p:cNvPr id="298" name="Group 298"/>
          <p:cNvGrpSpPr/>
          <p:nvPr/>
        </p:nvGrpSpPr>
        <p:grpSpPr>
          <a:xfrm>
            <a:off x="2487314" y="2635147"/>
            <a:ext cx="1618185" cy="3482666"/>
            <a:chOff x="-1" y="0"/>
            <a:chExt cx="1618184" cy="3482665"/>
          </a:xfrm>
        </p:grpSpPr>
        <p:grpSp>
          <p:nvGrpSpPr>
            <p:cNvPr id="295" name="Group 295"/>
            <p:cNvGrpSpPr/>
            <p:nvPr/>
          </p:nvGrpSpPr>
          <p:grpSpPr>
            <a:xfrm>
              <a:off x="-2" y="-1"/>
              <a:ext cx="1618185" cy="860140"/>
              <a:chOff x="-1" y="0"/>
              <a:chExt cx="1618184" cy="860139"/>
            </a:xfrm>
          </p:grpSpPr>
          <p:sp>
            <p:nvSpPr>
              <p:cNvPr id="293" name="Shape 293"/>
              <p:cNvSpPr/>
              <p:nvPr/>
            </p:nvSpPr>
            <p:spPr>
              <a:xfrm>
                <a:off x="517435" y="82765"/>
                <a:ext cx="797708" cy="651603"/>
              </a:xfrm>
              <a:custGeom>
                <a:avLst/>
                <a:gdLst/>
                <a:ahLst/>
                <a:cxnLst>
                  <a:cxn ang="0">
                    <a:pos x="wd2" y="hd2"/>
                  </a:cxn>
                  <a:cxn ang="5400000">
                    <a:pos x="wd2" y="hd2"/>
                  </a:cxn>
                  <a:cxn ang="10800000">
                    <a:pos x="wd2" y="hd2"/>
                  </a:cxn>
                  <a:cxn ang="16200000">
                    <a:pos x="wd2" y="hd2"/>
                  </a:cxn>
                </a:cxnLst>
                <a:rect l="0" t="0" r="r" b="b"/>
                <a:pathLst>
                  <a:path w="20763" h="20707" fill="norm" stroke="1" extrusionOk="0">
                    <a:moveTo>
                      <a:pt x="4311" y="420"/>
                    </a:moveTo>
                    <a:cubicBezTo>
                      <a:pt x="2532" y="1320"/>
                      <a:pt x="754" y="4110"/>
                      <a:pt x="245" y="6360"/>
                    </a:cubicBezTo>
                    <a:cubicBezTo>
                      <a:pt x="-263" y="8610"/>
                      <a:pt x="-9" y="11670"/>
                      <a:pt x="1262" y="13920"/>
                    </a:cubicBezTo>
                    <a:cubicBezTo>
                      <a:pt x="2532" y="16170"/>
                      <a:pt x="5836" y="18870"/>
                      <a:pt x="7869" y="19860"/>
                    </a:cubicBezTo>
                    <a:cubicBezTo>
                      <a:pt x="9902" y="20850"/>
                      <a:pt x="11342" y="21120"/>
                      <a:pt x="13459" y="19860"/>
                    </a:cubicBezTo>
                    <a:cubicBezTo>
                      <a:pt x="15577" y="18600"/>
                      <a:pt x="19812" y="14910"/>
                      <a:pt x="20575" y="12300"/>
                    </a:cubicBezTo>
                    <a:cubicBezTo>
                      <a:pt x="21337" y="9690"/>
                      <a:pt x="19643" y="6090"/>
                      <a:pt x="18033" y="4200"/>
                    </a:cubicBezTo>
                    <a:cubicBezTo>
                      <a:pt x="16424" y="2310"/>
                      <a:pt x="12866" y="1680"/>
                      <a:pt x="10918" y="960"/>
                    </a:cubicBezTo>
                    <a:cubicBezTo>
                      <a:pt x="8970" y="240"/>
                      <a:pt x="6090" y="-480"/>
                      <a:pt x="4311" y="420"/>
                    </a:cubicBezTo>
                    <a:close/>
                  </a:path>
                </a:pathLst>
              </a:custGeom>
              <a:noFill/>
              <a:ln w="38100" cap="flat">
                <a:solidFill>
                  <a:srgbClr val="FFFFFF"/>
                </a:solidFill>
                <a:prstDash val="dashDot"/>
                <a:round/>
              </a:ln>
              <a:effectLst/>
            </p:spPr>
            <p:txBody>
              <a:bodyPr wrap="square" lIns="45719" tIns="45719" rIns="45719" bIns="45719" numCol="1" anchor="ctr">
                <a:noAutofit/>
              </a:bodyPr>
              <a:lstStyle/>
              <a:p>
                <a:pPr algn="ctr">
                  <a:defRPr>
                    <a:solidFill>
                      <a:srgbClr val="FFFFFF"/>
                    </a:solidFill>
                  </a:defRPr>
                </a:pPr>
              </a:p>
            </p:txBody>
          </p:sp>
          <p:sp>
            <p:nvSpPr>
              <p:cNvPr id="294" name="Shape 294"/>
              <p:cNvSpPr/>
              <p:nvPr/>
            </p:nvSpPr>
            <p:spPr>
              <a:xfrm>
                <a:off x="-2" y="-1"/>
                <a:ext cx="1618185" cy="860140"/>
              </a:xfrm>
              <a:custGeom>
                <a:avLst/>
                <a:gdLst/>
                <a:ahLst/>
                <a:cxnLst>
                  <a:cxn ang="0">
                    <a:pos x="wd2" y="hd2"/>
                  </a:cxn>
                  <a:cxn ang="5400000">
                    <a:pos x="wd2" y="hd2"/>
                  </a:cxn>
                  <a:cxn ang="10800000">
                    <a:pos x="wd2" y="hd2"/>
                  </a:cxn>
                  <a:cxn ang="16200000">
                    <a:pos x="wd2" y="hd2"/>
                  </a:cxn>
                </a:cxnLst>
                <a:rect l="0" t="0" r="r" b="b"/>
                <a:pathLst>
                  <a:path w="21518" h="21434" fill="norm" stroke="1" extrusionOk="0">
                    <a:moveTo>
                      <a:pt x="10001" y="494"/>
                    </a:moveTo>
                    <a:cubicBezTo>
                      <a:pt x="8965" y="200"/>
                      <a:pt x="7613" y="-131"/>
                      <a:pt x="6622" y="53"/>
                    </a:cubicBezTo>
                    <a:cubicBezTo>
                      <a:pt x="5631" y="236"/>
                      <a:pt x="4753" y="1118"/>
                      <a:pt x="4055" y="1596"/>
                    </a:cubicBezTo>
                    <a:cubicBezTo>
                      <a:pt x="3357" y="2073"/>
                      <a:pt x="2974" y="2220"/>
                      <a:pt x="2433" y="2918"/>
                    </a:cubicBezTo>
                    <a:cubicBezTo>
                      <a:pt x="1893" y="3616"/>
                      <a:pt x="1217" y="4718"/>
                      <a:pt x="811" y="5783"/>
                    </a:cubicBezTo>
                    <a:cubicBezTo>
                      <a:pt x="406" y="6849"/>
                      <a:pt x="-22" y="8281"/>
                      <a:pt x="1" y="9310"/>
                    </a:cubicBezTo>
                    <a:cubicBezTo>
                      <a:pt x="23" y="10338"/>
                      <a:pt x="541" y="10926"/>
                      <a:pt x="946" y="11955"/>
                    </a:cubicBezTo>
                    <a:cubicBezTo>
                      <a:pt x="1352" y="12983"/>
                      <a:pt x="1847" y="14416"/>
                      <a:pt x="2433" y="15481"/>
                    </a:cubicBezTo>
                    <a:cubicBezTo>
                      <a:pt x="3019" y="16547"/>
                      <a:pt x="3942" y="17649"/>
                      <a:pt x="4460" y="18347"/>
                    </a:cubicBezTo>
                    <a:cubicBezTo>
                      <a:pt x="4978" y="19044"/>
                      <a:pt x="4956" y="19449"/>
                      <a:pt x="5541" y="19669"/>
                    </a:cubicBezTo>
                    <a:cubicBezTo>
                      <a:pt x="6127" y="19889"/>
                      <a:pt x="7321" y="19522"/>
                      <a:pt x="7974" y="19669"/>
                    </a:cubicBezTo>
                    <a:cubicBezTo>
                      <a:pt x="8627" y="19816"/>
                      <a:pt x="8920" y="20257"/>
                      <a:pt x="9460" y="20551"/>
                    </a:cubicBezTo>
                    <a:cubicBezTo>
                      <a:pt x="10001" y="20844"/>
                      <a:pt x="10654" y="21469"/>
                      <a:pt x="11217" y="21432"/>
                    </a:cubicBezTo>
                    <a:cubicBezTo>
                      <a:pt x="11780" y="21396"/>
                      <a:pt x="12231" y="20808"/>
                      <a:pt x="12839" y="20330"/>
                    </a:cubicBezTo>
                    <a:cubicBezTo>
                      <a:pt x="13447" y="19853"/>
                      <a:pt x="13988" y="19375"/>
                      <a:pt x="14866" y="18567"/>
                    </a:cubicBezTo>
                    <a:cubicBezTo>
                      <a:pt x="15744" y="17759"/>
                      <a:pt x="17163" y="16510"/>
                      <a:pt x="18109" y="15481"/>
                    </a:cubicBezTo>
                    <a:cubicBezTo>
                      <a:pt x="19055" y="14453"/>
                      <a:pt x="19979" y="13314"/>
                      <a:pt x="20542" y="12396"/>
                    </a:cubicBezTo>
                    <a:cubicBezTo>
                      <a:pt x="21105" y="11477"/>
                      <a:pt x="21398" y="10963"/>
                      <a:pt x="21488" y="9971"/>
                    </a:cubicBezTo>
                    <a:cubicBezTo>
                      <a:pt x="21578" y="8979"/>
                      <a:pt x="21465" y="7363"/>
                      <a:pt x="21082" y="6445"/>
                    </a:cubicBezTo>
                    <a:cubicBezTo>
                      <a:pt x="20700" y="5526"/>
                      <a:pt x="19731" y="5085"/>
                      <a:pt x="19190" y="4461"/>
                    </a:cubicBezTo>
                    <a:cubicBezTo>
                      <a:pt x="18650" y="3836"/>
                      <a:pt x="18312" y="2991"/>
                      <a:pt x="17839" y="2698"/>
                    </a:cubicBezTo>
                    <a:cubicBezTo>
                      <a:pt x="17366" y="2404"/>
                      <a:pt x="16353" y="2698"/>
                      <a:pt x="16353" y="2698"/>
                    </a:cubicBezTo>
                    <a:cubicBezTo>
                      <a:pt x="15880" y="2698"/>
                      <a:pt x="15587" y="2845"/>
                      <a:pt x="15001" y="2698"/>
                    </a:cubicBezTo>
                    <a:cubicBezTo>
                      <a:pt x="14416" y="2551"/>
                      <a:pt x="13560" y="2036"/>
                      <a:pt x="12839" y="1816"/>
                    </a:cubicBezTo>
                    <a:cubicBezTo>
                      <a:pt x="12118" y="1596"/>
                      <a:pt x="11037" y="787"/>
                      <a:pt x="10001" y="494"/>
                    </a:cubicBezTo>
                    <a:close/>
                  </a:path>
                </a:pathLst>
              </a:custGeom>
              <a:noFill/>
              <a:ln w="38100" cap="flat">
                <a:solidFill>
                  <a:schemeClr val="accent1"/>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96" name="Shape 296"/>
            <p:cNvSpPr/>
            <p:nvPr/>
          </p:nvSpPr>
          <p:spPr>
            <a:xfrm>
              <a:off x="629040" y="2259004"/>
              <a:ext cx="773678" cy="1048077"/>
            </a:xfrm>
            <a:custGeom>
              <a:avLst/>
              <a:gdLst/>
              <a:ahLst/>
              <a:cxnLst>
                <a:cxn ang="0">
                  <a:pos x="wd2" y="hd2"/>
                </a:cxn>
                <a:cxn ang="5400000">
                  <a:pos x="wd2" y="hd2"/>
                </a:cxn>
                <a:cxn ang="10800000">
                  <a:pos x="wd2" y="hd2"/>
                </a:cxn>
                <a:cxn ang="16200000">
                  <a:pos x="wd2" y="hd2"/>
                </a:cxn>
              </a:cxnLst>
              <a:rect l="0" t="0" r="r" b="b"/>
              <a:pathLst>
                <a:path w="21295" h="21406" fill="norm" stroke="1" extrusionOk="0">
                  <a:moveTo>
                    <a:pt x="7680" y="883"/>
                  </a:moveTo>
                  <a:cubicBezTo>
                    <a:pt x="6293" y="1442"/>
                    <a:pt x="4847" y="2486"/>
                    <a:pt x="3876" y="3353"/>
                  </a:cubicBezTo>
                  <a:cubicBezTo>
                    <a:pt x="2905" y="4221"/>
                    <a:pt x="2409" y="5279"/>
                    <a:pt x="1854" y="6088"/>
                  </a:cubicBezTo>
                  <a:cubicBezTo>
                    <a:pt x="1299" y="6897"/>
                    <a:pt x="844" y="7411"/>
                    <a:pt x="546" y="8205"/>
                  </a:cubicBezTo>
                  <a:cubicBezTo>
                    <a:pt x="249" y="8999"/>
                    <a:pt x="-167" y="9999"/>
                    <a:pt x="71" y="10852"/>
                  </a:cubicBezTo>
                  <a:cubicBezTo>
                    <a:pt x="309" y="11705"/>
                    <a:pt x="1973" y="13322"/>
                    <a:pt x="1973" y="13322"/>
                  </a:cubicBezTo>
                  <a:cubicBezTo>
                    <a:pt x="2607" y="14146"/>
                    <a:pt x="2964" y="14910"/>
                    <a:pt x="3876" y="15793"/>
                  </a:cubicBezTo>
                  <a:cubicBezTo>
                    <a:pt x="4787" y="16675"/>
                    <a:pt x="6333" y="17719"/>
                    <a:pt x="7443" y="18616"/>
                  </a:cubicBezTo>
                  <a:cubicBezTo>
                    <a:pt x="8552" y="19513"/>
                    <a:pt x="9404" y="20763"/>
                    <a:pt x="10534" y="21174"/>
                  </a:cubicBezTo>
                  <a:cubicBezTo>
                    <a:pt x="11663" y="21586"/>
                    <a:pt x="13070" y="21380"/>
                    <a:pt x="14220" y="21086"/>
                  </a:cubicBezTo>
                  <a:cubicBezTo>
                    <a:pt x="15369" y="20792"/>
                    <a:pt x="16657" y="20072"/>
                    <a:pt x="17430" y="19410"/>
                  </a:cubicBezTo>
                  <a:cubicBezTo>
                    <a:pt x="18203" y="18748"/>
                    <a:pt x="18262" y="18175"/>
                    <a:pt x="18857" y="17116"/>
                  </a:cubicBezTo>
                  <a:cubicBezTo>
                    <a:pt x="19451" y="16057"/>
                    <a:pt x="20640" y="14484"/>
                    <a:pt x="20997" y="13058"/>
                  </a:cubicBezTo>
                  <a:cubicBezTo>
                    <a:pt x="21354" y="11631"/>
                    <a:pt x="21433" y="10235"/>
                    <a:pt x="20997" y="8558"/>
                  </a:cubicBezTo>
                  <a:cubicBezTo>
                    <a:pt x="20561" y="6882"/>
                    <a:pt x="19372" y="4294"/>
                    <a:pt x="18381" y="3000"/>
                  </a:cubicBezTo>
                  <a:cubicBezTo>
                    <a:pt x="17390" y="1706"/>
                    <a:pt x="16083" y="1295"/>
                    <a:pt x="15052" y="795"/>
                  </a:cubicBezTo>
                  <a:cubicBezTo>
                    <a:pt x="14022" y="295"/>
                    <a:pt x="13526" y="15"/>
                    <a:pt x="12199" y="1"/>
                  </a:cubicBezTo>
                  <a:cubicBezTo>
                    <a:pt x="10871" y="-14"/>
                    <a:pt x="9068" y="324"/>
                    <a:pt x="7680" y="883"/>
                  </a:cubicBezTo>
                  <a:close/>
                </a:path>
              </a:pathLst>
            </a:custGeom>
            <a:noFill/>
            <a:ln w="38100"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7" name="Shape 297"/>
            <p:cNvSpPr/>
            <p:nvPr/>
          </p:nvSpPr>
          <p:spPr>
            <a:xfrm>
              <a:off x="396381" y="2024136"/>
              <a:ext cx="1125119" cy="1458529"/>
            </a:xfrm>
            <a:custGeom>
              <a:avLst/>
              <a:gdLst/>
              <a:ahLst/>
              <a:cxnLst>
                <a:cxn ang="0">
                  <a:pos x="wd2" y="hd2"/>
                </a:cxn>
                <a:cxn ang="5400000">
                  <a:pos x="wd2" y="hd2"/>
                </a:cxn>
                <a:cxn ang="10800000">
                  <a:pos x="wd2" y="hd2"/>
                </a:cxn>
                <a:cxn ang="16200000">
                  <a:pos x="wd2" y="hd2"/>
                </a:cxn>
              </a:cxnLst>
              <a:rect l="0" t="0" r="r" b="b"/>
              <a:pathLst>
                <a:path w="21541" h="21430" fill="norm" stroke="1" extrusionOk="0">
                  <a:moveTo>
                    <a:pt x="6654" y="849"/>
                  </a:moveTo>
                  <a:cubicBezTo>
                    <a:pt x="5207" y="1451"/>
                    <a:pt x="2546" y="2774"/>
                    <a:pt x="1526" y="3641"/>
                  </a:cubicBezTo>
                  <a:cubicBezTo>
                    <a:pt x="506" y="4508"/>
                    <a:pt x="782" y="5238"/>
                    <a:pt x="534" y="6053"/>
                  </a:cubicBezTo>
                  <a:cubicBezTo>
                    <a:pt x="286" y="6867"/>
                    <a:pt x="93" y="7830"/>
                    <a:pt x="38" y="8528"/>
                  </a:cubicBezTo>
                  <a:cubicBezTo>
                    <a:pt x="-17" y="9226"/>
                    <a:pt x="-45" y="9692"/>
                    <a:pt x="203" y="10242"/>
                  </a:cubicBezTo>
                  <a:cubicBezTo>
                    <a:pt x="451" y="10792"/>
                    <a:pt x="1251" y="11448"/>
                    <a:pt x="1526" y="11828"/>
                  </a:cubicBezTo>
                  <a:cubicBezTo>
                    <a:pt x="1802" y="12209"/>
                    <a:pt x="1499" y="12103"/>
                    <a:pt x="1857" y="12527"/>
                  </a:cubicBezTo>
                  <a:cubicBezTo>
                    <a:pt x="2216" y="12950"/>
                    <a:pt x="3167" y="13531"/>
                    <a:pt x="3677" y="14367"/>
                  </a:cubicBezTo>
                  <a:cubicBezTo>
                    <a:pt x="4187" y="15203"/>
                    <a:pt x="3925" y="16588"/>
                    <a:pt x="4917" y="17540"/>
                  </a:cubicBezTo>
                  <a:cubicBezTo>
                    <a:pt x="5910" y="18492"/>
                    <a:pt x="8308" y="19434"/>
                    <a:pt x="9632" y="20079"/>
                  </a:cubicBezTo>
                  <a:cubicBezTo>
                    <a:pt x="10955" y="20724"/>
                    <a:pt x="11617" y="21560"/>
                    <a:pt x="12857" y="21412"/>
                  </a:cubicBezTo>
                  <a:cubicBezTo>
                    <a:pt x="14098" y="21264"/>
                    <a:pt x="16027" y="19889"/>
                    <a:pt x="17075" y="19191"/>
                  </a:cubicBezTo>
                  <a:cubicBezTo>
                    <a:pt x="18123" y="18492"/>
                    <a:pt x="18550" y="18080"/>
                    <a:pt x="19143" y="17223"/>
                  </a:cubicBezTo>
                  <a:cubicBezTo>
                    <a:pt x="19735" y="16366"/>
                    <a:pt x="20232" y="15097"/>
                    <a:pt x="20631" y="14050"/>
                  </a:cubicBezTo>
                  <a:cubicBezTo>
                    <a:pt x="21031" y="13003"/>
                    <a:pt x="21555" y="12177"/>
                    <a:pt x="21541" y="10940"/>
                  </a:cubicBezTo>
                  <a:cubicBezTo>
                    <a:pt x="21527" y="9702"/>
                    <a:pt x="21293" y="8041"/>
                    <a:pt x="20549" y="6624"/>
                  </a:cubicBezTo>
                  <a:cubicBezTo>
                    <a:pt x="19804" y="5207"/>
                    <a:pt x="18081" y="3472"/>
                    <a:pt x="17075" y="2435"/>
                  </a:cubicBezTo>
                  <a:cubicBezTo>
                    <a:pt x="16069" y="1399"/>
                    <a:pt x="15655" y="806"/>
                    <a:pt x="14511" y="404"/>
                  </a:cubicBezTo>
                  <a:cubicBezTo>
                    <a:pt x="13367" y="2"/>
                    <a:pt x="11561" y="-40"/>
                    <a:pt x="10211" y="23"/>
                  </a:cubicBezTo>
                  <a:cubicBezTo>
                    <a:pt x="8860" y="87"/>
                    <a:pt x="8102" y="246"/>
                    <a:pt x="6654" y="849"/>
                  </a:cubicBezTo>
                  <a:close/>
                </a:path>
              </a:pathLst>
            </a:custGeom>
            <a:noFill/>
            <a:ln w="38100" cap="flat">
              <a:solidFill>
                <a:schemeClr val="accent1"/>
              </a:solidFill>
              <a:prstDash val="solid"/>
              <a:round/>
            </a:ln>
            <a:effectLst/>
          </p:spPr>
          <p:txBody>
            <a:bodyPr wrap="square" lIns="45719" tIns="45719" rIns="45719" bIns="45719" numCol="1" anchor="ctr">
              <a:noAutofit/>
            </a:bodyPr>
            <a:lstStyle/>
            <a:p>
              <a:pPr algn="ctr">
                <a:defRPr>
                  <a:solidFill>
                    <a:srgbClr val="FFFFFF"/>
                  </a:solidFill>
                </a:defRPr>
              </a:pPr>
            </a:p>
          </p:txBody>
        </p:sp>
      </p:gr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0" name="image13.jpeg" descr="sca3_1h9.jpg"/>
          <p:cNvPicPr>
            <a:picLocks noChangeAspect="1"/>
          </p:cNvPicPr>
          <p:nvPr/>
        </p:nvPicPr>
        <p:blipFill>
          <a:blip r:embed="rId2">
            <a:extLst/>
          </a:blip>
          <a:srcRect l="57160" t="37286" r="20236" b="43364"/>
          <a:stretch>
            <a:fillRect/>
          </a:stretch>
        </p:blipFill>
        <p:spPr>
          <a:xfrm>
            <a:off x="1834444" y="4419601"/>
            <a:ext cx="2779891" cy="2269067"/>
          </a:xfrm>
          <a:prstGeom prst="rect">
            <a:avLst/>
          </a:prstGeom>
          <a:ln>
            <a:solidFill>
              <a:srgbClr val="FFFFFF"/>
            </a:solidFill>
          </a:ln>
        </p:spPr>
      </p:pic>
      <p:pic>
        <p:nvPicPr>
          <p:cNvPr id="301" name="image14.jpeg" descr="ctrl_1h9.jpg"/>
          <p:cNvPicPr>
            <a:picLocks noChangeAspect="1"/>
          </p:cNvPicPr>
          <p:nvPr/>
        </p:nvPicPr>
        <p:blipFill>
          <a:blip r:embed="rId3">
            <a:extLst/>
          </a:blip>
          <a:srcRect l="33141" t="42198" r="41714" b="27554"/>
          <a:stretch>
            <a:fillRect/>
          </a:stretch>
        </p:blipFill>
        <p:spPr>
          <a:xfrm>
            <a:off x="1828800" y="1828800"/>
            <a:ext cx="2788696" cy="2286000"/>
          </a:xfrm>
          <a:prstGeom prst="rect">
            <a:avLst/>
          </a:prstGeom>
          <a:ln>
            <a:solidFill>
              <a:srgbClr val="FFFFFF"/>
            </a:solidFill>
          </a:ln>
        </p:spPr>
      </p:pic>
      <p:sp>
        <p:nvSpPr>
          <p:cNvPr id="302" name="Shape 302"/>
          <p:cNvSpPr/>
          <p:nvPr/>
        </p:nvSpPr>
        <p:spPr>
          <a:xfrm>
            <a:off x="4876800" y="1821180"/>
            <a:ext cx="4038600" cy="4358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defTabSz="457200">
              <a:defRPr sz="2000"/>
            </a:pPr>
            <a:r>
              <a:t>SCA3 stem cells closely replicate important characteristics of human disease.</a:t>
            </a:r>
            <a:endParaRPr sz="4400"/>
          </a:p>
          <a:p>
            <a:pPr defTabSz="457200">
              <a:defRPr sz="2000"/>
            </a:pPr>
          </a:p>
          <a:p>
            <a:pPr defTabSz="457200">
              <a:defRPr sz="2000"/>
            </a:pPr>
            <a:r>
              <a:t>The disease-causing protein in SCA3, Ataxin-3:</a:t>
            </a:r>
            <a:endParaRPr sz="4400"/>
          </a:p>
          <a:p>
            <a:pPr defTabSz="457200">
              <a:defRPr sz="2000"/>
            </a:pPr>
          </a:p>
          <a:p>
            <a:pPr marL="457200" indent="-457200" defTabSz="457200">
              <a:buSzPct val="100000"/>
              <a:buAutoNum type="arabicPeriod" startAt="1"/>
              <a:defRPr sz="2000"/>
            </a:pPr>
            <a:r>
              <a:t>Is dislocated to the nucleus of SCA3 stem cells.</a:t>
            </a:r>
            <a:endParaRPr sz="4400"/>
          </a:p>
          <a:p>
            <a:pPr marL="457200" indent="-457200" defTabSz="457200">
              <a:buSzPct val="100000"/>
              <a:buAutoNum type="arabicPeriod" startAt="1"/>
              <a:defRPr sz="2000"/>
            </a:pPr>
          </a:p>
          <a:p>
            <a:pPr marL="457200" indent="-457200" defTabSz="457200">
              <a:buSzPct val="100000"/>
              <a:buAutoNum type="arabicPeriod" startAt="2"/>
              <a:defRPr sz="2000"/>
            </a:pPr>
            <a:r>
              <a:t>Accumulates into protein aggregates (“trash dumps”) within the cell.</a:t>
            </a:r>
          </a:p>
        </p:txBody>
      </p:sp>
      <p:sp>
        <p:nvSpPr>
          <p:cNvPr id="303" name="Shape 303"/>
          <p:cNvSpPr/>
          <p:nvPr/>
        </p:nvSpPr>
        <p:spPr>
          <a:xfrm>
            <a:off x="-1" y="4989493"/>
            <a:ext cx="1873369"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800">
                <a:latin typeface="Dotum"/>
                <a:ea typeface="Dotum"/>
                <a:cs typeface="Dotum"/>
                <a:sym typeface="Dotum"/>
              </a:defRPr>
            </a:pPr>
            <a:r>
              <a:t>SCA3 </a:t>
            </a:r>
          </a:p>
          <a:p>
            <a:pPr algn="ctr" defTabSz="457200">
              <a:defRPr sz="2800">
                <a:latin typeface="Dotum"/>
                <a:ea typeface="Dotum"/>
                <a:cs typeface="Dotum"/>
                <a:sym typeface="Dotum"/>
              </a:defRPr>
            </a:pPr>
            <a:r>
              <a:t>stem cells</a:t>
            </a:r>
          </a:p>
        </p:txBody>
      </p:sp>
      <p:sp>
        <p:nvSpPr>
          <p:cNvPr id="304" name="Shape 304"/>
          <p:cNvSpPr/>
          <p:nvPr/>
        </p:nvSpPr>
        <p:spPr>
          <a:xfrm>
            <a:off x="-152401" y="2438400"/>
            <a:ext cx="2195105"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800">
                <a:latin typeface="Dotum"/>
                <a:ea typeface="Dotum"/>
                <a:cs typeface="Dotum"/>
                <a:sym typeface="Dotum"/>
              </a:defRPr>
            </a:pPr>
            <a:r>
              <a:t>Unaffected </a:t>
            </a:r>
          </a:p>
          <a:p>
            <a:pPr algn="ctr" defTabSz="457200">
              <a:defRPr sz="2800">
                <a:latin typeface="Dotum"/>
                <a:ea typeface="Dotum"/>
                <a:cs typeface="Dotum"/>
                <a:sym typeface="Dotum"/>
              </a:defRPr>
            </a:pPr>
            <a:r>
              <a:t>stem cells</a:t>
            </a:r>
          </a:p>
        </p:txBody>
      </p:sp>
      <p:sp>
        <p:nvSpPr>
          <p:cNvPr id="305" name="Shape 305"/>
          <p:cNvSpPr/>
          <p:nvPr/>
        </p:nvSpPr>
        <p:spPr>
          <a:xfrm>
            <a:off x="1066800" y="1371599"/>
            <a:ext cx="4419600"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2000">
                <a:solidFill>
                  <a:srgbClr val="008000"/>
                </a:solidFill>
                <a:latin typeface="Dotum"/>
                <a:ea typeface="Dotum"/>
                <a:cs typeface="Dotum"/>
                <a:sym typeface="Dotum"/>
              </a:defRPr>
            </a:pPr>
            <a:r>
              <a:t>Ataxin-3 </a:t>
            </a:r>
            <a:r>
              <a:rPr>
                <a:solidFill>
                  <a:srgbClr val="000000"/>
                </a:solidFill>
              </a:rPr>
              <a:t>+ </a:t>
            </a:r>
            <a:r>
              <a:rPr>
                <a:solidFill>
                  <a:srgbClr val="558ED5"/>
                </a:solidFill>
              </a:rPr>
              <a:t>Cell Nucleus</a:t>
            </a:r>
          </a:p>
        </p:txBody>
      </p:sp>
      <p:sp>
        <p:nvSpPr>
          <p:cNvPr id="306" name="Shape 306"/>
          <p:cNvSpPr/>
          <p:nvPr>
            <p:ph type="title"/>
          </p:nvPr>
        </p:nvSpPr>
        <p:spPr>
          <a:xfrm>
            <a:off x="2438400" y="154772"/>
            <a:ext cx="6172200" cy="1293028"/>
          </a:xfrm>
          <a:prstGeom prst="rect">
            <a:avLst/>
          </a:prstGeom>
        </p:spPr>
        <p:txBody>
          <a:bodyPr/>
          <a:lstStyle/>
          <a:p>
            <a:pPr>
              <a:defRPr cap="none" sz="3600"/>
            </a:pPr>
            <a:r>
              <a:t>Can stem cells </a:t>
            </a:r>
            <a:r>
              <a:rPr i="1"/>
              <a:t>really</a:t>
            </a:r>
            <a:r>
              <a:t> replicate human disease?</a:t>
            </a:r>
          </a:p>
        </p:txBody>
      </p:sp>
      <p:grpSp>
        <p:nvGrpSpPr>
          <p:cNvPr id="309" name="Group 309"/>
          <p:cNvGrpSpPr/>
          <p:nvPr/>
        </p:nvGrpSpPr>
        <p:grpSpPr>
          <a:xfrm>
            <a:off x="2487314" y="2635147"/>
            <a:ext cx="1618185" cy="860140"/>
            <a:chOff x="-1" y="0"/>
            <a:chExt cx="1618184" cy="860139"/>
          </a:xfrm>
        </p:grpSpPr>
        <p:sp>
          <p:nvSpPr>
            <p:cNvPr id="307" name="Shape 307"/>
            <p:cNvSpPr/>
            <p:nvPr/>
          </p:nvSpPr>
          <p:spPr>
            <a:xfrm>
              <a:off x="517435" y="82765"/>
              <a:ext cx="797708" cy="651603"/>
            </a:xfrm>
            <a:custGeom>
              <a:avLst/>
              <a:gdLst/>
              <a:ahLst/>
              <a:cxnLst>
                <a:cxn ang="0">
                  <a:pos x="wd2" y="hd2"/>
                </a:cxn>
                <a:cxn ang="5400000">
                  <a:pos x="wd2" y="hd2"/>
                </a:cxn>
                <a:cxn ang="10800000">
                  <a:pos x="wd2" y="hd2"/>
                </a:cxn>
                <a:cxn ang="16200000">
                  <a:pos x="wd2" y="hd2"/>
                </a:cxn>
              </a:cxnLst>
              <a:rect l="0" t="0" r="r" b="b"/>
              <a:pathLst>
                <a:path w="20763" h="20707" fill="norm" stroke="1" extrusionOk="0">
                  <a:moveTo>
                    <a:pt x="4311" y="420"/>
                  </a:moveTo>
                  <a:cubicBezTo>
                    <a:pt x="2532" y="1320"/>
                    <a:pt x="754" y="4110"/>
                    <a:pt x="245" y="6360"/>
                  </a:cubicBezTo>
                  <a:cubicBezTo>
                    <a:pt x="-263" y="8610"/>
                    <a:pt x="-9" y="11670"/>
                    <a:pt x="1262" y="13920"/>
                  </a:cubicBezTo>
                  <a:cubicBezTo>
                    <a:pt x="2532" y="16170"/>
                    <a:pt x="5836" y="18870"/>
                    <a:pt x="7869" y="19860"/>
                  </a:cubicBezTo>
                  <a:cubicBezTo>
                    <a:pt x="9902" y="20850"/>
                    <a:pt x="11342" y="21120"/>
                    <a:pt x="13459" y="19860"/>
                  </a:cubicBezTo>
                  <a:cubicBezTo>
                    <a:pt x="15577" y="18600"/>
                    <a:pt x="19812" y="14910"/>
                    <a:pt x="20575" y="12300"/>
                  </a:cubicBezTo>
                  <a:cubicBezTo>
                    <a:pt x="21337" y="9690"/>
                    <a:pt x="19643" y="6090"/>
                    <a:pt x="18033" y="4200"/>
                  </a:cubicBezTo>
                  <a:cubicBezTo>
                    <a:pt x="16424" y="2310"/>
                    <a:pt x="12866" y="1680"/>
                    <a:pt x="10918" y="960"/>
                  </a:cubicBezTo>
                  <a:cubicBezTo>
                    <a:pt x="8970" y="240"/>
                    <a:pt x="6090" y="-480"/>
                    <a:pt x="4311" y="420"/>
                  </a:cubicBezTo>
                  <a:close/>
                </a:path>
              </a:pathLst>
            </a:custGeom>
            <a:noFill/>
            <a:ln w="38100" cap="flat">
              <a:solidFill>
                <a:srgbClr val="FFFFFF"/>
              </a:solidFill>
              <a:prstDash val="dashDot"/>
              <a:round/>
            </a:ln>
            <a:effectLst/>
          </p:spPr>
          <p:txBody>
            <a:bodyPr wrap="square" lIns="45719" tIns="45719" rIns="45719" bIns="45719" numCol="1" anchor="ctr">
              <a:noAutofit/>
            </a:bodyPr>
            <a:lstStyle/>
            <a:p>
              <a:pPr algn="ctr">
                <a:defRPr>
                  <a:solidFill>
                    <a:srgbClr val="FFFFFF"/>
                  </a:solidFill>
                </a:defRPr>
              </a:pPr>
            </a:p>
          </p:txBody>
        </p:sp>
        <p:sp>
          <p:nvSpPr>
            <p:cNvPr id="308" name="Shape 308"/>
            <p:cNvSpPr/>
            <p:nvPr/>
          </p:nvSpPr>
          <p:spPr>
            <a:xfrm>
              <a:off x="-2" y="-1"/>
              <a:ext cx="1618185" cy="860140"/>
            </a:xfrm>
            <a:custGeom>
              <a:avLst/>
              <a:gdLst/>
              <a:ahLst/>
              <a:cxnLst>
                <a:cxn ang="0">
                  <a:pos x="wd2" y="hd2"/>
                </a:cxn>
                <a:cxn ang="5400000">
                  <a:pos x="wd2" y="hd2"/>
                </a:cxn>
                <a:cxn ang="10800000">
                  <a:pos x="wd2" y="hd2"/>
                </a:cxn>
                <a:cxn ang="16200000">
                  <a:pos x="wd2" y="hd2"/>
                </a:cxn>
              </a:cxnLst>
              <a:rect l="0" t="0" r="r" b="b"/>
              <a:pathLst>
                <a:path w="21518" h="21434" fill="norm" stroke="1" extrusionOk="0">
                  <a:moveTo>
                    <a:pt x="10001" y="494"/>
                  </a:moveTo>
                  <a:cubicBezTo>
                    <a:pt x="8965" y="200"/>
                    <a:pt x="7613" y="-131"/>
                    <a:pt x="6622" y="53"/>
                  </a:cubicBezTo>
                  <a:cubicBezTo>
                    <a:pt x="5631" y="236"/>
                    <a:pt x="4753" y="1118"/>
                    <a:pt x="4055" y="1596"/>
                  </a:cubicBezTo>
                  <a:cubicBezTo>
                    <a:pt x="3357" y="2073"/>
                    <a:pt x="2974" y="2220"/>
                    <a:pt x="2433" y="2918"/>
                  </a:cubicBezTo>
                  <a:cubicBezTo>
                    <a:pt x="1893" y="3616"/>
                    <a:pt x="1217" y="4718"/>
                    <a:pt x="811" y="5783"/>
                  </a:cubicBezTo>
                  <a:cubicBezTo>
                    <a:pt x="406" y="6849"/>
                    <a:pt x="-22" y="8281"/>
                    <a:pt x="1" y="9310"/>
                  </a:cubicBezTo>
                  <a:cubicBezTo>
                    <a:pt x="23" y="10338"/>
                    <a:pt x="541" y="10926"/>
                    <a:pt x="946" y="11955"/>
                  </a:cubicBezTo>
                  <a:cubicBezTo>
                    <a:pt x="1352" y="12983"/>
                    <a:pt x="1847" y="14416"/>
                    <a:pt x="2433" y="15481"/>
                  </a:cubicBezTo>
                  <a:cubicBezTo>
                    <a:pt x="3019" y="16547"/>
                    <a:pt x="3942" y="17649"/>
                    <a:pt x="4460" y="18347"/>
                  </a:cubicBezTo>
                  <a:cubicBezTo>
                    <a:pt x="4978" y="19044"/>
                    <a:pt x="4956" y="19449"/>
                    <a:pt x="5541" y="19669"/>
                  </a:cubicBezTo>
                  <a:cubicBezTo>
                    <a:pt x="6127" y="19889"/>
                    <a:pt x="7321" y="19522"/>
                    <a:pt x="7974" y="19669"/>
                  </a:cubicBezTo>
                  <a:cubicBezTo>
                    <a:pt x="8627" y="19816"/>
                    <a:pt x="8920" y="20257"/>
                    <a:pt x="9460" y="20551"/>
                  </a:cubicBezTo>
                  <a:cubicBezTo>
                    <a:pt x="10001" y="20844"/>
                    <a:pt x="10654" y="21469"/>
                    <a:pt x="11217" y="21432"/>
                  </a:cubicBezTo>
                  <a:cubicBezTo>
                    <a:pt x="11780" y="21396"/>
                    <a:pt x="12231" y="20808"/>
                    <a:pt x="12839" y="20330"/>
                  </a:cubicBezTo>
                  <a:cubicBezTo>
                    <a:pt x="13447" y="19853"/>
                    <a:pt x="13988" y="19375"/>
                    <a:pt x="14866" y="18567"/>
                  </a:cubicBezTo>
                  <a:cubicBezTo>
                    <a:pt x="15744" y="17759"/>
                    <a:pt x="17163" y="16510"/>
                    <a:pt x="18109" y="15481"/>
                  </a:cubicBezTo>
                  <a:cubicBezTo>
                    <a:pt x="19055" y="14453"/>
                    <a:pt x="19979" y="13314"/>
                    <a:pt x="20542" y="12396"/>
                  </a:cubicBezTo>
                  <a:cubicBezTo>
                    <a:pt x="21105" y="11477"/>
                    <a:pt x="21398" y="10963"/>
                    <a:pt x="21488" y="9971"/>
                  </a:cubicBezTo>
                  <a:cubicBezTo>
                    <a:pt x="21578" y="8979"/>
                    <a:pt x="21465" y="7363"/>
                    <a:pt x="21082" y="6445"/>
                  </a:cubicBezTo>
                  <a:cubicBezTo>
                    <a:pt x="20700" y="5526"/>
                    <a:pt x="19731" y="5085"/>
                    <a:pt x="19190" y="4461"/>
                  </a:cubicBezTo>
                  <a:cubicBezTo>
                    <a:pt x="18650" y="3836"/>
                    <a:pt x="18312" y="2991"/>
                    <a:pt x="17839" y="2698"/>
                  </a:cubicBezTo>
                  <a:cubicBezTo>
                    <a:pt x="17366" y="2404"/>
                    <a:pt x="16353" y="2698"/>
                    <a:pt x="16353" y="2698"/>
                  </a:cubicBezTo>
                  <a:cubicBezTo>
                    <a:pt x="15880" y="2698"/>
                    <a:pt x="15587" y="2845"/>
                    <a:pt x="15001" y="2698"/>
                  </a:cubicBezTo>
                  <a:cubicBezTo>
                    <a:pt x="14416" y="2551"/>
                    <a:pt x="13560" y="2036"/>
                    <a:pt x="12839" y="1816"/>
                  </a:cubicBezTo>
                  <a:cubicBezTo>
                    <a:pt x="12118" y="1596"/>
                    <a:pt x="11037" y="787"/>
                    <a:pt x="10001" y="494"/>
                  </a:cubicBezTo>
                  <a:close/>
                </a:path>
              </a:pathLst>
            </a:custGeom>
            <a:noFill/>
            <a:ln w="38100" cap="flat">
              <a:solidFill>
                <a:schemeClr val="accent1"/>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310" name="Shape 310"/>
          <p:cNvSpPr/>
          <p:nvPr/>
        </p:nvSpPr>
        <p:spPr>
          <a:xfrm>
            <a:off x="3116356" y="4894152"/>
            <a:ext cx="773678" cy="1048076"/>
          </a:xfrm>
          <a:custGeom>
            <a:avLst/>
            <a:gdLst/>
            <a:ahLst/>
            <a:cxnLst>
              <a:cxn ang="0">
                <a:pos x="wd2" y="hd2"/>
              </a:cxn>
              <a:cxn ang="5400000">
                <a:pos x="wd2" y="hd2"/>
              </a:cxn>
              <a:cxn ang="10800000">
                <a:pos x="wd2" y="hd2"/>
              </a:cxn>
              <a:cxn ang="16200000">
                <a:pos x="wd2" y="hd2"/>
              </a:cxn>
            </a:cxnLst>
            <a:rect l="0" t="0" r="r" b="b"/>
            <a:pathLst>
              <a:path w="21295" h="21406" fill="norm" stroke="1" extrusionOk="0">
                <a:moveTo>
                  <a:pt x="7680" y="883"/>
                </a:moveTo>
                <a:cubicBezTo>
                  <a:pt x="6293" y="1442"/>
                  <a:pt x="4847" y="2486"/>
                  <a:pt x="3876" y="3353"/>
                </a:cubicBezTo>
                <a:cubicBezTo>
                  <a:pt x="2905" y="4221"/>
                  <a:pt x="2409" y="5279"/>
                  <a:pt x="1854" y="6088"/>
                </a:cubicBezTo>
                <a:cubicBezTo>
                  <a:pt x="1299" y="6897"/>
                  <a:pt x="844" y="7411"/>
                  <a:pt x="546" y="8205"/>
                </a:cubicBezTo>
                <a:cubicBezTo>
                  <a:pt x="249" y="8999"/>
                  <a:pt x="-167" y="9999"/>
                  <a:pt x="71" y="10852"/>
                </a:cubicBezTo>
                <a:cubicBezTo>
                  <a:pt x="309" y="11705"/>
                  <a:pt x="1973" y="13322"/>
                  <a:pt x="1973" y="13322"/>
                </a:cubicBezTo>
                <a:cubicBezTo>
                  <a:pt x="2607" y="14146"/>
                  <a:pt x="2964" y="14910"/>
                  <a:pt x="3876" y="15793"/>
                </a:cubicBezTo>
                <a:cubicBezTo>
                  <a:pt x="4787" y="16675"/>
                  <a:pt x="6333" y="17719"/>
                  <a:pt x="7443" y="18616"/>
                </a:cubicBezTo>
                <a:cubicBezTo>
                  <a:pt x="8552" y="19513"/>
                  <a:pt x="9404" y="20763"/>
                  <a:pt x="10534" y="21174"/>
                </a:cubicBezTo>
                <a:cubicBezTo>
                  <a:pt x="11663" y="21586"/>
                  <a:pt x="13070" y="21380"/>
                  <a:pt x="14220" y="21086"/>
                </a:cubicBezTo>
                <a:cubicBezTo>
                  <a:pt x="15369" y="20792"/>
                  <a:pt x="16657" y="20072"/>
                  <a:pt x="17430" y="19410"/>
                </a:cubicBezTo>
                <a:cubicBezTo>
                  <a:pt x="18203" y="18748"/>
                  <a:pt x="18262" y="18175"/>
                  <a:pt x="18857" y="17116"/>
                </a:cubicBezTo>
                <a:cubicBezTo>
                  <a:pt x="19451" y="16057"/>
                  <a:pt x="20640" y="14484"/>
                  <a:pt x="20997" y="13058"/>
                </a:cubicBezTo>
                <a:cubicBezTo>
                  <a:pt x="21354" y="11631"/>
                  <a:pt x="21433" y="10235"/>
                  <a:pt x="20997" y="8558"/>
                </a:cubicBezTo>
                <a:cubicBezTo>
                  <a:pt x="20561" y="6882"/>
                  <a:pt x="19372" y="4294"/>
                  <a:pt x="18381" y="3000"/>
                </a:cubicBezTo>
                <a:cubicBezTo>
                  <a:pt x="17390" y="1706"/>
                  <a:pt x="16083" y="1295"/>
                  <a:pt x="15052" y="795"/>
                </a:cubicBezTo>
                <a:cubicBezTo>
                  <a:pt x="14022" y="295"/>
                  <a:pt x="13526" y="15"/>
                  <a:pt x="12199" y="1"/>
                </a:cubicBezTo>
                <a:cubicBezTo>
                  <a:pt x="10871" y="-14"/>
                  <a:pt x="9068" y="324"/>
                  <a:pt x="7680" y="883"/>
                </a:cubicBezTo>
                <a:close/>
              </a:path>
            </a:pathLst>
          </a:custGeom>
          <a:ln w="38100">
            <a:solidFill>
              <a:srgbClr val="FFFFFF"/>
            </a:solidFill>
          </a:ln>
        </p:spPr>
        <p:txBody>
          <a:bodyPr lIns="45719" rIns="45719" anchor="ctr"/>
          <a:lstStyle/>
          <a:p>
            <a:pPr algn="ctr">
              <a:defRPr>
                <a:solidFill>
                  <a:srgbClr val="FFFFFF"/>
                </a:solidFill>
              </a:defRPr>
            </a:pPr>
          </a:p>
        </p:txBody>
      </p:sp>
      <p:sp>
        <p:nvSpPr>
          <p:cNvPr id="311" name="Shape 311"/>
          <p:cNvSpPr/>
          <p:nvPr/>
        </p:nvSpPr>
        <p:spPr>
          <a:xfrm>
            <a:off x="2883697" y="4659284"/>
            <a:ext cx="1125119" cy="1458529"/>
          </a:xfrm>
          <a:custGeom>
            <a:avLst/>
            <a:gdLst/>
            <a:ahLst/>
            <a:cxnLst>
              <a:cxn ang="0">
                <a:pos x="wd2" y="hd2"/>
              </a:cxn>
              <a:cxn ang="5400000">
                <a:pos x="wd2" y="hd2"/>
              </a:cxn>
              <a:cxn ang="10800000">
                <a:pos x="wd2" y="hd2"/>
              </a:cxn>
              <a:cxn ang="16200000">
                <a:pos x="wd2" y="hd2"/>
              </a:cxn>
            </a:cxnLst>
            <a:rect l="0" t="0" r="r" b="b"/>
            <a:pathLst>
              <a:path w="21541" h="21430" fill="norm" stroke="1" extrusionOk="0">
                <a:moveTo>
                  <a:pt x="6654" y="849"/>
                </a:moveTo>
                <a:cubicBezTo>
                  <a:pt x="5207" y="1451"/>
                  <a:pt x="2546" y="2774"/>
                  <a:pt x="1526" y="3641"/>
                </a:cubicBezTo>
                <a:cubicBezTo>
                  <a:pt x="506" y="4508"/>
                  <a:pt x="782" y="5238"/>
                  <a:pt x="534" y="6053"/>
                </a:cubicBezTo>
                <a:cubicBezTo>
                  <a:pt x="286" y="6867"/>
                  <a:pt x="93" y="7830"/>
                  <a:pt x="38" y="8528"/>
                </a:cubicBezTo>
                <a:cubicBezTo>
                  <a:pt x="-17" y="9226"/>
                  <a:pt x="-45" y="9692"/>
                  <a:pt x="203" y="10242"/>
                </a:cubicBezTo>
                <a:cubicBezTo>
                  <a:pt x="451" y="10792"/>
                  <a:pt x="1251" y="11448"/>
                  <a:pt x="1526" y="11828"/>
                </a:cubicBezTo>
                <a:cubicBezTo>
                  <a:pt x="1802" y="12209"/>
                  <a:pt x="1499" y="12103"/>
                  <a:pt x="1857" y="12527"/>
                </a:cubicBezTo>
                <a:cubicBezTo>
                  <a:pt x="2216" y="12950"/>
                  <a:pt x="3167" y="13531"/>
                  <a:pt x="3677" y="14367"/>
                </a:cubicBezTo>
                <a:cubicBezTo>
                  <a:pt x="4187" y="15203"/>
                  <a:pt x="3925" y="16588"/>
                  <a:pt x="4917" y="17540"/>
                </a:cubicBezTo>
                <a:cubicBezTo>
                  <a:pt x="5910" y="18492"/>
                  <a:pt x="8308" y="19434"/>
                  <a:pt x="9632" y="20079"/>
                </a:cubicBezTo>
                <a:cubicBezTo>
                  <a:pt x="10955" y="20724"/>
                  <a:pt x="11617" y="21560"/>
                  <a:pt x="12857" y="21412"/>
                </a:cubicBezTo>
                <a:cubicBezTo>
                  <a:pt x="14098" y="21264"/>
                  <a:pt x="16027" y="19889"/>
                  <a:pt x="17075" y="19191"/>
                </a:cubicBezTo>
                <a:cubicBezTo>
                  <a:pt x="18123" y="18492"/>
                  <a:pt x="18550" y="18080"/>
                  <a:pt x="19143" y="17223"/>
                </a:cubicBezTo>
                <a:cubicBezTo>
                  <a:pt x="19735" y="16366"/>
                  <a:pt x="20232" y="15097"/>
                  <a:pt x="20631" y="14050"/>
                </a:cubicBezTo>
                <a:cubicBezTo>
                  <a:pt x="21031" y="13003"/>
                  <a:pt x="21555" y="12177"/>
                  <a:pt x="21541" y="10940"/>
                </a:cubicBezTo>
                <a:cubicBezTo>
                  <a:pt x="21527" y="9702"/>
                  <a:pt x="21293" y="8041"/>
                  <a:pt x="20549" y="6624"/>
                </a:cubicBezTo>
                <a:cubicBezTo>
                  <a:pt x="19804" y="5207"/>
                  <a:pt x="18081" y="3472"/>
                  <a:pt x="17075" y="2435"/>
                </a:cubicBezTo>
                <a:cubicBezTo>
                  <a:pt x="16069" y="1399"/>
                  <a:pt x="15655" y="806"/>
                  <a:pt x="14511" y="404"/>
                </a:cubicBezTo>
                <a:cubicBezTo>
                  <a:pt x="13367" y="2"/>
                  <a:pt x="11561" y="-40"/>
                  <a:pt x="10211" y="23"/>
                </a:cubicBezTo>
                <a:cubicBezTo>
                  <a:pt x="8860" y="87"/>
                  <a:pt x="8102" y="246"/>
                  <a:pt x="6654" y="849"/>
                </a:cubicBezTo>
                <a:close/>
              </a:path>
            </a:pathLst>
          </a:custGeom>
          <a:ln w="38100">
            <a:solidFill>
              <a:schemeClr val="accent1"/>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title"/>
          </p:nvPr>
        </p:nvSpPr>
        <p:spPr>
          <a:xfrm>
            <a:off x="380999" y="914400"/>
            <a:ext cx="7635242" cy="1293028"/>
          </a:xfrm>
          <a:prstGeom prst="rect">
            <a:avLst/>
          </a:prstGeom>
        </p:spPr>
        <p:txBody>
          <a:bodyPr/>
          <a:lstStyle/>
          <a:p>
            <a:pPr/>
            <a:r>
              <a:t>Deriving SCA3 neurons</a:t>
            </a:r>
          </a:p>
        </p:txBody>
      </p:sp>
      <p:sp>
        <p:nvSpPr>
          <p:cNvPr id="314" name="Shape 314"/>
          <p:cNvSpPr/>
          <p:nvPr/>
        </p:nvSpPr>
        <p:spPr>
          <a:xfrm>
            <a:off x="0" y="2438400"/>
            <a:ext cx="3733800"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800"/>
            </a:lvl1pPr>
          </a:lstStyle>
          <a:p>
            <a:pPr/>
            <a:r>
              <a:t>Totipotent SCA3 Stem Cells</a:t>
            </a:r>
          </a:p>
        </p:txBody>
      </p:sp>
      <p:sp>
        <p:nvSpPr>
          <p:cNvPr id="315" name="Shape 315"/>
          <p:cNvSpPr/>
          <p:nvPr/>
        </p:nvSpPr>
        <p:spPr>
          <a:xfrm>
            <a:off x="5562600" y="2133599"/>
            <a:ext cx="3505200"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800"/>
            </a:pPr>
            <a:r>
              <a:t>Mature SCA3 Neurons </a:t>
            </a:r>
          </a:p>
          <a:p>
            <a:pPr algn="ctr">
              <a:defRPr sz="2000"/>
            </a:pPr>
            <a:r>
              <a:t>(brain cells)</a:t>
            </a:r>
          </a:p>
        </p:txBody>
      </p:sp>
      <p:pic>
        <p:nvPicPr>
          <p:cNvPr id="316" name="image15.jpg" descr="2_Composite.jpg"/>
          <p:cNvPicPr>
            <a:picLocks noChangeAspect="1"/>
          </p:cNvPicPr>
          <p:nvPr/>
        </p:nvPicPr>
        <p:blipFill>
          <a:blip r:embed="rId2">
            <a:extLst/>
          </a:blip>
          <a:srcRect l="0" t="0" r="24086" b="0"/>
          <a:stretch>
            <a:fillRect/>
          </a:stretch>
        </p:blipFill>
        <p:spPr>
          <a:xfrm>
            <a:off x="5611368" y="3352800"/>
            <a:ext cx="3227832" cy="3223444"/>
          </a:xfrm>
          <a:prstGeom prst="rect">
            <a:avLst/>
          </a:prstGeom>
          <a:ln w="12700">
            <a:miter lim="400000"/>
          </a:ln>
        </p:spPr>
      </p:pic>
      <p:pic>
        <p:nvPicPr>
          <p:cNvPr id="317" name="image16.jpg" descr="sca3_comp.jpg"/>
          <p:cNvPicPr>
            <a:picLocks noChangeAspect="1"/>
          </p:cNvPicPr>
          <p:nvPr/>
        </p:nvPicPr>
        <p:blipFill>
          <a:blip r:embed="rId3">
            <a:extLst/>
          </a:blip>
          <a:srcRect l="25131" t="0" r="24562" b="33859"/>
          <a:stretch>
            <a:fillRect/>
          </a:stretch>
        </p:blipFill>
        <p:spPr>
          <a:xfrm>
            <a:off x="304799" y="3352799"/>
            <a:ext cx="3222557" cy="3225573"/>
          </a:xfrm>
          <a:prstGeom prst="rect">
            <a:avLst/>
          </a:prstGeom>
          <a:ln w="12700">
            <a:miter lim="400000"/>
          </a:ln>
        </p:spPr>
      </p:pic>
      <p:grpSp>
        <p:nvGrpSpPr>
          <p:cNvPr id="320" name="Group 320"/>
          <p:cNvGrpSpPr/>
          <p:nvPr/>
        </p:nvGrpSpPr>
        <p:grpSpPr>
          <a:xfrm>
            <a:off x="3581400" y="3962400"/>
            <a:ext cx="1981200" cy="1600200"/>
            <a:chOff x="0" y="0"/>
            <a:chExt cx="1981200" cy="1600200"/>
          </a:xfrm>
        </p:grpSpPr>
        <p:sp>
          <p:nvSpPr>
            <p:cNvPr id="318" name="Shape 318"/>
            <p:cNvSpPr/>
            <p:nvPr/>
          </p:nvSpPr>
          <p:spPr>
            <a:xfrm>
              <a:off x="0" y="0"/>
              <a:ext cx="1981200" cy="1600200"/>
            </a:xfrm>
            <a:prstGeom prst="rightArrow">
              <a:avLst>
                <a:gd name="adj1" fmla="val 50000"/>
                <a:gd name="adj2" fmla="val 20447"/>
              </a:avLst>
            </a:prstGeom>
            <a:solidFill>
              <a:schemeClr val="accent6"/>
            </a:solidFill>
            <a:ln w="12700" cap="flat">
              <a:solidFill>
                <a:srgbClr val="09689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9" name="Shape 319"/>
            <p:cNvSpPr/>
            <p:nvPr/>
          </p:nvSpPr>
          <p:spPr>
            <a:xfrm>
              <a:off x="0" y="474979"/>
              <a:ext cx="1817604"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Differentiation factors</a:t>
              </a:r>
            </a:p>
          </p:txBody>
        </p:sp>
      </p:gr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title"/>
          </p:nvPr>
        </p:nvSpPr>
        <p:spPr>
          <a:xfrm>
            <a:off x="2286000" y="-76200"/>
            <a:ext cx="6400800" cy="1293028"/>
          </a:xfrm>
          <a:prstGeom prst="rect">
            <a:avLst/>
          </a:prstGeom>
        </p:spPr>
        <p:txBody>
          <a:bodyPr/>
          <a:lstStyle>
            <a:lvl1pPr>
              <a:defRPr cap="none" sz="4400"/>
            </a:lvl1pPr>
          </a:lstStyle>
          <a:p>
            <a:pPr/>
            <a:r>
              <a:t>Why do we care?</a:t>
            </a:r>
          </a:p>
        </p:txBody>
      </p:sp>
      <p:sp>
        <p:nvSpPr>
          <p:cNvPr id="323" name="Shape 323"/>
          <p:cNvSpPr/>
          <p:nvPr>
            <p:ph type="body" sz="half" idx="1"/>
          </p:nvPr>
        </p:nvSpPr>
        <p:spPr>
          <a:xfrm>
            <a:off x="304800" y="1524000"/>
            <a:ext cx="8610600" cy="1981200"/>
          </a:xfrm>
          <a:prstGeom prst="rect">
            <a:avLst/>
          </a:prstGeom>
        </p:spPr>
        <p:txBody>
          <a:bodyPr/>
          <a:lstStyle>
            <a:lvl1pPr>
              <a:defRPr sz="2800"/>
            </a:lvl1pPr>
          </a:lstStyle>
          <a:p>
            <a:pPr/>
            <a:r>
              <a:t>Identifying novel differences in these cell lines could lead to new therapeutic targets for ataxia.</a:t>
            </a:r>
          </a:p>
        </p:txBody>
      </p:sp>
      <p:grpSp>
        <p:nvGrpSpPr>
          <p:cNvPr id="329" name="Group 329"/>
          <p:cNvGrpSpPr/>
          <p:nvPr/>
        </p:nvGrpSpPr>
        <p:grpSpPr>
          <a:xfrm>
            <a:off x="838199" y="3272135"/>
            <a:ext cx="7543802" cy="3645496"/>
            <a:chOff x="0" y="0"/>
            <a:chExt cx="7543800" cy="3645495"/>
          </a:xfrm>
        </p:grpSpPr>
        <p:pic>
          <p:nvPicPr>
            <p:cNvPr id="324" name="image17.jpg" descr="134_60x_1_Vimentin_dapi_merge.jpg"/>
            <p:cNvPicPr>
              <a:picLocks noChangeAspect="1"/>
            </p:cNvPicPr>
            <p:nvPr/>
          </p:nvPicPr>
          <p:blipFill>
            <a:blip r:embed="rId3">
              <a:extLst/>
            </a:blip>
            <a:srcRect l="24059" t="36398" r="34789" b="9593"/>
            <a:stretch>
              <a:fillRect/>
            </a:stretch>
          </p:blipFill>
          <p:spPr>
            <a:xfrm>
              <a:off x="3886200" y="385464"/>
              <a:ext cx="2743349" cy="2743202"/>
            </a:xfrm>
            <a:prstGeom prst="rect">
              <a:avLst/>
            </a:prstGeom>
            <a:ln w="9525" cap="flat">
              <a:solidFill>
                <a:srgbClr val="FFFFFF"/>
              </a:solidFill>
              <a:prstDash val="solid"/>
              <a:round/>
            </a:ln>
            <a:effectLst/>
          </p:spPr>
        </p:pic>
        <p:pic>
          <p:nvPicPr>
            <p:cNvPr id="325" name="image18.jpeg" descr="4_6_60x_9_vimentin_comp.jpg"/>
            <p:cNvPicPr>
              <a:picLocks noChangeAspect="1"/>
            </p:cNvPicPr>
            <p:nvPr/>
          </p:nvPicPr>
          <p:blipFill>
            <a:blip r:embed="rId4">
              <a:extLst/>
            </a:blip>
            <a:srcRect l="10151" t="45664" r="48997" b="569"/>
            <a:stretch>
              <a:fillRect/>
            </a:stretch>
          </p:blipFill>
          <p:spPr>
            <a:xfrm>
              <a:off x="240946" y="433086"/>
              <a:ext cx="2735661" cy="2743200"/>
            </a:xfrm>
            <a:prstGeom prst="rect">
              <a:avLst/>
            </a:prstGeom>
            <a:ln w="9525" cap="flat">
              <a:solidFill>
                <a:srgbClr val="FFFFFF"/>
              </a:solidFill>
              <a:prstDash val="solid"/>
              <a:round/>
            </a:ln>
            <a:effectLst/>
          </p:spPr>
        </p:pic>
        <p:sp>
          <p:nvSpPr>
            <p:cNvPr id="326" name="Shape 326"/>
            <p:cNvSpPr/>
            <p:nvPr/>
          </p:nvSpPr>
          <p:spPr>
            <a:xfrm>
              <a:off x="3962400" y="0"/>
              <a:ext cx="3581401" cy="459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atin typeface="Dotum"/>
                  <a:ea typeface="Dotum"/>
                  <a:cs typeface="Dotum"/>
                  <a:sym typeface="Dotum"/>
                </a:defRPr>
              </a:lvl1pPr>
            </a:lstStyle>
            <a:p>
              <a:pPr/>
              <a:r>
                <a:t>SCA3 Brain Cells</a:t>
              </a:r>
            </a:p>
          </p:txBody>
        </p:sp>
        <p:sp>
          <p:nvSpPr>
            <p:cNvPr id="327" name="Shape 327"/>
            <p:cNvSpPr/>
            <p:nvPr/>
          </p:nvSpPr>
          <p:spPr>
            <a:xfrm>
              <a:off x="0" y="0"/>
              <a:ext cx="4114800" cy="459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400">
                  <a:latin typeface="Dotum"/>
                  <a:ea typeface="Dotum"/>
                  <a:cs typeface="Dotum"/>
                  <a:sym typeface="Dotum"/>
                </a:defRPr>
              </a:lvl1pPr>
            </a:lstStyle>
            <a:p>
              <a:pPr/>
              <a:r>
                <a:t>Unaffected Brain Cells</a:t>
              </a:r>
            </a:p>
          </p:txBody>
        </p:sp>
        <p:sp>
          <p:nvSpPr>
            <p:cNvPr id="328" name="Shape 328"/>
            <p:cNvSpPr/>
            <p:nvPr/>
          </p:nvSpPr>
          <p:spPr>
            <a:xfrm>
              <a:off x="2590800" y="3185755"/>
              <a:ext cx="3657601"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400">
                  <a:solidFill>
                    <a:srgbClr val="00B050"/>
                  </a:solidFill>
                  <a:latin typeface="Dotum"/>
                  <a:ea typeface="Dotum"/>
                  <a:cs typeface="Dotum"/>
                  <a:sym typeface="Dotum"/>
                </a:defRPr>
              </a:pPr>
              <a:r>
                <a:t>Vimentin</a:t>
              </a:r>
              <a:r>
                <a:rPr>
                  <a:solidFill>
                    <a:srgbClr val="000000"/>
                  </a:solidFill>
                </a:rPr>
                <a:t>/</a:t>
              </a:r>
              <a:r>
                <a:rPr>
                  <a:solidFill>
                    <a:srgbClr val="00B0F0"/>
                  </a:solidFill>
                </a:rPr>
                <a:t>Nucleus</a:t>
              </a:r>
            </a:p>
          </p:txBody>
        </p:sp>
      </p:gr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xfrm>
            <a:off x="2743199" y="78572"/>
            <a:ext cx="6377942" cy="1293028"/>
          </a:xfrm>
          <a:prstGeom prst="rect">
            <a:avLst/>
          </a:prstGeom>
        </p:spPr>
        <p:txBody>
          <a:bodyPr/>
          <a:lstStyle>
            <a:lvl1pPr>
              <a:defRPr cap="none"/>
            </a:lvl1pPr>
          </a:lstStyle>
          <a:p>
            <a:pPr/>
            <a:r>
              <a:t>Moving closer to a cure</a:t>
            </a:r>
          </a:p>
        </p:txBody>
      </p:sp>
      <p:sp>
        <p:nvSpPr>
          <p:cNvPr id="334" name="Shape 334"/>
          <p:cNvSpPr/>
          <p:nvPr>
            <p:ph type="body" idx="1"/>
          </p:nvPr>
        </p:nvSpPr>
        <p:spPr>
          <a:xfrm>
            <a:off x="228600" y="1371600"/>
            <a:ext cx="8763000" cy="5562600"/>
          </a:xfrm>
          <a:prstGeom prst="rect">
            <a:avLst/>
          </a:prstGeom>
        </p:spPr>
        <p:txBody>
          <a:bodyPr/>
          <a:lstStyle/>
          <a:p>
            <a:pPr>
              <a:defRPr u="sng"/>
            </a:pPr>
            <a:r>
              <a:t>Antisense oligonucleotides (ASOs)</a:t>
            </a:r>
            <a:r>
              <a:rPr u="none"/>
              <a:t> - a new therapeutic strategy that can stop genetic diseases at their source by preventing production of the disease-causing toxic protein (“gene silencing”).</a:t>
            </a:r>
            <a:endParaRPr u="none"/>
          </a:p>
          <a:p>
            <a:pPr marL="0" indent="0">
              <a:buSzTx/>
              <a:buNone/>
            </a:pPr>
          </a:p>
          <a:p>
            <a:pPr/>
            <a:r>
              <a:t>ASO therapy for SMA, a fatal genetic motor neuron disorder that mostly affects infants, has advanced to Phase 3 human clinical trials with promising preliminary results.</a:t>
            </a:r>
          </a:p>
          <a:p>
            <a:pPr lvl="1" marL="685800" indent="-228600">
              <a:spcBef>
                <a:spcPts val="500"/>
              </a:spcBef>
            </a:pPr>
            <a:r>
              <a:t>Therapy is safe and infants that received ASO treatment are demonstrating significant increases in survival and motor abilities.</a:t>
            </a:r>
          </a:p>
          <a:p>
            <a:pPr lvl="1" marL="0" indent="457200">
              <a:spcBef>
                <a:spcPts val="500"/>
              </a:spcBef>
              <a:buSzTx/>
              <a:buNone/>
            </a:pPr>
          </a:p>
          <a:p>
            <a:pPr/>
            <a:r>
              <a:t>ASOs are currently in human clinical trials for other neurological diseases including Huntington’s disease, ALS, and genetic forms of Alzheimer’s disease.</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body" sz="half" idx="1"/>
          </p:nvPr>
        </p:nvSpPr>
        <p:spPr>
          <a:xfrm>
            <a:off x="4267200" y="1143000"/>
            <a:ext cx="4648200" cy="5105400"/>
          </a:xfrm>
          <a:prstGeom prst="rect">
            <a:avLst/>
          </a:prstGeom>
          <a:ln w="9525">
            <a:solidFill>
              <a:srgbClr val="FF0000"/>
            </a:solidFill>
            <a:round/>
          </a:ln>
        </p:spPr>
        <p:txBody>
          <a:bodyPr/>
          <a:lstStyle/>
          <a:p>
            <a:pPr marL="219455" indent="-219455" defTabSz="877823">
              <a:spcBef>
                <a:spcPts val="900"/>
              </a:spcBef>
              <a:defRPr sz="1727"/>
            </a:pPr>
            <a:r>
              <a:t>ASOs greatly reduce amount of the toxic SCA3 protein in all brain regions of treated SCA3 mice.</a:t>
            </a:r>
          </a:p>
          <a:p>
            <a:pPr marL="219455" indent="-219455" defTabSz="877823">
              <a:spcBef>
                <a:spcPts val="900"/>
              </a:spcBef>
              <a:defRPr sz="1727"/>
            </a:pPr>
            <a:r>
              <a:t>Next step – test ASO therapy in human neurons derived from the SCA3 stem cell line.</a:t>
            </a:r>
          </a:p>
          <a:p>
            <a:pPr marL="219455" indent="-219455" defTabSz="877823">
              <a:spcBef>
                <a:spcPts val="900"/>
              </a:spcBef>
              <a:defRPr sz="1727"/>
            </a:pPr>
            <a:r>
              <a:t>Demonstrating that ASOs can reduce toxic protein levels and reverse disease-relevant abnormalities will:</a:t>
            </a:r>
          </a:p>
          <a:p>
            <a:pPr marL="0" indent="0" defTabSz="877823">
              <a:spcBef>
                <a:spcPts val="900"/>
              </a:spcBef>
              <a:buSzTx/>
              <a:buNone/>
              <a:defRPr sz="863"/>
            </a:pPr>
          </a:p>
          <a:p>
            <a:pPr lvl="1" marL="658368" indent="-219455" defTabSz="877823">
              <a:spcBef>
                <a:spcPts val="400"/>
              </a:spcBef>
              <a:defRPr sz="1727"/>
            </a:pPr>
            <a:r>
              <a:t>Provide support for moving ASO therapy into a human clinical trial for SCA3 </a:t>
            </a:r>
          </a:p>
          <a:p>
            <a:pPr lvl="1" marL="658368" indent="-219455" defTabSz="877823">
              <a:spcBef>
                <a:spcPts val="400"/>
              </a:spcBef>
              <a:defRPr sz="863"/>
            </a:pPr>
          </a:p>
          <a:p>
            <a:pPr lvl="1" marL="658368" indent="-219455" defTabSz="877823">
              <a:spcBef>
                <a:spcPts val="400"/>
              </a:spcBef>
              <a:defRPr sz="1727"/>
            </a:pPr>
            <a:r>
              <a:t>Potentially speed up the “bench-to-bedside” process</a:t>
            </a:r>
            <a:endParaRPr sz="1919"/>
          </a:p>
          <a:p>
            <a:pPr lvl="1" marL="658368" indent="-219455" defTabSz="877823">
              <a:spcBef>
                <a:spcPts val="400"/>
              </a:spcBef>
              <a:defRPr sz="863"/>
            </a:pPr>
          </a:p>
          <a:p>
            <a:pPr lvl="1" marL="658368" indent="-219455" defTabSz="877823">
              <a:spcBef>
                <a:spcPts val="400"/>
              </a:spcBef>
              <a:defRPr sz="1727"/>
            </a:pPr>
            <a:r>
              <a:t>Success in stem cells is likely more predictive of success in patients.</a:t>
            </a:r>
          </a:p>
        </p:txBody>
      </p:sp>
      <p:sp>
        <p:nvSpPr>
          <p:cNvPr id="339" name="Shape 339"/>
          <p:cNvSpPr/>
          <p:nvPr>
            <p:ph type="title"/>
          </p:nvPr>
        </p:nvSpPr>
        <p:spPr>
          <a:xfrm>
            <a:off x="2743199" y="78572"/>
            <a:ext cx="6377942" cy="1293028"/>
          </a:xfrm>
          <a:prstGeom prst="rect">
            <a:avLst/>
          </a:prstGeom>
        </p:spPr>
        <p:txBody>
          <a:bodyPr/>
          <a:lstStyle>
            <a:lvl1pPr>
              <a:defRPr cap="none"/>
            </a:lvl1pPr>
          </a:lstStyle>
          <a:p>
            <a:pPr/>
            <a:r>
              <a:t>Moving closer to a cure</a:t>
            </a:r>
          </a:p>
        </p:txBody>
      </p:sp>
      <p:sp>
        <p:nvSpPr>
          <p:cNvPr id="340" name="Shape 340"/>
          <p:cNvSpPr/>
          <p:nvPr/>
        </p:nvSpPr>
        <p:spPr>
          <a:xfrm>
            <a:off x="3429000" y="6563379"/>
            <a:ext cx="5791200"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r>
              <a:t>Lauren Moore, Hayley McLoughlin, Gautam Rajpal (unpublished)</a:t>
            </a:r>
          </a:p>
        </p:txBody>
      </p:sp>
      <p:sp>
        <p:nvSpPr>
          <p:cNvPr id="341" name="Shape 341"/>
          <p:cNvSpPr/>
          <p:nvPr/>
        </p:nvSpPr>
        <p:spPr>
          <a:xfrm>
            <a:off x="685800" y="1032373"/>
            <a:ext cx="3200400"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Amount of SCA3 toxic protein in mouse brain after ASO Treatment</a:t>
            </a:r>
          </a:p>
        </p:txBody>
      </p:sp>
      <p:grpSp>
        <p:nvGrpSpPr>
          <p:cNvPr id="351" name="Group 351"/>
          <p:cNvGrpSpPr/>
          <p:nvPr/>
        </p:nvGrpSpPr>
        <p:grpSpPr>
          <a:xfrm>
            <a:off x="76200" y="2187755"/>
            <a:ext cx="4114800" cy="4136846"/>
            <a:chOff x="0" y="0"/>
            <a:chExt cx="4114800" cy="4136844"/>
          </a:xfrm>
        </p:grpSpPr>
        <p:grpSp>
          <p:nvGrpSpPr>
            <p:cNvPr id="349" name="Group 349"/>
            <p:cNvGrpSpPr/>
            <p:nvPr/>
          </p:nvGrpSpPr>
          <p:grpSpPr>
            <a:xfrm>
              <a:off x="0" y="0"/>
              <a:ext cx="4114800" cy="4136845"/>
              <a:chOff x="0" y="0"/>
              <a:chExt cx="4114800" cy="4136844"/>
            </a:xfrm>
          </p:grpSpPr>
          <p:grpSp>
            <p:nvGrpSpPr>
              <p:cNvPr id="347" name="Group 347"/>
              <p:cNvGrpSpPr/>
              <p:nvPr/>
            </p:nvGrpSpPr>
            <p:grpSpPr>
              <a:xfrm>
                <a:off x="0" y="0"/>
                <a:ext cx="4114800" cy="4136845"/>
                <a:chOff x="0" y="0"/>
                <a:chExt cx="4114800" cy="4136844"/>
              </a:xfrm>
            </p:grpSpPr>
            <p:grpSp>
              <p:nvGrpSpPr>
                <p:cNvPr id="345" name="Group 345"/>
                <p:cNvGrpSpPr/>
                <p:nvPr/>
              </p:nvGrpSpPr>
              <p:grpSpPr>
                <a:xfrm>
                  <a:off x="0" y="0"/>
                  <a:ext cx="4114800" cy="4136846"/>
                  <a:chOff x="0" y="0"/>
                  <a:chExt cx="4114800" cy="4136844"/>
                </a:xfrm>
              </p:grpSpPr>
              <p:pic>
                <p:nvPicPr>
                  <p:cNvPr id="342" name="image19.png"/>
                  <p:cNvPicPr>
                    <a:picLocks noChangeAspect="1"/>
                  </p:cNvPicPr>
                  <p:nvPr/>
                </p:nvPicPr>
                <p:blipFill>
                  <a:blip r:embed="rId2">
                    <a:extLst/>
                  </a:blip>
                  <a:srcRect l="5933" t="43486" r="76271" b="13453"/>
                  <a:stretch>
                    <a:fillRect/>
                  </a:stretch>
                </p:blipFill>
                <p:spPr>
                  <a:xfrm>
                    <a:off x="414549" y="0"/>
                    <a:ext cx="1933201" cy="3491721"/>
                  </a:xfrm>
                  <a:prstGeom prst="rect">
                    <a:avLst/>
                  </a:prstGeom>
                  <a:ln w="12700" cap="flat">
                    <a:noFill/>
                    <a:miter lim="400000"/>
                  </a:ln>
                  <a:effectLst/>
                </p:spPr>
              </p:pic>
              <p:pic>
                <p:nvPicPr>
                  <p:cNvPr id="343" name="image19.png"/>
                  <p:cNvPicPr>
                    <a:picLocks noChangeAspect="1"/>
                  </p:cNvPicPr>
                  <p:nvPr/>
                </p:nvPicPr>
                <p:blipFill>
                  <a:blip r:embed="rId2">
                    <a:extLst/>
                  </a:blip>
                  <a:srcRect l="80447" t="66302" r="6200" b="14414"/>
                  <a:stretch>
                    <a:fillRect/>
                  </a:stretch>
                </p:blipFill>
                <p:spPr>
                  <a:xfrm>
                    <a:off x="2332594" y="1849977"/>
                    <a:ext cx="1450384" cy="1563720"/>
                  </a:xfrm>
                  <a:prstGeom prst="rect">
                    <a:avLst/>
                  </a:prstGeom>
                  <a:ln w="12700" cap="flat">
                    <a:noFill/>
                    <a:miter lim="400000"/>
                  </a:ln>
                  <a:effectLst/>
                </p:spPr>
              </p:pic>
              <p:pic>
                <p:nvPicPr>
                  <p:cNvPr id="344" name="image19.png"/>
                  <p:cNvPicPr>
                    <a:picLocks noChangeAspect="1"/>
                  </p:cNvPicPr>
                  <p:nvPr/>
                </p:nvPicPr>
                <p:blipFill>
                  <a:blip r:embed="rId2">
                    <a:extLst/>
                  </a:blip>
                  <a:srcRect l="25759" t="86071" r="23302" b="2268"/>
                  <a:stretch>
                    <a:fillRect/>
                  </a:stretch>
                </p:blipFill>
                <p:spPr>
                  <a:xfrm>
                    <a:off x="0" y="3428997"/>
                    <a:ext cx="4114800" cy="707848"/>
                  </a:xfrm>
                  <a:prstGeom prst="rect">
                    <a:avLst/>
                  </a:prstGeom>
                  <a:ln w="12700" cap="flat">
                    <a:noFill/>
                    <a:miter lim="400000"/>
                  </a:ln>
                  <a:effectLst/>
                </p:spPr>
              </p:pic>
            </p:grpSp>
            <p:sp>
              <p:nvSpPr>
                <p:cNvPr id="346" name="Shape 346"/>
                <p:cNvSpPr/>
                <p:nvPr/>
              </p:nvSpPr>
              <p:spPr>
                <a:xfrm>
                  <a:off x="2379628" y="1376242"/>
                  <a:ext cx="523441" cy="543457"/>
                </a:xfrm>
                <a:prstGeom prst="rect">
                  <a:avLst/>
                </a:prstGeom>
                <a:solidFill>
                  <a:srgbClr val="FFFFFF"/>
                </a:solidFill>
                <a:ln w="12700" cap="flat">
                  <a:solidFill>
                    <a:srgbClr val="FFFFFF"/>
                  </a:solidFill>
                  <a:prstDash val="solid"/>
                  <a:round/>
                </a:ln>
                <a:effectLst/>
              </p:spPr>
              <p:txBody>
                <a:bodyPr wrap="square" lIns="45719" tIns="45719" rIns="45719" bIns="45719" numCol="1" anchor="ctr">
                  <a:noAutofit/>
                </a:bodyPr>
                <a:lstStyle/>
                <a:p>
                  <a:pPr algn="ctr"/>
                </a:p>
              </p:txBody>
            </p:sp>
          </p:grpSp>
          <p:sp>
            <p:nvSpPr>
              <p:cNvPr id="348" name="Shape 348"/>
              <p:cNvSpPr/>
              <p:nvPr/>
            </p:nvSpPr>
            <p:spPr>
              <a:xfrm>
                <a:off x="3321822" y="1593622"/>
                <a:ext cx="523441" cy="543458"/>
              </a:xfrm>
              <a:prstGeom prst="rect">
                <a:avLst/>
              </a:prstGeom>
              <a:solidFill>
                <a:srgbClr val="FFFFFF"/>
              </a:solidFill>
              <a:ln w="12700" cap="flat">
                <a:solidFill>
                  <a:srgbClr val="FFFFFF"/>
                </a:solidFill>
                <a:prstDash val="solid"/>
                <a:round/>
              </a:ln>
              <a:effectLst/>
            </p:spPr>
            <p:txBody>
              <a:bodyPr wrap="square" lIns="45719" tIns="45719" rIns="45719" bIns="45719" numCol="1" anchor="ctr">
                <a:noAutofit/>
              </a:bodyPr>
              <a:lstStyle/>
              <a:p>
                <a:pPr algn="ctr"/>
              </a:p>
            </p:txBody>
          </p:sp>
        </p:grpSp>
        <p:sp>
          <p:nvSpPr>
            <p:cNvPr id="350" name="Shape 350"/>
            <p:cNvSpPr/>
            <p:nvPr/>
          </p:nvSpPr>
          <p:spPr>
            <a:xfrm>
              <a:off x="3151224" y="2961740"/>
              <a:ext cx="523442" cy="467258"/>
            </a:xfrm>
            <a:prstGeom prst="rect">
              <a:avLst/>
            </a:prstGeom>
            <a:solidFill>
              <a:srgbClr val="FFFFFF"/>
            </a:solidFill>
            <a:ln w="12700" cap="flat">
              <a:solidFill>
                <a:srgbClr val="FFFFFF"/>
              </a:solidFill>
              <a:prstDash val="solid"/>
              <a:round/>
            </a:ln>
            <a:effectLst/>
          </p:spPr>
          <p:txBody>
            <a:bodyPr wrap="square" lIns="45719" tIns="45719" rIns="45719" bIns="45719" numCol="1" anchor="ctr">
              <a:noAutofit/>
            </a:bodyPr>
            <a:lstStyle/>
            <a:p>
              <a:pPr algn="ctr"/>
            </a:p>
          </p:txBody>
        </p:sp>
      </p:grpSp>
      <p:sp>
        <p:nvSpPr>
          <p:cNvPr id="352" name="Shape 352"/>
          <p:cNvSpPr/>
          <p:nvPr/>
        </p:nvSpPr>
        <p:spPr>
          <a:xfrm rot="16200000">
            <a:off x="-1622196" y="3203284"/>
            <a:ext cx="3886201"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atin typeface="Arial"/>
                <a:ea typeface="Arial"/>
                <a:cs typeface="Arial"/>
                <a:sym typeface="Arial"/>
              </a:defRPr>
            </a:lvl1pPr>
          </a:lstStyle>
          <a:p>
            <a:pPr/>
            <a:r>
              <a:t>% mutant ATXN3 Protein</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p:nvPr>
        </p:nvSpPr>
        <p:spPr>
          <a:xfrm>
            <a:off x="2613659" y="304800"/>
            <a:ext cx="6377942" cy="1293028"/>
          </a:xfrm>
          <a:prstGeom prst="rect">
            <a:avLst/>
          </a:prstGeom>
        </p:spPr>
        <p:txBody>
          <a:bodyPr/>
          <a:lstStyle>
            <a:lvl1pPr>
              <a:defRPr sz="2800"/>
            </a:lvl1pPr>
          </a:lstStyle>
          <a:p>
            <a:pPr/>
            <a:r>
              <a:t>Using induced pluripotent stem cells to test novel therapies</a:t>
            </a:r>
          </a:p>
        </p:txBody>
      </p:sp>
      <p:pic>
        <p:nvPicPr>
          <p:cNvPr id="355" name="image20.jpg" descr="nrm.2015.27-f2.jpg"/>
          <p:cNvPicPr>
            <a:picLocks noChangeAspect="1"/>
          </p:cNvPicPr>
          <p:nvPr/>
        </p:nvPicPr>
        <p:blipFill>
          <a:blip r:embed="rId2">
            <a:extLst/>
          </a:blip>
          <a:stretch>
            <a:fillRect/>
          </a:stretch>
        </p:blipFill>
        <p:spPr>
          <a:xfrm>
            <a:off x="593725" y="1647052"/>
            <a:ext cx="7956550" cy="5164211"/>
          </a:xfrm>
          <a:prstGeom prst="rect">
            <a:avLst/>
          </a:prstGeom>
          <a:ln w="12700">
            <a:miter lim="400000"/>
          </a:ln>
        </p:spPr>
      </p:pic>
      <p:grpSp>
        <p:nvGrpSpPr>
          <p:cNvPr id="358" name="Group 358"/>
          <p:cNvGrpSpPr/>
          <p:nvPr/>
        </p:nvGrpSpPr>
        <p:grpSpPr>
          <a:xfrm>
            <a:off x="3200400" y="2483979"/>
            <a:ext cx="2743201" cy="1249822"/>
            <a:chOff x="0" y="0"/>
            <a:chExt cx="2743200" cy="1249820"/>
          </a:xfrm>
        </p:grpSpPr>
        <p:sp>
          <p:nvSpPr>
            <p:cNvPr id="356" name="Shape 356"/>
            <p:cNvSpPr/>
            <p:nvPr/>
          </p:nvSpPr>
          <p:spPr>
            <a:xfrm>
              <a:off x="0" y="30620"/>
              <a:ext cx="2743201" cy="1219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035"/>
                  </a:lnTo>
                  <a:lnTo>
                    <a:pt x="12000" y="14035"/>
                  </a:lnTo>
                  <a:lnTo>
                    <a:pt x="12000" y="16200"/>
                  </a:lnTo>
                  <a:lnTo>
                    <a:pt x="13200" y="16200"/>
                  </a:lnTo>
                  <a:lnTo>
                    <a:pt x="10800" y="21600"/>
                  </a:lnTo>
                  <a:lnTo>
                    <a:pt x="8400" y="16200"/>
                  </a:lnTo>
                  <a:lnTo>
                    <a:pt x="9600" y="16200"/>
                  </a:lnTo>
                  <a:lnTo>
                    <a:pt x="9600" y="14035"/>
                  </a:lnTo>
                  <a:lnTo>
                    <a:pt x="0" y="14035"/>
                  </a:lnTo>
                  <a:close/>
                </a:path>
              </a:pathLst>
            </a:custGeom>
            <a:gradFill flip="none" rotWithShape="1">
              <a:gsLst>
                <a:gs pos="0">
                  <a:srgbClr val="C94A44"/>
                </a:gs>
                <a:gs pos="78000">
                  <a:srgbClr val="CD1B04"/>
                </a:gs>
              </a:gsLst>
              <a:lin ang="5400000" scaled="0"/>
            </a:gradFill>
            <a:ln w="9525" cap="flat">
              <a:solidFill>
                <a:schemeClr val="accent1"/>
              </a:solidFill>
              <a:prstDash val="solid"/>
              <a:round/>
            </a:ln>
            <a:effectLst/>
          </p:spPr>
          <p:txBody>
            <a:bodyPr wrap="square" lIns="45719" tIns="45719" rIns="45719" bIns="45719" numCol="1" anchor="ctr">
              <a:noAutofit/>
            </a:bodyPr>
            <a:lstStyle/>
            <a:p>
              <a:pPr algn="ctr">
                <a:defRPr sz="1600">
                  <a:solidFill>
                    <a:srgbClr val="FFFFFF"/>
                  </a:solidFill>
                </a:defRPr>
              </a:pPr>
            </a:p>
          </p:txBody>
        </p:sp>
        <p:sp>
          <p:nvSpPr>
            <p:cNvPr id="357" name="Shape 357"/>
            <p:cNvSpPr/>
            <p:nvPr/>
          </p:nvSpPr>
          <p:spPr>
            <a:xfrm>
              <a:off x="0" y="0"/>
              <a:ext cx="2743200" cy="853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Test thousands of existing FDA approved drugs for “drug repurposing”</a:t>
              </a:r>
            </a:p>
          </p:txBody>
        </p:sp>
      </p:grpSp>
      <p:grpSp>
        <p:nvGrpSpPr>
          <p:cNvPr id="361" name="Group 361"/>
          <p:cNvGrpSpPr/>
          <p:nvPr/>
        </p:nvGrpSpPr>
        <p:grpSpPr>
          <a:xfrm>
            <a:off x="1295399" y="5638800"/>
            <a:ext cx="3962402" cy="914401"/>
            <a:chOff x="0" y="0"/>
            <a:chExt cx="3962400" cy="914400"/>
          </a:xfrm>
        </p:grpSpPr>
        <p:sp>
          <p:nvSpPr>
            <p:cNvPr id="359" name="Shape 359"/>
            <p:cNvSpPr/>
            <p:nvPr/>
          </p:nvSpPr>
          <p:spPr>
            <a:xfrm>
              <a:off x="0" y="0"/>
              <a:ext cx="3962401"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867" y="0"/>
                  </a:lnTo>
                  <a:lnTo>
                    <a:pt x="18867" y="8419"/>
                  </a:lnTo>
                  <a:lnTo>
                    <a:pt x="20354" y="8419"/>
                  </a:lnTo>
                  <a:lnTo>
                    <a:pt x="20354" y="6038"/>
                  </a:lnTo>
                  <a:lnTo>
                    <a:pt x="21600" y="10800"/>
                  </a:lnTo>
                  <a:lnTo>
                    <a:pt x="20354" y="15562"/>
                  </a:lnTo>
                  <a:lnTo>
                    <a:pt x="20354" y="13181"/>
                  </a:lnTo>
                  <a:lnTo>
                    <a:pt x="18867" y="13181"/>
                  </a:lnTo>
                  <a:lnTo>
                    <a:pt x="18867" y="21600"/>
                  </a:lnTo>
                  <a:lnTo>
                    <a:pt x="0" y="21600"/>
                  </a:lnTo>
                  <a:close/>
                </a:path>
              </a:pathLst>
            </a:custGeom>
            <a:gradFill flip="none" rotWithShape="1">
              <a:gsLst>
                <a:gs pos="0">
                  <a:srgbClr val="C94A44"/>
                </a:gs>
                <a:gs pos="78000">
                  <a:srgbClr val="CD1B04"/>
                </a:gs>
              </a:gsLst>
              <a:lin ang="5400000" scaled="0"/>
            </a:gradFill>
            <a:ln w="9525" cap="flat">
              <a:solidFill>
                <a:schemeClr val="accent1"/>
              </a:solidFill>
              <a:prstDash val="solid"/>
              <a:round/>
            </a:ln>
            <a:effectLst/>
          </p:spPr>
          <p:txBody>
            <a:bodyPr wrap="square" lIns="45719" tIns="45719" rIns="45719" bIns="45719" numCol="1" anchor="ctr">
              <a:noAutofit/>
            </a:bodyPr>
            <a:lstStyle/>
            <a:p>
              <a:pPr algn="ctr">
                <a:defRPr sz="1600">
                  <a:solidFill>
                    <a:srgbClr val="FFFFFF"/>
                  </a:solidFill>
                </a:defRPr>
              </a:pPr>
            </a:p>
          </p:txBody>
        </p:sp>
        <p:sp>
          <p:nvSpPr>
            <p:cNvPr id="360" name="Shape 360"/>
            <p:cNvSpPr/>
            <p:nvPr/>
          </p:nvSpPr>
          <p:spPr>
            <a:xfrm>
              <a:off x="-1" y="30479"/>
              <a:ext cx="3461000" cy="853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pPr/>
              <a:r>
                <a:t>By using iPSCs from  patients, in the future we may tailor therapies to individual patients</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2"/>
      <p:bldP build="whole" bldLvl="1" animBg="1" rev="0" advAuto="0" spid="358"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body" idx="1"/>
          </p:nvPr>
        </p:nvSpPr>
        <p:spPr>
          <a:xfrm>
            <a:off x="1950342" y="1889759"/>
            <a:ext cx="6934201" cy="4739642"/>
          </a:xfrm>
          <a:prstGeom prst="rect">
            <a:avLst/>
          </a:prstGeom>
        </p:spPr>
        <p:txBody>
          <a:bodyPr/>
          <a:lstStyle/>
          <a:p>
            <a:pPr/>
            <a:r>
              <a:t>There is no disease too rare.</a:t>
            </a:r>
          </a:p>
          <a:p>
            <a:pPr/>
            <a:r>
              <a:t>The ataxia research community is HUGE.</a:t>
            </a:r>
          </a:p>
          <a:p>
            <a:pPr/>
            <a:r>
              <a:t>YOU have advocates in the scientific community.</a:t>
            </a:r>
          </a:p>
          <a:p>
            <a:pPr/>
            <a:r>
              <a:t>New discoveries are happening everyday!</a:t>
            </a:r>
          </a:p>
          <a:p>
            <a:pPr/>
            <a:r>
              <a:t>Cures are not only possible, but inevitable.</a:t>
            </a:r>
          </a:p>
          <a:p>
            <a:pPr/>
            <a:r>
              <a:t>There is a thin line between science and magic!</a:t>
            </a:r>
          </a:p>
        </p:txBody>
      </p:sp>
      <p:sp>
        <p:nvSpPr>
          <p:cNvPr id="364" name="Shape 364"/>
          <p:cNvSpPr/>
          <p:nvPr>
            <p:ph type="title"/>
          </p:nvPr>
        </p:nvSpPr>
        <p:spPr>
          <a:xfrm>
            <a:off x="1600200" y="596900"/>
            <a:ext cx="6934200" cy="1293028"/>
          </a:xfrm>
          <a:prstGeom prst="rect">
            <a:avLst/>
          </a:prstGeom>
        </p:spPr>
        <p:txBody>
          <a:bodyPr/>
          <a:lstStyle>
            <a:lvl1pPr algn="l">
              <a:defRPr cap="none" sz="2800"/>
            </a:lvl1pPr>
          </a:lstStyle>
          <a:p>
            <a:pPr/>
            <a:r>
              <a:t>Insights from an ataxia researcher &amp; proud daughter of an ataxia patient.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6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6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3"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1802129" y="838200"/>
            <a:ext cx="6377941" cy="1293028"/>
          </a:xfrm>
          <a:prstGeom prst="rect">
            <a:avLst/>
          </a:prstGeom>
        </p:spPr>
        <p:txBody>
          <a:bodyPr/>
          <a:lstStyle/>
          <a:p>
            <a:pPr algn="ctr">
              <a:defRPr b="1"/>
            </a:pPr>
            <a:r>
              <a:t>Presenter Disclosures</a:t>
            </a:r>
            <a:r>
              <a:rPr b="0"/>
              <a:t>			</a:t>
            </a:r>
          </a:p>
        </p:txBody>
      </p:sp>
      <p:sp>
        <p:nvSpPr>
          <p:cNvPr id="199" name="Shape 199"/>
          <p:cNvSpPr/>
          <p:nvPr>
            <p:ph type="body" idx="1"/>
          </p:nvPr>
        </p:nvSpPr>
        <p:spPr>
          <a:xfrm>
            <a:off x="1143000" y="1766227"/>
            <a:ext cx="6858000" cy="3873248"/>
          </a:xfrm>
          <a:prstGeom prst="rect">
            <a:avLst/>
          </a:prstGeom>
        </p:spPr>
        <p:txBody>
          <a:bodyPr/>
          <a:lstStyle/>
          <a:p>
            <a:pPr marL="0" indent="0">
              <a:buSzTx/>
              <a:buNone/>
              <a:defRPr b="1" sz="2400"/>
            </a:pPr>
            <a:r>
              <a:t>Henry Paulson:</a:t>
            </a:r>
          </a:p>
          <a:p>
            <a:pPr>
              <a:buFont typeface="Wingdings"/>
              <a:buChar char="▪"/>
              <a:defRPr sz="2400"/>
            </a:pPr>
            <a:r>
              <a:t>Research grant from Ionis Pharmaceuticals</a:t>
            </a:r>
          </a:p>
          <a:p>
            <a:pPr>
              <a:buFont typeface="Wingdings"/>
              <a:buChar char="▪"/>
              <a:defRPr sz="2400"/>
            </a:pPr>
            <a:r>
              <a:t>Receives research grants from NIH and ALS Association (and in past years, from NAF)</a:t>
            </a:r>
          </a:p>
          <a:p>
            <a:pPr marL="0" indent="0">
              <a:buSzTx/>
              <a:buNone/>
              <a:defRPr sz="2400"/>
            </a:pPr>
          </a:p>
          <a:p>
            <a:pPr marL="0" indent="0">
              <a:buSzTx/>
              <a:buNone/>
              <a:defRPr b="1" sz="2400"/>
            </a:pPr>
            <a:r>
              <a:t>Lauren Moore:</a:t>
            </a:r>
          </a:p>
          <a:p>
            <a:pPr>
              <a:buFont typeface="Wingdings"/>
              <a:buChar char="▪"/>
              <a:defRPr sz="2400"/>
            </a:pPr>
            <a:r>
              <a:t>No relationships to disclose or list</a:t>
            </a:r>
          </a:p>
        </p:txBody>
      </p:sp>
      <p:pic>
        <p:nvPicPr>
          <p:cNvPr id="200" name="image4.gif" descr="atalogo.gif"/>
          <p:cNvPicPr>
            <a:picLocks noChangeAspect="1"/>
          </p:cNvPicPr>
          <p:nvPr/>
        </p:nvPicPr>
        <p:blipFill>
          <a:blip r:embed="rId2">
            <a:extLst/>
          </a:blip>
          <a:stretch>
            <a:fillRect/>
          </a:stretch>
        </p:blipFill>
        <p:spPr>
          <a:xfrm>
            <a:off x="838200" y="5330190"/>
            <a:ext cx="3810000" cy="952501"/>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10" name="Group 210"/>
          <p:cNvGrpSpPr/>
          <p:nvPr/>
        </p:nvGrpSpPr>
        <p:grpSpPr>
          <a:xfrm>
            <a:off x="914400" y="2743199"/>
            <a:ext cx="6629400" cy="3962401"/>
            <a:chOff x="0" y="0"/>
            <a:chExt cx="6629400" cy="3962400"/>
          </a:xfrm>
        </p:grpSpPr>
        <p:grpSp>
          <p:nvGrpSpPr>
            <p:cNvPr id="206" name="Group 206"/>
            <p:cNvGrpSpPr/>
            <p:nvPr/>
          </p:nvGrpSpPr>
          <p:grpSpPr>
            <a:xfrm>
              <a:off x="0" y="-1"/>
              <a:ext cx="6629400" cy="3962401"/>
              <a:chOff x="0" y="0"/>
              <a:chExt cx="6629400" cy="3962400"/>
            </a:xfrm>
          </p:grpSpPr>
          <p:pic>
            <p:nvPicPr>
              <p:cNvPr id="202" name="image5.jpg" descr="pluripotent-stem-cell.jpg"/>
              <p:cNvPicPr>
                <a:picLocks noChangeAspect="1"/>
              </p:cNvPicPr>
              <p:nvPr/>
            </p:nvPicPr>
            <p:blipFill>
              <a:blip r:embed="rId3">
                <a:extLst/>
              </a:blip>
              <a:srcRect l="0" t="0" r="0" b="11509"/>
              <a:stretch>
                <a:fillRect/>
              </a:stretch>
            </p:blipFill>
            <p:spPr>
              <a:xfrm>
                <a:off x="0" y="-1"/>
                <a:ext cx="6629400" cy="3901147"/>
              </a:xfrm>
              <a:prstGeom prst="rect">
                <a:avLst/>
              </a:prstGeom>
              <a:ln w="12700" cap="flat">
                <a:noFill/>
                <a:miter lim="400000"/>
              </a:ln>
              <a:effectLst/>
            </p:spPr>
          </p:pic>
          <p:grpSp>
            <p:nvGrpSpPr>
              <p:cNvPr id="205" name="Group 205"/>
              <p:cNvGrpSpPr/>
              <p:nvPr/>
            </p:nvGrpSpPr>
            <p:grpSpPr>
              <a:xfrm>
                <a:off x="96019" y="3219904"/>
                <a:ext cx="2592526" cy="742496"/>
                <a:chOff x="0" y="0"/>
                <a:chExt cx="2592525" cy="742494"/>
              </a:xfrm>
            </p:grpSpPr>
            <p:sp>
              <p:nvSpPr>
                <p:cNvPr id="203" name="Shape 203"/>
                <p:cNvSpPr/>
                <p:nvPr/>
              </p:nvSpPr>
              <p:spPr>
                <a:xfrm>
                  <a:off x="-1" y="0"/>
                  <a:ext cx="2592526" cy="7424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000"/>
                      </a:lnTo>
                      <a:lnTo>
                        <a:pt x="20569" y="21600"/>
                      </a:lnTo>
                      <a:lnTo>
                        <a:pt x="0" y="2160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4" name="Shape 204"/>
                <p:cNvSpPr/>
                <p:nvPr/>
              </p:nvSpPr>
              <p:spPr>
                <a:xfrm>
                  <a:off x="2468773" y="618743"/>
                  <a:ext cx="123753" cy="123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grpSp>
          <p:nvGrpSpPr>
            <p:cNvPr id="209" name="Group 209"/>
            <p:cNvGrpSpPr/>
            <p:nvPr/>
          </p:nvGrpSpPr>
          <p:grpSpPr>
            <a:xfrm>
              <a:off x="288058" y="64300"/>
              <a:ext cx="2592526" cy="742496"/>
              <a:chOff x="0" y="0"/>
              <a:chExt cx="2592525" cy="742494"/>
            </a:xfrm>
          </p:grpSpPr>
          <p:sp>
            <p:nvSpPr>
              <p:cNvPr id="207" name="Shape 207"/>
              <p:cNvSpPr/>
              <p:nvPr/>
            </p:nvSpPr>
            <p:spPr>
              <a:xfrm>
                <a:off x="-1" y="0"/>
                <a:ext cx="2592526" cy="7424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000"/>
                    </a:lnTo>
                    <a:lnTo>
                      <a:pt x="20569" y="21600"/>
                    </a:lnTo>
                    <a:lnTo>
                      <a:pt x="0" y="2160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8" name="Shape 208"/>
              <p:cNvSpPr/>
              <p:nvPr/>
            </p:nvSpPr>
            <p:spPr>
              <a:xfrm>
                <a:off x="2468773" y="618743"/>
                <a:ext cx="123753" cy="123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sp>
        <p:nvSpPr>
          <p:cNvPr id="211" name="Shape 211"/>
          <p:cNvSpPr/>
          <p:nvPr>
            <p:ph type="title"/>
          </p:nvPr>
        </p:nvSpPr>
        <p:spPr>
          <a:xfrm>
            <a:off x="2171700" y="304800"/>
            <a:ext cx="6667500" cy="1293028"/>
          </a:xfrm>
          <a:prstGeom prst="rect">
            <a:avLst/>
          </a:prstGeom>
        </p:spPr>
        <p:txBody>
          <a:bodyPr/>
          <a:lstStyle/>
          <a:p>
            <a:pPr algn="ctr"/>
            <a:r>
              <a:t>Some FACTs: </a:t>
            </a:r>
            <a:br/>
            <a:r>
              <a:t>What is a stem cell?</a:t>
            </a:r>
          </a:p>
        </p:txBody>
      </p:sp>
      <p:sp>
        <p:nvSpPr>
          <p:cNvPr id="212" name="Shape 212"/>
          <p:cNvSpPr/>
          <p:nvPr>
            <p:ph type="body" idx="1"/>
          </p:nvPr>
        </p:nvSpPr>
        <p:spPr>
          <a:xfrm>
            <a:off x="594359" y="1645920"/>
            <a:ext cx="7955282" cy="4069081"/>
          </a:xfrm>
          <a:prstGeom prst="rect">
            <a:avLst/>
          </a:prstGeom>
        </p:spPr>
        <p:txBody>
          <a:bodyPr/>
          <a:lstStyle>
            <a:lvl1pPr marL="0" indent="0">
              <a:buSzTx/>
              <a:buNone/>
            </a:lvl1pPr>
          </a:lstStyle>
          <a:p>
            <a:pPr/>
            <a:r>
              <a:t>Undifferentiated cell from a multicellular organism that can give rise, indefinitely, to more cells of the same type, and from which certain other kinds of cells arise by differentiation.</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914399" y="688172"/>
            <a:ext cx="7559042" cy="1293028"/>
          </a:xfrm>
          <a:prstGeom prst="rect">
            <a:avLst/>
          </a:prstGeom>
        </p:spPr>
        <p:txBody>
          <a:bodyPr/>
          <a:lstStyle/>
          <a:p>
            <a:pPr algn="ctr" defTabSz="512063">
              <a:defRPr sz="2016"/>
            </a:pPr>
            <a:br/>
            <a:r>
              <a:t>“Totipotent”?</a:t>
            </a:r>
            <a:br/>
            <a:r>
              <a:t>“Pluripotent”?</a:t>
            </a:r>
            <a:br/>
            <a:r>
              <a:t>“Multipotent”?</a:t>
            </a:r>
          </a:p>
        </p:txBody>
      </p:sp>
      <p:sp>
        <p:nvSpPr>
          <p:cNvPr id="217" name="Shape 217"/>
          <p:cNvSpPr/>
          <p:nvPr>
            <p:ph type="body" idx="1"/>
          </p:nvPr>
        </p:nvSpPr>
        <p:spPr>
          <a:xfrm>
            <a:off x="594359" y="2560320"/>
            <a:ext cx="7955282" cy="4069081"/>
          </a:xfrm>
          <a:prstGeom prst="rect">
            <a:avLst/>
          </a:prstGeom>
        </p:spPr>
        <p:txBody>
          <a:bodyPr/>
          <a:lstStyle/>
          <a:p>
            <a:pPr>
              <a:defRPr sz="2400"/>
            </a:pPr>
            <a:r>
              <a:t>Stem cells can differentiate into many different types of cells</a:t>
            </a:r>
          </a:p>
          <a:p>
            <a:pPr>
              <a:defRPr sz="2400"/>
            </a:pPr>
            <a:r>
              <a:t>If they can produce </a:t>
            </a:r>
            <a:r>
              <a:rPr u="sng"/>
              <a:t>all </a:t>
            </a:r>
            <a:r>
              <a:t>types of cells (and even  generate a full organism), they are </a:t>
            </a:r>
            <a:r>
              <a:rPr u="sng"/>
              <a:t>totipotent</a:t>
            </a:r>
            <a:r>
              <a:t>.</a:t>
            </a:r>
          </a:p>
          <a:p>
            <a:pPr>
              <a:defRPr sz="2400"/>
            </a:pPr>
            <a:r>
              <a:t>If they can produce </a:t>
            </a:r>
            <a:r>
              <a:rPr u="sng"/>
              <a:t>many</a:t>
            </a:r>
            <a:r>
              <a:t>, but not all, types of cells, they are </a:t>
            </a:r>
            <a:r>
              <a:rPr u="sng"/>
              <a:t>pluripotent</a:t>
            </a:r>
            <a:r>
              <a:t> or </a:t>
            </a:r>
            <a:r>
              <a:rPr u="sng"/>
              <a:t>multipotent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xfrm>
            <a:off x="1752599" y="764372"/>
            <a:ext cx="7330442" cy="1293028"/>
          </a:xfrm>
          <a:prstGeom prst="rect">
            <a:avLst/>
          </a:prstGeom>
        </p:spPr>
        <p:txBody>
          <a:bodyPr/>
          <a:lstStyle>
            <a:lvl1pPr algn="l">
              <a:defRPr sz="3600"/>
            </a:lvl1pPr>
          </a:lstStyle>
          <a:p>
            <a:pPr/>
            <a:r>
              <a:t>WHAT ARE SOURCES OF stem cells?</a:t>
            </a:r>
          </a:p>
        </p:txBody>
      </p:sp>
      <p:sp>
        <p:nvSpPr>
          <p:cNvPr id="220" name="Shape 220"/>
          <p:cNvSpPr/>
          <p:nvPr>
            <p:ph type="body" idx="1"/>
          </p:nvPr>
        </p:nvSpPr>
        <p:spPr>
          <a:xfrm>
            <a:off x="380999" y="2331720"/>
            <a:ext cx="8321042" cy="4069081"/>
          </a:xfrm>
          <a:prstGeom prst="rect">
            <a:avLst/>
          </a:prstGeom>
        </p:spPr>
        <p:txBody>
          <a:bodyPr/>
          <a:lstStyle/>
          <a:p>
            <a:pPr>
              <a:defRPr b="1"/>
            </a:pPr>
            <a:r>
              <a:t>Adult mesenchymal stem cells</a:t>
            </a:r>
          </a:p>
          <a:p>
            <a:pPr lvl="1" marL="685800" indent="-228600">
              <a:spcBef>
                <a:spcPts val="500"/>
              </a:spcBef>
              <a:defRPr sz="2000"/>
            </a:pPr>
            <a:r>
              <a:t>Found in many tissues (e.g. bone marrow, umbilical cord, adipose tissue, placenta, muscle)</a:t>
            </a:r>
          </a:p>
          <a:p>
            <a:pPr lvl="1" marL="685800" indent="-228600">
              <a:spcBef>
                <a:spcPts val="500"/>
              </a:spcBef>
              <a:defRPr sz="2000"/>
            </a:pPr>
            <a:r>
              <a:t>Multipotent cells (i.e. can differentiate into many but not all cell types, and cannot reconstitute an entire organ)</a:t>
            </a:r>
          </a:p>
          <a:p>
            <a:pPr lvl="1" marL="685800" indent="-228600">
              <a:spcBef>
                <a:spcPts val="500"/>
              </a:spcBef>
              <a:defRPr sz="2000"/>
            </a:pPr>
            <a:r>
              <a:t>Likely play role in normal tissue repair</a:t>
            </a:r>
          </a:p>
          <a:p>
            <a:pPr>
              <a:defRPr b="1"/>
            </a:pPr>
            <a:r>
              <a:t>Induced pluripotent stem cells</a:t>
            </a:r>
          </a:p>
          <a:p>
            <a:pPr lvl="1" marL="685800" indent="-228600">
              <a:spcBef>
                <a:spcPts val="500"/>
              </a:spcBef>
              <a:defRPr sz="2000"/>
            </a:pPr>
            <a:r>
              <a:t>Derived from skin cells or blood cells by providing them with special de-differentiating “factors” (certain gene products)</a:t>
            </a:r>
          </a:p>
          <a:p>
            <a:pPr>
              <a:defRPr b="1"/>
            </a:pPr>
            <a:r>
              <a:t>Embryonic stem cells</a:t>
            </a:r>
          </a:p>
          <a:p>
            <a:pPr lvl="1" marL="685800" indent="-228600">
              <a:spcBef>
                <a:spcPts val="500"/>
              </a:spcBef>
              <a:defRPr sz="2000"/>
            </a:pPr>
            <a:r>
              <a:t>Come from early embryos, and are true totipotent cells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24" name="Group 224"/>
          <p:cNvGrpSpPr/>
          <p:nvPr/>
        </p:nvGrpSpPr>
        <p:grpSpPr>
          <a:xfrm>
            <a:off x="381000" y="1295400"/>
            <a:ext cx="5006608" cy="5240159"/>
            <a:chOff x="0" y="0"/>
            <a:chExt cx="5006607" cy="5240158"/>
          </a:xfrm>
        </p:grpSpPr>
        <p:pic>
          <p:nvPicPr>
            <p:cNvPr id="222" name="image6.jpg" descr="es-cells.jpg"/>
            <p:cNvPicPr>
              <a:picLocks noChangeAspect="1"/>
            </p:cNvPicPr>
            <p:nvPr/>
          </p:nvPicPr>
          <p:blipFill>
            <a:blip r:embed="rId2">
              <a:extLst/>
            </a:blip>
            <a:srcRect l="7698" t="1569" r="0" b="1"/>
            <a:stretch>
              <a:fillRect/>
            </a:stretch>
          </p:blipFill>
          <p:spPr>
            <a:xfrm>
              <a:off x="0" y="76200"/>
              <a:ext cx="5006608" cy="5163959"/>
            </a:xfrm>
            <a:prstGeom prst="rect">
              <a:avLst/>
            </a:prstGeom>
            <a:ln w="12700" cap="flat">
              <a:noFill/>
              <a:miter lim="400000"/>
            </a:ln>
            <a:effectLst/>
          </p:spPr>
        </p:pic>
        <p:sp>
          <p:nvSpPr>
            <p:cNvPr id="223" name="Shape 223"/>
            <p:cNvSpPr/>
            <p:nvPr/>
          </p:nvSpPr>
          <p:spPr>
            <a:xfrm>
              <a:off x="2286000" y="0"/>
              <a:ext cx="2667001" cy="609600"/>
            </a:xfrm>
            <a:prstGeom prst="rect">
              <a:avLst/>
            </a:prstGeom>
            <a:solidFill>
              <a:srgbClr val="FFFFFF"/>
            </a:solidFill>
            <a:ln w="12700" cap="flat">
              <a:solidFill>
                <a:srgbClr val="FFFFFF"/>
              </a:solidFill>
              <a:prstDash val="solid"/>
              <a:round/>
            </a:ln>
            <a:effectLst/>
          </p:spPr>
          <p:txBody>
            <a:bodyPr wrap="square" lIns="45719" tIns="45719" rIns="45719" bIns="45719" numCol="1" anchor="ctr">
              <a:noAutofit/>
            </a:bodyPr>
            <a:lstStyle/>
            <a:p>
              <a:pPr algn="ctr"/>
            </a:p>
          </p:txBody>
        </p:sp>
      </p:grpSp>
      <p:sp>
        <p:nvSpPr>
          <p:cNvPr id="225" name="Shape 225"/>
          <p:cNvSpPr/>
          <p:nvPr>
            <p:ph type="title"/>
          </p:nvPr>
        </p:nvSpPr>
        <p:spPr>
          <a:xfrm>
            <a:off x="2438399" y="152400"/>
            <a:ext cx="6377942" cy="1293028"/>
          </a:xfrm>
          <a:prstGeom prst="rect">
            <a:avLst/>
          </a:prstGeom>
        </p:spPr>
        <p:txBody>
          <a:bodyPr/>
          <a:lstStyle>
            <a:lvl1pPr>
              <a:defRPr sz="3600"/>
            </a:lvl1pPr>
          </a:lstStyle>
          <a:p>
            <a:pPr/>
            <a:r>
              <a:t>EMBRYONIC stem cells</a:t>
            </a:r>
          </a:p>
        </p:txBody>
      </p:sp>
      <p:sp>
        <p:nvSpPr>
          <p:cNvPr id="226" name="Shape 226"/>
          <p:cNvSpPr/>
          <p:nvPr/>
        </p:nvSpPr>
        <p:spPr>
          <a:xfrm>
            <a:off x="5257800" y="1600199"/>
            <a:ext cx="3581400" cy="400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Benefits:</a:t>
            </a:r>
          </a:p>
          <a:p>
            <a:pPr marL="285750" indent="-285750">
              <a:buSzPct val="100000"/>
              <a:buFont typeface="Arial"/>
              <a:buChar char="•"/>
            </a:pPr>
            <a:r>
              <a:t>Totipotent</a:t>
            </a:r>
          </a:p>
          <a:p>
            <a:pPr marL="285750" indent="-285750">
              <a:buSzPct val="100000"/>
              <a:buFont typeface="Arial"/>
              <a:buChar char="•"/>
            </a:pPr>
            <a:r>
              <a:t>Differentiate readily into numerous cell types</a:t>
            </a:r>
          </a:p>
          <a:p>
            <a:pPr/>
          </a:p>
          <a:p>
            <a:pPr>
              <a:defRPr b="1"/>
            </a:pPr>
            <a:r>
              <a:t>Limitations</a:t>
            </a:r>
            <a:r>
              <a:rPr b="0"/>
              <a:t>:</a:t>
            </a:r>
            <a:endParaRPr b="0"/>
          </a:p>
          <a:p>
            <a:pPr marL="285750" indent="-285750">
              <a:buSzPct val="100000"/>
              <a:buFont typeface="Arial"/>
              <a:buChar char="•"/>
            </a:pPr>
            <a:r>
              <a:t>Ethical considerations</a:t>
            </a:r>
          </a:p>
          <a:p>
            <a:pPr marL="285750" indent="-285750">
              <a:buSzPct val="100000"/>
              <a:buFont typeface="Arial"/>
              <a:buChar char="•"/>
            </a:pPr>
            <a:r>
              <a:t>Limited number of disease-specific embryonic stem cell lines available</a:t>
            </a:r>
          </a:p>
          <a:p>
            <a:pPr marL="285750" indent="-285750">
              <a:buSzPct val="100000"/>
              <a:buFont typeface="Arial"/>
              <a:buChar char="•"/>
            </a:pPr>
            <a:r>
              <a:t>Can be used in research in U.S., but not in many other countries</a:t>
            </a:r>
          </a:p>
        </p:txBody>
      </p:sp>
      <p:sp>
        <p:nvSpPr>
          <p:cNvPr id="227" name="Shape 227"/>
          <p:cNvSpPr/>
          <p:nvPr/>
        </p:nvSpPr>
        <p:spPr>
          <a:xfrm>
            <a:off x="4648200" y="6504800"/>
            <a:ext cx="5715000" cy="28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http://learn.genetics.utah.edu/content/stemcells/quickref/</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xfrm>
            <a:off x="2666999" y="307172"/>
            <a:ext cx="6377942" cy="1293028"/>
          </a:xfrm>
          <a:prstGeom prst="rect">
            <a:avLst/>
          </a:prstGeom>
        </p:spPr>
        <p:txBody>
          <a:bodyPr/>
          <a:lstStyle>
            <a:lvl1pPr>
              <a:defRPr sz="2800"/>
            </a:lvl1pPr>
          </a:lstStyle>
          <a:p>
            <a:pPr/>
            <a:r>
              <a:t>Induced pluripotent stem cells</a:t>
            </a:r>
          </a:p>
        </p:txBody>
      </p:sp>
      <p:pic>
        <p:nvPicPr>
          <p:cNvPr id="230" name="image7.jpg" descr="ips-cells.jpg"/>
          <p:cNvPicPr>
            <a:picLocks noChangeAspect="1"/>
          </p:cNvPicPr>
          <p:nvPr/>
        </p:nvPicPr>
        <p:blipFill>
          <a:blip r:embed="rId2">
            <a:extLst/>
          </a:blip>
          <a:srcRect l="6864" t="8167" r="0" b="0"/>
          <a:stretch>
            <a:fillRect/>
          </a:stretch>
        </p:blipFill>
        <p:spPr>
          <a:xfrm>
            <a:off x="189561" y="1524000"/>
            <a:ext cx="5674469" cy="4953000"/>
          </a:xfrm>
          <a:prstGeom prst="rect">
            <a:avLst/>
          </a:prstGeom>
          <a:ln w="12700">
            <a:miter lim="400000"/>
          </a:ln>
        </p:spPr>
      </p:pic>
      <p:sp>
        <p:nvSpPr>
          <p:cNvPr id="231" name="Shape 231"/>
          <p:cNvSpPr/>
          <p:nvPr/>
        </p:nvSpPr>
        <p:spPr>
          <a:xfrm>
            <a:off x="4648200" y="6504800"/>
            <a:ext cx="5715000" cy="28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http://learn.genetics.utah.edu/content/stemcells/quickref/</a:t>
            </a:r>
          </a:p>
        </p:txBody>
      </p:sp>
      <p:sp>
        <p:nvSpPr>
          <p:cNvPr id="232" name="Shape 232"/>
          <p:cNvSpPr/>
          <p:nvPr/>
        </p:nvSpPr>
        <p:spPr>
          <a:xfrm>
            <a:off x="5410200" y="2305883"/>
            <a:ext cx="3581400" cy="428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Benefits:</a:t>
            </a:r>
          </a:p>
          <a:p>
            <a:pPr marL="285750" indent="-285750">
              <a:buSzPct val="100000"/>
              <a:buFont typeface="Arial"/>
              <a:buChar char="•"/>
            </a:pPr>
            <a:r>
              <a:t>Can be generated easily from skin biopsy or simple blood draw -- from any person of any age</a:t>
            </a:r>
          </a:p>
          <a:p>
            <a:pPr marL="285750" indent="-285750">
              <a:buSzPct val="100000"/>
              <a:buFont typeface="Arial"/>
              <a:buChar char="•"/>
            </a:pPr>
            <a:r>
              <a:t>Widely used already, and have accelerated “disease in a dish” studies</a:t>
            </a:r>
          </a:p>
          <a:p>
            <a:pPr/>
          </a:p>
          <a:p>
            <a:pPr>
              <a:defRPr b="1"/>
            </a:pPr>
            <a:r>
              <a:t>Limitations:</a:t>
            </a:r>
          </a:p>
          <a:p>
            <a:pPr marL="285750" indent="-285750">
              <a:buSzPct val="100000"/>
              <a:buFont typeface="Arial"/>
              <a:buChar char="•"/>
            </a:pPr>
            <a:r>
              <a:t>Not totipotent cells</a:t>
            </a:r>
          </a:p>
          <a:p>
            <a:pPr marL="285750" indent="-285750">
              <a:buSzPct val="100000"/>
              <a:buFont typeface="Arial"/>
              <a:buChar char="•"/>
            </a:pPr>
            <a:r>
              <a:t>Considerable heterogeneity in lines  derived for a given disease</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xfrm>
            <a:off x="1143000" y="230972"/>
            <a:ext cx="7620000" cy="1293028"/>
          </a:xfrm>
          <a:prstGeom prst="rect">
            <a:avLst/>
          </a:prstGeom>
        </p:spPr>
        <p:txBody>
          <a:bodyPr/>
          <a:lstStyle>
            <a:lvl1pPr>
              <a:defRPr sz="3200"/>
            </a:lvl1pPr>
          </a:lstStyle>
          <a:p>
            <a:pPr/>
            <a:r>
              <a:t>mesenchymal stem cells</a:t>
            </a:r>
          </a:p>
        </p:txBody>
      </p:sp>
      <p:pic>
        <p:nvPicPr>
          <p:cNvPr id="235" name="image8.jpg" descr="somaticstemcells.jpg"/>
          <p:cNvPicPr>
            <a:picLocks noChangeAspect="1"/>
          </p:cNvPicPr>
          <p:nvPr/>
        </p:nvPicPr>
        <p:blipFill>
          <a:blip r:embed="rId2">
            <a:extLst/>
          </a:blip>
          <a:stretch>
            <a:fillRect/>
          </a:stretch>
        </p:blipFill>
        <p:spPr>
          <a:xfrm>
            <a:off x="1600200" y="1345807"/>
            <a:ext cx="6050670" cy="5182745"/>
          </a:xfrm>
          <a:prstGeom prst="rect">
            <a:avLst/>
          </a:prstGeom>
          <a:ln w="12700">
            <a:miter lim="400000"/>
          </a:ln>
        </p:spPr>
      </p:pic>
      <p:sp>
        <p:nvSpPr>
          <p:cNvPr id="236" name="Shape 236"/>
          <p:cNvSpPr/>
          <p:nvPr/>
        </p:nvSpPr>
        <p:spPr>
          <a:xfrm>
            <a:off x="4419600" y="6504800"/>
            <a:ext cx="5715000" cy="28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solidFill>
                  <a:srgbClr val="502898"/>
                </a:solidFill>
              </a:defRPr>
            </a:lvl1pPr>
          </a:lstStyle>
          <a:p>
            <a:pPr/>
            <a:r>
              <a:t>http://learn.genetics.utah.edu/content/stemcells/quickref/</a:t>
            </a:r>
          </a:p>
        </p:txBody>
      </p:sp>
      <p:sp>
        <p:nvSpPr>
          <p:cNvPr id="237" name="Shape 237"/>
          <p:cNvSpPr/>
          <p:nvPr/>
        </p:nvSpPr>
        <p:spPr>
          <a:xfrm>
            <a:off x="4953000" y="5486400"/>
            <a:ext cx="685800" cy="685800"/>
          </a:xfrm>
          <a:prstGeom prst="ellipse">
            <a:avLst/>
          </a:prstGeom>
          <a:solidFill>
            <a:srgbClr val="245080"/>
          </a:solidFill>
          <a:ln w="12700">
            <a:solidFill>
              <a:srgbClr val="8F1909"/>
            </a:solidFill>
          </a:ln>
        </p:spPr>
        <p:txBody>
          <a:bodyPr lIns="45719" rIns="45719" anchor="ctr"/>
          <a:lstStyle/>
          <a:p>
            <a:pPr algn="ctr">
              <a:defRPr sz="1100">
                <a:solidFill>
                  <a:srgbClr val="FFFFFF"/>
                </a:solidFill>
              </a:defRPr>
            </a:pPr>
          </a:p>
        </p:txBody>
      </p:sp>
      <p:sp>
        <p:nvSpPr>
          <p:cNvPr id="238" name="Shape 238"/>
          <p:cNvSpPr/>
          <p:nvPr/>
        </p:nvSpPr>
        <p:spPr>
          <a:xfrm>
            <a:off x="4924399" y="5666601"/>
            <a:ext cx="705108"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FFFFFF"/>
                </a:solidFill>
              </a:defRPr>
            </a:lvl1pPr>
          </a:lstStyle>
          <a:p>
            <a:pPr/>
            <a:r>
              <a:t>adipose</a:t>
            </a:r>
          </a:p>
        </p:txBody>
      </p:sp>
      <p:sp>
        <p:nvSpPr>
          <p:cNvPr id="239" name="Shape 239"/>
          <p:cNvSpPr/>
          <p:nvPr/>
        </p:nvSpPr>
        <p:spPr>
          <a:xfrm>
            <a:off x="4625533" y="3733800"/>
            <a:ext cx="556067" cy="1752601"/>
          </a:xfrm>
          <a:prstGeom prst="line">
            <a:avLst/>
          </a:prstGeom>
          <a:ln>
            <a:solidFill>
              <a:srgbClr val="245080"/>
            </a:solidFill>
          </a:ln>
        </p:spPr>
        <p:txBody>
          <a:bodyPr lIns="45719" rIns="45719"/>
          <a:lstStyle/>
          <a:p>
            <a:pPr/>
          </a:p>
        </p:txBody>
      </p:sp>
      <p:sp>
        <p:nvSpPr>
          <p:cNvPr id="240" name="Shape 240"/>
          <p:cNvSpPr/>
          <p:nvPr/>
        </p:nvSpPr>
        <p:spPr>
          <a:xfrm>
            <a:off x="3810000" y="5105400"/>
            <a:ext cx="914400" cy="914400"/>
          </a:xfrm>
          <a:prstGeom prst="ellipse">
            <a:avLst/>
          </a:prstGeom>
          <a:ln w="28575">
            <a:solidFill>
              <a:srgbClr val="FF0000"/>
            </a:solidFill>
          </a:ln>
        </p:spPr>
        <p:txBody>
          <a:bodyPr lIns="45719" rIns="45719" anchor="ctr"/>
          <a:lstStyle/>
          <a:p>
            <a:pPr algn="ctr">
              <a:defRPr>
                <a:solidFill>
                  <a:srgbClr val="FFFFFF"/>
                </a:solidFill>
              </a:defRPr>
            </a:pPr>
          </a:p>
        </p:txBody>
      </p:sp>
      <p:sp>
        <p:nvSpPr>
          <p:cNvPr id="241" name="Shape 241"/>
          <p:cNvSpPr/>
          <p:nvPr/>
        </p:nvSpPr>
        <p:spPr>
          <a:xfrm>
            <a:off x="1523999" y="6477000"/>
            <a:ext cx="2953704" cy="345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modified and adapted from: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Lst>
  </p:timing>
</p:sld>
</file>

<file path=ppt/theme/theme1.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A7A7A7"/>
      </a:dk2>
      <a:lt2>
        <a:srgbClr val="535353"/>
      </a:lt2>
      <a:accent1>
        <a:srgbClr val="C4220D"/>
      </a:accent1>
      <a:accent2>
        <a:srgbClr val="EB7712"/>
      </a:accent2>
      <a:accent3>
        <a:srgbClr val="ECBD31"/>
      </a:accent3>
      <a:accent4>
        <a:srgbClr val="92CE4A"/>
      </a:accent4>
      <a:accent5>
        <a:srgbClr val="50CFB4"/>
      </a:accent5>
      <a:accent6>
        <a:srgbClr val="0D8EC5"/>
      </a:accent6>
      <a:hlink>
        <a:srgbClr val="0000FF"/>
      </a:hlink>
      <a:folHlink>
        <a:srgbClr val="FF00FF"/>
      </a:folHlink>
    </a:clrScheme>
    <a:fontScheme name="Vapor Trail">
      <a:majorFont>
        <a:latin typeface="Calibri"/>
        <a:ea typeface="Calibri"/>
        <a:cs typeface="Calibri"/>
      </a:majorFont>
      <a:minorFont>
        <a:latin typeface="Helvetica"/>
        <a:ea typeface="Helvetica"/>
        <a:cs typeface="Helvetica"/>
      </a:minorFont>
    </a:fontScheme>
    <a:fmtScheme name="Vapor Trai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apor Trail">
  <a:themeElements>
    <a:clrScheme name="Vapor Trail">
      <a:dk1>
        <a:srgbClr val="000000"/>
      </a:dk1>
      <a:lt1>
        <a:srgbClr val="FFFFFF"/>
      </a:lt1>
      <a:dk2>
        <a:srgbClr val="A7A7A7"/>
      </a:dk2>
      <a:lt2>
        <a:srgbClr val="535353"/>
      </a:lt2>
      <a:accent1>
        <a:srgbClr val="C4220D"/>
      </a:accent1>
      <a:accent2>
        <a:srgbClr val="EB7712"/>
      </a:accent2>
      <a:accent3>
        <a:srgbClr val="ECBD31"/>
      </a:accent3>
      <a:accent4>
        <a:srgbClr val="92CE4A"/>
      </a:accent4>
      <a:accent5>
        <a:srgbClr val="50CFB4"/>
      </a:accent5>
      <a:accent6>
        <a:srgbClr val="0D8EC5"/>
      </a:accent6>
      <a:hlink>
        <a:srgbClr val="0000FF"/>
      </a:hlink>
      <a:folHlink>
        <a:srgbClr val="FF00FF"/>
      </a:folHlink>
    </a:clrScheme>
    <a:fontScheme name="Vapor Trail">
      <a:majorFont>
        <a:latin typeface="Calibri"/>
        <a:ea typeface="Calibri"/>
        <a:cs typeface="Calibri"/>
      </a:majorFont>
      <a:minorFont>
        <a:latin typeface="Helvetica"/>
        <a:ea typeface="Helvetica"/>
        <a:cs typeface="Helvetica"/>
      </a:minorFont>
    </a:fontScheme>
    <a:fmtScheme name="Vapor Trai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