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03" r:id="rId2"/>
    <p:sldId id="304" r:id="rId3"/>
    <p:sldId id="305" r:id="rId4"/>
    <p:sldId id="256" r:id="rId5"/>
    <p:sldId id="257" r:id="rId6"/>
    <p:sldId id="285" r:id="rId7"/>
    <p:sldId id="284" r:id="rId8"/>
    <p:sldId id="259" r:id="rId9"/>
    <p:sldId id="286" r:id="rId10"/>
    <p:sldId id="287" r:id="rId11"/>
    <p:sldId id="280" r:id="rId12"/>
    <p:sldId id="283" r:id="rId13"/>
    <p:sldId id="281" r:id="rId14"/>
    <p:sldId id="260" r:id="rId15"/>
    <p:sldId id="288" r:id="rId16"/>
    <p:sldId id="289" r:id="rId17"/>
    <p:sldId id="290" r:id="rId18"/>
    <p:sldId id="292" r:id="rId19"/>
    <p:sldId id="302" r:id="rId20"/>
    <p:sldId id="261" r:id="rId21"/>
    <p:sldId id="296" r:id="rId22"/>
    <p:sldId id="297" r:id="rId23"/>
    <p:sldId id="301" r:id="rId24"/>
    <p:sldId id="299" r:id="rId25"/>
    <p:sldId id="30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73BD"/>
    <a:srgbClr val="FFFFFF"/>
    <a:srgbClr val="359A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03" autoAdjust="0"/>
    <p:restoredTop sz="94118" autoAdjust="0"/>
  </p:normalViewPr>
  <p:slideViewPr>
    <p:cSldViewPr snapToGrid="0" snapToObjects="1">
      <p:cViewPr varScale="1">
        <p:scale>
          <a:sx n="121" d="100"/>
          <a:sy n="121" d="100"/>
        </p:scale>
        <p:origin x="102" y="11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D63732-F1A8-4BCE-866A-2F6F158F1B56}" type="datetimeFigureOut">
              <a:rPr lang="en-US" smtClean="0"/>
              <a:t>3/28/2016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45074-2D63-49DE-AA7F-6CB53499E6F4}" type="slidenum">
              <a:rPr lang="en-US" smtClean="0"/>
              <a:t>‹#›</a:t>
            </a:fld>
            <a:endParaRPr lang="en-US" dirty="0"/>
          </a:p>
        </p:txBody>
      </p:sp>
    </p:spTree>
    <p:extLst>
      <p:ext uri="{BB962C8B-B14F-4D97-AF65-F5344CB8AC3E}">
        <p14:creationId xmlns:p14="http://schemas.microsoft.com/office/powerpoint/2010/main" val="3665665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a:t>
            </a:fld>
            <a:endParaRPr lang="en-US" dirty="0"/>
          </a:p>
        </p:txBody>
      </p:sp>
    </p:spTree>
    <p:extLst>
      <p:ext uri="{BB962C8B-B14F-4D97-AF65-F5344CB8AC3E}">
        <p14:creationId xmlns:p14="http://schemas.microsoft.com/office/powerpoint/2010/main" val="3935995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45074-2D63-49DE-AA7F-6CB53499E6F4}" type="slidenum">
              <a:rPr lang="en-US" smtClean="0"/>
              <a:t>2</a:t>
            </a:fld>
            <a:endParaRPr lang="en-US" dirty="0"/>
          </a:p>
        </p:txBody>
      </p:sp>
    </p:spTree>
    <p:extLst>
      <p:ext uri="{BB962C8B-B14F-4D97-AF65-F5344CB8AC3E}">
        <p14:creationId xmlns:p14="http://schemas.microsoft.com/office/powerpoint/2010/main" val="786157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45074-2D63-49DE-AA7F-6CB53499E6F4}" type="slidenum">
              <a:rPr lang="en-US" smtClean="0"/>
              <a:t>3</a:t>
            </a:fld>
            <a:endParaRPr lang="en-US" dirty="0"/>
          </a:p>
        </p:txBody>
      </p:sp>
    </p:spTree>
    <p:extLst>
      <p:ext uri="{BB962C8B-B14F-4D97-AF65-F5344CB8AC3E}">
        <p14:creationId xmlns:p14="http://schemas.microsoft.com/office/powerpoint/2010/main" val="153612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8E4537-D9C7-F644-B8B8-267A06AE4117}" type="datetimeFigureOut">
              <a:rPr lang="en-US" smtClean="0"/>
              <a:pPr/>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6F7665-1A2D-3E4D-A193-885CA30D6AD3}" type="slidenum">
              <a:rPr lang="en-US" smtClean="0"/>
              <a:pPr/>
              <a:t>‹#›</a:t>
            </a:fld>
            <a:endParaRPr lang="en-US" dirty="0"/>
          </a:p>
        </p:txBody>
      </p:sp>
    </p:spTree>
    <p:extLst>
      <p:ext uri="{BB962C8B-B14F-4D97-AF65-F5344CB8AC3E}">
        <p14:creationId xmlns:p14="http://schemas.microsoft.com/office/powerpoint/2010/main" val="295806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8E4537-D9C7-F644-B8B8-267A06AE4117}" type="datetimeFigureOut">
              <a:rPr lang="en-US" smtClean="0"/>
              <a:pPr/>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6F7665-1A2D-3E4D-A193-885CA30D6AD3}" type="slidenum">
              <a:rPr lang="en-US" smtClean="0"/>
              <a:pPr/>
              <a:t>‹#›</a:t>
            </a:fld>
            <a:endParaRPr lang="en-US" dirty="0"/>
          </a:p>
        </p:txBody>
      </p:sp>
    </p:spTree>
    <p:extLst>
      <p:ext uri="{BB962C8B-B14F-4D97-AF65-F5344CB8AC3E}">
        <p14:creationId xmlns:p14="http://schemas.microsoft.com/office/powerpoint/2010/main" val="59833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8E4537-D9C7-F644-B8B8-267A06AE4117}" type="datetimeFigureOut">
              <a:rPr lang="en-US" smtClean="0"/>
              <a:pPr/>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6F7665-1A2D-3E4D-A193-885CA30D6AD3}" type="slidenum">
              <a:rPr lang="en-US" smtClean="0"/>
              <a:pPr/>
              <a:t>‹#›</a:t>
            </a:fld>
            <a:endParaRPr lang="en-US" dirty="0"/>
          </a:p>
        </p:txBody>
      </p:sp>
    </p:spTree>
    <p:extLst>
      <p:ext uri="{BB962C8B-B14F-4D97-AF65-F5344CB8AC3E}">
        <p14:creationId xmlns:p14="http://schemas.microsoft.com/office/powerpoint/2010/main" val="2189178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8E4537-D9C7-F644-B8B8-267A06AE4117}" type="datetimeFigureOut">
              <a:rPr lang="en-US" smtClean="0"/>
              <a:pPr/>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6F7665-1A2D-3E4D-A193-885CA30D6AD3}" type="slidenum">
              <a:rPr lang="en-US" smtClean="0"/>
              <a:pPr/>
              <a:t>‹#›</a:t>
            </a:fld>
            <a:endParaRPr lang="en-US" dirty="0"/>
          </a:p>
        </p:txBody>
      </p:sp>
    </p:spTree>
    <p:extLst>
      <p:ext uri="{BB962C8B-B14F-4D97-AF65-F5344CB8AC3E}">
        <p14:creationId xmlns:p14="http://schemas.microsoft.com/office/powerpoint/2010/main" val="1792630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8E4537-D9C7-F644-B8B8-267A06AE4117}" type="datetimeFigureOut">
              <a:rPr lang="en-US" smtClean="0"/>
              <a:pPr/>
              <a:t>3/28/2016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6F7665-1A2D-3E4D-A193-885CA30D6AD3}" type="slidenum">
              <a:rPr lang="en-US" smtClean="0"/>
              <a:pPr/>
              <a:t>‹#›</a:t>
            </a:fld>
            <a:endParaRPr lang="en-US" dirty="0"/>
          </a:p>
        </p:txBody>
      </p:sp>
    </p:spTree>
    <p:extLst>
      <p:ext uri="{BB962C8B-B14F-4D97-AF65-F5344CB8AC3E}">
        <p14:creationId xmlns:p14="http://schemas.microsoft.com/office/powerpoint/2010/main" val="1027735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8E4537-D9C7-F644-B8B8-267A06AE4117}" type="datetimeFigureOut">
              <a:rPr lang="en-US" smtClean="0"/>
              <a:pPr/>
              <a:t>3/28/2016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6F7665-1A2D-3E4D-A193-885CA30D6AD3}" type="slidenum">
              <a:rPr lang="en-US" smtClean="0"/>
              <a:pPr/>
              <a:t>‹#›</a:t>
            </a:fld>
            <a:endParaRPr lang="en-US" dirty="0"/>
          </a:p>
        </p:txBody>
      </p:sp>
    </p:spTree>
    <p:extLst>
      <p:ext uri="{BB962C8B-B14F-4D97-AF65-F5344CB8AC3E}">
        <p14:creationId xmlns:p14="http://schemas.microsoft.com/office/powerpoint/2010/main" val="435404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8E4537-D9C7-F644-B8B8-267A06AE4117}" type="datetimeFigureOut">
              <a:rPr lang="en-US" smtClean="0"/>
              <a:pPr/>
              <a:t>3/28/2016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6F7665-1A2D-3E4D-A193-885CA30D6AD3}" type="slidenum">
              <a:rPr lang="en-US" smtClean="0"/>
              <a:pPr/>
              <a:t>‹#›</a:t>
            </a:fld>
            <a:endParaRPr lang="en-US" dirty="0"/>
          </a:p>
        </p:txBody>
      </p:sp>
    </p:spTree>
    <p:extLst>
      <p:ext uri="{BB962C8B-B14F-4D97-AF65-F5344CB8AC3E}">
        <p14:creationId xmlns:p14="http://schemas.microsoft.com/office/powerpoint/2010/main" val="36988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8E4537-D9C7-F644-B8B8-267A06AE4117}" type="datetimeFigureOut">
              <a:rPr lang="en-US" smtClean="0"/>
              <a:pPr/>
              <a:t>3/28/2016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6F7665-1A2D-3E4D-A193-885CA30D6AD3}" type="slidenum">
              <a:rPr lang="en-US" smtClean="0"/>
              <a:pPr/>
              <a:t>‹#›</a:t>
            </a:fld>
            <a:endParaRPr lang="en-US" dirty="0"/>
          </a:p>
        </p:txBody>
      </p:sp>
    </p:spTree>
    <p:extLst>
      <p:ext uri="{BB962C8B-B14F-4D97-AF65-F5344CB8AC3E}">
        <p14:creationId xmlns:p14="http://schemas.microsoft.com/office/powerpoint/2010/main" val="15179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E4537-D9C7-F644-B8B8-267A06AE4117}" type="datetimeFigureOut">
              <a:rPr lang="en-US" smtClean="0"/>
              <a:pPr/>
              <a:t>3/28/2016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6F7665-1A2D-3E4D-A193-885CA30D6AD3}" type="slidenum">
              <a:rPr lang="en-US" smtClean="0"/>
              <a:pPr/>
              <a:t>‹#›</a:t>
            </a:fld>
            <a:endParaRPr lang="en-US" dirty="0"/>
          </a:p>
        </p:txBody>
      </p:sp>
    </p:spTree>
    <p:extLst>
      <p:ext uri="{BB962C8B-B14F-4D97-AF65-F5344CB8AC3E}">
        <p14:creationId xmlns:p14="http://schemas.microsoft.com/office/powerpoint/2010/main" val="152764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8E4537-D9C7-F644-B8B8-267A06AE4117}" type="datetimeFigureOut">
              <a:rPr lang="en-US" smtClean="0"/>
              <a:pPr/>
              <a:t>3/28/2016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6F7665-1A2D-3E4D-A193-885CA30D6AD3}" type="slidenum">
              <a:rPr lang="en-US" smtClean="0"/>
              <a:pPr/>
              <a:t>‹#›</a:t>
            </a:fld>
            <a:endParaRPr lang="en-US" dirty="0"/>
          </a:p>
        </p:txBody>
      </p:sp>
    </p:spTree>
    <p:extLst>
      <p:ext uri="{BB962C8B-B14F-4D97-AF65-F5344CB8AC3E}">
        <p14:creationId xmlns:p14="http://schemas.microsoft.com/office/powerpoint/2010/main" val="216307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8E4537-D9C7-F644-B8B8-267A06AE4117}" type="datetimeFigureOut">
              <a:rPr lang="en-US" smtClean="0"/>
              <a:pPr/>
              <a:t>3/28/2016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6F7665-1A2D-3E4D-A193-885CA30D6AD3}" type="slidenum">
              <a:rPr lang="en-US" smtClean="0"/>
              <a:pPr/>
              <a:t>‹#›</a:t>
            </a:fld>
            <a:endParaRPr lang="en-US" dirty="0"/>
          </a:p>
        </p:txBody>
      </p:sp>
    </p:spTree>
    <p:extLst>
      <p:ext uri="{BB962C8B-B14F-4D97-AF65-F5344CB8AC3E}">
        <p14:creationId xmlns:p14="http://schemas.microsoft.com/office/powerpoint/2010/main" val="80082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A73BD">
            <a:alpha val="2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E4537-D9C7-F644-B8B8-267A06AE4117}" type="datetimeFigureOut">
              <a:rPr lang="en-US" smtClean="0"/>
              <a:pPr/>
              <a:t>3/28/2016</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6F7665-1A2D-3E4D-A193-885CA30D6AD3}" type="slidenum">
              <a:rPr lang="en-US" smtClean="0"/>
              <a:pPr/>
              <a:t>‹#›</a:t>
            </a:fld>
            <a:endParaRPr lang="en-US" dirty="0"/>
          </a:p>
        </p:txBody>
      </p:sp>
    </p:spTree>
    <p:extLst>
      <p:ext uri="{BB962C8B-B14F-4D97-AF65-F5344CB8AC3E}">
        <p14:creationId xmlns:p14="http://schemas.microsoft.com/office/powerpoint/2010/main" val="103217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686" y="2438401"/>
            <a:ext cx="4709746" cy="3061335"/>
          </a:xfrm>
          <a:prstGeom prst="rect">
            <a:avLst/>
          </a:prstGeom>
          <a:ln>
            <a:noFill/>
          </a:ln>
          <a:effectLst>
            <a:softEdge rad="112500"/>
          </a:effectLst>
        </p:spPr>
      </p:pic>
      <p:sp>
        <p:nvSpPr>
          <p:cNvPr id="2" name="Title 1"/>
          <p:cNvSpPr>
            <a:spLocks noGrp="1"/>
          </p:cNvSpPr>
          <p:nvPr>
            <p:ph type="ctrTitle"/>
          </p:nvPr>
        </p:nvSpPr>
        <p:spPr>
          <a:xfrm>
            <a:off x="1752600" y="76200"/>
            <a:ext cx="8915400" cy="1813750"/>
          </a:xfrm>
        </p:spPr>
        <p:txBody>
          <a:bodyPr>
            <a:normAutofit fontScale="90000"/>
          </a:bodyPr>
          <a:lstStyle/>
          <a:p>
            <a:pPr algn="ctr"/>
            <a:r>
              <a:rPr lang="en-US" b="1" dirty="0">
                <a:solidFill>
                  <a:schemeClr val="tx1"/>
                </a:solidFill>
              </a:rPr>
              <a:t>The Ataxia Rollercoaster: How to Have a Smoother Ride with the Ups, Down &amp; Loop-the-Loops of Life</a:t>
            </a:r>
          </a:p>
        </p:txBody>
      </p:sp>
      <p:sp>
        <p:nvSpPr>
          <p:cNvPr id="3" name="Subtitle 2"/>
          <p:cNvSpPr>
            <a:spLocks noGrp="1"/>
          </p:cNvSpPr>
          <p:nvPr>
            <p:ph type="subTitle" idx="1"/>
          </p:nvPr>
        </p:nvSpPr>
        <p:spPr>
          <a:xfrm>
            <a:off x="3124200" y="1889951"/>
            <a:ext cx="5826719" cy="1096899"/>
          </a:xfrm>
        </p:spPr>
        <p:txBody>
          <a:bodyPr vert="horz" lIns="91440" tIns="45720" rIns="91440" bIns="45720" rtlCol="0" anchor="t">
            <a:normAutofit/>
          </a:bodyPr>
          <a:lstStyle/>
          <a:p>
            <a:pPr algn="ctr"/>
            <a:r>
              <a:rPr lang="en-US" sz="2800" dirty="0">
                <a:solidFill>
                  <a:schemeClr val="tx1"/>
                </a:solidFill>
              </a:rPr>
              <a:t>Ellen Sichel, </a:t>
            </a:r>
            <a:r>
              <a:rPr lang="en-US" sz="2800" dirty="0" smtClean="0">
                <a:solidFill>
                  <a:schemeClr val="tx1"/>
                </a:solidFill>
              </a:rPr>
              <a:t>BS</a:t>
            </a:r>
            <a:endParaRPr lang="en-US" sz="2800" dirty="0">
              <a:solidFill>
                <a:schemeClr val="tx1"/>
              </a:solidFill>
            </a:endParaRPr>
          </a:p>
        </p:txBody>
      </p:sp>
    </p:spTree>
    <p:extLst>
      <p:ext uri="{BB962C8B-B14F-4D97-AF65-F5344CB8AC3E}">
        <p14:creationId xmlns:p14="http://schemas.microsoft.com/office/powerpoint/2010/main" val="2468271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mp14-01.jpg"/>
          <p:cNvPicPr>
            <a:picLocks noChangeAspect="1"/>
          </p:cNvPicPr>
          <p:nvPr/>
        </p:nvPicPr>
        <p:blipFill>
          <a:blip r:embed="rId2"/>
          <a:stretch>
            <a:fillRect/>
          </a:stretch>
        </p:blipFill>
        <p:spPr>
          <a:xfrm>
            <a:off x="1524000" y="0"/>
            <a:ext cx="9144000" cy="6858000"/>
          </a:xfrm>
          <a:prstGeom prst="rect">
            <a:avLst/>
          </a:prstGeom>
        </p:spPr>
      </p:pic>
      <p:sp>
        <p:nvSpPr>
          <p:cNvPr id="3" name="TextBox 2"/>
          <p:cNvSpPr txBox="1"/>
          <p:nvPr/>
        </p:nvSpPr>
        <p:spPr>
          <a:xfrm>
            <a:off x="1524000" y="228601"/>
            <a:ext cx="9144000" cy="769441"/>
          </a:xfrm>
          <a:prstGeom prst="rect">
            <a:avLst/>
          </a:prstGeom>
          <a:noFill/>
        </p:spPr>
        <p:txBody>
          <a:bodyPr wrap="square" rtlCol="0">
            <a:spAutoFit/>
          </a:bodyPr>
          <a:lstStyle/>
          <a:p>
            <a:pPr algn="ctr"/>
            <a:r>
              <a:rPr lang="en-US" sz="4400" dirty="0">
                <a:latin typeface="Helvetica"/>
                <a:cs typeface="Helvetica"/>
              </a:rPr>
              <a:t>The Solution</a:t>
            </a:r>
          </a:p>
        </p:txBody>
      </p:sp>
      <p:sp>
        <p:nvSpPr>
          <p:cNvPr id="6" name="Rectangle 5"/>
          <p:cNvSpPr/>
          <p:nvPr/>
        </p:nvSpPr>
        <p:spPr>
          <a:xfrm>
            <a:off x="2164080" y="6121458"/>
            <a:ext cx="7863840" cy="584776"/>
          </a:xfrm>
          <a:prstGeom prst="rect">
            <a:avLst/>
          </a:prstGeom>
        </p:spPr>
        <p:txBody>
          <a:bodyPr wrap="square">
            <a:spAutoFit/>
          </a:bodyPr>
          <a:lstStyle/>
          <a:p>
            <a:pPr algn="ctr"/>
            <a:r>
              <a:rPr lang="en-US" sz="3200" dirty="0">
                <a:latin typeface="Helvetica Light"/>
                <a:cs typeface="Helvetica Light"/>
              </a:rPr>
              <a:t>Simple? </a:t>
            </a:r>
            <a:r>
              <a:rPr lang="en-US" sz="3200" i="1" dirty="0">
                <a:latin typeface="Helvetica Light"/>
                <a:cs typeface="Helvetica Light"/>
              </a:rPr>
              <a:t>Yes</a:t>
            </a:r>
            <a:r>
              <a:rPr lang="en-US" sz="3200" dirty="0">
                <a:latin typeface="Helvetica Light"/>
                <a:cs typeface="Helvetica Light"/>
              </a:rPr>
              <a:t>… Easy? </a:t>
            </a:r>
            <a:r>
              <a:rPr lang="en-US" sz="3200" i="1" dirty="0">
                <a:latin typeface="Helvetica Light"/>
                <a:cs typeface="Helvetica Light"/>
              </a:rPr>
              <a:t>No.</a:t>
            </a:r>
            <a:r>
              <a:rPr lang="en-US" sz="3200" dirty="0">
                <a:latin typeface="Helvetica Light"/>
                <a:cs typeface="Helvetica Light"/>
              </a:rPr>
              <a:t> </a:t>
            </a:r>
          </a:p>
        </p:txBody>
      </p:sp>
    </p:spTree>
    <p:extLst>
      <p:ext uri="{BB962C8B-B14F-4D97-AF65-F5344CB8AC3E}">
        <p14:creationId xmlns:p14="http://schemas.microsoft.com/office/powerpoint/2010/main" val="3426652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mp7-01.jpg"/>
          <p:cNvPicPr>
            <a:picLocks noChangeAspect="1"/>
          </p:cNvPicPr>
          <p:nvPr/>
        </p:nvPicPr>
        <p:blipFill>
          <a:blip r:embed="rId2"/>
          <a:stretch>
            <a:fillRect/>
          </a:stretch>
        </p:blipFill>
        <p:spPr>
          <a:xfrm>
            <a:off x="1524000" y="0"/>
            <a:ext cx="9144000" cy="6858000"/>
          </a:xfrm>
          <a:prstGeom prst="rect">
            <a:avLst/>
          </a:prstGeom>
        </p:spPr>
      </p:pic>
      <p:sp>
        <p:nvSpPr>
          <p:cNvPr id="3" name="TextBox 2"/>
          <p:cNvSpPr txBox="1"/>
          <p:nvPr/>
        </p:nvSpPr>
        <p:spPr>
          <a:xfrm>
            <a:off x="1524000" y="189554"/>
            <a:ext cx="9144000" cy="1938992"/>
          </a:xfrm>
          <a:prstGeom prst="rect">
            <a:avLst/>
          </a:prstGeom>
          <a:noFill/>
        </p:spPr>
        <p:txBody>
          <a:bodyPr wrap="square" rtlCol="0">
            <a:spAutoFit/>
          </a:bodyPr>
          <a:lstStyle/>
          <a:p>
            <a:pPr algn="ctr"/>
            <a:r>
              <a:rPr lang="en-US" sz="4000" dirty="0">
                <a:solidFill>
                  <a:schemeClr val="bg1"/>
                </a:solidFill>
                <a:latin typeface="Helvetica"/>
                <a:cs typeface="Helvetica"/>
              </a:rPr>
              <a:t>Calm your mind</a:t>
            </a:r>
          </a:p>
          <a:p>
            <a:pPr algn="ctr"/>
            <a:r>
              <a:rPr lang="en-US" sz="4000" dirty="0">
                <a:solidFill>
                  <a:schemeClr val="bg1"/>
                </a:solidFill>
                <a:latin typeface="Helvetica"/>
                <a:cs typeface="Helvetica"/>
              </a:rPr>
              <a:t>Meditation</a:t>
            </a:r>
          </a:p>
          <a:p>
            <a:pPr algn="ctr"/>
            <a:endParaRPr lang="en-US" sz="4000" dirty="0">
              <a:solidFill>
                <a:schemeClr val="bg1"/>
              </a:solidFill>
              <a:latin typeface="Helvetica"/>
              <a:cs typeface="Helvetica"/>
            </a:endParaRPr>
          </a:p>
        </p:txBody>
      </p:sp>
      <p:sp>
        <p:nvSpPr>
          <p:cNvPr id="6" name="Rectangle 5"/>
          <p:cNvSpPr/>
          <p:nvPr/>
        </p:nvSpPr>
        <p:spPr>
          <a:xfrm>
            <a:off x="2164080" y="1168134"/>
            <a:ext cx="7863840" cy="1200329"/>
          </a:xfrm>
          <a:prstGeom prst="rect">
            <a:avLst/>
          </a:prstGeom>
        </p:spPr>
        <p:txBody>
          <a:bodyPr wrap="square">
            <a:spAutoFit/>
          </a:bodyPr>
          <a:lstStyle/>
          <a:p>
            <a:pPr algn="ctr"/>
            <a:endParaRPr lang="en-US" sz="2400" dirty="0">
              <a:solidFill>
                <a:schemeClr val="bg1"/>
              </a:solidFill>
              <a:latin typeface="Helvetica Light"/>
              <a:cs typeface="Helvetica Light"/>
            </a:endParaRPr>
          </a:p>
          <a:p>
            <a:pPr algn="ctr"/>
            <a:r>
              <a:rPr lang="en-US" sz="2400" dirty="0">
                <a:solidFill>
                  <a:schemeClr val="bg1"/>
                </a:solidFill>
                <a:latin typeface="Helvetica Light"/>
                <a:cs typeface="Helvetica Light"/>
              </a:rPr>
              <a:t>Paying attention, </a:t>
            </a:r>
          </a:p>
          <a:p>
            <a:pPr algn="ctr"/>
            <a:r>
              <a:rPr lang="en-US" sz="2400" dirty="0">
                <a:solidFill>
                  <a:schemeClr val="bg1"/>
                </a:solidFill>
                <a:latin typeface="Helvetica Light"/>
                <a:cs typeface="Helvetica Light"/>
              </a:rPr>
              <a:t>focusing your mind</a:t>
            </a:r>
          </a:p>
        </p:txBody>
      </p:sp>
      <p:sp>
        <p:nvSpPr>
          <p:cNvPr id="8" name="TextBox 7"/>
          <p:cNvSpPr txBox="1"/>
          <p:nvPr/>
        </p:nvSpPr>
        <p:spPr>
          <a:xfrm>
            <a:off x="3175001" y="4429012"/>
            <a:ext cx="6011333" cy="707886"/>
          </a:xfrm>
          <a:prstGeom prst="rect">
            <a:avLst/>
          </a:prstGeom>
          <a:noFill/>
        </p:spPr>
        <p:txBody>
          <a:bodyPr wrap="square" rtlCol="0">
            <a:spAutoFit/>
          </a:bodyPr>
          <a:lstStyle/>
          <a:p>
            <a:pPr algn="ctr"/>
            <a:r>
              <a:rPr lang="en-US" sz="4000" dirty="0">
                <a:solidFill>
                  <a:schemeClr val="bg1"/>
                </a:solidFill>
                <a:latin typeface="Helvetica"/>
                <a:cs typeface="Helvetica"/>
              </a:rPr>
              <a:t>What is Mindfulness?</a:t>
            </a:r>
          </a:p>
        </p:txBody>
      </p:sp>
      <p:sp>
        <p:nvSpPr>
          <p:cNvPr id="9" name="TextBox 8"/>
          <p:cNvSpPr txBox="1"/>
          <p:nvPr/>
        </p:nvSpPr>
        <p:spPr>
          <a:xfrm>
            <a:off x="1834445" y="5246291"/>
            <a:ext cx="8508999" cy="1200329"/>
          </a:xfrm>
          <a:prstGeom prst="rect">
            <a:avLst/>
          </a:prstGeom>
          <a:noFill/>
        </p:spPr>
        <p:txBody>
          <a:bodyPr wrap="square" rtlCol="0">
            <a:spAutoFit/>
          </a:bodyPr>
          <a:lstStyle/>
          <a:p>
            <a:pPr marL="457200" indent="-457200" algn="ctr"/>
            <a:r>
              <a:rPr lang="en-US" sz="2400" dirty="0">
                <a:solidFill>
                  <a:schemeClr val="bg1"/>
                </a:solidFill>
                <a:latin typeface="Helvetica Light"/>
                <a:cs typeface="Helvetica Light"/>
              </a:rPr>
              <a:t>Cultivating non-judgmental awareness of the present moment</a:t>
            </a:r>
            <a:r>
              <a:rPr lang="en-US" sz="2400" dirty="0" smtClean="0">
                <a:solidFill>
                  <a:schemeClr val="bg1"/>
                </a:solidFill>
                <a:latin typeface="Helvetica Light"/>
                <a:cs typeface="Helvetica Light"/>
              </a:rPr>
              <a:t>. Observation without </a:t>
            </a:r>
            <a:r>
              <a:rPr lang="en-US" sz="2400" dirty="0" smtClean="0">
                <a:solidFill>
                  <a:schemeClr val="bg1"/>
                </a:solidFill>
                <a:latin typeface="Helvetica Light"/>
                <a:cs typeface="Helvetica Light"/>
              </a:rPr>
              <a:t>judgment</a:t>
            </a:r>
          </a:p>
          <a:p>
            <a:pPr marL="457200" indent="-457200" algn="ctr"/>
            <a:r>
              <a:rPr lang="en-US" sz="2400" dirty="0" smtClean="0">
                <a:solidFill>
                  <a:schemeClr val="bg1"/>
                </a:solidFill>
                <a:latin typeface="Helvetica Light"/>
                <a:cs typeface="Helvetica Light"/>
              </a:rPr>
              <a:t>Embracing all that is in any given moment.</a:t>
            </a:r>
            <a:endParaRPr lang="en-US" sz="2400" dirty="0">
              <a:solidFill>
                <a:schemeClr val="bg1"/>
              </a:solidFill>
              <a:latin typeface="Helvetica Light"/>
              <a:cs typeface="Helvetica Light"/>
            </a:endParaRPr>
          </a:p>
        </p:txBody>
      </p:sp>
    </p:spTree>
    <p:extLst>
      <p:ext uri="{BB962C8B-B14F-4D97-AF65-F5344CB8AC3E}">
        <p14:creationId xmlns:p14="http://schemas.microsoft.com/office/powerpoint/2010/main" val="607078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mp11-01.jpg"/>
          <p:cNvPicPr>
            <a:picLocks noChangeAspect="1"/>
          </p:cNvPicPr>
          <p:nvPr/>
        </p:nvPicPr>
        <p:blipFill>
          <a:blip r:embed="rId2"/>
          <a:stretch>
            <a:fillRect/>
          </a:stretch>
        </p:blipFill>
        <p:spPr>
          <a:xfrm>
            <a:off x="1524000" y="0"/>
            <a:ext cx="9144000" cy="6858000"/>
          </a:xfrm>
          <a:prstGeom prst="rect">
            <a:avLst/>
          </a:prstGeom>
        </p:spPr>
      </p:pic>
      <p:sp>
        <p:nvSpPr>
          <p:cNvPr id="3" name="TextBox 2"/>
          <p:cNvSpPr txBox="1"/>
          <p:nvPr/>
        </p:nvSpPr>
        <p:spPr>
          <a:xfrm>
            <a:off x="3156859" y="673985"/>
            <a:ext cx="5786845" cy="1323439"/>
          </a:xfrm>
          <a:prstGeom prst="rect">
            <a:avLst/>
          </a:prstGeom>
          <a:noFill/>
        </p:spPr>
        <p:txBody>
          <a:bodyPr wrap="square" rtlCol="0">
            <a:spAutoFit/>
          </a:bodyPr>
          <a:lstStyle/>
          <a:p>
            <a:pPr algn="ctr"/>
            <a:r>
              <a:rPr lang="en-US" sz="4000" dirty="0">
                <a:latin typeface="Helvetica"/>
                <a:cs typeface="Helvetica"/>
              </a:rPr>
              <a:t>Benefits  of</a:t>
            </a:r>
          </a:p>
          <a:p>
            <a:pPr algn="ctr"/>
            <a:r>
              <a:rPr lang="en-US" sz="4000" dirty="0">
                <a:latin typeface="Helvetica"/>
                <a:cs typeface="Helvetica"/>
              </a:rPr>
              <a:t> Mindfulness</a:t>
            </a:r>
          </a:p>
        </p:txBody>
      </p:sp>
      <p:sp>
        <p:nvSpPr>
          <p:cNvPr id="7" name="Rectangle 6"/>
          <p:cNvSpPr/>
          <p:nvPr/>
        </p:nvSpPr>
        <p:spPr>
          <a:xfrm>
            <a:off x="2164080" y="3532427"/>
            <a:ext cx="7863840" cy="3170099"/>
          </a:xfrm>
          <a:prstGeom prst="rect">
            <a:avLst/>
          </a:prstGeom>
        </p:spPr>
        <p:txBody>
          <a:bodyPr wrap="square">
            <a:spAutoFit/>
          </a:bodyPr>
          <a:lstStyle/>
          <a:p>
            <a:pPr algn="ctr">
              <a:spcAft>
                <a:spcPts val="1800"/>
              </a:spcAft>
            </a:pPr>
            <a:r>
              <a:rPr lang="en-US" sz="2800" dirty="0">
                <a:solidFill>
                  <a:schemeClr val="bg1"/>
                </a:solidFill>
                <a:latin typeface="Helvetica Light"/>
                <a:cs typeface="Helvetica Light"/>
              </a:rPr>
              <a:t>Calm the mind</a:t>
            </a:r>
          </a:p>
          <a:p>
            <a:pPr algn="ctr">
              <a:spcAft>
                <a:spcPts val="1800"/>
              </a:spcAft>
            </a:pPr>
            <a:r>
              <a:rPr lang="en-US" sz="2800" dirty="0">
                <a:solidFill>
                  <a:schemeClr val="bg1"/>
                </a:solidFill>
                <a:latin typeface="Helvetica Light"/>
                <a:cs typeface="Helvetica Light"/>
              </a:rPr>
              <a:t>Improve coping skills for pain/ emotions</a:t>
            </a:r>
          </a:p>
          <a:p>
            <a:pPr algn="ctr">
              <a:spcAft>
                <a:spcPts val="1800"/>
              </a:spcAft>
            </a:pPr>
            <a:r>
              <a:rPr lang="en-US" sz="2800" dirty="0">
                <a:solidFill>
                  <a:schemeClr val="bg1"/>
                </a:solidFill>
                <a:latin typeface="Helvetica Light"/>
                <a:cs typeface="Helvetica Light"/>
              </a:rPr>
              <a:t>Decrease stress symptoms</a:t>
            </a:r>
          </a:p>
          <a:p>
            <a:pPr algn="ctr">
              <a:spcAft>
                <a:spcPts val="1800"/>
              </a:spcAft>
            </a:pPr>
            <a:r>
              <a:rPr lang="en-US" sz="2800" dirty="0">
                <a:solidFill>
                  <a:schemeClr val="bg1"/>
                </a:solidFill>
                <a:latin typeface="Helvetica Light"/>
                <a:cs typeface="Helvetica Light"/>
              </a:rPr>
              <a:t>Improve quality of life</a:t>
            </a:r>
          </a:p>
          <a:p>
            <a:pPr algn="ctr">
              <a:spcAft>
                <a:spcPts val="1800"/>
              </a:spcAft>
            </a:pPr>
            <a:r>
              <a:rPr lang="en-US" sz="2800" dirty="0">
                <a:solidFill>
                  <a:schemeClr val="bg1"/>
                </a:solidFill>
                <a:latin typeface="Helvetica Light"/>
                <a:cs typeface="Helvetica Light"/>
              </a:rPr>
              <a:t>Increase spiritual well-being</a:t>
            </a:r>
          </a:p>
        </p:txBody>
      </p:sp>
    </p:spTree>
    <p:extLst>
      <p:ext uri="{BB962C8B-B14F-4D97-AF65-F5344CB8AC3E}">
        <p14:creationId xmlns:p14="http://schemas.microsoft.com/office/powerpoint/2010/main" val="2979454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mp3-01.jpg"/>
          <p:cNvPicPr>
            <a:picLocks noChangeAspect="1"/>
          </p:cNvPicPr>
          <p:nvPr/>
        </p:nvPicPr>
        <p:blipFill>
          <a:blip r:embed="rId2"/>
          <a:stretch>
            <a:fillRect/>
          </a:stretch>
        </p:blipFill>
        <p:spPr>
          <a:xfrm>
            <a:off x="1524000" y="0"/>
            <a:ext cx="9144000" cy="6858000"/>
          </a:xfrm>
          <a:prstGeom prst="rect">
            <a:avLst/>
          </a:prstGeom>
        </p:spPr>
      </p:pic>
      <p:sp>
        <p:nvSpPr>
          <p:cNvPr id="3" name="TextBox 2"/>
          <p:cNvSpPr txBox="1"/>
          <p:nvPr/>
        </p:nvSpPr>
        <p:spPr>
          <a:xfrm>
            <a:off x="1524000" y="489860"/>
            <a:ext cx="9144000" cy="707886"/>
          </a:xfrm>
          <a:prstGeom prst="rect">
            <a:avLst/>
          </a:prstGeom>
          <a:noFill/>
        </p:spPr>
        <p:txBody>
          <a:bodyPr wrap="square" rtlCol="0">
            <a:spAutoFit/>
          </a:bodyPr>
          <a:lstStyle/>
          <a:p>
            <a:pPr algn="ctr"/>
            <a:r>
              <a:rPr lang="en-US" sz="4000" dirty="0">
                <a:latin typeface="Helvetica Light"/>
                <a:cs typeface="Helvetica"/>
              </a:rPr>
              <a:t>Be where your feet are planted…</a:t>
            </a:r>
          </a:p>
        </p:txBody>
      </p:sp>
    </p:spTree>
    <p:extLst>
      <p:ext uri="{BB962C8B-B14F-4D97-AF65-F5344CB8AC3E}">
        <p14:creationId xmlns:p14="http://schemas.microsoft.com/office/powerpoint/2010/main" val="2375807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mp6-01.jpg"/>
          <p:cNvPicPr>
            <a:picLocks noChangeAspect="1"/>
          </p:cNvPicPr>
          <p:nvPr/>
        </p:nvPicPr>
        <p:blipFill>
          <a:blip r:embed="rId2"/>
          <a:stretch>
            <a:fillRect/>
          </a:stretch>
        </p:blipFill>
        <p:spPr>
          <a:xfrm>
            <a:off x="1524000" y="0"/>
            <a:ext cx="9144000" cy="6858000"/>
          </a:xfrm>
          <a:prstGeom prst="rect">
            <a:avLst/>
          </a:prstGeom>
        </p:spPr>
      </p:pic>
      <p:sp>
        <p:nvSpPr>
          <p:cNvPr id="5" name="Rectangle 4"/>
          <p:cNvSpPr/>
          <p:nvPr/>
        </p:nvSpPr>
        <p:spPr>
          <a:xfrm>
            <a:off x="3026979" y="1623848"/>
            <a:ext cx="6224503" cy="2554545"/>
          </a:xfrm>
          <a:prstGeom prst="rect">
            <a:avLst/>
          </a:prstGeom>
        </p:spPr>
        <p:txBody>
          <a:bodyPr wrap="square">
            <a:spAutoFit/>
          </a:bodyPr>
          <a:lstStyle/>
          <a:p>
            <a:pPr lvl="0" algn="ctr">
              <a:defRPr sz="1800"/>
            </a:pPr>
            <a:r>
              <a:rPr lang="en-US" sz="4000" dirty="0">
                <a:solidFill>
                  <a:schemeClr val="bg1"/>
                </a:solidFill>
                <a:latin typeface="Helvetica Light"/>
                <a:cs typeface="Helvetica Light"/>
              </a:rPr>
              <a:t>How?</a:t>
            </a:r>
          </a:p>
          <a:p>
            <a:pPr lvl="0" algn="ctr">
              <a:defRPr sz="1800"/>
            </a:pPr>
            <a:r>
              <a:rPr lang="en-US" sz="4000" dirty="0">
                <a:solidFill>
                  <a:schemeClr val="bg1"/>
                </a:solidFill>
                <a:latin typeface="Helvetica Light"/>
                <a:cs typeface="Helvetica Light"/>
              </a:rPr>
              <a:t>Riding the Waves</a:t>
            </a:r>
          </a:p>
          <a:p>
            <a:pPr lvl="0" algn="ctr">
              <a:defRPr sz="1800"/>
            </a:pPr>
            <a:r>
              <a:rPr lang="en-US" sz="4000" dirty="0">
                <a:solidFill>
                  <a:schemeClr val="bg1"/>
                </a:solidFill>
                <a:latin typeface="Helvetica Light"/>
                <a:cs typeface="Helvetica Light"/>
              </a:rPr>
              <a:t>vs.</a:t>
            </a:r>
          </a:p>
          <a:p>
            <a:pPr lvl="0" algn="ctr">
              <a:defRPr sz="1800"/>
            </a:pPr>
            <a:r>
              <a:rPr lang="en-US" sz="4000" dirty="0">
                <a:solidFill>
                  <a:schemeClr val="bg1"/>
                </a:solidFill>
                <a:latin typeface="Helvetica Light"/>
                <a:cs typeface="Helvetica Light"/>
              </a:rPr>
              <a:t>Battling the Waves</a:t>
            </a:r>
          </a:p>
        </p:txBody>
      </p:sp>
    </p:spTree>
    <p:extLst>
      <p:ext uri="{BB962C8B-B14F-4D97-AF65-F5344CB8AC3E}">
        <p14:creationId xmlns:p14="http://schemas.microsoft.com/office/powerpoint/2010/main" val="4072026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amp11-01.jpg"/>
          <p:cNvPicPr>
            <a:picLocks noChangeAspect="1"/>
          </p:cNvPicPr>
          <p:nvPr/>
        </p:nvPicPr>
        <p:blipFill>
          <a:blip r:embed="rId2"/>
          <a:stretch>
            <a:fillRect/>
          </a:stretch>
        </p:blipFill>
        <p:spPr>
          <a:xfrm>
            <a:off x="1524000" y="0"/>
            <a:ext cx="9144000" cy="6858000"/>
          </a:xfrm>
          <a:prstGeom prst="rect">
            <a:avLst/>
          </a:prstGeom>
        </p:spPr>
      </p:pic>
      <p:sp>
        <p:nvSpPr>
          <p:cNvPr id="4" name="TextBox 3"/>
          <p:cNvSpPr txBox="1"/>
          <p:nvPr/>
        </p:nvSpPr>
        <p:spPr>
          <a:xfrm>
            <a:off x="1550126" y="947066"/>
            <a:ext cx="9144000" cy="769441"/>
          </a:xfrm>
          <a:prstGeom prst="rect">
            <a:avLst/>
          </a:prstGeom>
          <a:noFill/>
        </p:spPr>
        <p:txBody>
          <a:bodyPr wrap="square" rtlCol="0">
            <a:spAutoFit/>
          </a:bodyPr>
          <a:lstStyle/>
          <a:p>
            <a:pPr algn="ctr"/>
            <a:r>
              <a:rPr lang="en-US" sz="4400" dirty="0">
                <a:latin typeface="Helvetica"/>
                <a:cs typeface="Helvetica"/>
              </a:rPr>
              <a:t>Riding the Waves</a:t>
            </a:r>
          </a:p>
        </p:txBody>
      </p:sp>
      <p:sp>
        <p:nvSpPr>
          <p:cNvPr id="5" name="Rectangle 4"/>
          <p:cNvSpPr/>
          <p:nvPr/>
        </p:nvSpPr>
        <p:spPr>
          <a:xfrm>
            <a:off x="2325414" y="3539359"/>
            <a:ext cx="7702506" cy="2677656"/>
          </a:xfrm>
          <a:prstGeom prst="rect">
            <a:avLst/>
          </a:prstGeom>
        </p:spPr>
        <p:txBody>
          <a:bodyPr wrap="square">
            <a:spAutoFit/>
          </a:bodyPr>
          <a:lstStyle/>
          <a:p>
            <a:pPr algn="ctr"/>
            <a:r>
              <a:rPr lang="en-US" sz="2800" dirty="0" smtClean="0">
                <a:solidFill>
                  <a:schemeClr val="bg1"/>
                </a:solidFill>
                <a:latin typeface="Helvetica Light"/>
                <a:cs typeface="Helvetica Light"/>
              </a:rPr>
              <a:t>Noticing the wavelike motion, rather than trying  to change what is happening, gives you the ability to stay out of reaction</a:t>
            </a:r>
            <a:endParaRPr lang="en-US" sz="2800" dirty="0">
              <a:solidFill>
                <a:schemeClr val="bg1"/>
              </a:solidFill>
              <a:latin typeface="Helvetica Light"/>
              <a:cs typeface="Helvetica Light"/>
            </a:endParaRPr>
          </a:p>
          <a:p>
            <a:pPr algn="ctr"/>
            <a:endParaRPr lang="en-US" sz="2800" dirty="0" smtClean="0">
              <a:solidFill>
                <a:schemeClr val="bg1"/>
              </a:solidFill>
              <a:latin typeface="Helvetica Light"/>
              <a:cs typeface="Helvetica Light"/>
            </a:endParaRPr>
          </a:p>
          <a:p>
            <a:pPr algn="ctr"/>
            <a:r>
              <a:rPr lang="en-US" sz="2800" i="1" dirty="0" smtClean="0">
                <a:solidFill>
                  <a:schemeClr val="bg1"/>
                </a:solidFill>
                <a:latin typeface="Helvetica Light"/>
                <a:cs typeface="Helvetica Light"/>
              </a:rPr>
              <a:t>It </a:t>
            </a:r>
            <a:r>
              <a:rPr lang="en-US" sz="2800" i="1" dirty="0">
                <a:solidFill>
                  <a:schemeClr val="bg1"/>
                </a:solidFill>
                <a:latin typeface="Helvetica Light"/>
                <a:cs typeface="Helvetica Light"/>
              </a:rPr>
              <a:t>is what it is, while it is, the way it is, </a:t>
            </a:r>
          </a:p>
          <a:p>
            <a:pPr algn="ctr"/>
            <a:r>
              <a:rPr lang="en-US" sz="2800" i="1" dirty="0">
                <a:solidFill>
                  <a:schemeClr val="bg1"/>
                </a:solidFill>
                <a:latin typeface="Helvetica Light"/>
                <a:cs typeface="Helvetica Light"/>
              </a:rPr>
              <a:t>until it changes – and it will change.</a:t>
            </a:r>
          </a:p>
        </p:txBody>
      </p:sp>
    </p:spTree>
    <p:extLst>
      <p:ext uri="{BB962C8B-B14F-4D97-AF65-F5344CB8AC3E}">
        <p14:creationId xmlns:p14="http://schemas.microsoft.com/office/powerpoint/2010/main" val="1000727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mp4-01.jpg"/>
          <p:cNvPicPr>
            <a:picLocks noChangeAspect="1"/>
          </p:cNvPicPr>
          <p:nvPr/>
        </p:nvPicPr>
        <p:blipFill>
          <a:blip r:embed="rId2"/>
          <a:stretch>
            <a:fillRect/>
          </a:stretch>
        </p:blipFill>
        <p:spPr>
          <a:xfrm>
            <a:off x="1524000" y="0"/>
            <a:ext cx="9144000" cy="6858000"/>
          </a:xfrm>
          <a:prstGeom prst="rect">
            <a:avLst/>
          </a:prstGeom>
        </p:spPr>
      </p:pic>
      <p:sp>
        <p:nvSpPr>
          <p:cNvPr id="4" name="TextBox 3"/>
          <p:cNvSpPr txBox="1"/>
          <p:nvPr/>
        </p:nvSpPr>
        <p:spPr>
          <a:xfrm>
            <a:off x="-81967" y="1195646"/>
            <a:ext cx="9144000" cy="707886"/>
          </a:xfrm>
          <a:prstGeom prst="rect">
            <a:avLst/>
          </a:prstGeom>
          <a:noFill/>
        </p:spPr>
        <p:txBody>
          <a:bodyPr wrap="square" rtlCol="0">
            <a:spAutoFit/>
          </a:bodyPr>
          <a:lstStyle/>
          <a:p>
            <a:pPr algn="ctr"/>
            <a:r>
              <a:rPr lang="en-US" sz="4000" dirty="0">
                <a:latin typeface="Helvetica"/>
                <a:cs typeface="Helvetica"/>
              </a:rPr>
              <a:t>Battling the Waves</a:t>
            </a:r>
          </a:p>
        </p:txBody>
      </p:sp>
      <p:sp>
        <p:nvSpPr>
          <p:cNvPr id="5" name="Rectangle 4"/>
          <p:cNvSpPr/>
          <p:nvPr/>
        </p:nvSpPr>
        <p:spPr>
          <a:xfrm>
            <a:off x="2634348" y="4454446"/>
            <a:ext cx="7863840" cy="2246769"/>
          </a:xfrm>
          <a:prstGeom prst="rect">
            <a:avLst/>
          </a:prstGeom>
        </p:spPr>
        <p:txBody>
          <a:bodyPr wrap="square">
            <a:spAutoFit/>
          </a:bodyPr>
          <a:lstStyle/>
          <a:p>
            <a:pPr algn="r"/>
            <a:r>
              <a:rPr lang="en-US" sz="2800" dirty="0">
                <a:latin typeface="Helvetica Light"/>
                <a:cs typeface="Helvetica Light"/>
              </a:rPr>
              <a:t>Fight or flight </a:t>
            </a:r>
            <a:r>
              <a:rPr lang="en-US" sz="2800" dirty="0" smtClean="0">
                <a:latin typeface="Helvetica Light"/>
                <a:cs typeface="Helvetica Light"/>
              </a:rPr>
              <a:t>response</a:t>
            </a:r>
          </a:p>
          <a:p>
            <a:pPr algn="r"/>
            <a:endParaRPr lang="en-US" sz="2800" dirty="0">
              <a:latin typeface="Helvetica Light"/>
              <a:cs typeface="Helvetica Light"/>
            </a:endParaRPr>
          </a:p>
          <a:p>
            <a:pPr algn="r"/>
            <a:r>
              <a:rPr lang="en-US" sz="2800" dirty="0">
                <a:latin typeface="Helvetica Light"/>
                <a:cs typeface="Helvetica Light"/>
              </a:rPr>
              <a:t>Habitual pattern of reacting</a:t>
            </a:r>
          </a:p>
          <a:p>
            <a:pPr algn="r"/>
            <a:endParaRPr lang="en-US" sz="2800" dirty="0">
              <a:latin typeface="Helvetica Light"/>
              <a:cs typeface="Helvetica Light"/>
            </a:endParaRPr>
          </a:p>
          <a:p>
            <a:pPr algn="r"/>
            <a:r>
              <a:rPr lang="en-US" sz="2800" dirty="0" smtClean="0">
                <a:latin typeface="Helvetica Light"/>
                <a:cs typeface="Helvetica Light"/>
              </a:rPr>
              <a:t>Adversely affects overall health</a:t>
            </a:r>
            <a:endParaRPr lang="en-US" sz="2800" dirty="0">
              <a:latin typeface="Helvetica Light"/>
              <a:cs typeface="Helvetica Light"/>
            </a:endParaRPr>
          </a:p>
        </p:txBody>
      </p:sp>
    </p:spTree>
    <p:extLst>
      <p:ext uri="{BB962C8B-B14F-4D97-AF65-F5344CB8AC3E}">
        <p14:creationId xmlns:p14="http://schemas.microsoft.com/office/powerpoint/2010/main" val="4283783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mp8-01.jpg"/>
          <p:cNvPicPr>
            <a:picLocks noChangeAspect="1"/>
          </p:cNvPicPr>
          <p:nvPr/>
        </p:nvPicPr>
        <p:blipFill>
          <a:blip r:embed="rId2"/>
          <a:stretch>
            <a:fillRect/>
          </a:stretch>
        </p:blipFill>
        <p:spPr>
          <a:xfrm>
            <a:off x="1524000" y="0"/>
            <a:ext cx="9144000" cy="6858000"/>
          </a:xfrm>
          <a:prstGeom prst="rect">
            <a:avLst/>
          </a:prstGeom>
        </p:spPr>
      </p:pic>
      <p:sp>
        <p:nvSpPr>
          <p:cNvPr id="4" name="TextBox 3"/>
          <p:cNvSpPr txBox="1"/>
          <p:nvPr/>
        </p:nvSpPr>
        <p:spPr>
          <a:xfrm>
            <a:off x="1524000" y="894813"/>
            <a:ext cx="9144000" cy="707886"/>
          </a:xfrm>
          <a:prstGeom prst="rect">
            <a:avLst/>
          </a:prstGeom>
          <a:noFill/>
        </p:spPr>
        <p:txBody>
          <a:bodyPr wrap="square" rtlCol="0">
            <a:spAutoFit/>
          </a:bodyPr>
          <a:lstStyle/>
          <a:p>
            <a:pPr algn="ctr"/>
            <a:r>
              <a:rPr lang="en-US" sz="4000" dirty="0">
                <a:solidFill>
                  <a:schemeClr val="bg1"/>
                </a:solidFill>
                <a:latin typeface="Helvetica"/>
                <a:cs typeface="Helvetica"/>
              </a:rPr>
              <a:t>Riding the Waves is Effective for…</a:t>
            </a:r>
          </a:p>
        </p:txBody>
      </p:sp>
      <p:sp>
        <p:nvSpPr>
          <p:cNvPr id="5" name="Rectangle 4"/>
          <p:cNvSpPr/>
          <p:nvPr/>
        </p:nvSpPr>
        <p:spPr>
          <a:xfrm>
            <a:off x="3431191" y="4444949"/>
            <a:ext cx="2129246" cy="2554545"/>
          </a:xfrm>
          <a:prstGeom prst="rect">
            <a:avLst/>
          </a:prstGeom>
        </p:spPr>
        <p:txBody>
          <a:bodyPr wrap="square">
            <a:spAutoFit/>
          </a:bodyPr>
          <a:lstStyle/>
          <a:p>
            <a:endParaRPr lang="en-US" sz="3200" dirty="0">
              <a:latin typeface="Helvetica Light"/>
              <a:cs typeface="Helvetica Light"/>
            </a:endParaRPr>
          </a:p>
          <a:p>
            <a:r>
              <a:rPr lang="en-US" sz="3200" dirty="0">
                <a:latin typeface="Helvetica Light"/>
                <a:cs typeface="Helvetica Light"/>
              </a:rPr>
              <a:t>Pain</a:t>
            </a:r>
          </a:p>
          <a:p>
            <a:endParaRPr lang="en-US" sz="3200" dirty="0">
              <a:latin typeface="Helvetica Light"/>
              <a:cs typeface="Helvetica Light"/>
            </a:endParaRPr>
          </a:p>
          <a:p>
            <a:r>
              <a:rPr lang="en-US" sz="3200" dirty="0">
                <a:latin typeface="Helvetica Light"/>
                <a:cs typeface="Helvetica Light"/>
              </a:rPr>
              <a:t>Emotions</a:t>
            </a:r>
          </a:p>
          <a:p>
            <a:endParaRPr lang="en-US" sz="3200" dirty="0">
              <a:latin typeface="Helvetica Light"/>
              <a:cs typeface="Helvetica Light"/>
            </a:endParaRPr>
          </a:p>
        </p:txBody>
      </p:sp>
      <p:sp>
        <p:nvSpPr>
          <p:cNvPr id="8" name="TextBox 7"/>
          <p:cNvSpPr txBox="1"/>
          <p:nvPr/>
        </p:nvSpPr>
        <p:spPr>
          <a:xfrm>
            <a:off x="6683842" y="4924736"/>
            <a:ext cx="2952206" cy="1846659"/>
          </a:xfrm>
          <a:prstGeom prst="rect">
            <a:avLst/>
          </a:prstGeom>
          <a:noFill/>
        </p:spPr>
        <p:txBody>
          <a:bodyPr wrap="square" rtlCol="0">
            <a:spAutoFit/>
          </a:bodyPr>
          <a:lstStyle/>
          <a:p>
            <a:r>
              <a:rPr lang="en-US" sz="3200" dirty="0">
                <a:latin typeface="Helvetica Light"/>
                <a:cs typeface="Helvetica Light"/>
              </a:rPr>
              <a:t>Thoughts</a:t>
            </a:r>
          </a:p>
          <a:p>
            <a:endParaRPr lang="en-US" sz="3200" dirty="0">
              <a:latin typeface="Helvetica Light"/>
              <a:cs typeface="Helvetica Light"/>
            </a:endParaRPr>
          </a:p>
          <a:p>
            <a:r>
              <a:rPr lang="en-US" sz="3200" dirty="0">
                <a:latin typeface="Helvetica Light"/>
                <a:cs typeface="Helvetica Light"/>
              </a:rPr>
              <a:t>Fatigue</a:t>
            </a:r>
          </a:p>
          <a:p>
            <a:endParaRPr lang="en-US" dirty="0"/>
          </a:p>
        </p:txBody>
      </p:sp>
    </p:spTree>
    <p:extLst>
      <p:ext uri="{BB962C8B-B14F-4D97-AF65-F5344CB8AC3E}">
        <p14:creationId xmlns:p14="http://schemas.microsoft.com/office/powerpoint/2010/main" val="4283783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mp8-01.jpg"/>
          <p:cNvPicPr>
            <a:picLocks noChangeAspect="1"/>
          </p:cNvPicPr>
          <p:nvPr/>
        </p:nvPicPr>
        <p:blipFill>
          <a:blip r:embed="rId2"/>
          <a:stretch>
            <a:fillRect/>
          </a:stretch>
        </p:blipFill>
        <p:spPr>
          <a:xfrm>
            <a:off x="1524000" y="0"/>
            <a:ext cx="9144000" cy="6858000"/>
          </a:xfrm>
          <a:prstGeom prst="rect">
            <a:avLst/>
          </a:prstGeom>
        </p:spPr>
      </p:pic>
      <p:sp>
        <p:nvSpPr>
          <p:cNvPr id="6" name="Rectangle 5"/>
          <p:cNvSpPr/>
          <p:nvPr/>
        </p:nvSpPr>
        <p:spPr>
          <a:xfrm>
            <a:off x="2455334" y="1145494"/>
            <a:ext cx="7238999" cy="2123658"/>
          </a:xfrm>
          <a:prstGeom prst="rect">
            <a:avLst/>
          </a:prstGeom>
        </p:spPr>
        <p:txBody>
          <a:bodyPr wrap="square">
            <a:spAutoFit/>
          </a:bodyPr>
          <a:lstStyle/>
          <a:p>
            <a:pPr lvl="0" algn="ctr">
              <a:defRPr sz="1800"/>
            </a:pPr>
            <a:r>
              <a:rPr lang="en-US" sz="4400" dirty="0">
                <a:solidFill>
                  <a:schemeClr val="bg1"/>
                </a:solidFill>
                <a:latin typeface="Helvetica Light"/>
                <a:cs typeface="Helvetica Light"/>
              </a:rPr>
              <a:t>Let’s experiment</a:t>
            </a:r>
          </a:p>
          <a:p>
            <a:pPr lvl="0" algn="ctr">
              <a:defRPr sz="1800"/>
            </a:pPr>
            <a:r>
              <a:rPr lang="en-US" sz="4400" dirty="0">
                <a:solidFill>
                  <a:schemeClr val="bg1"/>
                </a:solidFill>
                <a:latin typeface="Helvetica Light"/>
                <a:cs typeface="Helvetica Light"/>
              </a:rPr>
              <a:t>with riding the waves</a:t>
            </a:r>
          </a:p>
          <a:p>
            <a:pPr lvl="0" algn="ctr">
              <a:defRPr sz="1800"/>
            </a:pPr>
            <a:r>
              <a:rPr lang="en-US" sz="4400" dirty="0">
                <a:solidFill>
                  <a:schemeClr val="bg1"/>
                </a:solidFill>
                <a:latin typeface="Helvetica Light"/>
                <a:cs typeface="Helvetica Light"/>
              </a:rPr>
              <a:t>of breath…</a:t>
            </a:r>
          </a:p>
        </p:txBody>
      </p:sp>
      <p:sp>
        <p:nvSpPr>
          <p:cNvPr id="3" name="Rectangle 2"/>
          <p:cNvSpPr/>
          <p:nvPr/>
        </p:nvSpPr>
        <p:spPr>
          <a:xfrm>
            <a:off x="2320955" y="5312653"/>
            <a:ext cx="7810151" cy="707886"/>
          </a:xfrm>
          <a:prstGeom prst="rect">
            <a:avLst/>
          </a:prstGeom>
        </p:spPr>
        <p:txBody>
          <a:bodyPr wrap="square">
            <a:spAutoFit/>
          </a:bodyPr>
          <a:lstStyle/>
          <a:p>
            <a:pPr lvl="0" algn="ctr">
              <a:defRPr sz="1800"/>
            </a:pPr>
            <a:r>
              <a:rPr lang="en-US" sz="4000" dirty="0">
                <a:latin typeface="Helvetica Light"/>
                <a:cs typeface="Helvetica Light"/>
              </a:rPr>
              <a:t>What did you notice?</a:t>
            </a:r>
          </a:p>
        </p:txBody>
      </p:sp>
    </p:spTree>
    <p:extLst>
      <p:ext uri="{BB962C8B-B14F-4D97-AF65-F5344CB8AC3E}">
        <p14:creationId xmlns:p14="http://schemas.microsoft.com/office/powerpoint/2010/main" val="2208323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mp4-01.jpg"/>
          <p:cNvPicPr>
            <a:picLocks noChangeAspect="1"/>
          </p:cNvPicPr>
          <p:nvPr/>
        </p:nvPicPr>
        <p:blipFill>
          <a:blip r:embed="rId2"/>
          <a:stretch>
            <a:fillRect/>
          </a:stretch>
        </p:blipFill>
        <p:spPr>
          <a:xfrm>
            <a:off x="1497885" y="-94593"/>
            <a:ext cx="9144000" cy="6858000"/>
          </a:xfrm>
          <a:prstGeom prst="rect">
            <a:avLst/>
          </a:prstGeom>
        </p:spPr>
      </p:pic>
      <p:sp>
        <p:nvSpPr>
          <p:cNvPr id="4" name="TextBox 3"/>
          <p:cNvSpPr txBox="1"/>
          <p:nvPr/>
        </p:nvSpPr>
        <p:spPr>
          <a:xfrm>
            <a:off x="1641567" y="842561"/>
            <a:ext cx="6309360" cy="1938992"/>
          </a:xfrm>
          <a:prstGeom prst="rect">
            <a:avLst/>
          </a:prstGeom>
          <a:noFill/>
        </p:spPr>
        <p:txBody>
          <a:bodyPr wrap="square" rtlCol="0">
            <a:spAutoFit/>
          </a:bodyPr>
          <a:lstStyle/>
          <a:p>
            <a:r>
              <a:rPr lang="en-US" sz="4000" dirty="0">
                <a:solidFill>
                  <a:schemeClr val="bg1"/>
                </a:solidFill>
                <a:latin typeface="Helvetica"/>
                <a:cs typeface="Helvetica"/>
              </a:rPr>
              <a:t>Benefits of</a:t>
            </a:r>
          </a:p>
          <a:p>
            <a:endParaRPr lang="en-US" sz="4000" dirty="0">
              <a:solidFill>
                <a:schemeClr val="bg1"/>
              </a:solidFill>
              <a:latin typeface="Helvetica"/>
              <a:cs typeface="Helvetica"/>
            </a:endParaRPr>
          </a:p>
          <a:p>
            <a:r>
              <a:rPr lang="en-US" sz="4000" dirty="0">
                <a:solidFill>
                  <a:schemeClr val="bg1"/>
                </a:solidFill>
                <a:latin typeface="Helvetica"/>
                <a:cs typeface="Helvetica"/>
              </a:rPr>
              <a:t>Breathing Techniques</a:t>
            </a:r>
          </a:p>
        </p:txBody>
      </p:sp>
      <p:sp>
        <p:nvSpPr>
          <p:cNvPr id="5" name="Rectangle 4"/>
          <p:cNvSpPr/>
          <p:nvPr/>
        </p:nvSpPr>
        <p:spPr>
          <a:xfrm>
            <a:off x="7212723" y="2230821"/>
            <a:ext cx="3216167" cy="3785652"/>
          </a:xfrm>
          <a:prstGeom prst="rect">
            <a:avLst/>
          </a:prstGeom>
        </p:spPr>
        <p:txBody>
          <a:bodyPr wrap="square">
            <a:spAutoFit/>
          </a:bodyPr>
          <a:lstStyle/>
          <a:p>
            <a:endParaRPr lang="en-US" sz="3200" dirty="0" smtClean="0">
              <a:latin typeface="Helvetica Light"/>
              <a:cs typeface="Helvetica Light"/>
            </a:endParaRPr>
          </a:p>
          <a:p>
            <a:r>
              <a:rPr lang="en-US" sz="3200" dirty="0" smtClean="0">
                <a:latin typeface="Helvetica Light"/>
                <a:cs typeface="Helvetica Light"/>
              </a:rPr>
              <a:t>Physical:</a:t>
            </a:r>
          </a:p>
          <a:p>
            <a:r>
              <a:rPr lang="en-US" sz="2400" dirty="0" smtClean="0">
                <a:latin typeface="Helvetica Light"/>
                <a:cs typeface="Helvetica Light"/>
              </a:rPr>
              <a:t>Oxygenates the body Lowers pain</a:t>
            </a:r>
          </a:p>
          <a:p>
            <a:r>
              <a:rPr lang="en-US" sz="2400" dirty="0" smtClean="0">
                <a:latin typeface="Helvetica Light"/>
                <a:cs typeface="Helvetica Light"/>
              </a:rPr>
              <a:t>Aids digestion</a:t>
            </a:r>
          </a:p>
          <a:p>
            <a:r>
              <a:rPr lang="en-US" sz="2400" dirty="0" smtClean="0">
                <a:latin typeface="Helvetica Light"/>
                <a:cs typeface="Helvetica Light"/>
              </a:rPr>
              <a:t>Eases muscle tension Increases stamina</a:t>
            </a:r>
          </a:p>
          <a:p>
            <a:r>
              <a:rPr lang="en-US" sz="2400" dirty="0" smtClean="0">
                <a:latin typeface="Helvetica Light"/>
                <a:cs typeface="Helvetica Light"/>
              </a:rPr>
              <a:t>Improves sleep</a:t>
            </a:r>
          </a:p>
          <a:p>
            <a:pPr algn="ctr"/>
            <a:endParaRPr lang="en-US" sz="3200" dirty="0">
              <a:latin typeface="Helvetica Light"/>
              <a:cs typeface="Helvetica Light"/>
            </a:endParaRPr>
          </a:p>
        </p:txBody>
      </p:sp>
      <p:sp>
        <p:nvSpPr>
          <p:cNvPr id="6" name="TextBox 5"/>
          <p:cNvSpPr txBox="1"/>
          <p:nvPr/>
        </p:nvSpPr>
        <p:spPr>
          <a:xfrm>
            <a:off x="3728545" y="4611247"/>
            <a:ext cx="3387806" cy="2893100"/>
          </a:xfrm>
          <a:prstGeom prst="rect">
            <a:avLst/>
          </a:prstGeom>
          <a:noFill/>
        </p:spPr>
        <p:txBody>
          <a:bodyPr wrap="square" rtlCol="0">
            <a:spAutoFit/>
          </a:bodyPr>
          <a:lstStyle/>
          <a:p>
            <a:r>
              <a:rPr lang="en-US" sz="3200" dirty="0" smtClean="0">
                <a:latin typeface="Helvetica Light"/>
                <a:cs typeface="Helvetica Light"/>
              </a:rPr>
              <a:t>Emotional</a:t>
            </a:r>
            <a:r>
              <a:rPr lang="en-US" sz="2800" dirty="0" smtClean="0">
                <a:latin typeface="Helvetica Light"/>
                <a:cs typeface="Helvetica Light"/>
              </a:rPr>
              <a:t>:</a:t>
            </a:r>
          </a:p>
          <a:p>
            <a:r>
              <a:rPr lang="en-US" sz="2800" dirty="0" smtClean="0">
                <a:latin typeface="Helvetica Light"/>
                <a:cs typeface="Helvetica Light"/>
              </a:rPr>
              <a:t>C</a:t>
            </a:r>
            <a:r>
              <a:rPr lang="en-US" sz="2400" dirty="0" smtClean="0">
                <a:latin typeface="Helvetica Light"/>
                <a:cs typeface="Helvetica Light"/>
              </a:rPr>
              <a:t>alms the mind</a:t>
            </a:r>
          </a:p>
          <a:p>
            <a:r>
              <a:rPr lang="en-US" sz="2400" dirty="0" smtClean="0">
                <a:latin typeface="Helvetica Light"/>
                <a:cs typeface="Helvetica Light"/>
              </a:rPr>
              <a:t>Calms nervous system</a:t>
            </a:r>
          </a:p>
          <a:p>
            <a:r>
              <a:rPr lang="en-US" sz="2400" dirty="0" smtClean="0">
                <a:latin typeface="Helvetica Light"/>
                <a:cs typeface="Helvetica Light"/>
              </a:rPr>
              <a:t>Uplifts mood</a:t>
            </a:r>
          </a:p>
          <a:p>
            <a:r>
              <a:rPr lang="en-US" sz="2400" dirty="0" smtClean="0">
                <a:latin typeface="Helvetica Light"/>
                <a:cs typeface="Helvetica Light"/>
              </a:rPr>
              <a:t>Improves clarity</a:t>
            </a:r>
          </a:p>
          <a:p>
            <a:endParaRPr lang="en-US" sz="3200" dirty="0">
              <a:latin typeface="Helvetica Light"/>
              <a:cs typeface="Helvetica Light"/>
            </a:endParaRPr>
          </a:p>
          <a:p>
            <a:endParaRPr lang="en-US" dirty="0"/>
          </a:p>
        </p:txBody>
      </p:sp>
    </p:spTree>
    <p:extLst>
      <p:ext uri="{BB962C8B-B14F-4D97-AF65-F5344CB8AC3E}">
        <p14:creationId xmlns:p14="http://schemas.microsoft.com/office/powerpoint/2010/main" val="1328808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171450"/>
            <a:ext cx="6347713" cy="1581150"/>
          </a:xfrm>
        </p:spPr>
        <p:txBody>
          <a:bodyPr>
            <a:normAutofit/>
          </a:bodyPr>
          <a:lstStyle/>
          <a:p>
            <a:pPr algn="ctr"/>
            <a:r>
              <a:rPr lang="en-US" dirty="0">
                <a:solidFill>
                  <a:schemeClr val="accent2"/>
                </a:solidFill>
              </a:rPr>
              <a:t/>
            </a:r>
            <a:br>
              <a:rPr lang="en-US" dirty="0">
                <a:solidFill>
                  <a:schemeClr val="accent2"/>
                </a:solidFill>
              </a:rPr>
            </a:br>
            <a:r>
              <a:rPr lang="en-US" b="1" dirty="0">
                <a:solidFill>
                  <a:schemeClr val="tx1"/>
                </a:solidFill>
              </a:rPr>
              <a:t>Disclaimer</a:t>
            </a:r>
          </a:p>
        </p:txBody>
      </p:sp>
      <p:sp>
        <p:nvSpPr>
          <p:cNvPr id="3" name="Content Placeholder 2"/>
          <p:cNvSpPr>
            <a:spLocks noGrp="1"/>
          </p:cNvSpPr>
          <p:nvPr>
            <p:ph idx="1"/>
          </p:nvPr>
        </p:nvSpPr>
        <p:spPr>
          <a:xfrm>
            <a:off x="3124201" y="1695450"/>
            <a:ext cx="6858001" cy="4705350"/>
          </a:xfrm>
        </p:spPr>
        <p:txBody>
          <a:bodyPr>
            <a:noAutofit/>
          </a:bodyPr>
          <a:lstStyle/>
          <a:p>
            <a:pPr>
              <a:buFont typeface="Wingdings" pitchFamily="2" charset="2"/>
              <a:buChar char="§"/>
            </a:pPr>
            <a:r>
              <a:rPr lang="en-US" sz="2000" dirty="0"/>
              <a:t>The information provided by speakers in any presentation made as part of the 2016 NAF Annual Ataxia Conference is for informational use only.</a:t>
            </a:r>
          </a:p>
          <a:p>
            <a:pPr>
              <a:buFont typeface="Wingdings" pitchFamily="2" charset="2"/>
              <a:buChar char="§"/>
            </a:pPr>
            <a:r>
              <a:rPr lang="en-US" sz="2000" dirty="0"/>
              <a:t>NAF encourages all attendees to consult with their primary care provider, neurologist, or other health care provider about any advice, exercise,  therapies, medication, treatment, nutritional supplement, or regimen that may have been mentioned as part of any presentation.</a:t>
            </a:r>
          </a:p>
          <a:p>
            <a:pPr>
              <a:buFont typeface="Wingdings" pitchFamily="2" charset="2"/>
              <a:buChar char="§"/>
            </a:pPr>
            <a:r>
              <a:rPr lang="en-US" sz="2000" dirty="0"/>
              <a:t>Products or services mentioned during these presentations does not imply endorsement by NAF. </a:t>
            </a:r>
          </a:p>
        </p:txBody>
      </p:sp>
      <p:pic>
        <p:nvPicPr>
          <p:cNvPr id="4" name="Picture 3" descr="atalogo.gif"/>
          <p:cNvPicPr>
            <a:picLocks noChangeAspect="1"/>
          </p:cNvPicPr>
          <p:nvPr/>
        </p:nvPicPr>
        <p:blipFill>
          <a:blip r:embed="rId3" cstate="print"/>
          <a:stretch>
            <a:fillRect/>
          </a:stretch>
        </p:blipFill>
        <p:spPr>
          <a:xfrm>
            <a:off x="2362200" y="5448300"/>
            <a:ext cx="3810000" cy="952500"/>
          </a:xfrm>
          <a:prstGeom prst="rect">
            <a:avLst/>
          </a:prstGeom>
        </p:spPr>
      </p:pic>
    </p:spTree>
    <p:extLst>
      <p:ext uri="{BB962C8B-B14F-4D97-AF65-F5344CB8AC3E}">
        <p14:creationId xmlns:p14="http://schemas.microsoft.com/office/powerpoint/2010/main" val="4102881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mp9-01.jpg"/>
          <p:cNvPicPr>
            <a:picLocks noChangeAspect="1"/>
          </p:cNvPicPr>
          <p:nvPr/>
        </p:nvPicPr>
        <p:blipFill>
          <a:blip r:embed="rId2"/>
          <a:stretch>
            <a:fillRect/>
          </a:stretch>
        </p:blipFill>
        <p:spPr>
          <a:xfrm>
            <a:off x="1524000" y="0"/>
            <a:ext cx="9144000" cy="6858000"/>
          </a:xfrm>
          <a:prstGeom prst="rect">
            <a:avLst/>
          </a:prstGeom>
        </p:spPr>
      </p:pic>
      <p:sp>
        <p:nvSpPr>
          <p:cNvPr id="3" name="Rectangle 2"/>
          <p:cNvSpPr/>
          <p:nvPr/>
        </p:nvSpPr>
        <p:spPr>
          <a:xfrm>
            <a:off x="2940521" y="740541"/>
            <a:ext cx="6310961" cy="1446550"/>
          </a:xfrm>
          <a:prstGeom prst="rect">
            <a:avLst/>
          </a:prstGeom>
        </p:spPr>
        <p:txBody>
          <a:bodyPr wrap="square">
            <a:spAutoFit/>
          </a:bodyPr>
          <a:lstStyle/>
          <a:p>
            <a:pPr lvl="0" algn="ctr">
              <a:defRPr sz="1800"/>
            </a:pPr>
            <a:r>
              <a:rPr lang="en-US" sz="4400" dirty="0">
                <a:latin typeface="Helvetica Light"/>
                <a:cs typeface="Helvetica Light"/>
              </a:rPr>
              <a:t>Let’s take </a:t>
            </a:r>
            <a:r>
              <a:rPr lang="en-US" sz="4400" dirty="0" smtClean="0">
                <a:latin typeface="Helvetica Light"/>
                <a:cs typeface="Helvetica Light"/>
              </a:rPr>
              <a:t>breath a bit </a:t>
            </a:r>
            <a:r>
              <a:rPr lang="en-US" sz="4400" dirty="0">
                <a:latin typeface="Helvetica Light"/>
                <a:cs typeface="Helvetica Light"/>
              </a:rPr>
              <a:t>further…</a:t>
            </a:r>
          </a:p>
        </p:txBody>
      </p:sp>
      <p:sp>
        <p:nvSpPr>
          <p:cNvPr id="4" name="Rectangle 3"/>
          <p:cNvSpPr/>
          <p:nvPr/>
        </p:nvSpPr>
        <p:spPr>
          <a:xfrm>
            <a:off x="2341179" y="4303987"/>
            <a:ext cx="7330966" cy="584775"/>
          </a:xfrm>
          <a:prstGeom prst="rect">
            <a:avLst/>
          </a:prstGeom>
        </p:spPr>
        <p:txBody>
          <a:bodyPr wrap="square">
            <a:spAutoFit/>
          </a:bodyPr>
          <a:lstStyle/>
          <a:p>
            <a:pPr lvl="0" algn="ctr">
              <a:defRPr sz="1800"/>
            </a:pPr>
            <a:r>
              <a:rPr lang="en-US" sz="3200" dirty="0">
                <a:latin typeface="Helvetica Light"/>
                <a:cs typeface="Helvetica Light"/>
              </a:rPr>
              <a:t>What did you notice?</a:t>
            </a:r>
          </a:p>
        </p:txBody>
      </p:sp>
    </p:spTree>
    <p:extLst>
      <p:ext uri="{BB962C8B-B14F-4D97-AF65-F5344CB8AC3E}">
        <p14:creationId xmlns:p14="http://schemas.microsoft.com/office/powerpoint/2010/main" val="3719048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mp12-01.jpg"/>
          <p:cNvPicPr>
            <a:picLocks noChangeAspect="1"/>
          </p:cNvPicPr>
          <p:nvPr/>
        </p:nvPicPr>
        <p:blipFill>
          <a:blip r:embed="rId2"/>
          <a:stretch>
            <a:fillRect/>
          </a:stretch>
        </p:blipFill>
        <p:spPr>
          <a:xfrm>
            <a:off x="1524000" y="0"/>
            <a:ext cx="9144000" cy="6858000"/>
          </a:xfrm>
          <a:prstGeom prst="rect">
            <a:avLst/>
          </a:prstGeom>
        </p:spPr>
      </p:pic>
      <p:sp>
        <p:nvSpPr>
          <p:cNvPr id="4" name="TextBox 3"/>
          <p:cNvSpPr txBox="1"/>
          <p:nvPr/>
        </p:nvSpPr>
        <p:spPr>
          <a:xfrm>
            <a:off x="1563189" y="2050870"/>
            <a:ext cx="9144000" cy="2308324"/>
          </a:xfrm>
          <a:prstGeom prst="rect">
            <a:avLst/>
          </a:prstGeom>
          <a:noFill/>
        </p:spPr>
        <p:txBody>
          <a:bodyPr wrap="square" rtlCol="0">
            <a:spAutoFit/>
          </a:bodyPr>
          <a:lstStyle/>
          <a:p>
            <a:pPr algn="ctr"/>
            <a:r>
              <a:rPr lang="en-US" sz="3600" dirty="0">
                <a:solidFill>
                  <a:schemeClr val="bg1"/>
                </a:solidFill>
                <a:latin typeface="Helvetica"/>
                <a:cs typeface="Helvetica"/>
              </a:rPr>
              <a:t>Remember</a:t>
            </a:r>
          </a:p>
          <a:p>
            <a:pPr algn="ctr"/>
            <a:endParaRPr lang="en-US" sz="3600" dirty="0">
              <a:solidFill>
                <a:schemeClr val="bg1"/>
              </a:solidFill>
              <a:latin typeface="Helvetica"/>
              <a:cs typeface="Helvetica"/>
            </a:endParaRPr>
          </a:p>
          <a:p>
            <a:pPr algn="ctr"/>
            <a:r>
              <a:rPr lang="en-US" sz="3600" dirty="0">
                <a:solidFill>
                  <a:schemeClr val="bg1"/>
                </a:solidFill>
                <a:latin typeface="Helvetica"/>
                <a:cs typeface="Helvetica"/>
              </a:rPr>
              <a:t>You are so Much More Than</a:t>
            </a:r>
          </a:p>
          <a:p>
            <a:pPr algn="ctr"/>
            <a:r>
              <a:rPr lang="en-US" sz="3600" dirty="0">
                <a:solidFill>
                  <a:schemeClr val="bg1"/>
                </a:solidFill>
                <a:latin typeface="Helvetica"/>
                <a:cs typeface="Helvetica"/>
              </a:rPr>
              <a:t> a Patient or Caregiver</a:t>
            </a:r>
          </a:p>
        </p:txBody>
      </p:sp>
      <p:sp>
        <p:nvSpPr>
          <p:cNvPr id="5" name="Rectangle 4"/>
          <p:cNvSpPr/>
          <p:nvPr/>
        </p:nvSpPr>
        <p:spPr>
          <a:xfrm>
            <a:off x="3757759" y="2860765"/>
            <a:ext cx="4689565" cy="3539430"/>
          </a:xfrm>
          <a:prstGeom prst="rect">
            <a:avLst/>
          </a:prstGeom>
        </p:spPr>
        <p:txBody>
          <a:bodyPr wrap="square">
            <a:spAutoFit/>
          </a:bodyPr>
          <a:lstStyle/>
          <a:p>
            <a:endParaRPr lang="en-US" sz="3200" dirty="0">
              <a:latin typeface="Helvetica Light"/>
              <a:cs typeface="Helvetica Light"/>
            </a:endParaRPr>
          </a:p>
          <a:p>
            <a:endParaRPr lang="en-US" sz="3200" dirty="0">
              <a:latin typeface="Helvetica Light"/>
              <a:cs typeface="Helvetica Light"/>
            </a:endParaRPr>
          </a:p>
          <a:p>
            <a:endParaRPr lang="en-US" sz="3200" dirty="0">
              <a:latin typeface="Helvetica Light"/>
              <a:cs typeface="Helvetica Light"/>
            </a:endParaRPr>
          </a:p>
          <a:p>
            <a:pPr algn="ctr"/>
            <a:endParaRPr lang="en-US" sz="3200" dirty="0">
              <a:latin typeface="Helvetica Light"/>
              <a:cs typeface="Helvetica Light"/>
            </a:endParaRPr>
          </a:p>
          <a:p>
            <a:pPr algn="ctr"/>
            <a:endParaRPr lang="en-US" sz="3200" dirty="0">
              <a:latin typeface="Helvetica Light"/>
              <a:cs typeface="Helvetica Light"/>
            </a:endParaRPr>
          </a:p>
          <a:p>
            <a:pPr algn="ctr"/>
            <a:r>
              <a:rPr lang="en-US" sz="2800" dirty="0">
                <a:solidFill>
                  <a:schemeClr val="bg1"/>
                </a:solidFill>
                <a:latin typeface="Helvetica Light"/>
                <a:cs typeface="Helvetica Light"/>
              </a:rPr>
              <a:t>(iceberg analogy)</a:t>
            </a:r>
          </a:p>
          <a:p>
            <a:pPr algn="ctr"/>
            <a:endParaRPr lang="en-US" sz="2800" dirty="0">
              <a:latin typeface="Helvetica Light"/>
              <a:cs typeface="Helvetica Light"/>
            </a:endParaRPr>
          </a:p>
        </p:txBody>
      </p:sp>
    </p:spTree>
    <p:extLst>
      <p:ext uri="{BB962C8B-B14F-4D97-AF65-F5344CB8AC3E}">
        <p14:creationId xmlns:p14="http://schemas.microsoft.com/office/powerpoint/2010/main" val="2349161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mp13-01.jpg"/>
          <p:cNvPicPr>
            <a:picLocks noChangeAspect="1"/>
          </p:cNvPicPr>
          <p:nvPr/>
        </p:nvPicPr>
        <p:blipFill>
          <a:blip r:embed="rId2"/>
          <a:stretch>
            <a:fillRect/>
          </a:stretch>
        </p:blipFill>
        <p:spPr>
          <a:xfrm>
            <a:off x="1524000" y="0"/>
            <a:ext cx="9144000" cy="6858000"/>
          </a:xfrm>
          <a:prstGeom prst="rect">
            <a:avLst/>
          </a:prstGeom>
        </p:spPr>
      </p:pic>
      <p:sp>
        <p:nvSpPr>
          <p:cNvPr id="3" name="Rectangle 2"/>
          <p:cNvSpPr/>
          <p:nvPr/>
        </p:nvSpPr>
        <p:spPr>
          <a:xfrm>
            <a:off x="1337515" y="178833"/>
            <a:ext cx="5699001" cy="1077218"/>
          </a:xfrm>
          <a:prstGeom prst="rect">
            <a:avLst/>
          </a:prstGeom>
        </p:spPr>
        <p:txBody>
          <a:bodyPr wrap="square">
            <a:spAutoFit/>
          </a:bodyPr>
          <a:lstStyle/>
          <a:p>
            <a:pPr lvl="0" algn="ctr">
              <a:defRPr sz="1800"/>
            </a:pPr>
            <a:r>
              <a:rPr lang="en-US" sz="3200" dirty="0">
                <a:solidFill>
                  <a:schemeClr val="bg1"/>
                </a:solidFill>
                <a:latin typeface="Helvetica Light"/>
                <a:cs typeface="Helvetica Light"/>
              </a:rPr>
              <a:t>Solution Time!</a:t>
            </a:r>
          </a:p>
          <a:p>
            <a:pPr lvl="0" algn="ctr">
              <a:defRPr sz="1800"/>
            </a:pPr>
            <a:r>
              <a:rPr lang="en-US" sz="3200" dirty="0">
                <a:solidFill>
                  <a:schemeClr val="bg1"/>
                </a:solidFill>
                <a:latin typeface="Helvetica Light"/>
                <a:cs typeface="Helvetica Light"/>
              </a:rPr>
              <a:t>Let’s get a game plan …</a:t>
            </a:r>
          </a:p>
        </p:txBody>
      </p:sp>
      <p:sp>
        <p:nvSpPr>
          <p:cNvPr id="4" name="Rectangle 3"/>
          <p:cNvSpPr/>
          <p:nvPr/>
        </p:nvSpPr>
        <p:spPr>
          <a:xfrm>
            <a:off x="1475818" y="1319339"/>
            <a:ext cx="5273319" cy="1815882"/>
          </a:xfrm>
          <a:prstGeom prst="rect">
            <a:avLst/>
          </a:prstGeom>
        </p:spPr>
        <p:txBody>
          <a:bodyPr wrap="square">
            <a:spAutoFit/>
          </a:bodyPr>
          <a:lstStyle/>
          <a:p>
            <a:r>
              <a:rPr lang="en-US" sz="2400" dirty="0">
                <a:solidFill>
                  <a:schemeClr val="bg1"/>
                </a:solidFill>
                <a:latin typeface="Helvetica Light"/>
                <a:cs typeface="Helvetica Light"/>
              </a:rPr>
              <a:t>Begin each day with a short practice</a:t>
            </a:r>
          </a:p>
          <a:p>
            <a:endParaRPr lang="en-US" sz="2400" dirty="0">
              <a:solidFill>
                <a:schemeClr val="bg1"/>
              </a:solidFill>
              <a:latin typeface="Helvetica Light"/>
              <a:cs typeface="Helvetica Light"/>
            </a:endParaRPr>
          </a:p>
          <a:p>
            <a:r>
              <a:rPr lang="en-US" sz="2400" dirty="0">
                <a:solidFill>
                  <a:schemeClr val="bg1"/>
                </a:solidFill>
                <a:latin typeface="Helvetica Light"/>
                <a:cs typeface="Helvetica Light"/>
              </a:rPr>
              <a:t>Each day look for simple ways to</a:t>
            </a:r>
          </a:p>
          <a:p>
            <a:r>
              <a:rPr lang="en-US" sz="2400" dirty="0">
                <a:solidFill>
                  <a:schemeClr val="bg1"/>
                </a:solidFill>
                <a:latin typeface="Helvetica Light"/>
                <a:cs typeface="Helvetica Light"/>
              </a:rPr>
              <a:t>fill up and recharge</a:t>
            </a:r>
          </a:p>
          <a:p>
            <a:endParaRPr lang="en-US" sz="1600" i="1" dirty="0">
              <a:latin typeface="Helvetica Light"/>
              <a:cs typeface="Helvetica Light"/>
            </a:endParaRPr>
          </a:p>
        </p:txBody>
      </p:sp>
      <p:sp>
        <p:nvSpPr>
          <p:cNvPr id="7" name="TextBox 6"/>
          <p:cNvSpPr txBox="1"/>
          <p:nvPr/>
        </p:nvSpPr>
        <p:spPr>
          <a:xfrm>
            <a:off x="6109064" y="4428302"/>
            <a:ext cx="4454434" cy="2308324"/>
          </a:xfrm>
          <a:prstGeom prst="rect">
            <a:avLst/>
          </a:prstGeom>
          <a:noFill/>
        </p:spPr>
        <p:txBody>
          <a:bodyPr wrap="square" rtlCol="0">
            <a:spAutoFit/>
          </a:bodyPr>
          <a:lstStyle/>
          <a:p>
            <a:pPr algn="r"/>
            <a:r>
              <a:rPr lang="en-US" sz="2400" i="1" dirty="0">
                <a:solidFill>
                  <a:schemeClr val="bg1"/>
                </a:solidFill>
                <a:latin typeface="Helvetica Light"/>
                <a:cs typeface="Helvetica Light"/>
              </a:rPr>
              <a:t>What do you enjoy that you no longer do?  Can you stay present with your tasks?</a:t>
            </a:r>
          </a:p>
          <a:p>
            <a:pPr algn="r"/>
            <a:endParaRPr lang="en-US" sz="2400" dirty="0">
              <a:solidFill>
                <a:schemeClr val="bg1"/>
              </a:solidFill>
              <a:latin typeface="Helvetica Light"/>
              <a:cs typeface="Helvetica Light"/>
            </a:endParaRPr>
          </a:p>
          <a:p>
            <a:pPr algn="r"/>
            <a:endParaRPr lang="en-US" sz="2400" dirty="0">
              <a:solidFill>
                <a:schemeClr val="bg1"/>
              </a:solidFill>
              <a:latin typeface="Helvetica Light"/>
              <a:cs typeface="Helvetica Light"/>
            </a:endParaRPr>
          </a:p>
          <a:p>
            <a:pPr algn="r"/>
            <a:r>
              <a:rPr lang="en-US" sz="2400" dirty="0">
                <a:solidFill>
                  <a:schemeClr val="bg1"/>
                </a:solidFill>
                <a:latin typeface="Helvetica Light"/>
                <a:cs typeface="Helvetica Light"/>
              </a:rPr>
              <a:t>Commitment time!</a:t>
            </a:r>
          </a:p>
        </p:txBody>
      </p:sp>
    </p:spTree>
    <p:extLst>
      <p:ext uri="{BB962C8B-B14F-4D97-AF65-F5344CB8AC3E}">
        <p14:creationId xmlns:p14="http://schemas.microsoft.com/office/powerpoint/2010/main" val="3998639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mp15-01.jpg"/>
          <p:cNvPicPr>
            <a:picLocks noChangeAspect="1"/>
          </p:cNvPicPr>
          <p:nvPr/>
        </p:nvPicPr>
        <p:blipFill>
          <a:blip r:embed="rId2"/>
          <a:stretch>
            <a:fillRect/>
          </a:stretch>
        </p:blipFill>
        <p:spPr>
          <a:xfrm>
            <a:off x="1524000" y="0"/>
            <a:ext cx="9144000" cy="6858000"/>
          </a:xfrm>
          <a:prstGeom prst="rect">
            <a:avLst/>
          </a:prstGeom>
        </p:spPr>
      </p:pic>
      <p:sp>
        <p:nvSpPr>
          <p:cNvPr id="2" name="Title 1"/>
          <p:cNvSpPr>
            <a:spLocks noGrp="1"/>
          </p:cNvSpPr>
          <p:nvPr>
            <p:ph type="title"/>
          </p:nvPr>
        </p:nvSpPr>
        <p:spPr>
          <a:xfrm>
            <a:off x="3078480" y="169814"/>
            <a:ext cx="6087292" cy="1143000"/>
          </a:xfrm>
        </p:spPr>
        <p:txBody>
          <a:bodyPr>
            <a:noAutofit/>
          </a:bodyPr>
          <a:lstStyle/>
          <a:p>
            <a:r>
              <a:rPr lang="en-US" sz="3600" dirty="0"/>
              <a:t>No time? No problem!</a:t>
            </a:r>
            <a:br>
              <a:rPr lang="en-US" sz="3600" dirty="0"/>
            </a:br>
            <a:r>
              <a:rPr lang="en-US" sz="3600" dirty="0"/>
              <a:t> fill up with daily tasks</a:t>
            </a:r>
          </a:p>
        </p:txBody>
      </p:sp>
    </p:spTree>
    <p:extLst>
      <p:ext uri="{BB962C8B-B14F-4D97-AF65-F5344CB8AC3E}">
        <p14:creationId xmlns:p14="http://schemas.microsoft.com/office/powerpoint/2010/main" val="2453453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mp6-01.jpg"/>
          <p:cNvPicPr>
            <a:picLocks noChangeAspect="1"/>
          </p:cNvPicPr>
          <p:nvPr/>
        </p:nvPicPr>
        <p:blipFill>
          <a:blip r:embed="rId2"/>
          <a:stretch>
            <a:fillRect/>
          </a:stretch>
        </p:blipFill>
        <p:spPr>
          <a:xfrm>
            <a:off x="1524000" y="0"/>
            <a:ext cx="9144000" cy="6858000"/>
          </a:xfrm>
          <a:prstGeom prst="rect">
            <a:avLst/>
          </a:prstGeom>
        </p:spPr>
      </p:pic>
      <p:sp>
        <p:nvSpPr>
          <p:cNvPr id="3" name="Rectangle 2"/>
          <p:cNvSpPr/>
          <p:nvPr/>
        </p:nvSpPr>
        <p:spPr>
          <a:xfrm>
            <a:off x="4019007" y="1959430"/>
            <a:ext cx="4245429" cy="1938992"/>
          </a:xfrm>
          <a:prstGeom prst="rect">
            <a:avLst/>
          </a:prstGeom>
        </p:spPr>
        <p:txBody>
          <a:bodyPr wrap="square">
            <a:spAutoFit/>
          </a:bodyPr>
          <a:lstStyle/>
          <a:p>
            <a:pPr lvl="0" algn="ctr">
              <a:defRPr sz="1800"/>
            </a:pPr>
            <a:r>
              <a:rPr lang="en-US" sz="4000" dirty="0">
                <a:solidFill>
                  <a:schemeClr val="bg1"/>
                </a:solidFill>
                <a:latin typeface="Helvetica Light"/>
                <a:cs typeface="Helvetica Light"/>
              </a:rPr>
              <a:t>Let’s put this all together with a  story</a:t>
            </a:r>
          </a:p>
        </p:txBody>
      </p:sp>
    </p:spTree>
    <p:extLst>
      <p:ext uri="{BB962C8B-B14F-4D97-AF65-F5344CB8AC3E}">
        <p14:creationId xmlns:p14="http://schemas.microsoft.com/office/powerpoint/2010/main" val="1508706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A73BD"/>
        </a:solidFill>
        <a:effectLst/>
      </p:bgPr>
    </p:bg>
    <p:spTree>
      <p:nvGrpSpPr>
        <p:cNvPr id="1" name=""/>
        <p:cNvGrpSpPr/>
        <p:nvPr/>
      </p:nvGrpSpPr>
      <p:grpSpPr>
        <a:xfrm>
          <a:off x="0" y="0"/>
          <a:ext cx="0" cy="0"/>
          <a:chOff x="0" y="0"/>
          <a:chExt cx="0" cy="0"/>
        </a:xfrm>
      </p:grpSpPr>
      <p:pic>
        <p:nvPicPr>
          <p:cNvPr id="11" name="Picture 10" descr="CCC2.jpg"/>
          <p:cNvPicPr>
            <a:picLocks noChangeAspect="1"/>
          </p:cNvPicPr>
          <p:nvPr/>
        </p:nvPicPr>
        <p:blipFill>
          <a:blip r:embed="rId2"/>
          <a:stretch>
            <a:fillRect/>
          </a:stretch>
        </p:blipFill>
        <p:spPr>
          <a:xfrm>
            <a:off x="1524000" y="334"/>
            <a:ext cx="9144000" cy="6857333"/>
          </a:xfrm>
          <a:prstGeom prst="rect">
            <a:avLst/>
          </a:prstGeom>
        </p:spPr>
      </p:pic>
      <p:sp>
        <p:nvSpPr>
          <p:cNvPr id="2" name="TextBox 1"/>
          <p:cNvSpPr txBox="1"/>
          <p:nvPr/>
        </p:nvSpPr>
        <p:spPr>
          <a:xfrm>
            <a:off x="1524000" y="6553271"/>
            <a:ext cx="9144000" cy="307777"/>
          </a:xfrm>
          <a:prstGeom prst="rect">
            <a:avLst/>
          </a:prstGeom>
          <a:solidFill>
            <a:srgbClr val="2A73BD"/>
          </a:solidFill>
        </p:spPr>
        <p:txBody>
          <a:bodyPr wrap="square" rtlCol="0">
            <a:spAutoFit/>
          </a:bodyPr>
          <a:lstStyle/>
          <a:p>
            <a:pPr algn="ctr"/>
            <a:r>
              <a:rPr lang="en-US" sz="1400" dirty="0">
                <a:latin typeface="Helvetica Light"/>
                <a:cs typeface="Helvetica Light"/>
              </a:rPr>
              <a:t>Custom Calm </a:t>
            </a:r>
            <a:r>
              <a:rPr lang="en-US" sz="1400" dirty="0">
                <a:latin typeface="Helvetica Light"/>
                <a:cs typeface="Helvetica Light"/>
                <a:sym typeface="Helvetica Light"/>
              </a:rPr>
              <a:t> | </a:t>
            </a:r>
            <a:r>
              <a:rPr lang="en-US" sz="1400" dirty="0">
                <a:latin typeface="Helvetica Light"/>
                <a:cs typeface="Helvetica Light"/>
              </a:rPr>
              <a:t>contact@customcalm.com </a:t>
            </a:r>
            <a:r>
              <a:rPr lang="en-US" sz="1400" dirty="0">
                <a:latin typeface="Helvetica Light"/>
                <a:cs typeface="Helvetica Light"/>
                <a:sym typeface="Helvetica Light"/>
              </a:rPr>
              <a:t> | </a:t>
            </a:r>
            <a:r>
              <a:rPr lang="en-US" sz="1400" dirty="0">
                <a:latin typeface="Helvetica Light"/>
                <a:cs typeface="Helvetica Light"/>
              </a:rPr>
              <a:t>www.customcalm.com</a:t>
            </a:r>
          </a:p>
        </p:txBody>
      </p:sp>
      <p:sp>
        <p:nvSpPr>
          <p:cNvPr id="4" name="TextBox 3"/>
          <p:cNvSpPr txBox="1"/>
          <p:nvPr/>
        </p:nvSpPr>
        <p:spPr>
          <a:xfrm>
            <a:off x="1524000" y="228600"/>
            <a:ext cx="9144000" cy="707886"/>
          </a:xfrm>
          <a:prstGeom prst="rect">
            <a:avLst/>
          </a:prstGeom>
          <a:noFill/>
        </p:spPr>
        <p:txBody>
          <a:bodyPr wrap="square" rtlCol="0">
            <a:spAutoFit/>
          </a:bodyPr>
          <a:lstStyle/>
          <a:p>
            <a:pPr algn="ctr"/>
            <a:r>
              <a:rPr lang="en-US" sz="4000" dirty="0">
                <a:latin typeface="Helvetica"/>
                <a:cs typeface="Helvetica"/>
              </a:rPr>
              <a:t>Thank You!</a:t>
            </a:r>
          </a:p>
        </p:txBody>
      </p:sp>
      <p:sp>
        <p:nvSpPr>
          <p:cNvPr id="7" name="Rectangle 6"/>
          <p:cNvSpPr/>
          <p:nvPr/>
        </p:nvSpPr>
        <p:spPr>
          <a:xfrm>
            <a:off x="5486400" y="1164752"/>
            <a:ext cx="4950371" cy="4031873"/>
          </a:xfrm>
          <a:prstGeom prst="rect">
            <a:avLst/>
          </a:prstGeom>
        </p:spPr>
        <p:txBody>
          <a:bodyPr wrap="square">
            <a:spAutoFit/>
          </a:bodyPr>
          <a:lstStyle/>
          <a:p>
            <a:r>
              <a:rPr lang="en-US" sz="3200" dirty="0">
                <a:latin typeface="Helvetica Light"/>
                <a:cs typeface="Helvetica Light"/>
              </a:rPr>
              <a:t>Stay in touch –  </a:t>
            </a:r>
          </a:p>
          <a:p>
            <a:r>
              <a:rPr lang="en-US" sz="3200" dirty="0">
                <a:latin typeface="Helvetica Light"/>
                <a:cs typeface="Helvetica Light"/>
              </a:rPr>
              <a:t>ellen@customcalm.com </a:t>
            </a:r>
          </a:p>
          <a:p>
            <a:r>
              <a:rPr lang="en-US" sz="3200" dirty="0">
                <a:latin typeface="Helvetica Light"/>
                <a:cs typeface="Helvetica Light"/>
              </a:rPr>
              <a:t>(770) 313-6162</a:t>
            </a:r>
          </a:p>
          <a:p>
            <a:endParaRPr lang="en-US" sz="3200" dirty="0">
              <a:solidFill>
                <a:srgbClr val="FFFFFF"/>
              </a:solidFill>
              <a:latin typeface="Helvetica Light"/>
              <a:cs typeface="Helvetica Light"/>
            </a:endParaRPr>
          </a:p>
          <a:p>
            <a:r>
              <a:rPr lang="en-US" sz="3200" dirty="0" smtClean="0">
                <a:latin typeface="Helvetica Light"/>
                <a:cs typeface="Helvetica Light"/>
              </a:rPr>
              <a:t>Book </a:t>
            </a:r>
            <a:r>
              <a:rPr lang="en-US" sz="3200" dirty="0">
                <a:latin typeface="Helvetica Light"/>
                <a:cs typeface="Helvetica Light"/>
              </a:rPr>
              <a:t>– </a:t>
            </a:r>
          </a:p>
          <a:p>
            <a:r>
              <a:rPr lang="en-US" sz="3200" i="1" dirty="0">
                <a:latin typeface="Helvetica Light"/>
                <a:cs typeface="Helvetica Light"/>
              </a:rPr>
              <a:t>Splash into </a:t>
            </a:r>
            <a:r>
              <a:rPr lang="en-US" sz="3200" i="1" dirty="0" smtClean="0">
                <a:latin typeface="Helvetica Light"/>
                <a:cs typeface="Helvetica Light"/>
              </a:rPr>
              <a:t>Calm</a:t>
            </a:r>
          </a:p>
          <a:p>
            <a:endParaRPr lang="en-US" sz="3200" dirty="0" smtClean="0">
              <a:latin typeface="Helvetica Light"/>
              <a:cs typeface="Helvetica Light"/>
            </a:endParaRPr>
          </a:p>
          <a:p>
            <a:r>
              <a:rPr lang="en-US" sz="3200" dirty="0" smtClean="0">
                <a:latin typeface="Helvetica Light"/>
                <a:cs typeface="Helvetica Light"/>
              </a:rPr>
              <a:t>Virtual No B.S. book club </a:t>
            </a:r>
            <a:endParaRPr lang="en-US" sz="3200" dirty="0">
              <a:latin typeface="Helvetica Light"/>
              <a:cs typeface="Helvetica Light"/>
            </a:endParaRPr>
          </a:p>
        </p:txBody>
      </p:sp>
      <p:pic>
        <p:nvPicPr>
          <p:cNvPr id="12" name="Picture 11" descr="custom calm logo.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176874" y="5682812"/>
            <a:ext cx="1838255" cy="78509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2082" y="2315440"/>
            <a:ext cx="1438525" cy="2222938"/>
          </a:xfrm>
          <a:prstGeom prst="rect">
            <a:avLst/>
          </a:prstGeom>
        </p:spPr>
      </p:pic>
    </p:spTree>
    <p:extLst>
      <p:ext uri="{BB962C8B-B14F-4D97-AF65-F5344CB8AC3E}">
        <p14:creationId xmlns:p14="http://schemas.microsoft.com/office/powerpoint/2010/main" val="3738299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130" y="838200"/>
            <a:ext cx="6377940" cy="1293028"/>
          </a:xfrm>
        </p:spPr>
        <p:txBody>
          <a:bodyPr/>
          <a:lstStyle/>
          <a:p>
            <a:pPr algn="ctr"/>
            <a:r>
              <a:rPr lang="en-US" b="1" dirty="0">
                <a:solidFill>
                  <a:schemeClr val="tx1"/>
                </a:solidFill>
              </a:rPr>
              <a:t>Presenter Disclosures</a:t>
            </a:r>
            <a:r>
              <a:rPr lang="en-US" dirty="0"/>
              <a:t>			</a:t>
            </a:r>
          </a:p>
        </p:txBody>
      </p:sp>
      <p:sp>
        <p:nvSpPr>
          <p:cNvPr id="3" name="Content Placeholder 2"/>
          <p:cNvSpPr>
            <a:spLocks noGrp="1"/>
          </p:cNvSpPr>
          <p:nvPr>
            <p:ph idx="1"/>
          </p:nvPr>
        </p:nvSpPr>
        <p:spPr>
          <a:xfrm>
            <a:off x="3429000" y="1766228"/>
            <a:ext cx="6172200" cy="3873246"/>
          </a:xfrm>
        </p:spPr>
        <p:txBody>
          <a:bodyPr>
            <a:normAutofit/>
          </a:bodyPr>
          <a:lstStyle/>
          <a:p>
            <a:pPr>
              <a:buFont typeface="Wingdings" pitchFamily="2" charset="2"/>
              <a:buChar char="§"/>
            </a:pPr>
            <a:r>
              <a:rPr lang="en-US" sz="2400" dirty="0"/>
              <a:t>List Speaker(s)</a:t>
            </a:r>
          </a:p>
          <a:p>
            <a:pPr>
              <a:buFont typeface="Wingdings" pitchFamily="2" charset="2"/>
              <a:buChar char="§"/>
            </a:pPr>
            <a:r>
              <a:rPr lang="en-US" sz="2400" dirty="0"/>
              <a:t>The following personal financial relationships with commercial interests relevant to this presentation existed during the past 12 months:</a:t>
            </a:r>
          </a:p>
          <a:p>
            <a:pPr>
              <a:buFont typeface="Wingdings" pitchFamily="2" charset="2"/>
              <a:buChar char="§"/>
            </a:pPr>
            <a:r>
              <a:rPr lang="en-US" sz="2400" dirty="0"/>
              <a:t>No relationships to disclose or list</a:t>
            </a:r>
          </a:p>
        </p:txBody>
      </p:sp>
      <p:pic>
        <p:nvPicPr>
          <p:cNvPr id="4" name="Picture 3" descr="atalogo.gif"/>
          <p:cNvPicPr>
            <a:picLocks noChangeAspect="1"/>
          </p:cNvPicPr>
          <p:nvPr/>
        </p:nvPicPr>
        <p:blipFill>
          <a:blip r:embed="rId3" cstate="print"/>
          <a:stretch>
            <a:fillRect/>
          </a:stretch>
        </p:blipFill>
        <p:spPr>
          <a:xfrm>
            <a:off x="2362200" y="5330190"/>
            <a:ext cx="3810000" cy="952500"/>
          </a:xfrm>
          <a:prstGeom prst="rect">
            <a:avLst/>
          </a:prstGeom>
        </p:spPr>
      </p:pic>
    </p:spTree>
    <p:extLst>
      <p:ext uri="{BB962C8B-B14F-4D97-AF65-F5344CB8AC3E}">
        <p14:creationId xmlns:p14="http://schemas.microsoft.com/office/powerpoint/2010/main" val="2863048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A73BD"/>
        </a:solidFill>
        <a:effectLst/>
      </p:bgPr>
    </p:bg>
    <p:spTree>
      <p:nvGrpSpPr>
        <p:cNvPr id="1" name=""/>
        <p:cNvGrpSpPr/>
        <p:nvPr/>
      </p:nvGrpSpPr>
      <p:grpSpPr>
        <a:xfrm>
          <a:off x="0" y="0"/>
          <a:ext cx="0" cy="0"/>
          <a:chOff x="0" y="0"/>
          <a:chExt cx="0" cy="0"/>
        </a:xfrm>
      </p:grpSpPr>
      <p:pic>
        <p:nvPicPr>
          <p:cNvPr id="7" name="Picture 6" descr="CCC1.jpg"/>
          <p:cNvPicPr>
            <a:picLocks noChangeAspect="1"/>
          </p:cNvPicPr>
          <p:nvPr/>
        </p:nvPicPr>
        <p:blipFill>
          <a:blip r:embed="rId2"/>
          <a:stretch>
            <a:fillRect/>
          </a:stretch>
        </p:blipFill>
        <p:spPr>
          <a:xfrm>
            <a:off x="1524000" y="334"/>
            <a:ext cx="9144000" cy="6857333"/>
          </a:xfrm>
          <a:prstGeom prst="rect">
            <a:avLst/>
          </a:prstGeom>
        </p:spPr>
      </p:pic>
      <p:sp>
        <p:nvSpPr>
          <p:cNvPr id="10" name="TextBox 9"/>
          <p:cNvSpPr txBox="1"/>
          <p:nvPr/>
        </p:nvSpPr>
        <p:spPr>
          <a:xfrm>
            <a:off x="1524000" y="418356"/>
            <a:ext cx="9144000" cy="1754326"/>
          </a:xfrm>
          <a:prstGeom prst="rect">
            <a:avLst/>
          </a:prstGeom>
          <a:noFill/>
        </p:spPr>
        <p:txBody>
          <a:bodyPr wrap="square" rtlCol="0">
            <a:spAutoFit/>
          </a:bodyPr>
          <a:lstStyle/>
          <a:p>
            <a:pPr algn="ctr"/>
            <a:r>
              <a:rPr lang="en-US" sz="4400" dirty="0">
                <a:latin typeface="Helvetica Light"/>
              </a:rPr>
              <a:t>The Ataxia Rollercoaster </a:t>
            </a:r>
          </a:p>
          <a:p>
            <a:pPr algn="ctr"/>
            <a:r>
              <a:rPr lang="en-US" sz="3200" i="1" dirty="0">
                <a:latin typeface="Helvetica Light"/>
              </a:rPr>
              <a:t>How to Have a Smoother Ride with the </a:t>
            </a:r>
          </a:p>
          <a:p>
            <a:pPr algn="ctr"/>
            <a:r>
              <a:rPr lang="en-US" sz="3200" i="1" dirty="0">
                <a:latin typeface="Helvetica Light"/>
              </a:rPr>
              <a:t>Ups, Downs &amp; Loop-the-Loops of Life</a:t>
            </a:r>
          </a:p>
        </p:txBody>
      </p:sp>
    </p:spTree>
    <p:extLst>
      <p:ext uri="{BB962C8B-B14F-4D97-AF65-F5344CB8AC3E}">
        <p14:creationId xmlns:p14="http://schemas.microsoft.com/office/powerpoint/2010/main" val="287558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mp2-01.jpg"/>
          <p:cNvPicPr>
            <a:picLocks noChangeAspect="1"/>
          </p:cNvPicPr>
          <p:nvPr/>
        </p:nvPicPr>
        <p:blipFill>
          <a:blip r:embed="rId2"/>
          <a:stretch>
            <a:fillRect/>
          </a:stretch>
        </p:blipFill>
        <p:spPr>
          <a:xfrm>
            <a:off x="1524000" y="0"/>
            <a:ext cx="9144000" cy="6858000"/>
          </a:xfrm>
          <a:prstGeom prst="rect">
            <a:avLst/>
          </a:prstGeom>
        </p:spPr>
      </p:pic>
      <p:pic>
        <p:nvPicPr>
          <p:cNvPr id="6" name="Ellen Child 3.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458339" y="909593"/>
            <a:ext cx="3873487" cy="5685395"/>
          </a:xfrm>
          <a:prstGeom prst="rect">
            <a:avLst/>
          </a:prstGeom>
          <a:ln w="12700">
            <a:miter lim="400000"/>
          </a:ln>
        </p:spPr>
      </p:pic>
      <p:sp>
        <p:nvSpPr>
          <p:cNvPr id="7" name="TextBox 6"/>
          <p:cNvSpPr txBox="1"/>
          <p:nvPr/>
        </p:nvSpPr>
        <p:spPr>
          <a:xfrm>
            <a:off x="3729319" y="161365"/>
            <a:ext cx="5270514" cy="707886"/>
          </a:xfrm>
          <a:prstGeom prst="rect">
            <a:avLst/>
          </a:prstGeom>
          <a:noFill/>
        </p:spPr>
        <p:txBody>
          <a:bodyPr wrap="square" rtlCol="0">
            <a:spAutoFit/>
          </a:bodyPr>
          <a:lstStyle/>
          <a:p>
            <a:pPr algn="ctr"/>
            <a:r>
              <a:rPr lang="en-US" sz="4000" dirty="0">
                <a:latin typeface="Helvetica Light"/>
                <a:cs typeface="Helvetica"/>
              </a:rPr>
              <a:t>Why I do, what I do…</a:t>
            </a:r>
          </a:p>
        </p:txBody>
      </p:sp>
      <p:sp>
        <p:nvSpPr>
          <p:cNvPr id="8" name="TextBox 7"/>
          <p:cNvSpPr txBox="1"/>
          <p:nvPr/>
        </p:nvSpPr>
        <p:spPr>
          <a:xfrm>
            <a:off x="2250142" y="2272553"/>
            <a:ext cx="3966882" cy="3631763"/>
          </a:xfrm>
          <a:prstGeom prst="rect">
            <a:avLst/>
          </a:prstGeom>
          <a:noFill/>
        </p:spPr>
        <p:txBody>
          <a:bodyPr wrap="square" rtlCol="0">
            <a:spAutoFit/>
          </a:bodyPr>
          <a:lstStyle/>
          <a:p>
            <a:pPr algn="ctr"/>
            <a:endParaRPr lang="en-US" sz="3200" dirty="0">
              <a:latin typeface="Helvetica Light"/>
              <a:cs typeface="Helvetica Light"/>
            </a:endParaRPr>
          </a:p>
          <a:p>
            <a:pPr algn="ctr"/>
            <a:r>
              <a:rPr lang="en-US" sz="2800" dirty="0">
                <a:latin typeface="Helvetica Light"/>
                <a:cs typeface="Helvetica Light"/>
              </a:rPr>
              <a:t>My stress &amp;</a:t>
            </a:r>
          </a:p>
          <a:p>
            <a:pPr algn="ctr"/>
            <a:r>
              <a:rPr lang="en-US" sz="2800" dirty="0">
                <a:latin typeface="Helvetica Light"/>
                <a:cs typeface="Helvetica Light"/>
              </a:rPr>
              <a:t> pain began at </a:t>
            </a:r>
          </a:p>
          <a:p>
            <a:pPr algn="ctr"/>
            <a:r>
              <a:rPr lang="en-US" sz="2800" dirty="0">
                <a:latin typeface="Helvetica Light"/>
                <a:cs typeface="Helvetica Light"/>
              </a:rPr>
              <a:t>a very young age.</a:t>
            </a:r>
          </a:p>
          <a:p>
            <a:pPr algn="ctr"/>
            <a:endParaRPr lang="en-US" sz="3200" dirty="0">
              <a:latin typeface="Helvetica Light"/>
              <a:cs typeface="Helvetica Light"/>
            </a:endParaRPr>
          </a:p>
          <a:p>
            <a:pPr algn="ctr"/>
            <a:r>
              <a:rPr lang="en-US" sz="3200" dirty="0">
                <a:latin typeface="Helvetica Light"/>
                <a:cs typeface="Helvetica Light"/>
              </a:rPr>
              <a:t/>
            </a:r>
            <a:br>
              <a:rPr lang="en-US" sz="3200" dirty="0">
                <a:latin typeface="Helvetica Light"/>
                <a:cs typeface="Helvetica Light"/>
              </a:rPr>
            </a:br>
            <a:endParaRPr lang="en-US" sz="3200" dirty="0">
              <a:latin typeface="Helvetica Light"/>
              <a:cs typeface="Helvetica Light"/>
            </a:endParaRPr>
          </a:p>
          <a:p>
            <a:pPr algn="ctr"/>
            <a:r>
              <a:rPr lang="en-US" dirty="0">
                <a:latin typeface="Helvetica Light"/>
                <a:cs typeface="Helvetica Light"/>
              </a:rPr>
              <a:t>(maybe my bun was too  tight)</a:t>
            </a:r>
          </a:p>
        </p:txBody>
      </p:sp>
    </p:spTree>
    <p:extLst>
      <p:ext uri="{BB962C8B-B14F-4D97-AF65-F5344CB8AC3E}">
        <p14:creationId xmlns:p14="http://schemas.microsoft.com/office/powerpoint/2010/main" val="4072026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mp5-01.jpg"/>
          <p:cNvPicPr>
            <a:picLocks noChangeAspect="1"/>
          </p:cNvPicPr>
          <p:nvPr/>
        </p:nvPicPr>
        <p:blipFill>
          <a:blip r:embed="rId2"/>
          <a:stretch>
            <a:fillRect/>
          </a:stretch>
        </p:blipFill>
        <p:spPr>
          <a:xfrm>
            <a:off x="1468821" y="0"/>
            <a:ext cx="9144000" cy="6858000"/>
          </a:xfrm>
          <a:prstGeom prst="rect">
            <a:avLst/>
          </a:prstGeom>
        </p:spPr>
      </p:pic>
      <p:sp>
        <p:nvSpPr>
          <p:cNvPr id="3" name="TextBox 2"/>
          <p:cNvSpPr txBox="1"/>
          <p:nvPr/>
        </p:nvSpPr>
        <p:spPr>
          <a:xfrm>
            <a:off x="1968143" y="907876"/>
            <a:ext cx="4650377" cy="1446550"/>
          </a:xfrm>
          <a:prstGeom prst="rect">
            <a:avLst/>
          </a:prstGeom>
          <a:noFill/>
        </p:spPr>
        <p:txBody>
          <a:bodyPr wrap="square" rtlCol="0">
            <a:spAutoFit/>
          </a:bodyPr>
          <a:lstStyle/>
          <a:p>
            <a:r>
              <a:rPr lang="en-US" sz="4400" dirty="0">
                <a:latin typeface="Helvetica Light"/>
                <a:cs typeface="Helvetica"/>
              </a:rPr>
              <a:t>What do you find </a:t>
            </a:r>
          </a:p>
          <a:p>
            <a:r>
              <a:rPr lang="en-US" sz="4400" dirty="0">
                <a:latin typeface="Helvetica Light"/>
                <a:cs typeface="Helvetica"/>
              </a:rPr>
              <a:t>stressful?</a:t>
            </a:r>
          </a:p>
        </p:txBody>
      </p:sp>
      <p:sp>
        <p:nvSpPr>
          <p:cNvPr id="4" name="Rectangle 3"/>
          <p:cNvSpPr/>
          <p:nvPr/>
        </p:nvSpPr>
        <p:spPr>
          <a:xfrm>
            <a:off x="5207727" y="3886201"/>
            <a:ext cx="5055625" cy="3108543"/>
          </a:xfrm>
          <a:prstGeom prst="rect">
            <a:avLst/>
          </a:prstGeom>
        </p:spPr>
        <p:txBody>
          <a:bodyPr wrap="square">
            <a:spAutoFit/>
          </a:bodyPr>
          <a:lstStyle/>
          <a:p>
            <a:pPr algn="r"/>
            <a:endParaRPr lang="en-US" sz="2800" dirty="0" smtClean="0">
              <a:latin typeface="Helvetica Light"/>
              <a:cs typeface="Helvetica Light"/>
            </a:endParaRPr>
          </a:p>
          <a:p>
            <a:pPr algn="r"/>
            <a:r>
              <a:rPr lang="en-US" sz="2800" dirty="0" smtClean="0">
                <a:latin typeface="Helvetica Light"/>
                <a:cs typeface="Helvetica Light"/>
              </a:rPr>
              <a:t>Remember</a:t>
            </a:r>
            <a:r>
              <a:rPr lang="en-US" sz="2800" dirty="0">
                <a:latin typeface="Helvetica Light"/>
                <a:cs typeface="Helvetica Light"/>
              </a:rPr>
              <a:t>, stress </a:t>
            </a:r>
            <a:r>
              <a:rPr lang="en-US" sz="2800" dirty="0" smtClean="0">
                <a:latin typeface="Helvetica Light"/>
                <a:cs typeface="Helvetica Light"/>
              </a:rPr>
              <a:t>comes</a:t>
            </a:r>
          </a:p>
          <a:p>
            <a:pPr algn="r"/>
            <a:r>
              <a:rPr lang="en-US" sz="2800" dirty="0" smtClean="0">
                <a:latin typeface="Helvetica Light"/>
                <a:cs typeface="Helvetica Light"/>
              </a:rPr>
              <a:t>         from </a:t>
            </a:r>
            <a:r>
              <a:rPr lang="en-US" sz="2800" dirty="0">
                <a:latin typeface="Helvetica Light"/>
                <a:cs typeface="Helvetica Light"/>
              </a:rPr>
              <a:t>both happy and </a:t>
            </a:r>
          </a:p>
          <a:p>
            <a:pPr algn="r"/>
            <a:r>
              <a:rPr lang="en-US" sz="2800" dirty="0" smtClean="0">
                <a:latin typeface="Helvetica Light"/>
                <a:cs typeface="Helvetica Light"/>
              </a:rPr>
              <a:t>         challenging times.</a:t>
            </a:r>
          </a:p>
          <a:p>
            <a:pPr algn="r"/>
            <a:endParaRPr lang="en-US" sz="2800" dirty="0" smtClean="0">
              <a:latin typeface="Helvetica Light"/>
              <a:cs typeface="Helvetica Light"/>
            </a:endParaRPr>
          </a:p>
          <a:p>
            <a:pPr algn="r"/>
            <a:endParaRPr lang="en-US" sz="2800" dirty="0">
              <a:latin typeface="Helvetica Light"/>
              <a:cs typeface="Helvetica Light"/>
            </a:endParaRPr>
          </a:p>
          <a:p>
            <a:pPr algn="r"/>
            <a:endParaRPr lang="en-US" sz="2800" dirty="0">
              <a:latin typeface="Helvetica Light"/>
              <a:cs typeface="Helvetica Light"/>
            </a:endParaRPr>
          </a:p>
        </p:txBody>
      </p:sp>
    </p:spTree>
    <p:extLst>
      <p:ext uri="{BB962C8B-B14F-4D97-AF65-F5344CB8AC3E}">
        <p14:creationId xmlns:p14="http://schemas.microsoft.com/office/powerpoint/2010/main" val="1290225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10-01.jpg"/>
          <p:cNvPicPr>
            <a:picLocks noChangeAspect="1"/>
          </p:cNvPicPr>
          <p:nvPr/>
        </p:nvPicPr>
        <p:blipFill>
          <a:blip r:embed="rId2"/>
          <a:stretch>
            <a:fillRect/>
          </a:stretch>
        </p:blipFill>
        <p:spPr>
          <a:xfrm>
            <a:off x="1524000" y="0"/>
            <a:ext cx="9144000" cy="6858000"/>
          </a:xfrm>
          <a:prstGeom prst="rect">
            <a:avLst/>
          </a:prstGeom>
        </p:spPr>
      </p:pic>
      <p:sp>
        <p:nvSpPr>
          <p:cNvPr id="3" name="TextBox 2"/>
          <p:cNvSpPr txBox="1"/>
          <p:nvPr/>
        </p:nvSpPr>
        <p:spPr>
          <a:xfrm>
            <a:off x="1563189" y="698869"/>
            <a:ext cx="9144000" cy="1323439"/>
          </a:xfrm>
          <a:prstGeom prst="rect">
            <a:avLst/>
          </a:prstGeom>
          <a:noFill/>
        </p:spPr>
        <p:txBody>
          <a:bodyPr wrap="square" rtlCol="0">
            <a:spAutoFit/>
          </a:bodyPr>
          <a:lstStyle/>
          <a:p>
            <a:pPr algn="ctr"/>
            <a:r>
              <a:rPr lang="en-US" sz="4000" dirty="0">
                <a:solidFill>
                  <a:schemeClr val="bg1"/>
                </a:solidFill>
                <a:latin typeface="Helvetica"/>
                <a:cs typeface="Helvetica"/>
              </a:rPr>
              <a:t>What do you do</a:t>
            </a:r>
          </a:p>
          <a:p>
            <a:pPr algn="ctr"/>
            <a:r>
              <a:rPr lang="en-US" sz="4000" dirty="0">
                <a:solidFill>
                  <a:schemeClr val="bg1"/>
                </a:solidFill>
                <a:latin typeface="Helvetica"/>
                <a:cs typeface="Helvetica"/>
              </a:rPr>
              <a:t> to de-stress?</a:t>
            </a:r>
          </a:p>
        </p:txBody>
      </p:sp>
      <p:sp>
        <p:nvSpPr>
          <p:cNvPr id="6" name="Rectangle 5"/>
          <p:cNvSpPr/>
          <p:nvPr/>
        </p:nvSpPr>
        <p:spPr>
          <a:xfrm>
            <a:off x="2695903" y="2721177"/>
            <a:ext cx="6936827" cy="3785652"/>
          </a:xfrm>
          <a:prstGeom prst="rect">
            <a:avLst/>
          </a:prstGeom>
        </p:spPr>
        <p:txBody>
          <a:bodyPr wrap="square">
            <a:spAutoFit/>
          </a:bodyPr>
          <a:lstStyle/>
          <a:p>
            <a:endParaRPr lang="en-US" sz="2400" dirty="0" smtClean="0">
              <a:latin typeface="Helvetica Light"/>
              <a:cs typeface="Helvetica Light"/>
            </a:endParaRPr>
          </a:p>
          <a:p>
            <a:r>
              <a:rPr lang="en-US" sz="2400" dirty="0" smtClean="0">
                <a:latin typeface="Helvetica Light"/>
                <a:cs typeface="Helvetica Light"/>
              </a:rPr>
              <a:t>      Vacation</a:t>
            </a:r>
            <a:r>
              <a:rPr lang="en-US" sz="2400" dirty="0">
                <a:latin typeface="Helvetica Light"/>
                <a:cs typeface="Helvetica Light"/>
              </a:rPr>
              <a:t>						</a:t>
            </a:r>
            <a:r>
              <a:rPr lang="en-US" sz="2400" dirty="0" smtClean="0">
                <a:latin typeface="Helvetica Light"/>
                <a:cs typeface="Helvetica Light"/>
              </a:rPr>
              <a:t>        Bath</a:t>
            </a:r>
            <a:r>
              <a:rPr lang="en-US" sz="2400" dirty="0">
                <a:latin typeface="Helvetica Light"/>
                <a:cs typeface="Helvetica Light"/>
              </a:rPr>
              <a:t>	</a:t>
            </a:r>
            <a:endParaRPr lang="en-US" sz="2400" dirty="0" smtClean="0">
              <a:latin typeface="Helvetica Light"/>
              <a:cs typeface="Helvetica Light"/>
            </a:endParaRPr>
          </a:p>
          <a:p>
            <a:r>
              <a:rPr lang="en-US" sz="2400" dirty="0">
                <a:latin typeface="Helvetica Light"/>
                <a:cs typeface="Helvetica Light"/>
              </a:rPr>
              <a:t>		</a:t>
            </a:r>
          </a:p>
          <a:p>
            <a:r>
              <a:rPr lang="en-US" sz="2400" dirty="0" smtClean="0">
                <a:latin typeface="Helvetica Light"/>
                <a:cs typeface="Helvetica Light"/>
              </a:rPr>
              <a:t>      Retirement</a:t>
            </a:r>
            <a:r>
              <a:rPr lang="en-US" sz="2400" dirty="0">
                <a:latin typeface="Helvetica Light"/>
                <a:cs typeface="Helvetica Light"/>
              </a:rPr>
              <a:t>					</a:t>
            </a:r>
            <a:r>
              <a:rPr lang="en-US" sz="2400" dirty="0" smtClean="0">
                <a:latin typeface="Helvetica Light"/>
                <a:cs typeface="Helvetica Light"/>
              </a:rPr>
              <a:t>        Yoga </a:t>
            </a:r>
            <a:r>
              <a:rPr lang="en-US" sz="2400" dirty="0">
                <a:latin typeface="Helvetica Light"/>
                <a:cs typeface="Helvetica Light"/>
              </a:rPr>
              <a:t>class</a:t>
            </a:r>
          </a:p>
          <a:p>
            <a:endParaRPr lang="en-US" sz="2400" dirty="0">
              <a:latin typeface="Helvetica Light"/>
              <a:cs typeface="Helvetica Light"/>
            </a:endParaRPr>
          </a:p>
          <a:p>
            <a:r>
              <a:rPr lang="en-US" sz="2400" dirty="0" smtClean="0">
                <a:latin typeface="Helvetica Light"/>
                <a:cs typeface="Helvetica Light"/>
              </a:rPr>
              <a:t>      Exercise</a:t>
            </a:r>
            <a:r>
              <a:rPr lang="en-US" sz="2400" dirty="0">
                <a:latin typeface="Helvetica Light"/>
                <a:cs typeface="Helvetica Light"/>
              </a:rPr>
              <a:t>						</a:t>
            </a:r>
            <a:r>
              <a:rPr lang="en-US" sz="2400" dirty="0" smtClean="0">
                <a:latin typeface="Helvetica Light"/>
                <a:cs typeface="Helvetica Light"/>
              </a:rPr>
              <a:t>        A </a:t>
            </a:r>
            <a:r>
              <a:rPr lang="en-US" sz="2400" dirty="0">
                <a:latin typeface="Helvetica Light"/>
                <a:cs typeface="Helvetica Light"/>
              </a:rPr>
              <a:t>stiff drink!?</a:t>
            </a:r>
          </a:p>
          <a:p>
            <a:endParaRPr lang="en-US" sz="2400" dirty="0">
              <a:latin typeface="Helvetica Light"/>
              <a:cs typeface="Helvetica Light"/>
            </a:endParaRPr>
          </a:p>
          <a:p>
            <a:r>
              <a:rPr lang="en-US" sz="2400" dirty="0" smtClean="0">
                <a:latin typeface="Helvetica Light"/>
                <a:cs typeface="Helvetica Light"/>
              </a:rPr>
              <a:t>      Massage							   Read</a:t>
            </a:r>
          </a:p>
          <a:p>
            <a:endParaRPr lang="en-US" sz="2400" dirty="0" smtClean="0">
              <a:latin typeface="Helvetica Light"/>
              <a:cs typeface="Helvetica Light"/>
            </a:endParaRPr>
          </a:p>
          <a:p>
            <a:r>
              <a:rPr lang="en-US" sz="2400" dirty="0" smtClean="0">
                <a:latin typeface="Helvetica Light"/>
                <a:cs typeface="Helvetica Light"/>
              </a:rPr>
              <a:t>It doesn’t last- Why?  </a:t>
            </a:r>
            <a:r>
              <a:rPr lang="en-US" sz="2400" dirty="0">
                <a:latin typeface="Helvetica Light"/>
                <a:cs typeface="Helvetica Light"/>
              </a:rPr>
              <a:t>Y</a:t>
            </a:r>
            <a:r>
              <a:rPr lang="en-US" sz="2400" dirty="0" smtClean="0">
                <a:latin typeface="Helvetica Light"/>
                <a:cs typeface="Helvetica Light"/>
              </a:rPr>
              <a:t>ou take yourself with you!</a:t>
            </a:r>
            <a:endParaRPr lang="en-US" sz="2400" dirty="0">
              <a:latin typeface="Helvetica Light"/>
              <a:cs typeface="Helvetica Light"/>
            </a:endParaRPr>
          </a:p>
        </p:txBody>
      </p:sp>
    </p:spTree>
    <p:extLst>
      <p:ext uri="{BB962C8B-B14F-4D97-AF65-F5344CB8AC3E}">
        <p14:creationId xmlns:p14="http://schemas.microsoft.com/office/powerpoint/2010/main" val="2394736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amp12-01.jpg"/>
          <p:cNvPicPr>
            <a:picLocks noChangeAspect="1"/>
          </p:cNvPicPr>
          <p:nvPr/>
        </p:nvPicPr>
        <p:blipFill>
          <a:blip r:embed="rId2"/>
          <a:stretch>
            <a:fillRect/>
          </a:stretch>
        </p:blipFill>
        <p:spPr>
          <a:xfrm>
            <a:off x="1524000" y="0"/>
            <a:ext cx="9144000" cy="6858000"/>
          </a:xfrm>
          <a:prstGeom prst="rect">
            <a:avLst/>
          </a:prstGeom>
        </p:spPr>
      </p:pic>
      <p:sp>
        <p:nvSpPr>
          <p:cNvPr id="5" name="Rectangle 4"/>
          <p:cNvSpPr/>
          <p:nvPr/>
        </p:nvSpPr>
        <p:spPr>
          <a:xfrm>
            <a:off x="2268584" y="2011683"/>
            <a:ext cx="7654833" cy="2862322"/>
          </a:xfrm>
          <a:prstGeom prst="rect">
            <a:avLst/>
          </a:prstGeom>
        </p:spPr>
        <p:txBody>
          <a:bodyPr wrap="square">
            <a:spAutoFit/>
          </a:bodyPr>
          <a:lstStyle/>
          <a:p>
            <a:pPr lvl="0" algn="ctr">
              <a:defRPr sz="1800"/>
            </a:pPr>
            <a:r>
              <a:rPr lang="en-US" sz="3600" dirty="0">
                <a:solidFill>
                  <a:schemeClr val="bg1"/>
                </a:solidFill>
                <a:latin typeface="Helvetica Light"/>
                <a:cs typeface="Helvetica Light"/>
              </a:rPr>
              <a:t>Your stress comes not from the event, but from your reaction to the event. When you react you are either in the past or future,</a:t>
            </a:r>
          </a:p>
          <a:p>
            <a:pPr lvl="0" algn="ctr">
              <a:defRPr sz="1800"/>
            </a:pPr>
            <a:r>
              <a:rPr lang="en-US" sz="3600" dirty="0">
                <a:solidFill>
                  <a:schemeClr val="bg1"/>
                </a:solidFill>
                <a:latin typeface="Helvetica Light"/>
                <a:cs typeface="Helvetica Light"/>
              </a:rPr>
              <a:t> not where your feet are planted. </a:t>
            </a:r>
          </a:p>
        </p:txBody>
      </p:sp>
    </p:spTree>
    <p:extLst>
      <p:ext uri="{BB962C8B-B14F-4D97-AF65-F5344CB8AC3E}">
        <p14:creationId xmlns:p14="http://schemas.microsoft.com/office/powerpoint/2010/main" val="4072026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mp10-01.jpg"/>
          <p:cNvPicPr>
            <a:picLocks noChangeAspect="1"/>
          </p:cNvPicPr>
          <p:nvPr/>
        </p:nvPicPr>
        <p:blipFill>
          <a:blip r:embed="rId2"/>
          <a:stretch>
            <a:fillRect/>
          </a:stretch>
        </p:blipFill>
        <p:spPr>
          <a:xfrm>
            <a:off x="1524000" y="0"/>
            <a:ext cx="9144000" cy="6858000"/>
          </a:xfrm>
          <a:prstGeom prst="rect">
            <a:avLst/>
          </a:prstGeom>
        </p:spPr>
      </p:pic>
      <p:sp>
        <p:nvSpPr>
          <p:cNvPr id="3" name="TextBox 2"/>
          <p:cNvSpPr txBox="1"/>
          <p:nvPr/>
        </p:nvSpPr>
        <p:spPr>
          <a:xfrm>
            <a:off x="1497874" y="711932"/>
            <a:ext cx="9144000" cy="1323439"/>
          </a:xfrm>
          <a:prstGeom prst="rect">
            <a:avLst/>
          </a:prstGeom>
          <a:noFill/>
        </p:spPr>
        <p:txBody>
          <a:bodyPr wrap="square" rtlCol="0">
            <a:spAutoFit/>
          </a:bodyPr>
          <a:lstStyle/>
          <a:p>
            <a:pPr algn="ctr"/>
            <a:r>
              <a:rPr lang="en-US" sz="4000" dirty="0">
                <a:solidFill>
                  <a:schemeClr val="bg1"/>
                </a:solidFill>
                <a:latin typeface="Helvetica"/>
                <a:cs typeface="Helvetica"/>
              </a:rPr>
              <a:t>The Culprit is…</a:t>
            </a:r>
          </a:p>
          <a:p>
            <a:pPr algn="ctr"/>
            <a:r>
              <a:rPr lang="en-US" sz="4000" dirty="0">
                <a:solidFill>
                  <a:schemeClr val="bg1"/>
                </a:solidFill>
                <a:latin typeface="Helvetica"/>
                <a:cs typeface="Helvetica"/>
              </a:rPr>
              <a:t>Your Mind</a:t>
            </a:r>
          </a:p>
        </p:txBody>
      </p:sp>
      <p:sp>
        <p:nvSpPr>
          <p:cNvPr id="4" name="Rectangle 3"/>
          <p:cNvSpPr/>
          <p:nvPr/>
        </p:nvSpPr>
        <p:spPr>
          <a:xfrm>
            <a:off x="2177143" y="3575212"/>
            <a:ext cx="7863840" cy="2754600"/>
          </a:xfrm>
          <a:prstGeom prst="rect">
            <a:avLst/>
          </a:prstGeom>
        </p:spPr>
        <p:txBody>
          <a:bodyPr wrap="square">
            <a:spAutoFit/>
          </a:bodyPr>
          <a:lstStyle/>
          <a:p>
            <a:pPr algn="ctr">
              <a:spcBef>
                <a:spcPts val="100"/>
              </a:spcBef>
            </a:pPr>
            <a:r>
              <a:rPr lang="en-US" sz="2400" dirty="0">
                <a:latin typeface="Helvetica Light"/>
                <a:cs typeface="Helvetica Light"/>
              </a:rPr>
              <a:t>40,000 - 80,000 thoughts per day</a:t>
            </a:r>
          </a:p>
          <a:p>
            <a:pPr algn="ctr">
              <a:spcBef>
                <a:spcPts val="100"/>
              </a:spcBef>
            </a:pPr>
            <a:endParaRPr lang="en-US" sz="2400" dirty="0">
              <a:latin typeface="Helvetica Light"/>
              <a:cs typeface="Helvetica Light"/>
            </a:endParaRPr>
          </a:p>
          <a:p>
            <a:pPr algn="ctr">
              <a:spcBef>
                <a:spcPts val="100"/>
              </a:spcBef>
            </a:pPr>
            <a:r>
              <a:rPr lang="en-US" sz="2400" dirty="0">
                <a:latin typeface="Helvetica Light"/>
                <a:cs typeface="Helvetica Light"/>
              </a:rPr>
              <a:t>The mind loves to be entertained</a:t>
            </a:r>
          </a:p>
          <a:p>
            <a:pPr algn="ctr">
              <a:spcBef>
                <a:spcPts val="100"/>
              </a:spcBef>
            </a:pPr>
            <a:endParaRPr lang="en-US" sz="2400" dirty="0">
              <a:latin typeface="Helvetica Light"/>
              <a:cs typeface="Helvetica Light"/>
            </a:endParaRPr>
          </a:p>
          <a:p>
            <a:pPr algn="ctr">
              <a:spcBef>
                <a:spcPts val="100"/>
              </a:spcBef>
            </a:pPr>
            <a:r>
              <a:rPr lang="en-US" sz="2400" dirty="0">
                <a:latin typeface="Helvetica Light"/>
                <a:cs typeface="Helvetica Light"/>
              </a:rPr>
              <a:t>You cannot force thoughts to stop</a:t>
            </a:r>
          </a:p>
          <a:p>
            <a:pPr algn="ctr">
              <a:spcBef>
                <a:spcPts val="100"/>
              </a:spcBef>
            </a:pPr>
            <a:endParaRPr lang="en-US" sz="2400" dirty="0">
              <a:latin typeface="Helvetica Light"/>
              <a:cs typeface="Helvetica Light"/>
            </a:endParaRPr>
          </a:p>
          <a:p>
            <a:pPr algn="ctr">
              <a:spcBef>
                <a:spcPts val="100"/>
              </a:spcBef>
            </a:pPr>
            <a:r>
              <a:rPr lang="en-US" sz="2400" dirty="0">
                <a:latin typeface="Helvetica Light"/>
                <a:cs typeface="Helvetica Light"/>
              </a:rPr>
              <a:t>Tendency to become forgetful, </a:t>
            </a:r>
            <a:r>
              <a:rPr lang="en-US" sz="2400" dirty="0" smtClean="0">
                <a:latin typeface="Helvetica Light"/>
                <a:cs typeface="Helvetica Light"/>
              </a:rPr>
              <a:t>scattered</a:t>
            </a:r>
            <a:r>
              <a:rPr lang="en-US" sz="2400" dirty="0" smtClean="0">
                <a:latin typeface="Helvetica Light"/>
                <a:cs typeface="Helvetica Light"/>
              </a:rPr>
              <a:t>, reactionary</a:t>
            </a:r>
            <a:endParaRPr lang="en-US" sz="2400" dirty="0">
              <a:latin typeface="Helvetica Light"/>
              <a:cs typeface="Helvetica Light"/>
            </a:endParaRPr>
          </a:p>
        </p:txBody>
      </p:sp>
    </p:spTree>
    <p:extLst>
      <p:ext uri="{BB962C8B-B14F-4D97-AF65-F5344CB8AC3E}">
        <p14:creationId xmlns:p14="http://schemas.microsoft.com/office/powerpoint/2010/main" val="1290225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18945</TotalTime>
  <Words>602</Words>
  <Application>Microsoft Office PowerPoint</Application>
  <PresentationFormat>Widescreen</PresentationFormat>
  <Paragraphs>147</Paragraphs>
  <Slides>25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Helvetica</vt:lpstr>
      <vt:lpstr>Helvetica Light</vt:lpstr>
      <vt:lpstr>Wingdings</vt:lpstr>
      <vt:lpstr>Office Theme</vt:lpstr>
      <vt:lpstr>The Ataxia Rollercoaster: How to Have a Smoother Ride with the Ups, Down &amp; Loop-the-Loops of Life</vt:lpstr>
      <vt:lpstr> Disclaimer</vt:lpstr>
      <vt:lpstr>Presenter Disclosures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 time? No problem!  fill up with daily tasks</vt:lpstr>
      <vt:lpstr>PowerPoint Presentation</vt:lpstr>
      <vt:lpstr>PowerPoint Presentation</vt:lpstr>
    </vt:vector>
  </TitlesOfParts>
  <Company>kmo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kmo kmo</dc:creator>
  <cp:lastModifiedBy>Ellen</cp:lastModifiedBy>
  <cp:revision>127</cp:revision>
  <dcterms:created xsi:type="dcterms:W3CDTF">2014-06-16T14:18:53Z</dcterms:created>
  <dcterms:modified xsi:type="dcterms:W3CDTF">2016-03-29T20:43:57Z</dcterms:modified>
</cp:coreProperties>
</file>