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0" r:id="rId1"/>
  </p:sldMasterIdLst>
  <p:notesMasterIdLst>
    <p:notesMasterId r:id="rId24"/>
  </p:notesMasterIdLst>
  <p:handoutMasterIdLst>
    <p:handoutMasterId r:id="rId25"/>
  </p:handoutMasterIdLst>
  <p:sldIdLst>
    <p:sldId id="341" r:id="rId2"/>
    <p:sldId id="260" r:id="rId3"/>
    <p:sldId id="266" r:id="rId4"/>
    <p:sldId id="267" r:id="rId5"/>
    <p:sldId id="268" r:id="rId6"/>
    <p:sldId id="435" r:id="rId7"/>
    <p:sldId id="453" r:id="rId8"/>
    <p:sldId id="436" r:id="rId9"/>
    <p:sldId id="527" r:id="rId10"/>
    <p:sldId id="530" r:id="rId11"/>
    <p:sldId id="515" r:id="rId12"/>
    <p:sldId id="526" r:id="rId13"/>
    <p:sldId id="528" r:id="rId14"/>
    <p:sldId id="516" r:id="rId15"/>
    <p:sldId id="491" r:id="rId16"/>
    <p:sldId id="500" r:id="rId17"/>
    <p:sldId id="511" r:id="rId18"/>
    <p:sldId id="512" r:id="rId19"/>
    <p:sldId id="522" r:id="rId20"/>
    <p:sldId id="523" r:id="rId21"/>
    <p:sldId id="524" r:id="rId22"/>
    <p:sldId id="517" r:id="rId23"/>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7890" autoAdjust="0"/>
  </p:normalViewPr>
  <p:slideViewPr>
    <p:cSldViewPr>
      <p:cViewPr varScale="1">
        <p:scale>
          <a:sx n="76" d="100"/>
          <a:sy n="76" d="100"/>
        </p:scale>
        <p:origin x="869"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7841066-CD80-402F-A8BC-04C447D2AE0B}" type="datetimeFigureOut">
              <a:rPr lang="en-US" smtClean="0"/>
              <a:t>3/25/2016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702BC04-6BAF-4005-8E9F-B114927BB7BE}" type="slidenum">
              <a:rPr lang="en-US" smtClean="0"/>
              <a:t>‹#›</a:t>
            </a:fld>
            <a:endParaRPr lang="en-US"/>
          </a:p>
        </p:txBody>
      </p:sp>
    </p:spTree>
    <p:extLst>
      <p:ext uri="{BB962C8B-B14F-4D97-AF65-F5344CB8AC3E}">
        <p14:creationId xmlns:p14="http://schemas.microsoft.com/office/powerpoint/2010/main" val="150422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D88958AD-8C69-4E28-BB14-A5F49BD10FF7}" type="datetimeFigureOut">
              <a:rPr lang="en-US"/>
              <a:pPr>
                <a:defRPr/>
              </a:pPr>
              <a:t>3/25/2016</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966F147D-F646-4527-BDA2-FBE71B5DE3BD}" type="slidenum">
              <a:rPr lang="en-US"/>
              <a:pPr>
                <a:defRPr/>
              </a:pPr>
              <a:t>‹#›</a:t>
            </a:fld>
            <a:endParaRPr lang="en-US" dirty="0"/>
          </a:p>
        </p:txBody>
      </p:sp>
    </p:spTree>
    <p:extLst>
      <p:ext uri="{BB962C8B-B14F-4D97-AF65-F5344CB8AC3E}">
        <p14:creationId xmlns:p14="http://schemas.microsoft.com/office/powerpoint/2010/main" val="359652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66F147D-F646-4527-BDA2-FBE71B5DE3BD}" type="slidenum">
              <a:rPr lang="en-US" smtClean="0"/>
              <a:pPr>
                <a:defRPr/>
              </a:pPr>
              <a:t>1</a:t>
            </a:fld>
            <a:endParaRPr lang="en-US" dirty="0"/>
          </a:p>
        </p:txBody>
      </p:sp>
    </p:spTree>
    <p:extLst>
      <p:ext uri="{BB962C8B-B14F-4D97-AF65-F5344CB8AC3E}">
        <p14:creationId xmlns:p14="http://schemas.microsoft.com/office/powerpoint/2010/main" val="241120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TMS: Current</a:t>
            </a:r>
            <a:r>
              <a:rPr lang="en-US" baseline="0" dirty="0" smtClean="0"/>
              <a:t> is discharged rapidly into a wire coil and produces a magnetic field which can then induce current in the brain underlying the coil. When placed over motor cortex, a stimulus induces action potentials in motor neurons leading to a descending volley in the corticospinal tract, and ultimately a momentary twitch in a target muscle – the motor evoked potential. The MEP is measured using surface EMG electrodes. The MEP amplitude is an estimate of the extent of corticospinal tract and motor neuron activation (upper and lower motor neuron activity). </a:t>
            </a:r>
            <a:endParaRPr lang="en-US" dirty="0"/>
          </a:p>
        </p:txBody>
      </p:sp>
      <p:sp>
        <p:nvSpPr>
          <p:cNvPr id="4" name="Slide Number Placeholder 3"/>
          <p:cNvSpPr>
            <a:spLocks noGrp="1"/>
          </p:cNvSpPr>
          <p:nvPr>
            <p:ph type="sldNum" sz="quarter" idx="10"/>
          </p:nvPr>
        </p:nvSpPr>
        <p:spPr/>
        <p:txBody>
          <a:bodyPr/>
          <a:lstStyle/>
          <a:p>
            <a:fld id="{7D50B31E-29B3-4E98-84C3-B26B525F6A45}" type="slidenum">
              <a:rPr lang="en-US" smtClean="0"/>
              <a:t>19</a:t>
            </a:fld>
            <a:endParaRPr lang="en-US" dirty="0"/>
          </a:p>
        </p:txBody>
      </p:sp>
    </p:spTree>
    <p:extLst>
      <p:ext uri="{BB962C8B-B14F-4D97-AF65-F5344CB8AC3E}">
        <p14:creationId xmlns:p14="http://schemas.microsoft.com/office/powerpoint/2010/main" val="595647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investigator holds a stimulation coil</a:t>
            </a:r>
            <a:r>
              <a:rPr lang="en-US" baseline="0" dirty="0" smtClean="0"/>
              <a:t> on the head and delivers single pulses of TMS.</a:t>
            </a:r>
            <a:endParaRPr lang="en-US" dirty="0" smtClean="0"/>
          </a:p>
          <a:p>
            <a:r>
              <a:rPr lang="en-US" dirty="0" smtClean="0"/>
              <a:t>Stereotactic</a:t>
            </a:r>
            <a:r>
              <a:rPr lang="en-US" baseline="0" dirty="0" smtClean="0"/>
              <a:t> navigation system to help guide where to place coil, and to increase precision of stimulation – patient wears trackers (goggles or headband).</a:t>
            </a:r>
          </a:p>
          <a:p>
            <a:r>
              <a:rPr lang="en-US" baseline="0" dirty="0" smtClean="0"/>
              <a:t>Surface electrodes on the target muscles --  in this picture, muscles of the hand.</a:t>
            </a:r>
            <a:endParaRPr lang="en-US" dirty="0"/>
          </a:p>
        </p:txBody>
      </p:sp>
      <p:sp>
        <p:nvSpPr>
          <p:cNvPr id="4" name="Slide Number Placeholder 3"/>
          <p:cNvSpPr>
            <a:spLocks noGrp="1"/>
          </p:cNvSpPr>
          <p:nvPr>
            <p:ph type="sldNum" sz="quarter" idx="10"/>
          </p:nvPr>
        </p:nvSpPr>
        <p:spPr/>
        <p:txBody>
          <a:bodyPr/>
          <a:lstStyle/>
          <a:p>
            <a:fld id="{7D50B31E-29B3-4E98-84C3-B26B525F6A45}" type="slidenum">
              <a:rPr lang="en-US" smtClean="0"/>
              <a:t>20</a:t>
            </a:fld>
            <a:endParaRPr lang="en-US" dirty="0"/>
          </a:p>
        </p:txBody>
      </p:sp>
    </p:spTree>
    <p:extLst>
      <p:ext uri="{BB962C8B-B14F-4D97-AF65-F5344CB8AC3E}">
        <p14:creationId xmlns:p14="http://schemas.microsoft.com/office/powerpoint/2010/main" val="371799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motor evoked</a:t>
            </a:r>
            <a:r>
              <a:rPr lang="en-US" baseline="0" dirty="0" smtClean="0"/>
              <a:t> potential in a g</a:t>
            </a:r>
            <a:endParaRPr lang="en-US" dirty="0"/>
          </a:p>
        </p:txBody>
      </p:sp>
      <p:sp>
        <p:nvSpPr>
          <p:cNvPr id="4" name="Slide Number Placeholder 3"/>
          <p:cNvSpPr>
            <a:spLocks noGrp="1"/>
          </p:cNvSpPr>
          <p:nvPr>
            <p:ph type="sldNum" sz="quarter" idx="10"/>
          </p:nvPr>
        </p:nvSpPr>
        <p:spPr/>
        <p:txBody>
          <a:bodyPr/>
          <a:lstStyle/>
          <a:p>
            <a:fld id="{7D50B31E-29B3-4E98-84C3-B26B525F6A45}" type="slidenum">
              <a:rPr lang="en-US" smtClean="0"/>
              <a:t>21</a:t>
            </a:fld>
            <a:endParaRPr lang="en-US" dirty="0"/>
          </a:p>
        </p:txBody>
      </p:sp>
    </p:spTree>
    <p:extLst>
      <p:ext uri="{BB962C8B-B14F-4D97-AF65-F5344CB8AC3E}">
        <p14:creationId xmlns:p14="http://schemas.microsoft.com/office/powerpoint/2010/main" val="1889281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BFD4B047-B06D-45F9-801A-AB519BA402FE}" type="slidenum">
              <a:rPr lang="en-US" smtClean="0"/>
              <a:pPr>
                <a:defRPr/>
              </a:pPr>
              <a:t>2</a:t>
            </a:fld>
            <a:endParaRPr lang="en-US" dirty="0"/>
          </a:p>
        </p:txBody>
      </p:sp>
    </p:spTree>
    <p:extLst>
      <p:ext uri="{BB962C8B-B14F-4D97-AF65-F5344CB8AC3E}">
        <p14:creationId xmlns:p14="http://schemas.microsoft.com/office/powerpoint/2010/main" val="305891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50BEB6F-4009-447C-A223-FE17DEA792D0}" type="slidenum">
              <a:rPr lang="en-US" smtClean="0"/>
              <a:pPr>
                <a:defRPr/>
              </a:pPr>
              <a:t>3</a:t>
            </a:fld>
            <a:endParaRPr lang="en-US" dirty="0"/>
          </a:p>
        </p:txBody>
      </p:sp>
    </p:spTree>
    <p:extLst>
      <p:ext uri="{BB962C8B-B14F-4D97-AF65-F5344CB8AC3E}">
        <p14:creationId xmlns:p14="http://schemas.microsoft.com/office/powerpoint/2010/main" val="1458771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A72057A3-99CE-4A3D-8DEC-13C42F26B2D7}" type="slidenum">
              <a:rPr lang="en-US" smtClean="0"/>
              <a:pPr>
                <a:defRPr/>
              </a:pPr>
              <a:t>4</a:t>
            </a:fld>
            <a:endParaRPr lang="en-US" dirty="0"/>
          </a:p>
        </p:txBody>
      </p:sp>
    </p:spTree>
    <p:extLst>
      <p:ext uri="{BB962C8B-B14F-4D97-AF65-F5344CB8AC3E}">
        <p14:creationId xmlns:p14="http://schemas.microsoft.com/office/powerpoint/2010/main" val="155600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5721B454-AE83-4700-A22C-824D004A9570}" type="slidenum">
              <a:rPr lang="en-US" smtClean="0"/>
              <a:pPr>
                <a:defRPr/>
              </a:pPr>
              <a:t>5</a:t>
            </a:fld>
            <a:endParaRPr lang="en-US" dirty="0"/>
          </a:p>
        </p:txBody>
      </p:sp>
    </p:spTree>
    <p:extLst>
      <p:ext uri="{BB962C8B-B14F-4D97-AF65-F5344CB8AC3E}">
        <p14:creationId xmlns:p14="http://schemas.microsoft.com/office/powerpoint/2010/main" val="4249449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2"/>
          <p:cNvSpPr>
            <a:spLocks noGrp="1" noChangeArrowheads="1"/>
          </p:cNvSpPr>
          <p:nvPr>
            <p:ph type="body" idx="1"/>
          </p:nvPr>
        </p:nvSpPr>
        <p:spPr bwMode="auto">
          <a:xfrm>
            <a:off x="701040" y="4414177"/>
            <a:ext cx="5608320" cy="41866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dirty="0" smtClean="0">
              <a:latin typeface="Times New Roman" pitchFamily="18" charset="0"/>
            </a:endParaRPr>
          </a:p>
        </p:txBody>
      </p:sp>
      <p:sp>
        <p:nvSpPr>
          <p:cNvPr id="59396" name="Text Box 3"/>
          <p:cNvSpPr txBox="1">
            <a:spLocks noChangeArrowheads="1"/>
          </p:cNvSpPr>
          <p:nvPr/>
        </p:nvSpPr>
        <p:spPr bwMode="auto">
          <a:xfrm>
            <a:off x="3970938" y="9023642"/>
            <a:ext cx="3037840" cy="27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0" tIns="47689" rIns="91710" bIns="47689" anchor="b">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itchFamily="34" charset="0"/>
                <a:cs typeface="Arial" pitchFamily="34" charset="0"/>
              </a:defRPr>
            </a:lvl9pPr>
          </a:lstStyle>
          <a:p>
            <a:pPr algn="r" eaLnBrk="1" hangingPunct="1">
              <a:lnSpc>
                <a:spcPct val="93000"/>
              </a:lnSpc>
              <a:buClr>
                <a:srgbClr val="000000"/>
              </a:buClr>
              <a:buSzPct val="100000"/>
              <a:buFont typeface="Arial" pitchFamily="34" charset="0"/>
              <a:buNone/>
            </a:pPr>
            <a:fld id="{AA011353-4251-413F-A53B-68F393C40771}" type="slidenum">
              <a:rPr lang="en-GB" sz="1200">
                <a:solidFill>
                  <a:srgbClr val="000000"/>
                </a:solidFill>
              </a:rPr>
              <a:pPr algn="r" eaLnBrk="1" hangingPunct="1">
                <a:lnSpc>
                  <a:spcPct val="93000"/>
                </a:lnSpc>
                <a:buClr>
                  <a:srgbClr val="000000"/>
                </a:buClr>
                <a:buSzPct val="100000"/>
                <a:buFont typeface="Arial" pitchFamily="34" charset="0"/>
                <a:buNone/>
              </a:pPr>
              <a:t>6</a:t>
            </a:fld>
            <a:endParaRPr lang="en-GB" sz="1200" dirty="0">
              <a:solidFill>
                <a:srgbClr val="000000"/>
              </a:solidFill>
            </a:endParaRPr>
          </a:p>
        </p:txBody>
      </p:sp>
    </p:spTree>
    <p:extLst>
      <p:ext uri="{BB962C8B-B14F-4D97-AF65-F5344CB8AC3E}">
        <p14:creationId xmlns:p14="http://schemas.microsoft.com/office/powerpoint/2010/main" val="1648287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xfrm>
            <a:off x="671513" y="930275"/>
            <a:ext cx="5665787" cy="3187700"/>
          </a:xfrm>
          <a:ln/>
        </p:spPr>
      </p:sp>
      <p:sp>
        <p:nvSpPr>
          <p:cNvPr id="63491" name="Rectangle 2"/>
          <p:cNvSpPr txBox="1">
            <a:spLocks noGrp="1" noChangeArrowheads="1"/>
          </p:cNvSpPr>
          <p:nvPr>
            <p:ph type="body" idx="1"/>
          </p:nvPr>
        </p:nvSpPr>
        <p:spPr>
          <a:xfrm>
            <a:off x="1069411" y="4425576"/>
            <a:ext cx="4876447" cy="35350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smtClean="0">
              <a:latin typeface="Times New Roman" charset="0"/>
            </a:endParaRPr>
          </a:p>
        </p:txBody>
      </p:sp>
    </p:spTree>
    <p:extLst>
      <p:ext uri="{BB962C8B-B14F-4D97-AF65-F5344CB8AC3E}">
        <p14:creationId xmlns:p14="http://schemas.microsoft.com/office/powerpoint/2010/main" val="119859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 name="Slide Number Placeholder 3"/>
          <p:cNvSpPr>
            <a:spLocks noGrp="1"/>
          </p:cNvSpPr>
          <p:nvPr>
            <p:ph type="sldNum" sz="quarter" idx="5"/>
          </p:nvPr>
        </p:nvSpPr>
        <p:spPr/>
        <p:txBody>
          <a:bodyPr/>
          <a:lstStyle/>
          <a:p>
            <a:pPr>
              <a:defRPr/>
            </a:pPr>
            <a:fld id="{8EE5D197-01FE-4B27-A8AB-2012351A7353}" type="slidenum">
              <a:rPr lang="en-US" smtClean="0"/>
              <a:pPr>
                <a:defRPr/>
              </a:pPr>
              <a:t>8</a:t>
            </a:fld>
            <a:endParaRPr lang="en-US" dirty="0"/>
          </a:p>
        </p:txBody>
      </p:sp>
    </p:spTree>
    <p:extLst>
      <p:ext uri="{BB962C8B-B14F-4D97-AF65-F5344CB8AC3E}">
        <p14:creationId xmlns:p14="http://schemas.microsoft.com/office/powerpoint/2010/main" val="231007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B9EB94-6B27-4580-A05F-119563E40AE3}" type="slidenum">
              <a:rPr lang="en-US" smtClean="0"/>
              <a:pPr>
                <a:defRPr/>
              </a:pPr>
              <a:t>15</a:t>
            </a:fld>
            <a:endParaRPr lang="en-US" dirty="0"/>
          </a:p>
        </p:txBody>
      </p:sp>
    </p:spTree>
    <p:extLst>
      <p:ext uri="{BB962C8B-B14F-4D97-AF65-F5344CB8AC3E}">
        <p14:creationId xmlns:p14="http://schemas.microsoft.com/office/powerpoint/2010/main" val="32697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806B19EC-B954-4083-8161-70F2A53AE786}" type="datetimeFigureOut">
              <a:rPr lang="en-US" smtClean="0"/>
              <a:pPr>
                <a:defRPr/>
              </a:pPr>
              <a:t>3/25/2016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250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00052F76-F045-4A1C-9619-6F0339F78222}" type="datetimeFigureOut">
              <a:rPr lang="en-US" smtClean="0"/>
              <a:pPr>
                <a:defRPr/>
              </a:pPr>
              <a:t>3/25/2016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1C0624-0C16-4E63-8F80-289D63EC2BC3}" type="slidenum">
              <a:rPr lang="en-US" smtClean="0"/>
              <a:pPr>
                <a:defRPr/>
              </a:pPr>
              <a:t>‹#›</a:t>
            </a:fld>
            <a:endParaRPr lang="en-US" dirty="0"/>
          </a:p>
        </p:txBody>
      </p:sp>
    </p:spTree>
    <p:extLst>
      <p:ext uri="{BB962C8B-B14F-4D97-AF65-F5344CB8AC3E}">
        <p14:creationId xmlns:p14="http://schemas.microsoft.com/office/powerpoint/2010/main" val="12088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B05AC69-EC9A-4FDD-823A-261C3D82DE8D}" type="datetimeFigureOut">
              <a:rPr lang="en-US" smtClean="0"/>
              <a:pPr>
                <a:defRPr/>
              </a:pPr>
              <a:t>3/25/2016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DC982CE-3124-41B4-BACD-BE72A2963C23}" type="slidenum">
              <a:rPr lang="en-US" smtClean="0"/>
              <a:pPr>
                <a:defRPr/>
              </a:pPr>
              <a:t>‹#›</a:t>
            </a:fld>
            <a:endParaRPr lang="en-US" dirty="0"/>
          </a:p>
        </p:txBody>
      </p:sp>
    </p:spTree>
    <p:extLst>
      <p:ext uri="{BB962C8B-B14F-4D97-AF65-F5344CB8AC3E}">
        <p14:creationId xmlns:p14="http://schemas.microsoft.com/office/powerpoint/2010/main" val="893965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A580240D-78E6-40DA-A10F-46D10CAD5131}" type="datetimeFigureOut">
              <a:rPr lang="en-US" smtClean="0"/>
              <a:pPr>
                <a:defRPr/>
              </a:pPr>
              <a:t>3/25/2016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7CA425F-60BE-4F0B-BD7F-C755F50A376A}" type="slidenum">
              <a:rPr lang="en-US" smtClean="0"/>
              <a:pPr>
                <a:defRPr/>
              </a:pPr>
              <a:t>‹#›</a:t>
            </a:fld>
            <a:endParaRPr lang="en-US" dirty="0"/>
          </a:p>
        </p:txBody>
      </p:sp>
    </p:spTree>
    <p:extLst>
      <p:ext uri="{BB962C8B-B14F-4D97-AF65-F5344CB8AC3E}">
        <p14:creationId xmlns:p14="http://schemas.microsoft.com/office/powerpoint/2010/main" val="388634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558748B-E27D-497E-93BE-BB22EA8A20AB}" type="datetimeFigureOut">
              <a:rPr lang="en-US" smtClean="0"/>
              <a:pPr>
                <a:defRPr/>
              </a:pPr>
              <a:t>3/25/2016</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8889AD4-BC15-4910-BD16-B789CCE51286}" type="slidenum">
              <a:rPr lang="en-US" smtClean="0"/>
              <a:pPr>
                <a:defRPr/>
              </a:pPr>
              <a:t>‹#›</a:t>
            </a:fld>
            <a:endParaRPr lang="en-US" dirty="0"/>
          </a:p>
        </p:txBody>
      </p:sp>
    </p:spTree>
    <p:extLst>
      <p:ext uri="{BB962C8B-B14F-4D97-AF65-F5344CB8AC3E}">
        <p14:creationId xmlns:p14="http://schemas.microsoft.com/office/powerpoint/2010/main" val="3708033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7614AEFD-787F-49F2-80FA-C851AFB70EAB}" type="datetimeFigureOut">
              <a:rPr lang="en-US" smtClean="0"/>
              <a:pPr>
                <a:defRPr/>
              </a:pPr>
              <a:t>3/25/2016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1C6E8F6-B155-4782-8561-CC03145A4A30}" type="slidenum">
              <a:rPr lang="en-US" smtClean="0"/>
              <a:pPr>
                <a:defRPr/>
              </a:pPr>
              <a:t>‹#›</a:t>
            </a:fld>
            <a:endParaRPr lang="en-US" dirty="0"/>
          </a:p>
        </p:txBody>
      </p:sp>
    </p:spTree>
    <p:extLst>
      <p:ext uri="{BB962C8B-B14F-4D97-AF65-F5344CB8AC3E}">
        <p14:creationId xmlns:p14="http://schemas.microsoft.com/office/powerpoint/2010/main" val="116093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DD44D141-ADB6-48E6-B7B9-35EB15F11ADC}" type="datetimeFigureOut">
              <a:rPr lang="en-US" smtClean="0"/>
              <a:pPr>
                <a:defRPr/>
              </a:pPr>
              <a:t>3/25/2016</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55808E61-7733-4D0E-9A7A-652BDAFF30E1}" type="slidenum">
              <a:rPr lang="en-US" smtClean="0"/>
              <a:pPr>
                <a:defRPr/>
              </a:pPr>
              <a:t>‹#›</a:t>
            </a:fld>
            <a:endParaRPr lang="en-US" dirty="0"/>
          </a:p>
        </p:txBody>
      </p:sp>
    </p:spTree>
    <p:extLst>
      <p:ext uri="{BB962C8B-B14F-4D97-AF65-F5344CB8AC3E}">
        <p14:creationId xmlns:p14="http://schemas.microsoft.com/office/powerpoint/2010/main" val="200480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968F54BB-CF24-4EE1-8B12-4D84C72471D6}" type="datetimeFigureOut">
              <a:rPr lang="en-US" smtClean="0"/>
              <a:pPr>
                <a:defRPr/>
              </a:pPr>
              <a:t>3/25/2016</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9DE68C0-C69F-418B-B3B2-C8C7E6966B23}" type="slidenum">
              <a:rPr lang="en-US" smtClean="0"/>
              <a:pPr>
                <a:defRPr/>
              </a:pPr>
              <a:t>‹#›</a:t>
            </a:fld>
            <a:endParaRPr lang="en-US" dirty="0"/>
          </a:p>
        </p:txBody>
      </p:sp>
    </p:spTree>
    <p:extLst>
      <p:ext uri="{BB962C8B-B14F-4D97-AF65-F5344CB8AC3E}">
        <p14:creationId xmlns:p14="http://schemas.microsoft.com/office/powerpoint/2010/main" val="3015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784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8944ECF-7AFA-4AF8-8E64-C52820E16839}" type="datetimeFigureOut">
              <a:rPr lang="en-US" smtClean="0"/>
              <a:pPr>
                <a:defRPr/>
              </a:pPr>
              <a:t>3/25/2016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956B546-45C2-45D2-A407-DCE2F7436071}" type="slidenum">
              <a:rPr lang="en-US" smtClean="0"/>
              <a:pPr>
                <a:defRPr/>
              </a:pPr>
              <a:t>‹#›</a:t>
            </a:fld>
            <a:endParaRPr lang="en-US" dirty="0"/>
          </a:p>
        </p:txBody>
      </p:sp>
    </p:spTree>
    <p:extLst>
      <p:ext uri="{BB962C8B-B14F-4D97-AF65-F5344CB8AC3E}">
        <p14:creationId xmlns:p14="http://schemas.microsoft.com/office/powerpoint/2010/main" val="940639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753637F-B3AA-4A95-BD23-0CB027CC625E}" type="datetimeFigureOut">
              <a:rPr lang="en-US" smtClean="0"/>
              <a:pPr>
                <a:defRPr/>
              </a:pPr>
              <a:t>3/25/2016</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DFB8FAC-CBFF-4EA4-B0B6-5D002FB41253}" type="slidenum">
              <a:rPr lang="en-US" smtClean="0"/>
              <a:pPr>
                <a:defRPr/>
              </a:pPr>
              <a:t>‹#›</a:t>
            </a:fld>
            <a:endParaRPr lang="en-US" dirty="0"/>
          </a:p>
        </p:txBody>
      </p:sp>
    </p:spTree>
    <p:extLst>
      <p:ext uri="{BB962C8B-B14F-4D97-AF65-F5344CB8AC3E}">
        <p14:creationId xmlns:p14="http://schemas.microsoft.com/office/powerpoint/2010/main" val="150140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7BE5B1E-D388-4179-A9DC-6750CAF85B44}" type="datetimeFigureOut">
              <a:rPr lang="en-US" smtClean="0"/>
              <a:pPr>
                <a:defRPr/>
              </a:pPr>
              <a:t>3/25/2016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217F065-B63A-406D-A837-E7BBFEB916C4}" type="slidenum">
              <a:rPr lang="en-US" smtClean="0"/>
              <a:pPr>
                <a:defRPr/>
              </a:pPr>
              <a:t>‹#›</a:t>
            </a:fld>
            <a:endParaRPr lang="en-US" dirty="0"/>
          </a:p>
        </p:txBody>
      </p:sp>
    </p:spTree>
    <p:extLst>
      <p:ext uri="{BB962C8B-B14F-4D97-AF65-F5344CB8AC3E}">
        <p14:creationId xmlns:p14="http://schemas.microsoft.com/office/powerpoint/2010/main" val="2479263965"/>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209800" y="1219200"/>
            <a:ext cx="7772400" cy="1470025"/>
          </a:xfrm>
        </p:spPr>
        <p:txBody>
          <a:bodyPr>
            <a:normAutofit/>
          </a:bodyPr>
          <a:lstStyle/>
          <a:p>
            <a:r>
              <a:rPr lang="en-US" sz="4800" dirty="0"/>
              <a:t>Friedreich Ataxia: Update</a:t>
            </a:r>
            <a:endParaRPr lang="en-US" sz="4800" dirty="0"/>
          </a:p>
        </p:txBody>
      </p:sp>
      <p:sp>
        <p:nvSpPr>
          <p:cNvPr id="5" name="Subtitle 4"/>
          <p:cNvSpPr>
            <a:spLocks noGrp="1"/>
          </p:cNvSpPr>
          <p:nvPr>
            <p:ph type="subTitle" idx="4294967295"/>
          </p:nvPr>
        </p:nvSpPr>
        <p:spPr>
          <a:xfrm>
            <a:off x="2743200" y="3200400"/>
            <a:ext cx="6400800" cy="1752600"/>
          </a:xfrm>
        </p:spPr>
        <p:txBody>
          <a:bodyPr>
            <a:normAutofit/>
          </a:bodyPr>
          <a:lstStyle/>
          <a:p>
            <a:pPr marL="0" indent="0" algn="ctr">
              <a:buNone/>
            </a:pPr>
            <a:r>
              <a:rPr lang="en-US" sz="3200" dirty="0"/>
              <a:t>April 1, 2016</a:t>
            </a:r>
          </a:p>
          <a:p>
            <a:pPr marL="0" indent="0" algn="ctr">
              <a:buNone/>
            </a:pPr>
            <a:r>
              <a:rPr lang="en-US" sz="3200" dirty="0"/>
              <a:t>David R. Lynch, MD PhD</a:t>
            </a:r>
            <a:endParaRPr lang="en-US" sz="3200" dirty="0"/>
          </a:p>
        </p:txBody>
      </p:sp>
    </p:spTree>
    <p:extLst>
      <p:ext uri="{BB962C8B-B14F-4D97-AF65-F5344CB8AC3E}">
        <p14:creationId xmlns:p14="http://schemas.microsoft.com/office/powerpoint/2010/main" val="11414072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5"/>
          <p:cNvGrpSpPr>
            <a:grpSpLocks/>
          </p:cNvGrpSpPr>
          <p:nvPr/>
        </p:nvGrpSpPr>
        <p:grpSpPr bwMode="auto">
          <a:xfrm>
            <a:off x="2713039" y="655639"/>
            <a:ext cx="7483475" cy="5322887"/>
            <a:chOff x="1557870" y="652922"/>
            <a:chExt cx="8980673" cy="5961650"/>
          </a:xfrm>
        </p:grpSpPr>
        <p:sp>
          <p:nvSpPr>
            <p:cNvPr id="97" name="Rectangle 96"/>
            <p:cNvSpPr/>
            <p:nvPr/>
          </p:nvSpPr>
          <p:spPr>
            <a:xfrm>
              <a:off x="9414530" y="1351677"/>
              <a:ext cx="1116393" cy="5262895"/>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tx1">
                    <a:lumMod val="65000"/>
                    <a:lumOff val="35000"/>
                  </a:schemeClr>
                </a:solidFill>
              </a:endParaRPr>
            </a:p>
          </p:txBody>
        </p:sp>
        <p:sp>
          <p:nvSpPr>
            <p:cNvPr id="269" name="Rectangle 268"/>
            <p:cNvSpPr/>
            <p:nvPr/>
          </p:nvSpPr>
          <p:spPr>
            <a:xfrm>
              <a:off x="1557870" y="1351677"/>
              <a:ext cx="1160209" cy="5262895"/>
            </a:xfrm>
            <a:prstGeom prst="rect">
              <a:avLst/>
            </a:prstGeom>
            <a:solidFill>
              <a:srgbClr val="EAEAEA"/>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tx1">
                    <a:lumMod val="65000"/>
                    <a:lumOff val="35000"/>
                  </a:schemeClr>
                </a:solidFill>
              </a:endParaRPr>
            </a:p>
          </p:txBody>
        </p:sp>
        <p:sp>
          <p:nvSpPr>
            <p:cNvPr id="270" name="Rectangle 269"/>
            <p:cNvSpPr/>
            <p:nvPr/>
          </p:nvSpPr>
          <p:spPr>
            <a:xfrm>
              <a:off x="2718079" y="1351677"/>
              <a:ext cx="1116393" cy="5262895"/>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tx1">
                    <a:lumMod val="65000"/>
                    <a:lumOff val="35000"/>
                  </a:schemeClr>
                </a:solidFill>
              </a:endParaRPr>
            </a:p>
          </p:txBody>
        </p:sp>
        <p:sp>
          <p:nvSpPr>
            <p:cNvPr id="271" name="Rectangle 270"/>
            <p:cNvSpPr/>
            <p:nvPr/>
          </p:nvSpPr>
          <p:spPr>
            <a:xfrm>
              <a:off x="3834472" y="1351677"/>
              <a:ext cx="1116393" cy="5262895"/>
            </a:xfrm>
            <a:prstGeom prst="rect">
              <a:avLst/>
            </a:prstGeom>
            <a:solidFill>
              <a:srgbClr val="EAEAEA"/>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tx1">
                    <a:lumMod val="65000"/>
                    <a:lumOff val="35000"/>
                  </a:schemeClr>
                </a:solidFill>
              </a:endParaRPr>
            </a:p>
          </p:txBody>
        </p:sp>
        <p:sp>
          <p:nvSpPr>
            <p:cNvPr id="272" name="Rectangle 271"/>
            <p:cNvSpPr/>
            <p:nvPr/>
          </p:nvSpPr>
          <p:spPr>
            <a:xfrm>
              <a:off x="4950864" y="1351677"/>
              <a:ext cx="1116393" cy="5262895"/>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tx1">
                    <a:lumMod val="65000"/>
                    <a:lumOff val="35000"/>
                  </a:schemeClr>
                </a:solidFill>
              </a:endParaRPr>
            </a:p>
          </p:txBody>
        </p:sp>
        <p:sp>
          <p:nvSpPr>
            <p:cNvPr id="273" name="Rectangle 272"/>
            <p:cNvSpPr/>
            <p:nvPr/>
          </p:nvSpPr>
          <p:spPr>
            <a:xfrm>
              <a:off x="6067257" y="1351677"/>
              <a:ext cx="1116393" cy="5262895"/>
            </a:xfrm>
            <a:prstGeom prst="rect">
              <a:avLst/>
            </a:prstGeom>
            <a:solidFill>
              <a:srgbClr val="EAEAEA"/>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tx1">
                    <a:lumMod val="65000"/>
                    <a:lumOff val="35000"/>
                  </a:schemeClr>
                </a:solidFill>
              </a:endParaRPr>
            </a:p>
          </p:txBody>
        </p:sp>
        <p:sp>
          <p:nvSpPr>
            <p:cNvPr id="274" name="Rectangle 273"/>
            <p:cNvSpPr/>
            <p:nvPr/>
          </p:nvSpPr>
          <p:spPr>
            <a:xfrm>
              <a:off x="7183649" y="1351677"/>
              <a:ext cx="1114488" cy="5262895"/>
            </a:xfrm>
            <a:prstGeom prst="rect">
              <a:avLst/>
            </a:prstGeom>
            <a:solidFill>
              <a:schemeClr val="bg1">
                <a:lumMod val="85000"/>
              </a:schemeClr>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tx1">
                    <a:lumMod val="65000"/>
                    <a:lumOff val="35000"/>
                  </a:schemeClr>
                </a:solidFill>
              </a:endParaRPr>
            </a:p>
          </p:txBody>
        </p:sp>
        <p:sp>
          <p:nvSpPr>
            <p:cNvPr id="275" name="Rectangle 274"/>
            <p:cNvSpPr/>
            <p:nvPr/>
          </p:nvSpPr>
          <p:spPr>
            <a:xfrm>
              <a:off x="8298138" y="1351677"/>
              <a:ext cx="1116393" cy="5262895"/>
            </a:xfrm>
            <a:prstGeom prst="rect">
              <a:avLst/>
            </a:prstGeom>
            <a:solidFill>
              <a:srgbClr val="EAEAEA"/>
            </a:soli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tx1">
                    <a:lumMod val="65000"/>
                    <a:lumOff val="35000"/>
                  </a:schemeClr>
                </a:solidFill>
              </a:endParaRPr>
            </a:p>
          </p:txBody>
        </p:sp>
        <p:sp>
          <p:nvSpPr>
            <p:cNvPr id="96" name="Pentagon 95"/>
            <p:cNvSpPr/>
            <p:nvPr/>
          </p:nvSpPr>
          <p:spPr>
            <a:xfrm>
              <a:off x="9401194" y="652922"/>
              <a:ext cx="1137349" cy="657862"/>
            </a:xfrm>
            <a:custGeom>
              <a:avLst/>
              <a:gdLst>
                <a:gd name="connsiteX0" fmla="*/ 0 w 1217942"/>
                <a:gd name="connsiteY0" fmla="*/ 0 h 657185"/>
                <a:gd name="connsiteX1" fmla="*/ 1128374 w 1217942"/>
                <a:gd name="connsiteY1" fmla="*/ 0 h 657185"/>
                <a:gd name="connsiteX2" fmla="*/ 1217942 w 1217942"/>
                <a:gd name="connsiteY2" fmla="*/ 328593 h 657185"/>
                <a:gd name="connsiteX3" fmla="*/ 1128374 w 1217942"/>
                <a:gd name="connsiteY3" fmla="*/ 657185 h 657185"/>
                <a:gd name="connsiteX4" fmla="*/ 0 w 1217942"/>
                <a:gd name="connsiteY4" fmla="*/ 657185 h 657185"/>
                <a:gd name="connsiteX5" fmla="*/ 0 w 1217942"/>
                <a:gd name="connsiteY5" fmla="*/ 0 h 657185"/>
                <a:gd name="connsiteX0" fmla="*/ 0 w 1136662"/>
                <a:gd name="connsiteY0" fmla="*/ 0 h 657185"/>
                <a:gd name="connsiteX1" fmla="*/ 1128374 w 1136662"/>
                <a:gd name="connsiteY1" fmla="*/ 0 h 657185"/>
                <a:gd name="connsiteX2" fmla="*/ 1136662 w 1136662"/>
                <a:gd name="connsiteY2" fmla="*/ 348913 h 657185"/>
                <a:gd name="connsiteX3" fmla="*/ 1128374 w 1136662"/>
                <a:gd name="connsiteY3" fmla="*/ 657185 h 657185"/>
                <a:gd name="connsiteX4" fmla="*/ 0 w 1136662"/>
                <a:gd name="connsiteY4" fmla="*/ 657185 h 657185"/>
                <a:gd name="connsiteX5" fmla="*/ 0 w 1136662"/>
                <a:gd name="connsiteY5" fmla="*/ 0 h 65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6662" h="657185">
                  <a:moveTo>
                    <a:pt x="0" y="0"/>
                  </a:moveTo>
                  <a:lnTo>
                    <a:pt x="1128374" y="0"/>
                  </a:lnTo>
                  <a:lnTo>
                    <a:pt x="1136662" y="348913"/>
                  </a:lnTo>
                  <a:lnTo>
                    <a:pt x="1128374" y="657185"/>
                  </a:lnTo>
                  <a:lnTo>
                    <a:pt x="0" y="657185"/>
                  </a:lnTo>
                  <a:lnTo>
                    <a:pt x="0" y="0"/>
                  </a:lnTo>
                  <a:close/>
                </a:path>
              </a:pathLst>
            </a:custGeom>
            <a:gradFill flip="none" rotWithShape="1">
              <a:gsLst>
                <a:gs pos="0">
                  <a:schemeClr val="bg1">
                    <a:lumMod val="85000"/>
                  </a:schemeClr>
                </a:gs>
                <a:gs pos="100000">
                  <a:schemeClr val="bg1"/>
                </a:gs>
              </a:gsLst>
              <a:lin ang="16200000" scaled="0"/>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99" name="Pentagon 98"/>
            <p:cNvSpPr/>
            <p:nvPr/>
          </p:nvSpPr>
          <p:spPr>
            <a:xfrm>
              <a:off x="8294327" y="652922"/>
              <a:ext cx="1219268" cy="656083"/>
            </a:xfrm>
            <a:prstGeom prst="homePlate">
              <a:avLst>
                <a:gd name="adj" fmla="val 15177"/>
              </a:avLst>
            </a:prstGeom>
            <a:gradFill flip="none" rotWithShape="1">
              <a:gsLst>
                <a:gs pos="0">
                  <a:srgbClr val="EAEAEA"/>
                </a:gs>
                <a:gs pos="100000">
                  <a:schemeClr val="bg1"/>
                </a:gs>
              </a:gsLst>
              <a:lin ang="16200000" scaled="0"/>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89" name="Pentagon 188"/>
            <p:cNvSpPr/>
            <p:nvPr/>
          </p:nvSpPr>
          <p:spPr>
            <a:xfrm>
              <a:off x="7170314" y="654699"/>
              <a:ext cx="1217363" cy="656084"/>
            </a:xfrm>
            <a:prstGeom prst="homePlate">
              <a:avLst>
                <a:gd name="adj" fmla="val 15177"/>
              </a:avLst>
            </a:prstGeom>
            <a:gradFill flip="none" rotWithShape="1">
              <a:gsLst>
                <a:gs pos="0">
                  <a:schemeClr val="bg1">
                    <a:lumMod val="85000"/>
                  </a:schemeClr>
                </a:gs>
                <a:gs pos="100000">
                  <a:schemeClr val="bg1"/>
                </a:gs>
              </a:gsLst>
              <a:lin ang="16200000" scaled="0"/>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90" name="Pentagon 189"/>
            <p:cNvSpPr/>
            <p:nvPr/>
          </p:nvSpPr>
          <p:spPr>
            <a:xfrm>
              <a:off x="6048206" y="654699"/>
              <a:ext cx="1217364" cy="656084"/>
            </a:xfrm>
            <a:prstGeom prst="homePlate">
              <a:avLst>
                <a:gd name="adj" fmla="val 15177"/>
              </a:avLst>
            </a:prstGeom>
            <a:gradFill flip="none" rotWithShape="1">
              <a:gsLst>
                <a:gs pos="0">
                  <a:srgbClr val="EAEAEA"/>
                </a:gs>
                <a:gs pos="100000">
                  <a:schemeClr val="bg1"/>
                </a:gs>
              </a:gsLst>
              <a:lin ang="16200000" scaled="0"/>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91" name="Pentagon 190"/>
            <p:cNvSpPr/>
            <p:nvPr/>
          </p:nvSpPr>
          <p:spPr>
            <a:xfrm>
              <a:off x="4937529" y="654699"/>
              <a:ext cx="1219268" cy="656084"/>
            </a:xfrm>
            <a:prstGeom prst="homePlate">
              <a:avLst>
                <a:gd name="adj" fmla="val 15177"/>
              </a:avLst>
            </a:prstGeom>
            <a:gradFill flip="none" rotWithShape="1">
              <a:gsLst>
                <a:gs pos="0">
                  <a:schemeClr val="bg1">
                    <a:lumMod val="85000"/>
                  </a:schemeClr>
                </a:gs>
                <a:gs pos="100000">
                  <a:schemeClr val="bg1"/>
                </a:gs>
              </a:gsLst>
              <a:lin ang="16200000" scaled="0"/>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92" name="Pentagon 191"/>
            <p:cNvSpPr/>
            <p:nvPr/>
          </p:nvSpPr>
          <p:spPr>
            <a:xfrm>
              <a:off x="3817327" y="654699"/>
              <a:ext cx="1217363" cy="656084"/>
            </a:xfrm>
            <a:prstGeom prst="homePlate">
              <a:avLst>
                <a:gd name="adj" fmla="val 15177"/>
              </a:avLst>
            </a:prstGeom>
            <a:gradFill flip="none" rotWithShape="1">
              <a:gsLst>
                <a:gs pos="0">
                  <a:srgbClr val="EAEAEA"/>
                </a:gs>
                <a:gs pos="100000">
                  <a:schemeClr val="bg1"/>
                </a:gs>
              </a:gsLst>
              <a:lin ang="16200000" scaled="0"/>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chemeClr val="tx1">
                    <a:lumMod val="75000"/>
                    <a:lumOff val="25000"/>
                  </a:schemeClr>
                </a:solidFill>
              </a:endParaRPr>
            </a:p>
          </p:txBody>
        </p:sp>
        <p:sp>
          <p:nvSpPr>
            <p:cNvPr id="193" name="Pentagon 192"/>
            <p:cNvSpPr/>
            <p:nvPr/>
          </p:nvSpPr>
          <p:spPr>
            <a:xfrm>
              <a:off x="2706649" y="654699"/>
              <a:ext cx="1217364" cy="656084"/>
            </a:xfrm>
            <a:prstGeom prst="homePlate">
              <a:avLst>
                <a:gd name="adj" fmla="val 15177"/>
              </a:avLst>
            </a:prstGeom>
            <a:gradFill flip="none" rotWithShape="1">
              <a:gsLst>
                <a:gs pos="0">
                  <a:schemeClr val="bg1">
                    <a:lumMod val="85000"/>
                  </a:schemeClr>
                </a:gs>
                <a:gs pos="100000">
                  <a:schemeClr val="bg1"/>
                </a:gs>
              </a:gsLst>
              <a:lin ang="16200000" scaled="0"/>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sp>
          <p:nvSpPr>
            <p:cNvPr id="194" name="Pentagon 193"/>
            <p:cNvSpPr/>
            <p:nvPr/>
          </p:nvSpPr>
          <p:spPr>
            <a:xfrm>
              <a:off x="1557870" y="654699"/>
              <a:ext cx="1244034" cy="656084"/>
            </a:xfrm>
            <a:prstGeom prst="homePlate">
              <a:avLst>
                <a:gd name="adj" fmla="val 15177"/>
              </a:avLst>
            </a:prstGeom>
            <a:gradFill flip="none" rotWithShape="1">
              <a:gsLst>
                <a:gs pos="0">
                  <a:srgbClr val="EAEAEA"/>
                </a:gs>
                <a:gs pos="100000">
                  <a:schemeClr val="bg1"/>
                </a:gs>
              </a:gsLst>
              <a:lin ang="16200000" scaled="0"/>
              <a:tileRect/>
            </a:grad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p>
          </p:txBody>
        </p:sp>
      </p:grpSp>
      <p:sp>
        <p:nvSpPr>
          <p:cNvPr id="196" name="TextBox 195"/>
          <p:cNvSpPr txBox="1"/>
          <p:nvPr/>
        </p:nvSpPr>
        <p:spPr>
          <a:xfrm>
            <a:off x="2828926" y="692151"/>
            <a:ext cx="962025" cy="449263"/>
          </a:xfrm>
          <a:prstGeom prst="rect">
            <a:avLst/>
          </a:prstGeom>
          <a:noFill/>
        </p:spPr>
        <p:txBody>
          <a:bodyPr wrap="none" lIns="78437" tIns="39219" rIns="78437" bIns="39219">
            <a:spAutoFit/>
          </a:bodyPr>
          <a:lstStyle/>
          <a:p>
            <a:pPr algn="ctr">
              <a:defRPr/>
            </a:pPr>
            <a:r>
              <a:rPr lang="en-US" sz="800" b="1" dirty="0">
                <a:solidFill>
                  <a:schemeClr val="tx1">
                    <a:lumMod val="75000"/>
                    <a:lumOff val="25000"/>
                  </a:schemeClr>
                </a:solidFill>
              </a:rPr>
              <a:t>DISCOVERY</a:t>
            </a:r>
          </a:p>
          <a:p>
            <a:pPr algn="ctr">
              <a:defRPr/>
            </a:pPr>
            <a:r>
              <a:rPr lang="en-US" sz="800" i="1" dirty="0">
                <a:solidFill>
                  <a:schemeClr val="tx1">
                    <a:lumMod val="75000"/>
                    <a:lumOff val="25000"/>
                  </a:schemeClr>
                </a:solidFill>
              </a:rPr>
              <a:t>(Finding Potential</a:t>
            </a:r>
          </a:p>
          <a:p>
            <a:pPr algn="ctr">
              <a:defRPr/>
            </a:pPr>
            <a:r>
              <a:rPr lang="en-US" sz="800" i="1" dirty="0">
                <a:solidFill>
                  <a:schemeClr val="tx1">
                    <a:lumMod val="75000"/>
                    <a:lumOff val="25000"/>
                  </a:schemeClr>
                </a:solidFill>
              </a:rPr>
              <a:t>Therapies/Drugs)</a:t>
            </a:r>
          </a:p>
        </p:txBody>
      </p:sp>
      <p:sp>
        <p:nvSpPr>
          <p:cNvPr id="197" name="TextBox 196"/>
          <p:cNvSpPr txBox="1"/>
          <p:nvPr/>
        </p:nvSpPr>
        <p:spPr>
          <a:xfrm>
            <a:off x="3686175" y="687388"/>
            <a:ext cx="1195388" cy="449262"/>
          </a:xfrm>
          <a:prstGeom prst="rect">
            <a:avLst/>
          </a:prstGeom>
          <a:noFill/>
          <a:ln>
            <a:noFill/>
          </a:ln>
        </p:spPr>
        <p:txBody>
          <a:bodyPr wrap="none" lIns="78437" tIns="39219" rIns="78437" bIns="39219">
            <a:spAutoFit/>
          </a:bodyPr>
          <a:lstStyle/>
          <a:p>
            <a:pPr algn="ctr">
              <a:defRPr/>
            </a:pPr>
            <a:r>
              <a:rPr lang="en-US" sz="800" b="1" dirty="0">
                <a:solidFill>
                  <a:schemeClr val="tx1">
                    <a:lumMod val="75000"/>
                    <a:lumOff val="25000"/>
                  </a:schemeClr>
                </a:solidFill>
              </a:rPr>
              <a:t>PRE-CLINICAL</a:t>
            </a:r>
          </a:p>
          <a:p>
            <a:pPr algn="ctr">
              <a:defRPr/>
            </a:pPr>
            <a:r>
              <a:rPr lang="en-US" sz="800" b="1" dirty="0">
                <a:solidFill>
                  <a:schemeClr val="tx1">
                    <a:lumMod val="75000"/>
                    <a:lumOff val="25000"/>
                  </a:schemeClr>
                </a:solidFill>
              </a:rPr>
              <a:t>DEVELOPMENT</a:t>
            </a:r>
          </a:p>
          <a:p>
            <a:pPr algn="ctr">
              <a:defRPr/>
            </a:pPr>
            <a:r>
              <a:rPr lang="en-US" sz="800" i="1" dirty="0">
                <a:solidFill>
                  <a:schemeClr val="tx1">
                    <a:lumMod val="75000"/>
                    <a:lumOff val="25000"/>
                  </a:schemeClr>
                </a:solidFill>
              </a:rPr>
              <a:t>(Testing in Laboratory)</a:t>
            </a:r>
          </a:p>
        </p:txBody>
      </p:sp>
      <p:sp>
        <p:nvSpPr>
          <p:cNvPr id="6149" name="TextBox 198"/>
          <p:cNvSpPr txBox="1">
            <a:spLocks noChangeArrowheads="1"/>
          </p:cNvSpPr>
          <p:nvPr/>
        </p:nvSpPr>
        <p:spPr bwMode="auto">
          <a:xfrm>
            <a:off x="4678363" y="690564"/>
            <a:ext cx="11033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437" tIns="39219" rIns="78437" bIns="392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00" b="1" dirty="0">
                <a:solidFill>
                  <a:srgbClr val="404040"/>
                </a:solidFill>
                <a:latin typeface="Arial" panose="020B0604020202020204" pitchFamily="34" charset="0"/>
              </a:rPr>
              <a:t>IND FILED</a:t>
            </a:r>
          </a:p>
          <a:p>
            <a:pPr algn="ctr" eaLnBrk="1" hangingPunct="1">
              <a:spcBef>
                <a:spcPct val="0"/>
              </a:spcBef>
              <a:buFontTx/>
              <a:buNone/>
            </a:pPr>
            <a:r>
              <a:rPr lang="en-US" altLang="en-US" sz="800" i="1" dirty="0">
                <a:solidFill>
                  <a:srgbClr val="404040"/>
                </a:solidFill>
                <a:latin typeface="Arial" panose="020B0604020202020204" pitchFamily="34" charset="0"/>
              </a:rPr>
              <a:t>(Investigational New Drug; FDA filing)</a:t>
            </a:r>
          </a:p>
        </p:txBody>
      </p:sp>
      <p:sp>
        <p:nvSpPr>
          <p:cNvPr id="200" name="TextBox 199"/>
          <p:cNvSpPr txBox="1"/>
          <p:nvPr/>
        </p:nvSpPr>
        <p:spPr>
          <a:xfrm>
            <a:off x="5613400" y="687388"/>
            <a:ext cx="1068388" cy="590550"/>
          </a:xfrm>
          <a:prstGeom prst="rect">
            <a:avLst/>
          </a:prstGeom>
          <a:noFill/>
          <a:ln>
            <a:noFill/>
          </a:ln>
        </p:spPr>
        <p:txBody>
          <a:bodyPr lIns="78437" tIns="39219" rIns="78437" bIns="39219">
            <a:spAutoFit/>
          </a:bodyPr>
          <a:lstStyle/>
          <a:p>
            <a:pPr algn="ctr">
              <a:defRPr/>
            </a:pPr>
            <a:r>
              <a:rPr lang="en-US" sz="800" b="1" dirty="0">
                <a:solidFill>
                  <a:schemeClr val="tx1">
                    <a:lumMod val="75000"/>
                    <a:lumOff val="25000"/>
                  </a:schemeClr>
                </a:solidFill>
              </a:rPr>
              <a:t>PHASE I</a:t>
            </a:r>
          </a:p>
          <a:p>
            <a:pPr algn="ctr">
              <a:defRPr/>
            </a:pPr>
            <a:r>
              <a:rPr lang="en-US" sz="800" i="1" dirty="0">
                <a:solidFill>
                  <a:schemeClr val="tx1">
                    <a:lumMod val="75000"/>
                    <a:lumOff val="25000"/>
                  </a:schemeClr>
                </a:solidFill>
              </a:rPr>
              <a:t>(Human</a:t>
            </a:r>
          </a:p>
          <a:p>
            <a:pPr algn="ctr">
              <a:defRPr/>
            </a:pPr>
            <a:r>
              <a:rPr lang="en-US" sz="800" i="1" dirty="0">
                <a:solidFill>
                  <a:schemeClr val="tx1">
                    <a:lumMod val="75000"/>
                    <a:lumOff val="25000"/>
                  </a:schemeClr>
                </a:solidFill>
              </a:rPr>
              <a:t> Safety Trial)</a:t>
            </a:r>
          </a:p>
          <a:p>
            <a:pPr algn="ctr">
              <a:defRPr/>
            </a:pPr>
            <a:endParaRPr lang="en-US" sz="800" i="1" dirty="0">
              <a:solidFill>
                <a:schemeClr val="tx1">
                  <a:lumMod val="75000"/>
                  <a:lumOff val="25000"/>
                </a:schemeClr>
              </a:solidFill>
            </a:endParaRPr>
          </a:p>
        </p:txBody>
      </p:sp>
      <p:sp>
        <p:nvSpPr>
          <p:cNvPr id="201" name="TextBox 200"/>
          <p:cNvSpPr txBox="1"/>
          <p:nvPr/>
        </p:nvSpPr>
        <p:spPr>
          <a:xfrm>
            <a:off x="9351964" y="688975"/>
            <a:ext cx="1074737" cy="330200"/>
          </a:xfrm>
          <a:prstGeom prst="rect">
            <a:avLst/>
          </a:prstGeom>
          <a:noFill/>
          <a:ln>
            <a:noFill/>
          </a:ln>
        </p:spPr>
        <p:txBody>
          <a:bodyPr lIns="78437" tIns="39219" rIns="78437" bIns="39219">
            <a:spAutoFit/>
          </a:bodyPr>
          <a:lstStyle/>
          <a:p>
            <a:pPr algn="ctr">
              <a:defRPr/>
            </a:pPr>
            <a:r>
              <a:rPr lang="en-US" sz="800" b="1" dirty="0">
                <a:solidFill>
                  <a:schemeClr val="tx1">
                    <a:lumMod val="65000"/>
                    <a:lumOff val="35000"/>
                  </a:schemeClr>
                </a:solidFill>
              </a:rPr>
              <a:t>AVAILABLE</a:t>
            </a:r>
          </a:p>
          <a:p>
            <a:pPr algn="ctr">
              <a:defRPr/>
            </a:pPr>
            <a:r>
              <a:rPr lang="en-US" sz="800" b="1" dirty="0">
                <a:solidFill>
                  <a:schemeClr val="tx1">
                    <a:lumMod val="65000"/>
                    <a:lumOff val="35000"/>
                  </a:schemeClr>
                </a:solidFill>
              </a:rPr>
              <a:t>TO PATIENTS</a:t>
            </a:r>
            <a:endParaRPr lang="en-US" sz="800" dirty="0">
              <a:solidFill>
                <a:srgbClr val="879198"/>
              </a:solidFill>
            </a:endParaRPr>
          </a:p>
        </p:txBody>
      </p:sp>
      <p:sp>
        <p:nvSpPr>
          <p:cNvPr id="202" name="TextBox 201"/>
          <p:cNvSpPr txBox="1"/>
          <p:nvPr/>
        </p:nvSpPr>
        <p:spPr>
          <a:xfrm>
            <a:off x="6529388" y="687388"/>
            <a:ext cx="1085850" cy="590550"/>
          </a:xfrm>
          <a:prstGeom prst="rect">
            <a:avLst/>
          </a:prstGeom>
          <a:noFill/>
          <a:ln>
            <a:noFill/>
          </a:ln>
        </p:spPr>
        <p:txBody>
          <a:bodyPr lIns="78437" tIns="39219" rIns="78437" bIns="39219">
            <a:spAutoFit/>
          </a:bodyPr>
          <a:lstStyle/>
          <a:p>
            <a:pPr algn="ctr">
              <a:defRPr/>
            </a:pPr>
            <a:r>
              <a:rPr lang="en-US" sz="800" b="1" dirty="0">
                <a:solidFill>
                  <a:schemeClr val="tx1">
                    <a:lumMod val="75000"/>
                    <a:lumOff val="25000"/>
                  </a:schemeClr>
                </a:solidFill>
              </a:rPr>
              <a:t>PHASE II</a:t>
            </a:r>
          </a:p>
          <a:p>
            <a:pPr algn="ctr">
              <a:defRPr/>
            </a:pPr>
            <a:r>
              <a:rPr lang="en-US" sz="800" i="1" dirty="0">
                <a:solidFill>
                  <a:schemeClr val="tx1">
                    <a:lumMod val="75000"/>
                    <a:lumOff val="25000"/>
                  </a:schemeClr>
                </a:solidFill>
              </a:rPr>
              <a:t>(Human Safety </a:t>
            </a:r>
          </a:p>
          <a:p>
            <a:pPr algn="ctr">
              <a:defRPr/>
            </a:pPr>
            <a:r>
              <a:rPr lang="en-US" sz="800" i="1" dirty="0">
                <a:solidFill>
                  <a:schemeClr val="tx1">
                    <a:lumMod val="75000"/>
                    <a:lumOff val="25000"/>
                  </a:schemeClr>
                </a:solidFill>
              </a:rPr>
              <a:t>And Efficacy Trial)</a:t>
            </a:r>
          </a:p>
          <a:p>
            <a:pPr algn="ctr">
              <a:defRPr/>
            </a:pPr>
            <a:endParaRPr lang="en-US" sz="800" i="1" dirty="0">
              <a:solidFill>
                <a:schemeClr val="tx1">
                  <a:lumMod val="75000"/>
                  <a:lumOff val="25000"/>
                </a:schemeClr>
              </a:solidFill>
            </a:endParaRPr>
          </a:p>
        </p:txBody>
      </p:sp>
      <p:sp>
        <p:nvSpPr>
          <p:cNvPr id="203" name="TextBox 202"/>
          <p:cNvSpPr txBox="1"/>
          <p:nvPr/>
        </p:nvSpPr>
        <p:spPr>
          <a:xfrm>
            <a:off x="7467600" y="687388"/>
            <a:ext cx="1073150" cy="449262"/>
          </a:xfrm>
          <a:prstGeom prst="rect">
            <a:avLst/>
          </a:prstGeom>
          <a:noFill/>
          <a:ln>
            <a:noFill/>
          </a:ln>
        </p:spPr>
        <p:txBody>
          <a:bodyPr lIns="78437" tIns="39219" rIns="78437" bIns="39219">
            <a:spAutoFit/>
          </a:bodyPr>
          <a:lstStyle/>
          <a:p>
            <a:pPr algn="ctr">
              <a:defRPr/>
            </a:pPr>
            <a:r>
              <a:rPr lang="en-US" sz="800" b="1" dirty="0">
                <a:solidFill>
                  <a:schemeClr val="tx1">
                    <a:lumMod val="75000"/>
                    <a:lumOff val="25000"/>
                  </a:schemeClr>
                </a:solidFill>
              </a:rPr>
              <a:t>PHASE III</a:t>
            </a:r>
          </a:p>
          <a:p>
            <a:pPr algn="ctr">
              <a:defRPr/>
            </a:pPr>
            <a:r>
              <a:rPr lang="en-US" sz="800" i="1" dirty="0">
                <a:solidFill>
                  <a:schemeClr val="tx1">
                    <a:lumMod val="75000"/>
                    <a:lumOff val="25000"/>
                  </a:schemeClr>
                </a:solidFill>
              </a:rPr>
              <a:t>(Definitive Trial)</a:t>
            </a:r>
          </a:p>
          <a:p>
            <a:pPr algn="ctr">
              <a:defRPr/>
            </a:pPr>
            <a:endParaRPr lang="en-US" sz="800" i="1" dirty="0">
              <a:solidFill>
                <a:schemeClr val="tx1">
                  <a:lumMod val="75000"/>
                  <a:lumOff val="25000"/>
                </a:schemeClr>
              </a:solidFill>
            </a:endParaRPr>
          </a:p>
        </p:txBody>
      </p:sp>
      <p:grpSp>
        <p:nvGrpSpPr>
          <p:cNvPr id="6154" name="Group 1"/>
          <p:cNvGrpSpPr>
            <a:grpSpLocks/>
          </p:cNvGrpSpPr>
          <p:nvPr/>
        </p:nvGrpSpPr>
        <p:grpSpPr bwMode="auto">
          <a:xfrm>
            <a:off x="962026" y="1208088"/>
            <a:ext cx="8386763" cy="4845050"/>
            <a:chOff x="-687347" y="1363925"/>
            <a:chExt cx="10065296" cy="5426219"/>
          </a:xfrm>
        </p:grpSpPr>
        <p:sp>
          <p:nvSpPr>
            <p:cNvPr id="6161" name="TextBox 197"/>
            <p:cNvSpPr txBox="1">
              <a:spLocks noChangeArrowheads="1"/>
            </p:cNvSpPr>
            <p:nvPr/>
          </p:nvSpPr>
          <p:spPr bwMode="auto">
            <a:xfrm>
              <a:off x="7169951" y="1363925"/>
              <a:ext cx="1550789" cy="24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B70028"/>
                  </a:solidFill>
                  <a:latin typeface="Arial" panose="020B0604020202020204" pitchFamily="34" charset="0"/>
                </a:rPr>
                <a:t>Edison</a:t>
              </a:r>
            </a:p>
          </p:txBody>
        </p:sp>
        <p:sp>
          <p:nvSpPr>
            <p:cNvPr id="204" name="Pentagon 203"/>
            <p:cNvSpPr/>
            <p:nvPr/>
          </p:nvSpPr>
          <p:spPr>
            <a:xfrm>
              <a:off x="1425050" y="2545396"/>
              <a:ext cx="1694545" cy="155448"/>
            </a:xfrm>
            <a:prstGeom prst="homePlate">
              <a:avLst/>
            </a:prstGeom>
            <a:solidFill>
              <a:srgbClr val="0F3778"/>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cs typeface="Arial"/>
                </a:rPr>
                <a:t>Nutritional  approach</a:t>
              </a:r>
            </a:p>
          </p:txBody>
        </p:sp>
        <p:sp>
          <p:nvSpPr>
            <p:cNvPr id="205" name="Pentagon 204"/>
            <p:cNvSpPr/>
            <p:nvPr/>
          </p:nvSpPr>
          <p:spPr>
            <a:xfrm>
              <a:off x="1425051" y="2774553"/>
              <a:ext cx="2204896" cy="157858"/>
            </a:xfrm>
            <a:prstGeom prst="homePlate">
              <a:avLst/>
            </a:prstGeom>
            <a:solidFill>
              <a:srgbClr val="0F3778"/>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cs typeface="Arial"/>
                </a:rPr>
                <a:t>Nrf2 Activators</a:t>
              </a:r>
            </a:p>
          </p:txBody>
        </p:sp>
        <p:sp>
          <p:nvSpPr>
            <p:cNvPr id="6168" name="TextBox 208"/>
            <p:cNvSpPr txBox="1">
              <a:spLocks noChangeArrowheads="1"/>
            </p:cNvSpPr>
            <p:nvPr/>
          </p:nvSpPr>
          <p:spPr bwMode="auto">
            <a:xfrm>
              <a:off x="-636646" y="2297186"/>
              <a:ext cx="1858027" cy="87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900" i="1" dirty="0">
                  <a:solidFill>
                    <a:srgbClr val="0F3778"/>
                  </a:solidFill>
                  <a:latin typeface="Arial" panose="020B0604020202020204" pitchFamily="34" charset="0"/>
                </a:rPr>
                <a:t>Modulation of </a:t>
              </a:r>
            </a:p>
            <a:p>
              <a:pPr algn="r" eaLnBrk="1" hangingPunct="1">
                <a:spcBef>
                  <a:spcPct val="0"/>
                </a:spcBef>
                <a:buFontTx/>
                <a:buNone/>
              </a:pPr>
              <a:r>
                <a:rPr lang="en-US" altLang="en-US" sz="900" i="1" dirty="0">
                  <a:solidFill>
                    <a:srgbClr val="0F3778"/>
                  </a:solidFill>
                  <a:latin typeface="Arial" panose="020B0604020202020204" pitchFamily="34" charset="0"/>
                </a:rPr>
                <a:t>Frataxin</a:t>
              </a:r>
            </a:p>
            <a:p>
              <a:pPr algn="r" eaLnBrk="1" hangingPunct="1">
                <a:spcBef>
                  <a:spcPct val="0"/>
                </a:spcBef>
                <a:buFontTx/>
                <a:buNone/>
              </a:pPr>
              <a:r>
                <a:rPr lang="en-US" altLang="en-US" sz="900" i="1" dirty="0">
                  <a:solidFill>
                    <a:srgbClr val="0F3778"/>
                  </a:solidFill>
                  <a:latin typeface="Arial" panose="020B0604020202020204" pitchFamily="34" charset="0"/>
                </a:rPr>
                <a:t>Controlled</a:t>
              </a:r>
            </a:p>
            <a:p>
              <a:pPr algn="r" eaLnBrk="1" hangingPunct="1">
                <a:spcBef>
                  <a:spcPct val="0"/>
                </a:spcBef>
                <a:buFontTx/>
                <a:buNone/>
              </a:pPr>
              <a:r>
                <a:rPr lang="en-US" altLang="en-US" sz="900" i="1" dirty="0">
                  <a:solidFill>
                    <a:srgbClr val="0F3778"/>
                  </a:solidFill>
                  <a:latin typeface="Arial" panose="020B0604020202020204" pitchFamily="34" charset="0"/>
                </a:rPr>
                <a:t> Metabolic</a:t>
              </a:r>
            </a:p>
            <a:p>
              <a:pPr algn="r" eaLnBrk="1" hangingPunct="1">
                <a:spcBef>
                  <a:spcPct val="0"/>
                </a:spcBef>
                <a:buFontTx/>
                <a:buNone/>
              </a:pPr>
              <a:r>
                <a:rPr lang="en-US" altLang="en-US" sz="900" i="1" dirty="0">
                  <a:solidFill>
                    <a:srgbClr val="0F3778"/>
                  </a:solidFill>
                  <a:latin typeface="Arial" panose="020B0604020202020204" pitchFamily="34" charset="0"/>
                </a:rPr>
                <a:t> Pathways</a:t>
              </a:r>
            </a:p>
          </p:txBody>
        </p:sp>
        <p:sp>
          <p:nvSpPr>
            <p:cNvPr id="6169" name="TextBox 209"/>
            <p:cNvSpPr txBox="1">
              <a:spLocks noChangeArrowheads="1"/>
            </p:cNvSpPr>
            <p:nvPr/>
          </p:nvSpPr>
          <p:spPr bwMode="auto">
            <a:xfrm>
              <a:off x="6053988" y="1587067"/>
              <a:ext cx="1550789" cy="24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B70028"/>
                  </a:solidFill>
                  <a:latin typeface="Arial" panose="020B0604020202020204" pitchFamily="34" charset="0"/>
                </a:rPr>
                <a:t>Shire</a:t>
              </a:r>
            </a:p>
          </p:txBody>
        </p:sp>
        <p:sp>
          <p:nvSpPr>
            <p:cNvPr id="6170" name="TextBox 210"/>
            <p:cNvSpPr txBox="1">
              <a:spLocks noChangeArrowheads="1"/>
            </p:cNvSpPr>
            <p:nvPr/>
          </p:nvSpPr>
          <p:spPr bwMode="auto">
            <a:xfrm>
              <a:off x="6724760" y="1830606"/>
              <a:ext cx="1550789" cy="24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B70028"/>
                  </a:solidFill>
                  <a:latin typeface="Arial" panose="020B0604020202020204" pitchFamily="34" charset="0"/>
                </a:rPr>
                <a:t>Reata</a:t>
              </a:r>
            </a:p>
          </p:txBody>
        </p:sp>
        <p:sp>
          <p:nvSpPr>
            <p:cNvPr id="6171" name="TextBox 212"/>
            <p:cNvSpPr txBox="1">
              <a:spLocks noChangeArrowheads="1"/>
            </p:cNvSpPr>
            <p:nvPr/>
          </p:nvSpPr>
          <p:spPr bwMode="auto">
            <a:xfrm>
              <a:off x="5715459" y="2037630"/>
              <a:ext cx="1550789" cy="24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B70028"/>
                  </a:solidFill>
                  <a:latin typeface="Arial" panose="020B0604020202020204" pitchFamily="34" charset="0"/>
                </a:rPr>
                <a:t>Retrotope</a:t>
              </a:r>
            </a:p>
          </p:txBody>
        </p:sp>
        <p:sp>
          <p:nvSpPr>
            <p:cNvPr id="216" name="Pentagon 215"/>
            <p:cNvSpPr/>
            <p:nvPr/>
          </p:nvSpPr>
          <p:spPr>
            <a:xfrm>
              <a:off x="1435043" y="3187759"/>
              <a:ext cx="1084102" cy="310896"/>
            </a:xfrm>
            <a:prstGeom prst="homePlate">
              <a:avLst/>
            </a:prstGeom>
            <a:solidFill>
              <a:srgbClr val="FEC20D"/>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solidFill>
                    <a:schemeClr val="tx1">
                      <a:lumMod val="75000"/>
                      <a:lumOff val="25000"/>
                    </a:schemeClr>
                  </a:solidFill>
                </a:rPr>
                <a:t>Ubiquitin Competitors</a:t>
              </a:r>
            </a:p>
          </p:txBody>
        </p:sp>
        <p:sp>
          <p:nvSpPr>
            <p:cNvPr id="219" name="Pentagon 218"/>
            <p:cNvSpPr/>
            <p:nvPr/>
          </p:nvSpPr>
          <p:spPr>
            <a:xfrm>
              <a:off x="1425050" y="3599923"/>
              <a:ext cx="1966783" cy="211432"/>
            </a:xfrm>
            <a:prstGeom prst="homePlate">
              <a:avLst/>
            </a:prstGeom>
            <a:solidFill>
              <a:srgbClr val="FEC20D"/>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solidFill>
                    <a:schemeClr val="tx1">
                      <a:lumMod val="75000"/>
                      <a:lumOff val="25000"/>
                    </a:schemeClr>
                  </a:solidFill>
                </a:rPr>
                <a:t>Frataxin replacement</a:t>
              </a:r>
            </a:p>
          </p:txBody>
        </p:sp>
        <p:sp>
          <p:nvSpPr>
            <p:cNvPr id="220" name="TextBox 219"/>
            <p:cNvSpPr txBox="1"/>
            <p:nvPr/>
          </p:nvSpPr>
          <p:spPr>
            <a:xfrm>
              <a:off x="91890" y="3218297"/>
              <a:ext cx="1131703" cy="880072"/>
            </a:xfrm>
            <a:prstGeom prst="rect">
              <a:avLst/>
            </a:prstGeom>
            <a:noFill/>
          </p:spPr>
          <p:txBody>
            <a:bodyPr>
              <a:spAutoFit/>
            </a:bodyPr>
            <a:lstStyle/>
            <a:p>
              <a:pPr algn="r">
                <a:defRPr/>
              </a:pPr>
              <a:r>
                <a:rPr lang="en-US" sz="900" i="1" dirty="0">
                  <a:solidFill>
                    <a:schemeClr val="tx1">
                      <a:lumMod val="75000"/>
                      <a:lumOff val="25000"/>
                    </a:schemeClr>
                  </a:solidFill>
                </a:rPr>
                <a:t>Frataxin </a:t>
              </a:r>
            </a:p>
            <a:p>
              <a:pPr algn="r">
                <a:defRPr/>
              </a:pPr>
              <a:r>
                <a:rPr lang="en-US" sz="900" i="1" dirty="0">
                  <a:solidFill>
                    <a:schemeClr val="tx1">
                      <a:lumMod val="75000"/>
                      <a:lumOff val="25000"/>
                    </a:schemeClr>
                  </a:solidFill>
                </a:rPr>
                <a:t>Stabilizers, </a:t>
              </a:r>
            </a:p>
            <a:p>
              <a:pPr algn="r">
                <a:defRPr/>
              </a:pPr>
              <a:r>
                <a:rPr lang="en-US" sz="900" i="1" dirty="0">
                  <a:solidFill>
                    <a:schemeClr val="tx1">
                      <a:lumMod val="75000"/>
                      <a:lumOff val="25000"/>
                    </a:schemeClr>
                  </a:solidFill>
                </a:rPr>
                <a:t> Enhancers, and Replacement</a:t>
              </a:r>
            </a:p>
          </p:txBody>
        </p:sp>
        <p:sp>
          <p:nvSpPr>
            <p:cNvPr id="6179" name="TextBox 221"/>
            <p:cNvSpPr txBox="1">
              <a:spLocks noChangeArrowheads="1"/>
            </p:cNvSpPr>
            <p:nvPr/>
          </p:nvSpPr>
          <p:spPr bwMode="auto">
            <a:xfrm>
              <a:off x="3148468" y="2518185"/>
              <a:ext cx="3663601" cy="24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0F3778"/>
                  </a:solidFill>
                  <a:latin typeface="Arial" panose="020B0604020202020204" pitchFamily="34" charset="0"/>
                </a:rPr>
                <a:t>University of Pennsylvania (Philadelphia, PA)</a:t>
              </a:r>
            </a:p>
          </p:txBody>
        </p:sp>
        <p:sp>
          <p:nvSpPr>
            <p:cNvPr id="6180" name="TextBox 222"/>
            <p:cNvSpPr txBox="1">
              <a:spLocks noChangeArrowheads="1"/>
            </p:cNvSpPr>
            <p:nvPr/>
          </p:nvSpPr>
          <p:spPr bwMode="auto">
            <a:xfrm>
              <a:off x="3630116" y="2739304"/>
              <a:ext cx="1550789" cy="24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0F3778"/>
                  </a:solidFill>
                  <a:latin typeface="Arial" panose="020B0604020202020204" pitchFamily="34" charset="0"/>
                </a:rPr>
                <a:t>Ixchel Therapeutics</a:t>
              </a:r>
            </a:p>
          </p:txBody>
        </p:sp>
        <p:sp>
          <p:nvSpPr>
            <p:cNvPr id="226" name="Pentagon 225"/>
            <p:cNvSpPr/>
            <p:nvPr/>
          </p:nvSpPr>
          <p:spPr>
            <a:xfrm>
              <a:off x="1425052" y="4353453"/>
              <a:ext cx="5203924" cy="155448"/>
            </a:xfrm>
            <a:prstGeom prst="homePlate">
              <a:avLst/>
            </a:prstGeom>
            <a:solidFill>
              <a:srgbClr val="008000"/>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cs typeface="Arial"/>
                </a:rPr>
                <a:t>Nicotinamide</a:t>
              </a:r>
            </a:p>
          </p:txBody>
        </p:sp>
        <p:sp>
          <p:nvSpPr>
            <p:cNvPr id="227" name="Pentagon 226"/>
            <p:cNvSpPr/>
            <p:nvPr/>
          </p:nvSpPr>
          <p:spPr>
            <a:xfrm>
              <a:off x="1425050" y="4816730"/>
              <a:ext cx="1512137" cy="220677"/>
            </a:xfrm>
            <a:prstGeom prst="homePlate">
              <a:avLst/>
            </a:prstGeom>
            <a:solidFill>
              <a:srgbClr val="008000"/>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t>RNA-based approach</a:t>
              </a:r>
              <a:endParaRPr lang="en-US" sz="800" dirty="0">
                <a:solidFill>
                  <a:schemeClr val="bg1"/>
                </a:solidFill>
              </a:endParaRPr>
            </a:p>
          </p:txBody>
        </p:sp>
        <p:sp>
          <p:nvSpPr>
            <p:cNvPr id="228" name="Pentagon 227"/>
            <p:cNvSpPr/>
            <p:nvPr/>
          </p:nvSpPr>
          <p:spPr>
            <a:xfrm>
              <a:off x="1425050" y="3941270"/>
              <a:ext cx="1966783" cy="155404"/>
            </a:xfrm>
            <a:prstGeom prst="homePlate">
              <a:avLst/>
            </a:prstGeom>
            <a:solidFill>
              <a:srgbClr val="008000"/>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sp3d/>
            </a:bodyPr>
            <a:lstStyle/>
            <a:p>
              <a:pPr>
                <a:defRPr/>
              </a:pPr>
              <a:r>
                <a:rPr lang="en-US" sz="800" dirty="0">
                  <a:cs typeface="Arial"/>
                </a:rPr>
                <a:t>HDAC Inhibitors </a:t>
              </a:r>
            </a:p>
          </p:txBody>
        </p:sp>
        <p:sp>
          <p:nvSpPr>
            <p:cNvPr id="229" name="Pentagon 228"/>
            <p:cNvSpPr/>
            <p:nvPr/>
          </p:nvSpPr>
          <p:spPr>
            <a:xfrm>
              <a:off x="1425048" y="4580733"/>
              <a:ext cx="6113649" cy="153383"/>
            </a:xfrm>
            <a:prstGeom prst="homePlate">
              <a:avLst/>
            </a:prstGeom>
            <a:solidFill>
              <a:srgbClr val="008000"/>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cs typeface="Arial"/>
                </a:rPr>
                <a:t>Interferon gamma</a:t>
              </a:r>
            </a:p>
          </p:txBody>
        </p:sp>
        <p:sp>
          <p:nvSpPr>
            <p:cNvPr id="231" name="Pentagon 230"/>
            <p:cNvSpPr/>
            <p:nvPr/>
          </p:nvSpPr>
          <p:spPr>
            <a:xfrm>
              <a:off x="1440016" y="5180504"/>
              <a:ext cx="1739360" cy="270864"/>
            </a:xfrm>
            <a:prstGeom prst="homePlate">
              <a:avLst/>
            </a:prstGeom>
            <a:solidFill>
              <a:schemeClr val="accent6">
                <a:lumMod val="75000"/>
              </a:schemeClr>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t>AAV-based approaches</a:t>
              </a:r>
            </a:p>
          </p:txBody>
        </p:sp>
        <p:sp>
          <p:nvSpPr>
            <p:cNvPr id="234" name="Pentagon 233"/>
            <p:cNvSpPr/>
            <p:nvPr/>
          </p:nvSpPr>
          <p:spPr>
            <a:xfrm>
              <a:off x="1455085" y="6422236"/>
              <a:ext cx="1239196" cy="356666"/>
            </a:xfrm>
            <a:prstGeom prst="homePlate">
              <a:avLst/>
            </a:prstGeom>
            <a:solidFill>
              <a:srgbClr val="3366FF"/>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solidFill>
                    <a:schemeClr val="bg1"/>
                  </a:solidFill>
                </a:rPr>
                <a:t>Mitochondrial</a:t>
              </a:r>
            </a:p>
            <a:p>
              <a:pPr>
                <a:defRPr/>
              </a:pPr>
              <a:r>
                <a:rPr lang="en-US" sz="800" dirty="0">
                  <a:solidFill>
                    <a:schemeClr val="bg1"/>
                  </a:solidFill>
                </a:rPr>
                <a:t>&amp; Pathways</a:t>
              </a:r>
            </a:p>
          </p:txBody>
        </p:sp>
        <p:sp>
          <p:nvSpPr>
            <p:cNvPr id="235" name="Pentagon 234"/>
            <p:cNvSpPr/>
            <p:nvPr/>
          </p:nvSpPr>
          <p:spPr>
            <a:xfrm>
              <a:off x="1461765" y="5642248"/>
              <a:ext cx="1131490" cy="366370"/>
            </a:xfrm>
            <a:prstGeom prst="homePlate">
              <a:avLst/>
            </a:prstGeom>
            <a:solidFill>
              <a:srgbClr val="3366FF"/>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solidFill>
                    <a:schemeClr val="bg1"/>
                  </a:solidFill>
                </a:rPr>
                <a:t>Epigenetic &amp; </a:t>
              </a:r>
              <a:br>
                <a:rPr lang="en-US" sz="800" dirty="0">
                  <a:solidFill>
                    <a:schemeClr val="bg1"/>
                  </a:solidFill>
                </a:rPr>
              </a:br>
              <a:r>
                <a:rPr lang="en-US" sz="800" dirty="0">
                  <a:solidFill>
                    <a:schemeClr val="bg1"/>
                  </a:solidFill>
                </a:rPr>
                <a:t>FXN expression</a:t>
              </a:r>
            </a:p>
          </p:txBody>
        </p:sp>
        <p:sp>
          <p:nvSpPr>
            <p:cNvPr id="236" name="Pentagon 235"/>
            <p:cNvSpPr/>
            <p:nvPr/>
          </p:nvSpPr>
          <p:spPr>
            <a:xfrm>
              <a:off x="1472927" y="6102978"/>
              <a:ext cx="1131488" cy="224899"/>
            </a:xfrm>
            <a:prstGeom prst="homePlate">
              <a:avLst/>
            </a:prstGeom>
            <a:solidFill>
              <a:srgbClr val="3366FF"/>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solidFill>
                    <a:schemeClr val="bg1"/>
                  </a:solidFill>
                </a:rPr>
                <a:t>Frataxin mimetics</a:t>
              </a:r>
            </a:p>
          </p:txBody>
        </p:sp>
        <p:sp>
          <p:nvSpPr>
            <p:cNvPr id="6203" name="TextBox 236"/>
            <p:cNvSpPr txBox="1">
              <a:spLocks noChangeArrowheads="1"/>
            </p:cNvSpPr>
            <p:nvPr/>
          </p:nvSpPr>
          <p:spPr bwMode="auto">
            <a:xfrm>
              <a:off x="-687347" y="4123569"/>
              <a:ext cx="1858027" cy="72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900" i="1" dirty="0">
                  <a:solidFill>
                    <a:srgbClr val="008000"/>
                  </a:solidFill>
                  <a:latin typeface="Arial" panose="020B0604020202020204" pitchFamily="34" charset="0"/>
                </a:rPr>
                <a:t>Increase</a:t>
              </a:r>
            </a:p>
            <a:p>
              <a:pPr algn="r" eaLnBrk="1" hangingPunct="1">
                <a:spcBef>
                  <a:spcPct val="0"/>
                </a:spcBef>
                <a:buFontTx/>
                <a:buNone/>
              </a:pPr>
              <a:r>
                <a:rPr lang="en-US" altLang="en-US" sz="900" i="1" dirty="0">
                  <a:solidFill>
                    <a:srgbClr val="008000"/>
                  </a:solidFill>
                  <a:latin typeface="Arial" panose="020B0604020202020204" pitchFamily="34" charset="0"/>
                </a:rPr>
                <a:t>FA gene</a:t>
              </a:r>
            </a:p>
            <a:p>
              <a:pPr algn="r" eaLnBrk="1" hangingPunct="1">
                <a:spcBef>
                  <a:spcPct val="0"/>
                </a:spcBef>
                <a:buFontTx/>
                <a:buNone/>
              </a:pPr>
              <a:r>
                <a:rPr lang="en-US" altLang="en-US" sz="900" i="1" dirty="0">
                  <a:solidFill>
                    <a:srgbClr val="008000"/>
                  </a:solidFill>
                  <a:latin typeface="Arial" panose="020B0604020202020204" pitchFamily="34" charset="0"/>
                </a:rPr>
                <a:t>Expression</a:t>
              </a:r>
            </a:p>
            <a:p>
              <a:pPr algn="r" eaLnBrk="1" hangingPunct="1">
                <a:spcBef>
                  <a:spcPct val="0"/>
                </a:spcBef>
                <a:buFontTx/>
                <a:buNone/>
              </a:pPr>
              <a:endParaRPr lang="en-US" altLang="en-US" sz="900" i="1" dirty="0">
                <a:solidFill>
                  <a:srgbClr val="008000"/>
                </a:solidFill>
                <a:latin typeface="Arial" panose="020B0604020202020204" pitchFamily="34" charset="0"/>
              </a:endParaRPr>
            </a:p>
          </p:txBody>
        </p:sp>
        <p:sp>
          <p:nvSpPr>
            <p:cNvPr id="238" name="TextBox 237"/>
            <p:cNvSpPr txBox="1"/>
            <p:nvPr/>
          </p:nvSpPr>
          <p:spPr>
            <a:xfrm>
              <a:off x="-607328" y="5099339"/>
              <a:ext cx="1857593" cy="412478"/>
            </a:xfrm>
            <a:prstGeom prst="rect">
              <a:avLst/>
            </a:prstGeom>
            <a:noFill/>
          </p:spPr>
          <p:txBody>
            <a:bodyPr>
              <a:spAutoFit/>
            </a:bodyPr>
            <a:lstStyle/>
            <a:p>
              <a:pPr algn="r">
                <a:defRPr/>
              </a:pPr>
              <a:r>
                <a:rPr lang="en-US" sz="900" i="1" dirty="0">
                  <a:solidFill>
                    <a:schemeClr val="accent6">
                      <a:lumMod val="75000"/>
                    </a:schemeClr>
                  </a:solidFill>
                </a:rPr>
                <a:t>Gene </a:t>
              </a:r>
            </a:p>
            <a:p>
              <a:pPr algn="r">
                <a:defRPr/>
              </a:pPr>
              <a:r>
                <a:rPr lang="en-US" sz="900" i="1" dirty="0">
                  <a:solidFill>
                    <a:schemeClr val="accent6">
                      <a:lumMod val="75000"/>
                    </a:schemeClr>
                  </a:solidFill>
                </a:rPr>
                <a:t>Therapy</a:t>
              </a:r>
            </a:p>
          </p:txBody>
        </p:sp>
        <p:sp>
          <p:nvSpPr>
            <p:cNvPr id="6205" name="TextBox 238"/>
            <p:cNvSpPr txBox="1">
              <a:spLocks noChangeArrowheads="1"/>
            </p:cNvSpPr>
            <p:nvPr/>
          </p:nvSpPr>
          <p:spPr bwMode="auto">
            <a:xfrm>
              <a:off x="-12246" y="6008618"/>
              <a:ext cx="1182926" cy="413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900" i="1" dirty="0">
                  <a:solidFill>
                    <a:srgbClr val="3366FF"/>
                  </a:solidFill>
                  <a:latin typeface="Arial" panose="020B0604020202020204" pitchFamily="34" charset="0"/>
                </a:rPr>
                <a:t> Drug Discovery</a:t>
              </a:r>
            </a:p>
          </p:txBody>
        </p:sp>
        <p:sp>
          <p:nvSpPr>
            <p:cNvPr id="242" name="TextBox 241"/>
            <p:cNvSpPr txBox="1"/>
            <p:nvPr/>
          </p:nvSpPr>
          <p:spPr>
            <a:xfrm>
              <a:off x="2519145" y="3221853"/>
              <a:ext cx="3196965" cy="241797"/>
            </a:xfrm>
            <a:prstGeom prst="rect">
              <a:avLst/>
            </a:prstGeom>
            <a:noFill/>
          </p:spPr>
          <p:txBody>
            <a:bodyPr>
              <a:spAutoFit/>
            </a:bodyPr>
            <a:lstStyle/>
            <a:p>
              <a:pPr>
                <a:defRPr/>
              </a:pPr>
              <a:r>
                <a:rPr lang="en-US" sz="800" i="1" dirty="0">
                  <a:solidFill>
                    <a:schemeClr val="tx1">
                      <a:lumMod val="75000"/>
                      <a:lumOff val="25000"/>
                    </a:schemeClr>
                  </a:solidFill>
                </a:rPr>
                <a:t>University of Rome </a:t>
              </a:r>
              <a:r>
                <a:rPr lang="ja-JP" altLang="en-US" sz="800" i="1" dirty="0">
                  <a:solidFill>
                    <a:schemeClr val="tx1">
                      <a:lumMod val="75000"/>
                      <a:lumOff val="25000"/>
                    </a:schemeClr>
                  </a:solidFill>
                </a:rPr>
                <a:t>“</a:t>
              </a:r>
              <a:r>
                <a:rPr lang="en-US" sz="800" i="1" dirty="0">
                  <a:solidFill>
                    <a:schemeClr val="tx1">
                      <a:lumMod val="75000"/>
                      <a:lumOff val="25000"/>
                    </a:schemeClr>
                  </a:solidFill>
                </a:rPr>
                <a:t>Tor Vergata</a:t>
              </a:r>
              <a:r>
                <a:rPr lang="ja-JP" altLang="en-US" sz="800" i="1" dirty="0">
                  <a:solidFill>
                    <a:schemeClr val="tx1">
                      <a:lumMod val="75000"/>
                      <a:lumOff val="25000"/>
                    </a:schemeClr>
                  </a:solidFill>
                </a:rPr>
                <a:t>”</a:t>
              </a:r>
              <a:r>
                <a:rPr lang="en-US" sz="800" i="1" dirty="0">
                  <a:solidFill>
                    <a:schemeClr val="tx1">
                      <a:lumMod val="75000"/>
                      <a:lumOff val="25000"/>
                    </a:schemeClr>
                  </a:solidFill>
                </a:rPr>
                <a:t>  (Rome, Italy) </a:t>
              </a:r>
            </a:p>
          </p:txBody>
        </p:sp>
        <p:sp>
          <p:nvSpPr>
            <p:cNvPr id="244" name="TextBox 243"/>
            <p:cNvSpPr txBox="1"/>
            <p:nvPr/>
          </p:nvSpPr>
          <p:spPr>
            <a:xfrm>
              <a:off x="3490809" y="3563214"/>
              <a:ext cx="5218406" cy="241797"/>
            </a:xfrm>
            <a:prstGeom prst="rect">
              <a:avLst/>
            </a:prstGeom>
            <a:noFill/>
          </p:spPr>
          <p:txBody>
            <a:bodyPr>
              <a:spAutoFit/>
            </a:bodyPr>
            <a:lstStyle/>
            <a:p>
              <a:pPr>
                <a:defRPr/>
              </a:pPr>
              <a:r>
                <a:rPr lang="en-US" sz="800" i="1" dirty="0">
                  <a:solidFill>
                    <a:schemeClr val="tx1">
                      <a:lumMod val="75000"/>
                      <a:lumOff val="25000"/>
                    </a:schemeClr>
                  </a:solidFill>
                </a:rPr>
                <a:t>Chondrial Therapeutics, BioBlast Pharma, IRB Barcelona (Barcelona, Spain)</a:t>
              </a:r>
            </a:p>
          </p:txBody>
        </p:sp>
        <p:sp>
          <p:nvSpPr>
            <p:cNvPr id="245" name="TextBox 244"/>
            <p:cNvSpPr txBox="1"/>
            <p:nvPr/>
          </p:nvSpPr>
          <p:spPr>
            <a:xfrm>
              <a:off x="3496524" y="3897464"/>
              <a:ext cx="1550852" cy="240020"/>
            </a:xfrm>
            <a:prstGeom prst="rect">
              <a:avLst/>
            </a:prstGeom>
            <a:noFill/>
          </p:spPr>
          <p:txBody>
            <a:bodyPr>
              <a:spAutoFit/>
            </a:bodyPr>
            <a:lstStyle/>
            <a:p>
              <a:pPr>
                <a:defRPr/>
              </a:pPr>
              <a:r>
                <a:rPr lang="en-US" sz="800" i="1" dirty="0">
                  <a:solidFill>
                    <a:schemeClr val="accent3">
                      <a:lumMod val="50000"/>
                    </a:schemeClr>
                  </a:solidFill>
                </a:rPr>
                <a:t>BioMarin</a:t>
              </a:r>
            </a:p>
          </p:txBody>
        </p:sp>
        <p:sp>
          <p:nvSpPr>
            <p:cNvPr id="6209" name="TextBox 245"/>
            <p:cNvSpPr txBox="1">
              <a:spLocks noChangeArrowheads="1"/>
            </p:cNvSpPr>
            <p:nvPr/>
          </p:nvSpPr>
          <p:spPr bwMode="auto">
            <a:xfrm>
              <a:off x="2998192" y="4815037"/>
              <a:ext cx="1550789" cy="24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008000"/>
                  </a:solidFill>
                  <a:latin typeface="Arial" panose="020B0604020202020204" pitchFamily="34" charset="0"/>
                </a:rPr>
                <a:t>RaNA, ProQR</a:t>
              </a:r>
            </a:p>
          </p:txBody>
        </p:sp>
        <p:sp>
          <p:nvSpPr>
            <p:cNvPr id="248" name="TextBox 247"/>
            <p:cNvSpPr txBox="1"/>
            <p:nvPr/>
          </p:nvSpPr>
          <p:spPr>
            <a:xfrm>
              <a:off x="3269803" y="5133120"/>
              <a:ext cx="5660418" cy="378697"/>
            </a:xfrm>
            <a:prstGeom prst="rect">
              <a:avLst/>
            </a:prstGeom>
            <a:noFill/>
          </p:spPr>
          <p:txBody>
            <a:bodyPr>
              <a:spAutoFit/>
            </a:bodyPr>
            <a:lstStyle/>
            <a:p>
              <a:pPr>
                <a:defRPr/>
              </a:pPr>
              <a:r>
                <a:rPr lang="en-US" sz="800" i="1" dirty="0">
                  <a:solidFill>
                    <a:schemeClr val="accent6">
                      <a:lumMod val="75000"/>
                    </a:schemeClr>
                  </a:solidFill>
                </a:rPr>
                <a:t>Voyager, Agilis, Bamboo, Annapurna, 4D Molecular Therapeutics, IGBMC (Strasbourg, France), University of Florida</a:t>
              </a:r>
            </a:p>
          </p:txBody>
        </p:sp>
        <p:sp>
          <p:nvSpPr>
            <p:cNvPr id="6211" name="TextBox 249"/>
            <p:cNvSpPr txBox="1">
              <a:spLocks noChangeArrowheads="1"/>
            </p:cNvSpPr>
            <p:nvPr/>
          </p:nvSpPr>
          <p:spPr bwMode="auto">
            <a:xfrm>
              <a:off x="6614938" y="4278134"/>
              <a:ext cx="2197267" cy="24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008000"/>
                  </a:solidFill>
                  <a:latin typeface="Arial" panose="020B0604020202020204" pitchFamily="34" charset="0"/>
                </a:rPr>
                <a:t>Imperial College (London, UK)</a:t>
              </a:r>
            </a:p>
          </p:txBody>
        </p:sp>
        <p:sp>
          <p:nvSpPr>
            <p:cNvPr id="6212" name="TextBox 250"/>
            <p:cNvSpPr txBox="1">
              <a:spLocks noChangeArrowheads="1"/>
            </p:cNvSpPr>
            <p:nvPr/>
          </p:nvSpPr>
          <p:spPr bwMode="auto">
            <a:xfrm>
              <a:off x="7827160" y="4497773"/>
              <a:ext cx="1550789" cy="24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008000"/>
                  </a:solidFill>
                  <a:latin typeface="Arial" panose="020B0604020202020204" pitchFamily="34" charset="0"/>
                </a:rPr>
                <a:t>Horizon</a:t>
              </a:r>
            </a:p>
          </p:txBody>
        </p:sp>
        <p:sp>
          <p:nvSpPr>
            <p:cNvPr id="6213" name="TextBox 252"/>
            <p:cNvSpPr txBox="1">
              <a:spLocks noChangeArrowheads="1"/>
            </p:cNvSpPr>
            <p:nvPr/>
          </p:nvSpPr>
          <p:spPr bwMode="auto">
            <a:xfrm>
              <a:off x="2694281" y="6410995"/>
              <a:ext cx="4865184" cy="37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3366FF"/>
                  </a:solidFill>
                  <a:latin typeface="Arial" panose="020B0604020202020204" pitchFamily="34" charset="0"/>
                </a:rPr>
                <a:t>University of Pennsylvania, University of California Davis, &amp; Arizona State University  (Tempe, AZ)</a:t>
              </a:r>
            </a:p>
          </p:txBody>
        </p:sp>
        <p:sp>
          <p:nvSpPr>
            <p:cNvPr id="6214" name="TextBox 253"/>
            <p:cNvSpPr txBox="1">
              <a:spLocks noChangeArrowheads="1"/>
            </p:cNvSpPr>
            <p:nvPr/>
          </p:nvSpPr>
          <p:spPr bwMode="auto">
            <a:xfrm>
              <a:off x="2657311" y="5659192"/>
              <a:ext cx="3027355" cy="37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3366FF"/>
                  </a:solidFill>
                  <a:latin typeface="Arial" panose="020B0604020202020204" pitchFamily="34" charset="0"/>
                </a:rPr>
                <a:t>Pfizer, Novartis</a:t>
              </a:r>
            </a:p>
            <a:p>
              <a:pPr eaLnBrk="1" hangingPunct="1">
                <a:spcBef>
                  <a:spcPct val="0"/>
                </a:spcBef>
                <a:buFontTx/>
                <a:buNone/>
              </a:pPr>
              <a:endParaRPr lang="en-US" altLang="en-US" sz="800" i="1" dirty="0">
                <a:solidFill>
                  <a:srgbClr val="3366FF"/>
                </a:solidFill>
                <a:latin typeface="Arial" panose="020B0604020202020204" pitchFamily="34" charset="0"/>
              </a:endParaRPr>
            </a:p>
          </p:txBody>
        </p:sp>
        <p:sp>
          <p:nvSpPr>
            <p:cNvPr id="6215" name="TextBox 254"/>
            <p:cNvSpPr txBox="1">
              <a:spLocks noChangeArrowheads="1"/>
            </p:cNvSpPr>
            <p:nvPr/>
          </p:nvSpPr>
          <p:spPr bwMode="auto">
            <a:xfrm>
              <a:off x="2653086" y="6102978"/>
              <a:ext cx="2272117" cy="37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3366FF"/>
                  </a:solidFill>
                  <a:latin typeface="Arial" panose="020B0604020202020204" pitchFamily="34" charset="0"/>
                </a:rPr>
                <a:t> University of Pennsylvania</a:t>
              </a:r>
            </a:p>
            <a:p>
              <a:pPr eaLnBrk="1" hangingPunct="1">
                <a:spcBef>
                  <a:spcPct val="0"/>
                </a:spcBef>
                <a:buFontTx/>
                <a:buNone/>
              </a:pPr>
              <a:endParaRPr lang="en-US" altLang="en-US" sz="800" i="1" dirty="0">
                <a:solidFill>
                  <a:srgbClr val="3366FF"/>
                </a:solidFill>
                <a:latin typeface="Arial" panose="020B0604020202020204" pitchFamily="34" charset="0"/>
              </a:endParaRPr>
            </a:p>
          </p:txBody>
        </p:sp>
        <p:sp>
          <p:nvSpPr>
            <p:cNvPr id="256" name="Pentagon 255"/>
            <p:cNvSpPr/>
            <p:nvPr/>
          </p:nvSpPr>
          <p:spPr>
            <a:xfrm>
              <a:off x="1425050" y="1628768"/>
              <a:ext cx="4640965" cy="155448"/>
            </a:xfrm>
            <a:prstGeom prst="homePlate">
              <a:avLst/>
            </a:prstGeom>
            <a:solidFill>
              <a:srgbClr val="B70028"/>
            </a:solidFill>
            <a:ln>
              <a:no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ln w="18415" cmpd="sng">
                    <a:noFill/>
                    <a:prstDash val="solid"/>
                  </a:ln>
                  <a:solidFill>
                    <a:srgbClr val="FFFFFF"/>
                  </a:solidFill>
                </a:rPr>
                <a:t>SHP622 (0X1)</a:t>
              </a:r>
            </a:p>
          </p:txBody>
        </p:sp>
        <p:sp>
          <p:nvSpPr>
            <p:cNvPr id="257" name="Pentagon 256"/>
            <p:cNvSpPr/>
            <p:nvPr/>
          </p:nvSpPr>
          <p:spPr>
            <a:xfrm>
              <a:off x="1425050" y="1857925"/>
              <a:ext cx="5045906" cy="155448"/>
            </a:xfrm>
            <a:prstGeom prst="homePlate">
              <a:avLst/>
            </a:prstGeom>
            <a:solidFill>
              <a:srgbClr val="B70028"/>
            </a:solidFill>
            <a:ln>
              <a:no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ln w="18415" cmpd="sng">
                    <a:noFill/>
                    <a:prstDash val="solid"/>
                  </a:ln>
                  <a:solidFill>
                    <a:srgbClr val="FFFFFF"/>
                  </a:solidFill>
                </a:rPr>
                <a:t>RTA-408 – Nrf2 Activator</a:t>
              </a:r>
            </a:p>
          </p:txBody>
        </p:sp>
        <p:sp>
          <p:nvSpPr>
            <p:cNvPr id="258" name="Pentagon 257"/>
            <p:cNvSpPr/>
            <p:nvPr/>
          </p:nvSpPr>
          <p:spPr>
            <a:xfrm>
              <a:off x="1425051" y="1399611"/>
              <a:ext cx="5757802" cy="155448"/>
            </a:xfrm>
            <a:prstGeom prst="homePlate">
              <a:avLst/>
            </a:prstGeom>
            <a:solidFill>
              <a:srgbClr val="B70028"/>
            </a:solidFill>
            <a:ln>
              <a:no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sp3d/>
            </a:bodyPr>
            <a:lstStyle/>
            <a:p>
              <a:pPr>
                <a:defRPr/>
              </a:pPr>
              <a:r>
                <a:rPr lang="en-US" sz="800" dirty="0">
                  <a:ln w="18415" cmpd="sng">
                    <a:noFill/>
                    <a:prstDash val="solid"/>
                  </a:ln>
                  <a:solidFill>
                    <a:schemeClr val="bg1"/>
                  </a:solidFill>
                </a:rPr>
                <a:t>EPI-743</a:t>
              </a:r>
            </a:p>
          </p:txBody>
        </p:sp>
        <p:sp>
          <p:nvSpPr>
            <p:cNvPr id="259" name="Pentagon 258"/>
            <p:cNvSpPr/>
            <p:nvPr/>
          </p:nvSpPr>
          <p:spPr>
            <a:xfrm>
              <a:off x="1425049" y="2087081"/>
              <a:ext cx="3933568" cy="159623"/>
            </a:xfrm>
            <a:prstGeom prst="homePlate">
              <a:avLst/>
            </a:prstGeom>
            <a:solidFill>
              <a:srgbClr val="B70028"/>
            </a:solidFill>
            <a:ln>
              <a:no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anchor="ctr"/>
            <a:lstStyle/>
            <a:p>
              <a:pPr>
                <a:defRPr/>
              </a:pPr>
              <a:r>
                <a:rPr lang="en-US" sz="800" dirty="0">
                  <a:ln w="18415" cmpd="sng">
                    <a:noFill/>
                    <a:prstDash val="solid"/>
                  </a:ln>
                  <a:solidFill>
                    <a:srgbClr val="FFFFFF"/>
                  </a:solidFill>
                </a:rPr>
                <a:t>dPufas</a:t>
              </a:r>
            </a:p>
          </p:txBody>
        </p:sp>
        <p:sp>
          <p:nvSpPr>
            <p:cNvPr id="6226" name="TextBox 260"/>
            <p:cNvSpPr txBox="1">
              <a:spLocks noChangeArrowheads="1"/>
            </p:cNvSpPr>
            <p:nvPr/>
          </p:nvSpPr>
          <p:spPr bwMode="auto">
            <a:xfrm>
              <a:off x="-607365" y="1425003"/>
              <a:ext cx="1858027" cy="87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900" i="1" dirty="0">
                  <a:solidFill>
                    <a:srgbClr val="B70028"/>
                  </a:solidFill>
                  <a:latin typeface="Arial" panose="020B0604020202020204" pitchFamily="34" charset="0"/>
                </a:rPr>
                <a:t>Decrease </a:t>
              </a:r>
            </a:p>
            <a:p>
              <a:pPr algn="r" eaLnBrk="1" hangingPunct="1">
                <a:spcBef>
                  <a:spcPct val="0"/>
                </a:spcBef>
                <a:buFontTx/>
                <a:buNone/>
              </a:pPr>
              <a:r>
                <a:rPr lang="en-US" altLang="en-US" sz="900" i="1" dirty="0">
                  <a:solidFill>
                    <a:srgbClr val="B70028"/>
                  </a:solidFill>
                  <a:latin typeface="Arial" panose="020B0604020202020204" pitchFamily="34" charset="0"/>
                </a:rPr>
                <a:t>Oxidative Stress</a:t>
              </a:r>
            </a:p>
            <a:p>
              <a:pPr algn="r" eaLnBrk="1" hangingPunct="1">
                <a:spcBef>
                  <a:spcPct val="0"/>
                </a:spcBef>
                <a:buFontTx/>
                <a:buNone/>
              </a:pPr>
              <a:r>
                <a:rPr lang="en-US" altLang="en-US" sz="900" i="1" dirty="0">
                  <a:solidFill>
                    <a:srgbClr val="B70028"/>
                  </a:solidFill>
                  <a:latin typeface="Arial" panose="020B0604020202020204" pitchFamily="34" charset="0"/>
                </a:rPr>
                <a:t>and/or Increase </a:t>
              </a:r>
            </a:p>
            <a:p>
              <a:pPr algn="r" eaLnBrk="1" hangingPunct="1">
                <a:spcBef>
                  <a:spcPct val="0"/>
                </a:spcBef>
                <a:buFontTx/>
                <a:buNone/>
              </a:pPr>
              <a:r>
                <a:rPr lang="en-US" altLang="en-US" sz="900" i="1" dirty="0">
                  <a:solidFill>
                    <a:srgbClr val="B70028"/>
                  </a:solidFill>
                  <a:latin typeface="Arial" panose="020B0604020202020204" pitchFamily="34" charset="0"/>
                </a:rPr>
                <a:t>Mitochondrial</a:t>
              </a:r>
            </a:p>
            <a:p>
              <a:pPr algn="r" eaLnBrk="1" hangingPunct="1">
                <a:spcBef>
                  <a:spcPct val="0"/>
                </a:spcBef>
                <a:buFontTx/>
                <a:buNone/>
              </a:pPr>
              <a:r>
                <a:rPr lang="en-US" altLang="en-US" sz="900" i="1" dirty="0">
                  <a:solidFill>
                    <a:srgbClr val="B70028"/>
                  </a:solidFill>
                  <a:latin typeface="Arial" panose="020B0604020202020204" pitchFamily="34" charset="0"/>
                </a:rPr>
                <a:t>function</a:t>
              </a:r>
            </a:p>
          </p:txBody>
        </p:sp>
        <p:sp>
          <p:nvSpPr>
            <p:cNvPr id="262" name="Left Bracket 261"/>
            <p:cNvSpPr/>
            <p:nvPr/>
          </p:nvSpPr>
          <p:spPr>
            <a:xfrm>
              <a:off x="1273129" y="1474156"/>
              <a:ext cx="112408" cy="677388"/>
            </a:xfrm>
            <a:prstGeom prst="leftBracket">
              <a:avLst/>
            </a:prstGeom>
            <a:noFill/>
            <a:ln>
              <a:solidFill>
                <a:srgbClr val="B70028"/>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dirty="0">
                <a:solidFill>
                  <a:schemeClr val="tx2">
                    <a:lumMod val="40000"/>
                    <a:lumOff val="60000"/>
                  </a:schemeClr>
                </a:solidFill>
              </a:endParaRPr>
            </a:p>
          </p:txBody>
        </p:sp>
        <p:sp>
          <p:nvSpPr>
            <p:cNvPr id="263" name="Left Bracket 262"/>
            <p:cNvSpPr/>
            <p:nvPr/>
          </p:nvSpPr>
          <p:spPr>
            <a:xfrm>
              <a:off x="1273129" y="2370229"/>
              <a:ext cx="110503" cy="677388"/>
            </a:xfrm>
            <a:prstGeom prst="leftBracket">
              <a:avLst/>
            </a:prstGeom>
            <a:noFill/>
            <a:ln>
              <a:solidFill>
                <a:srgbClr val="0F3778"/>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dirty="0">
                <a:solidFill>
                  <a:schemeClr val="tx2">
                    <a:lumMod val="40000"/>
                    <a:lumOff val="60000"/>
                  </a:schemeClr>
                </a:solidFill>
              </a:endParaRPr>
            </a:p>
          </p:txBody>
        </p:sp>
        <p:sp>
          <p:nvSpPr>
            <p:cNvPr id="264" name="Left Bracket 263"/>
            <p:cNvSpPr/>
            <p:nvPr/>
          </p:nvSpPr>
          <p:spPr>
            <a:xfrm>
              <a:off x="1246455" y="3342752"/>
              <a:ext cx="139081" cy="423146"/>
            </a:xfrm>
            <a:prstGeom prst="leftBracket">
              <a:avLst/>
            </a:prstGeom>
            <a:noFill/>
            <a:ln>
              <a:solidFill>
                <a:srgbClr val="FEC20D"/>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dirty="0">
                <a:ln>
                  <a:solidFill>
                    <a:srgbClr val="FEC20D"/>
                  </a:solidFill>
                </a:ln>
                <a:solidFill>
                  <a:schemeClr val="tx2">
                    <a:lumMod val="40000"/>
                    <a:lumOff val="60000"/>
                  </a:schemeClr>
                </a:solidFill>
              </a:endParaRPr>
            </a:p>
          </p:txBody>
        </p:sp>
        <p:sp>
          <p:nvSpPr>
            <p:cNvPr id="265" name="Left Bracket 264"/>
            <p:cNvSpPr/>
            <p:nvPr/>
          </p:nvSpPr>
          <p:spPr>
            <a:xfrm>
              <a:off x="1246455" y="4018363"/>
              <a:ext cx="139081" cy="876516"/>
            </a:xfrm>
            <a:prstGeom prst="leftBracket">
              <a:avLst/>
            </a:prstGeom>
            <a:noFill/>
            <a:ln>
              <a:solidFill>
                <a:schemeClr val="accent3">
                  <a:lumMod val="50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dirty="0">
                <a:solidFill>
                  <a:schemeClr val="tx2">
                    <a:lumMod val="40000"/>
                    <a:lumOff val="60000"/>
                  </a:schemeClr>
                </a:solidFill>
              </a:endParaRPr>
            </a:p>
          </p:txBody>
        </p:sp>
        <p:sp>
          <p:nvSpPr>
            <p:cNvPr id="266" name="Left Bracket 265"/>
            <p:cNvSpPr/>
            <p:nvPr/>
          </p:nvSpPr>
          <p:spPr>
            <a:xfrm>
              <a:off x="1271223" y="5181124"/>
              <a:ext cx="112409" cy="311137"/>
            </a:xfrm>
            <a:prstGeom prst="leftBracket">
              <a:avLst/>
            </a:prstGeom>
            <a:noFill/>
            <a:ln>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dirty="0">
                <a:solidFill>
                  <a:schemeClr val="tx2">
                    <a:lumMod val="40000"/>
                    <a:lumOff val="60000"/>
                  </a:schemeClr>
                </a:solidFill>
              </a:endParaRPr>
            </a:p>
          </p:txBody>
        </p:sp>
        <p:sp>
          <p:nvSpPr>
            <p:cNvPr id="267" name="Left Bracket 266"/>
            <p:cNvSpPr/>
            <p:nvPr/>
          </p:nvSpPr>
          <p:spPr>
            <a:xfrm>
              <a:off x="1246455" y="5666497"/>
              <a:ext cx="112408" cy="933409"/>
            </a:xfrm>
            <a:prstGeom prst="leftBracket">
              <a:avLst/>
            </a:prstGeom>
            <a:noFill/>
            <a:ln>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txBody>
            <a:bodyPr anchor="ctr"/>
            <a:lstStyle/>
            <a:p>
              <a:pPr algn="ctr">
                <a:defRPr/>
              </a:pPr>
              <a:endParaRPr lang="en-US" dirty="0">
                <a:ln>
                  <a:solidFill>
                    <a:srgbClr val="FEC20D"/>
                  </a:solidFill>
                </a:ln>
                <a:solidFill>
                  <a:schemeClr val="tx2">
                    <a:lumMod val="40000"/>
                    <a:lumOff val="60000"/>
                  </a:schemeClr>
                </a:solidFill>
              </a:endParaRPr>
            </a:p>
          </p:txBody>
        </p:sp>
      </p:grpSp>
      <p:sp>
        <p:nvSpPr>
          <p:cNvPr id="6155" name="TextBox 211"/>
          <p:cNvSpPr txBox="1">
            <a:spLocks noChangeArrowheads="1"/>
          </p:cNvSpPr>
          <p:nvPr/>
        </p:nvSpPr>
        <p:spPr bwMode="auto">
          <a:xfrm>
            <a:off x="4527550" y="185739"/>
            <a:ext cx="31369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8437" tIns="39219" rIns="78437" bIns="392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a:solidFill>
                  <a:srgbClr val="DB0031"/>
                </a:solidFill>
              </a:rPr>
              <a:t>FA TREATMENT PIPELINE </a:t>
            </a:r>
            <a:r>
              <a:rPr lang="en-US" altLang="en-US" sz="1400" b="1" dirty="0">
                <a:solidFill>
                  <a:srgbClr val="879198"/>
                </a:solidFill>
              </a:rPr>
              <a:t>– </a:t>
            </a:r>
            <a:r>
              <a:rPr lang="en-US" altLang="en-US" sz="1400" b="1" dirty="0">
                <a:solidFill>
                  <a:srgbClr val="FEC20D"/>
                </a:solidFill>
              </a:rPr>
              <a:t>MARCH 2016</a:t>
            </a:r>
            <a:endParaRPr lang="en-US" altLang="en-US" sz="1400" dirty="0">
              <a:solidFill>
                <a:srgbClr val="FEC20D"/>
              </a:solidFill>
              <a:latin typeface="Arial" panose="020B0604020202020204" pitchFamily="34" charset="0"/>
            </a:endParaRPr>
          </a:p>
        </p:txBody>
      </p:sp>
      <p:sp>
        <p:nvSpPr>
          <p:cNvPr id="268" name="TextBox 267"/>
          <p:cNvSpPr txBox="1"/>
          <p:nvPr/>
        </p:nvSpPr>
        <p:spPr>
          <a:xfrm>
            <a:off x="7361238" y="6419850"/>
            <a:ext cx="3579812" cy="204788"/>
          </a:xfrm>
          <a:prstGeom prst="rect">
            <a:avLst/>
          </a:prstGeom>
          <a:noFill/>
        </p:spPr>
        <p:txBody>
          <a:bodyPr lIns="78437" tIns="39219" rIns="78437" bIns="39219">
            <a:spAutoFit/>
          </a:bodyPr>
          <a:lstStyle/>
          <a:p>
            <a:pPr>
              <a:defRPr/>
            </a:pPr>
            <a:r>
              <a:rPr lang="en-US" sz="800" dirty="0">
                <a:solidFill>
                  <a:schemeClr val="bg1">
                    <a:lumMod val="50000"/>
                  </a:schemeClr>
                </a:solidFill>
              </a:rPr>
              <a:t> © 2016 Friedreich's Ataxia Research Alliance. All Rights Reserved.</a:t>
            </a:r>
          </a:p>
        </p:txBody>
      </p:sp>
      <p:pic>
        <p:nvPicPr>
          <p:cNvPr id="6157" name="Picture 186" descr="FARA_logo_CMYK.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4275" y="5978525"/>
            <a:ext cx="16081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TextBox 100"/>
          <p:cNvSpPr txBox="1"/>
          <p:nvPr/>
        </p:nvSpPr>
        <p:spPr>
          <a:xfrm>
            <a:off x="8426450" y="698500"/>
            <a:ext cx="1073150" cy="693738"/>
          </a:xfrm>
          <a:prstGeom prst="rect">
            <a:avLst/>
          </a:prstGeom>
          <a:noFill/>
          <a:ln>
            <a:noFill/>
          </a:ln>
        </p:spPr>
        <p:txBody>
          <a:bodyPr lIns="78437" tIns="39219" rIns="78437" bIns="39219">
            <a:spAutoFit/>
          </a:bodyPr>
          <a:lstStyle/>
          <a:p>
            <a:pPr algn="ctr">
              <a:defRPr/>
            </a:pPr>
            <a:r>
              <a:rPr lang="en-US" sz="800" b="1" dirty="0">
                <a:solidFill>
                  <a:schemeClr val="tx1">
                    <a:lumMod val="75000"/>
                    <a:lumOff val="25000"/>
                  </a:schemeClr>
                </a:solidFill>
              </a:rPr>
              <a:t>NDA FILED</a:t>
            </a:r>
          </a:p>
          <a:p>
            <a:pPr algn="ctr">
              <a:defRPr/>
            </a:pPr>
            <a:r>
              <a:rPr lang="en-US" sz="800" i="1" dirty="0">
                <a:solidFill>
                  <a:schemeClr val="tx1">
                    <a:lumMod val="75000"/>
                    <a:lumOff val="25000"/>
                  </a:schemeClr>
                </a:solidFill>
              </a:rPr>
              <a:t>(New Drug Application; FDA filing)</a:t>
            </a:r>
          </a:p>
          <a:p>
            <a:pPr algn="ctr">
              <a:defRPr/>
            </a:pPr>
            <a:endParaRPr lang="en-US" sz="800" i="1" dirty="0">
              <a:solidFill>
                <a:schemeClr val="tx1">
                  <a:lumMod val="75000"/>
                  <a:lumOff val="25000"/>
                </a:schemeClr>
              </a:solidFill>
            </a:endParaRPr>
          </a:p>
        </p:txBody>
      </p:sp>
      <p:sp>
        <p:nvSpPr>
          <p:cNvPr id="84" name="Pentagon 83"/>
          <p:cNvSpPr/>
          <p:nvPr/>
        </p:nvSpPr>
        <p:spPr>
          <a:xfrm>
            <a:off x="2719562" y="3705894"/>
            <a:ext cx="3869657" cy="138765"/>
          </a:xfrm>
          <a:prstGeom prst="homePlate">
            <a:avLst/>
          </a:prstGeom>
          <a:solidFill>
            <a:srgbClr val="008000"/>
          </a:solidFill>
          <a:ln>
            <a:solidFill>
              <a:schemeClr val="tx1">
                <a:lumMod val="50000"/>
                <a:lumOff val="50000"/>
              </a:schemeClr>
            </a:solidFill>
          </a:ln>
          <a:effectLst/>
          <a:scene3d>
            <a:camera prst="orthographicFront"/>
            <a:lightRig rig="threePt" dir="t">
              <a:rot lat="0" lon="0" rev="1200000"/>
            </a:lightRig>
          </a:scene3d>
          <a:sp3d/>
        </p:spPr>
        <p:style>
          <a:lnRef idx="0">
            <a:schemeClr val="accent4"/>
          </a:lnRef>
          <a:fillRef idx="3">
            <a:schemeClr val="accent4"/>
          </a:fillRef>
          <a:effectRef idx="3">
            <a:schemeClr val="accent4"/>
          </a:effectRef>
          <a:fontRef idx="minor">
            <a:schemeClr val="lt1"/>
          </a:fontRef>
        </p:style>
        <p:txBody>
          <a:bodyPr lIns="78437" tIns="39219" rIns="78437" bIns="39219" anchor="ctr">
            <a:sp3d/>
          </a:bodyPr>
          <a:lstStyle/>
          <a:p>
            <a:pPr>
              <a:defRPr/>
            </a:pPr>
            <a:r>
              <a:rPr lang="en-US" sz="800" dirty="0">
                <a:cs typeface="Arial"/>
              </a:rPr>
              <a:t>Resveratrol  </a:t>
            </a:r>
          </a:p>
        </p:txBody>
      </p:sp>
      <p:sp>
        <p:nvSpPr>
          <p:cNvPr id="6160" name="TextBox 84"/>
          <p:cNvSpPr txBox="1">
            <a:spLocks noChangeArrowheads="1"/>
          </p:cNvSpPr>
          <p:nvPr/>
        </p:nvSpPr>
        <p:spPr bwMode="auto">
          <a:xfrm>
            <a:off x="6673850" y="3648076"/>
            <a:ext cx="3625850"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8437" tIns="39219" rIns="78437" bIns="39219">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800" i="1" dirty="0">
                <a:solidFill>
                  <a:srgbClr val="008000"/>
                </a:solidFill>
                <a:latin typeface="Arial" panose="020B0604020202020204" pitchFamily="34" charset="0"/>
              </a:rPr>
              <a:t>Jupiter Therapeutics &amp; Murdoch Children’s Research Institute, Australia</a:t>
            </a:r>
          </a:p>
        </p:txBody>
      </p:sp>
    </p:spTree>
    <p:extLst>
      <p:ext uri="{BB962C8B-B14F-4D97-AF65-F5344CB8AC3E}">
        <p14:creationId xmlns:p14="http://schemas.microsoft.com/office/powerpoint/2010/main" val="3526792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a:bodyPr>
          <a:lstStyle/>
          <a:p>
            <a:r>
              <a:rPr lang="en-US" sz="3600" b="1" dirty="0">
                <a:solidFill>
                  <a:srgbClr val="FF0000"/>
                </a:solidFill>
              </a:rPr>
              <a:t>FRDA Therapies</a:t>
            </a:r>
            <a:endParaRPr lang="en-US" sz="3600" b="1" dirty="0">
              <a:solidFill>
                <a:srgbClr val="FF0000"/>
              </a:solidFill>
            </a:endParaRPr>
          </a:p>
        </p:txBody>
      </p:sp>
      <p:sp>
        <p:nvSpPr>
          <p:cNvPr id="3" name="Content Placeholder 2"/>
          <p:cNvSpPr>
            <a:spLocks noGrp="1"/>
          </p:cNvSpPr>
          <p:nvPr>
            <p:ph idx="1"/>
          </p:nvPr>
        </p:nvSpPr>
        <p:spPr>
          <a:xfrm>
            <a:off x="1752600" y="1371600"/>
            <a:ext cx="8686800" cy="5257800"/>
          </a:xfrm>
        </p:spPr>
        <p:txBody>
          <a:bodyPr>
            <a:normAutofit fontScale="85000" lnSpcReduction="10000"/>
          </a:bodyPr>
          <a:lstStyle/>
          <a:p>
            <a:r>
              <a:rPr lang="en-US" sz="3200" dirty="0">
                <a:latin typeface="+mj-lt"/>
              </a:rPr>
              <a:t>Conceptual approaches to clinical trials:</a:t>
            </a:r>
          </a:p>
          <a:p>
            <a:pPr marL="0" indent="0">
              <a:buNone/>
            </a:pPr>
            <a:endParaRPr lang="en-US" sz="3200" dirty="0">
              <a:latin typeface="+mj-lt"/>
            </a:endParaRPr>
          </a:p>
          <a:p>
            <a:pPr lvl="1"/>
            <a:r>
              <a:rPr lang="en-US" sz="3200" dirty="0">
                <a:latin typeface="+mj-lt"/>
              </a:rPr>
              <a:t>Improve mitochondrial function/antioxidant</a:t>
            </a:r>
          </a:p>
          <a:p>
            <a:pPr lvl="2"/>
            <a:r>
              <a:rPr lang="en-US" sz="3200" dirty="0">
                <a:latin typeface="+mj-lt"/>
              </a:rPr>
              <a:t>EPI743</a:t>
            </a:r>
          </a:p>
          <a:p>
            <a:pPr lvl="2"/>
            <a:r>
              <a:rPr lang="en-US" sz="3200" dirty="0">
                <a:latin typeface="+mj-lt"/>
              </a:rPr>
              <a:t>SH622 </a:t>
            </a:r>
          </a:p>
          <a:p>
            <a:pPr lvl="2"/>
            <a:r>
              <a:rPr lang="en-US" sz="3200" dirty="0" err="1">
                <a:latin typeface="+mj-lt"/>
              </a:rPr>
              <a:t>Idebenone</a:t>
            </a:r>
            <a:r>
              <a:rPr lang="en-US" sz="3200" dirty="0">
                <a:latin typeface="+mj-lt"/>
              </a:rPr>
              <a:t>, </a:t>
            </a:r>
          </a:p>
          <a:p>
            <a:pPr lvl="2"/>
            <a:r>
              <a:rPr lang="en-US" sz="3200" dirty="0" err="1">
                <a:latin typeface="+mj-lt"/>
              </a:rPr>
              <a:t>CoQ</a:t>
            </a:r>
            <a:endParaRPr lang="en-US" sz="3200" dirty="0">
              <a:latin typeface="+mj-lt"/>
            </a:endParaRPr>
          </a:p>
          <a:p>
            <a:pPr lvl="2"/>
            <a:r>
              <a:rPr lang="en-US" sz="3200" dirty="0">
                <a:latin typeface="+mj-lt"/>
              </a:rPr>
              <a:t>Retrotope RT001</a:t>
            </a:r>
          </a:p>
          <a:p>
            <a:pPr lvl="2"/>
            <a:endParaRPr lang="en-US" sz="3200" dirty="0">
              <a:latin typeface="+mj-lt"/>
            </a:endParaRPr>
          </a:p>
          <a:p>
            <a:pPr lvl="1"/>
            <a:r>
              <a:rPr lang="en-US" sz="3200" dirty="0">
                <a:latin typeface="+mj-lt"/>
              </a:rPr>
              <a:t>Improve bodies reaction to Mitochondrial dysfunction</a:t>
            </a:r>
          </a:p>
          <a:p>
            <a:pPr lvl="2"/>
            <a:r>
              <a:rPr lang="en-US" sz="3200" dirty="0">
                <a:latin typeface="+mj-lt"/>
              </a:rPr>
              <a:t>Reata RT 408</a:t>
            </a:r>
          </a:p>
          <a:p>
            <a:pPr lvl="2"/>
            <a:endParaRPr lang="en-US" sz="3200" dirty="0">
              <a:latin typeface="+mj-lt"/>
            </a:endParaRPr>
          </a:p>
          <a:p>
            <a:pPr lvl="1"/>
            <a:r>
              <a:rPr lang="en-US" sz="3200" dirty="0">
                <a:latin typeface="+mj-lt"/>
              </a:rPr>
              <a:t>Make more frataxin</a:t>
            </a:r>
            <a:endParaRPr lang="en-US" sz="32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1422" y="2590801"/>
            <a:ext cx="2857499" cy="1904999"/>
          </a:xfrm>
          <a:prstGeom prst="rect">
            <a:avLst/>
          </a:prstGeom>
        </p:spPr>
      </p:pic>
    </p:spTree>
    <p:extLst>
      <p:ext uri="{BB962C8B-B14F-4D97-AF65-F5344CB8AC3E}">
        <p14:creationId xmlns:p14="http://schemas.microsoft.com/office/powerpoint/2010/main" val="2378794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65127"/>
            <a:ext cx="7886700" cy="777874"/>
          </a:xfrm>
        </p:spPr>
        <p:txBody>
          <a:bodyPr>
            <a:normAutofit/>
          </a:bodyPr>
          <a:lstStyle/>
          <a:p>
            <a:r>
              <a:rPr lang="en-US" sz="3600" b="1" dirty="0">
                <a:solidFill>
                  <a:srgbClr val="FF0000"/>
                </a:solidFill>
              </a:rPr>
              <a:t>Ways to make more frataxin</a:t>
            </a:r>
            <a:endParaRPr lang="en-US" sz="3600" b="1" dirty="0">
              <a:solidFill>
                <a:srgbClr val="FF0000"/>
              </a:solidFill>
            </a:endParaRPr>
          </a:p>
        </p:txBody>
      </p:sp>
      <p:sp>
        <p:nvSpPr>
          <p:cNvPr id="3" name="Content Placeholder 2"/>
          <p:cNvSpPr>
            <a:spLocks noGrp="1"/>
          </p:cNvSpPr>
          <p:nvPr>
            <p:ph idx="1"/>
          </p:nvPr>
        </p:nvSpPr>
        <p:spPr>
          <a:xfrm>
            <a:off x="1828800" y="1143002"/>
            <a:ext cx="8610600" cy="5562599"/>
          </a:xfrm>
        </p:spPr>
        <p:txBody>
          <a:bodyPr>
            <a:normAutofit/>
          </a:bodyPr>
          <a:lstStyle/>
          <a:p>
            <a:r>
              <a:rPr lang="en-US" sz="3000" dirty="0">
                <a:latin typeface="+mj-lt"/>
              </a:rPr>
              <a:t>Turn gene back on</a:t>
            </a:r>
          </a:p>
          <a:p>
            <a:pPr lvl="1"/>
            <a:r>
              <a:rPr lang="en-US" sz="3000" dirty="0">
                <a:latin typeface="+mj-lt"/>
              </a:rPr>
              <a:t>Inhibit processes turning off—HDAC, methylation</a:t>
            </a:r>
          </a:p>
          <a:p>
            <a:pPr lvl="1"/>
            <a:r>
              <a:rPr lang="en-US" sz="3000" dirty="0">
                <a:latin typeface="+mj-lt"/>
              </a:rPr>
              <a:t>Use small RNA based therapies to turn on</a:t>
            </a:r>
          </a:p>
          <a:p>
            <a:pPr lvl="1"/>
            <a:r>
              <a:rPr lang="en-US" sz="3000" dirty="0" err="1">
                <a:latin typeface="+mj-lt"/>
              </a:rPr>
              <a:t>Actimmune</a:t>
            </a:r>
            <a:endParaRPr lang="en-US" sz="3000" dirty="0">
              <a:latin typeface="+mj-lt"/>
            </a:endParaRPr>
          </a:p>
          <a:p>
            <a:pPr lvl="1"/>
            <a:endParaRPr lang="en-US" sz="500" dirty="0">
              <a:latin typeface="+mj-lt"/>
            </a:endParaRPr>
          </a:p>
          <a:p>
            <a:r>
              <a:rPr lang="en-US" sz="3000" dirty="0">
                <a:latin typeface="+mj-lt"/>
              </a:rPr>
              <a:t>Give exogenous frataxin</a:t>
            </a:r>
          </a:p>
          <a:p>
            <a:pPr lvl="1"/>
            <a:r>
              <a:rPr lang="en-US" sz="3000" dirty="0">
                <a:latin typeface="+mj-lt"/>
              </a:rPr>
              <a:t>TAT frataxin and similar approaches </a:t>
            </a:r>
            <a:endParaRPr lang="en-US" sz="3000" dirty="0">
              <a:latin typeface="+mj-lt"/>
            </a:endParaRPr>
          </a:p>
          <a:p>
            <a:pPr lvl="1"/>
            <a:endParaRPr lang="en-US" sz="500" dirty="0">
              <a:latin typeface="+mj-lt"/>
            </a:endParaRPr>
          </a:p>
          <a:p>
            <a:r>
              <a:rPr lang="en-US" sz="3000" dirty="0">
                <a:latin typeface="+mj-lt"/>
              </a:rPr>
              <a:t>Put in a new gene</a:t>
            </a:r>
          </a:p>
          <a:p>
            <a:pPr lvl="1"/>
            <a:r>
              <a:rPr lang="en-US" sz="3000" dirty="0">
                <a:latin typeface="+mj-lt"/>
              </a:rPr>
              <a:t>Gene therapy (at least 6 companies)</a:t>
            </a:r>
          </a:p>
          <a:p>
            <a:pPr marL="342900" lvl="1" indent="0">
              <a:buNone/>
            </a:pPr>
            <a:endParaRPr lang="en-US" sz="500" dirty="0">
              <a:latin typeface="+mj-lt"/>
            </a:endParaRPr>
          </a:p>
          <a:p>
            <a:r>
              <a:rPr lang="en-US" sz="3000" dirty="0">
                <a:latin typeface="+mj-lt"/>
              </a:rPr>
              <a:t>Cut out the abnormal gene</a:t>
            </a:r>
          </a:p>
          <a:p>
            <a:pPr lvl="1"/>
            <a:r>
              <a:rPr lang="en-US" sz="3000" dirty="0">
                <a:latin typeface="+mj-lt"/>
              </a:rPr>
              <a:t>CRISPR technology and others</a:t>
            </a:r>
          </a:p>
          <a:p>
            <a:pPr lvl="1"/>
            <a:endParaRPr lang="en-US" sz="29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53333"/>
          <a:stretch/>
        </p:blipFill>
        <p:spPr>
          <a:xfrm>
            <a:off x="8247058" y="2667000"/>
            <a:ext cx="2222823" cy="3175462"/>
          </a:xfrm>
          <a:prstGeom prst="rect">
            <a:avLst/>
          </a:prstGeom>
        </p:spPr>
      </p:pic>
    </p:spTree>
    <p:extLst>
      <p:ext uri="{BB962C8B-B14F-4D97-AF65-F5344CB8AC3E}">
        <p14:creationId xmlns:p14="http://schemas.microsoft.com/office/powerpoint/2010/main" val="41342971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7886700" cy="777874"/>
          </a:xfrm>
        </p:spPr>
        <p:txBody>
          <a:bodyPr>
            <a:normAutofit/>
          </a:bodyPr>
          <a:lstStyle/>
          <a:p>
            <a:r>
              <a:rPr lang="en-US" sz="3600" b="1" dirty="0">
                <a:solidFill>
                  <a:srgbClr val="FF0000"/>
                </a:solidFill>
              </a:rPr>
              <a:t>Pathophysiology of FRDA</a:t>
            </a:r>
            <a:endParaRPr lang="en-US" sz="3600" b="1" dirty="0">
              <a:solidFill>
                <a:srgbClr val="FF0000"/>
              </a:solidFill>
            </a:endParaRPr>
          </a:p>
        </p:txBody>
      </p:sp>
      <p:sp>
        <p:nvSpPr>
          <p:cNvPr id="3" name="Content Placeholder 2"/>
          <p:cNvSpPr>
            <a:spLocks noGrp="1"/>
          </p:cNvSpPr>
          <p:nvPr>
            <p:ph idx="1"/>
          </p:nvPr>
        </p:nvSpPr>
        <p:spPr>
          <a:xfrm>
            <a:off x="1905000" y="1447800"/>
            <a:ext cx="8458200" cy="5105400"/>
          </a:xfrm>
        </p:spPr>
        <p:txBody>
          <a:bodyPr>
            <a:normAutofit/>
          </a:bodyPr>
          <a:lstStyle/>
          <a:p>
            <a:r>
              <a:rPr lang="en-US" sz="3200" dirty="0">
                <a:latin typeface="+mj-lt"/>
              </a:rPr>
              <a:t>Pathophysiology</a:t>
            </a:r>
          </a:p>
          <a:p>
            <a:pPr lvl="1"/>
            <a:r>
              <a:rPr lang="en-US" sz="3200" dirty="0">
                <a:latin typeface="+mj-lt"/>
              </a:rPr>
              <a:t>GAA expansions lead to gene silencing which leads to relative lack of frataxin</a:t>
            </a:r>
          </a:p>
          <a:p>
            <a:pPr lvl="1"/>
            <a:r>
              <a:rPr lang="en-US" sz="3200" dirty="0">
                <a:latin typeface="+mj-lt"/>
              </a:rPr>
              <a:t>Frataxin deficiency leads to mitochondrial dysfunction</a:t>
            </a:r>
          </a:p>
          <a:p>
            <a:pPr lvl="1"/>
            <a:r>
              <a:rPr lang="en-US" sz="3200" dirty="0">
                <a:latin typeface="+mj-lt"/>
              </a:rPr>
              <a:t>Cell selective mitochondrial dysfunction leads to clinical manifestations including neurological features</a:t>
            </a:r>
          </a:p>
          <a:p>
            <a:r>
              <a:rPr lang="en-US" sz="3200" dirty="0">
                <a:latin typeface="+mj-lt"/>
              </a:rPr>
              <a:t>So what else do we need to test a drug neurologically?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1" y="101600"/>
            <a:ext cx="2705101" cy="1803400"/>
          </a:xfrm>
          <a:prstGeom prst="rect">
            <a:avLst/>
          </a:prstGeom>
        </p:spPr>
      </p:pic>
    </p:spTree>
    <p:extLst>
      <p:ext uri="{BB962C8B-B14F-4D97-AF65-F5344CB8AC3E}">
        <p14:creationId xmlns:p14="http://schemas.microsoft.com/office/powerpoint/2010/main" val="2324901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4619"/>
            <a:ext cx="7886700" cy="854074"/>
          </a:xfrm>
        </p:spPr>
        <p:txBody>
          <a:bodyPr>
            <a:normAutofit/>
          </a:bodyPr>
          <a:lstStyle/>
          <a:p>
            <a:r>
              <a:rPr lang="en-US" sz="3600" b="1" dirty="0">
                <a:solidFill>
                  <a:srgbClr val="FF0000"/>
                </a:solidFill>
              </a:rPr>
              <a:t>FRDA</a:t>
            </a:r>
            <a:endParaRPr lang="en-US" sz="3600" b="1" dirty="0">
              <a:solidFill>
                <a:srgbClr val="FF0000"/>
              </a:solidFill>
            </a:endParaRPr>
          </a:p>
        </p:txBody>
      </p:sp>
      <p:sp>
        <p:nvSpPr>
          <p:cNvPr id="3" name="Content Placeholder 2"/>
          <p:cNvSpPr>
            <a:spLocks noGrp="1"/>
          </p:cNvSpPr>
          <p:nvPr>
            <p:ph idx="1"/>
          </p:nvPr>
        </p:nvSpPr>
        <p:spPr>
          <a:xfrm>
            <a:off x="1905000" y="1219200"/>
            <a:ext cx="8382000" cy="5334000"/>
          </a:xfrm>
        </p:spPr>
        <p:txBody>
          <a:bodyPr>
            <a:normAutofit lnSpcReduction="10000"/>
          </a:bodyPr>
          <a:lstStyle/>
          <a:p>
            <a:r>
              <a:rPr lang="en-US" sz="3200" dirty="0">
                <a:latin typeface="+mj-lt"/>
              </a:rPr>
              <a:t>Measures</a:t>
            </a:r>
          </a:p>
          <a:p>
            <a:r>
              <a:rPr lang="en-US" sz="3200" dirty="0">
                <a:latin typeface="+mj-lt"/>
              </a:rPr>
              <a:t>Biomarkers</a:t>
            </a:r>
          </a:p>
          <a:p>
            <a:r>
              <a:rPr lang="en-US" sz="3200" dirty="0">
                <a:latin typeface="+mj-lt"/>
              </a:rPr>
              <a:t>Natural history data</a:t>
            </a:r>
            <a:endParaRPr lang="en-US" sz="3200" dirty="0">
              <a:latin typeface="+mj-lt"/>
            </a:endParaRPr>
          </a:p>
          <a:p>
            <a:r>
              <a:rPr lang="en-US" sz="3200" dirty="0">
                <a:latin typeface="+mj-lt"/>
              </a:rPr>
              <a:t>Way to find patients with specific </a:t>
            </a:r>
          </a:p>
          <a:p>
            <a:pPr marL="0" indent="0">
              <a:buNone/>
            </a:pPr>
            <a:r>
              <a:rPr lang="en-US" sz="3200" dirty="0">
                <a:latin typeface="+mj-lt"/>
              </a:rPr>
              <a:t>features</a:t>
            </a:r>
          </a:p>
          <a:p>
            <a:r>
              <a:rPr lang="en-US" sz="3200" dirty="0">
                <a:latin typeface="+mj-lt"/>
              </a:rPr>
              <a:t>Funding</a:t>
            </a:r>
          </a:p>
          <a:p>
            <a:endParaRPr lang="en-US" sz="3200" dirty="0">
              <a:latin typeface="+mj-lt"/>
            </a:endParaRPr>
          </a:p>
          <a:p>
            <a:r>
              <a:rPr lang="en-US" sz="3200" dirty="0">
                <a:latin typeface="+mj-lt"/>
              </a:rPr>
              <a:t>Patient advocacy organization</a:t>
            </a:r>
          </a:p>
          <a:p>
            <a:r>
              <a:rPr lang="en-US" sz="3200" dirty="0">
                <a:latin typeface="+mj-lt"/>
              </a:rPr>
              <a:t>Pharmaceutical company support</a:t>
            </a:r>
          </a:p>
          <a:p>
            <a:r>
              <a:rPr lang="en-US" sz="3200" dirty="0">
                <a:latin typeface="+mj-lt"/>
              </a:rPr>
              <a:t>CCRN, EFACTS</a:t>
            </a:r>
            <a:endParaRPr lang="en-US" sz="3200" dirty="0">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4801" y="1"/>
            <a:ext cx="2624455" cy="3936683"/>
          </a:xfrm>
          <a:prstGeom prst="rect">
            <a:avLst/>
          </a:prstGeom>
        </p:spPr>
      </p:pic>
    </p:spTree>
    <p:extLst>
      <p:ext uri="{BB962C8B-B14F-4D97-AF65-F5344CB8AC3E}">
        <p14:creationId xmlns:p14="http://schemas.microsoft.com/office/powerpoint/2010/main" val="4217037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7213"/>
            <a:ext cx="8229600" cy="1143000"/>
          </a:xfrm>
        </p:spPr>
        <p:txBody>
          <a:bodyPr>
            <a:normAutofit/>
          </a:bodyPr>
          <a:lstStyle/>
          <a:p>
            <a:r>
              <a:rPr lang="en-US" sz="3600" dirty="0">
                <a:solidFill>
                  <a:srgbClr val="FF0000"/>
                </a:solidFill>
              </a:rPr>
              <a:t> </a:t>
            </a:r>
            <a:r>
              <a:rPr lang="en-US" sz="3600" b="1" dirty="0">
                <a:solidFill>
                  <a:srgbClr val="FF0000"/>
                </a:solidFill>
              </a:rPr>
              <a:t>FA Biorepository (CHOP)</a:t>
            </a:r>
            <a:endParaRPr lang="en-US" sz="3600" b="1" dirty="0">
              <a:solidFill>
                <a:srgbClr val="FF0000"/>
              </a:solidFill>
            </a:endParaRPr>
          </a:p>
        </p:txBody>
      </p:sp>
      <p:sp>
        <p:nvSpPr>
          <p:cNvPr id="5" name="Content Placeholder 4"/>
          <p:cNvSpPr>
            <a:spLocks noGrp="1"/>
          </p:cNvSpPr>
          <p:nvPr>
            <p:ph idx="1"/>
          </p:nvPr>
        </p:nvSpPr>
        <p:spPr>
          <a:xfrm>
            <a:off x="1828801" y="1171353"/>
            <a:ext cx="8371367" cy="5562600"/>
          </a:xfrm>
        </p:spPr>
        <p:txBody>
          <a:bodyPr>
            <a:normAutofit lnSpcReduction="10000"/>
          </a:bodyPr>
          <a:lstStyle/>
          <a:p>
            <a:r>
              <a:rPr lang="en-US" sz="2600" dirty="0">
                <a:latin typeface="+mj-lt"/>
              </a:rPr>
              <a:t>DNA - &gt;750 samples from patients</a:t>
            </a:r>
          </a:p>
          <a:p>
            <a:r>
              <a:rPr lang="en-US" sz="2600" dirty="0">
                <a:latin typeface="+mj-lt"/>
              </a:rPr>
              <a:t>RNA – 300 patients, 150 carriers, 50 controls</a:t>
            </a:r>
          </a:p>
          <a:p>
            <a:r>
              <a:rPr lang="en-US" sz="2600" dirty="0">
                <a:latin typeface="+mj-lt"/>
              </a:rPr>
              <a:t>W</a:t>
            </a:r>
            <a:r>
              <a:rPr lang="en-US" sz="2600" dirty="0">
                <a:latin typeface="+mj-lt"/>
              </a:rPr>
              <a:t>hole blood - &gt;650 patients, 500 carriers, 200 controls</a:t>
            </a:r>
          </a:p>
          <a:p>
            <a:pPr lvl="1"/>
            <a:r>
              <a:rPr lang="en-US" sz="2600" dirty="0">
                <a:latin typeface="+mj-lt"/>
              </a:rPr>
              <a:t>Frataxin measurement</a:t>
            </a:r>
          </a:p>
          <a:p>
            <a:r>
              <a:rPr lang="en-US" sz="2600" dirty="0">
                <a:latin typeface="+mj-lt"/>
              </a:rPr>
              <a:t>Plasma – 475 patients, 200 carriers,  80 controls</a:t>
            </a:r>
          </a:p>
          <a:p>
            <a:r>
              <a:rPr lang="en-US" sz="2600" dirty="0">
                <a:latin typeface="+mj-lt"/>
              </a:rPr>
              <a:t>Serum – 300 patients, 150 carriers, 75 controls</a:t>
            </a:r>
          </a:p>
          <a:p>
            <a:r>
              <a:rPr lang="en-US" sz="2600" dirty="0">
                <a:latin typeface="+mj-lt"/>
              </a:rPr>
              <a:t>Buccal cells – 700 patients, 500 carriers, 200 controls</a:t>
            </a:r>
          </a:p>
          <a:p>
            <a:pPr lvl="1"/>
            <a:r>
              <a:rPr lang="en-US" sz="2600" dirty="0">
                <a:latin typeface="+mj-lt"/>
              </a:rPr>
              <a:t>Frataxin measurement</a:t>
            </a:r>
            <a:endParaRPr lang="en-US" sz="2600" dirty="0">
              <a:latin typeface="+mj-lt"/>
            </a:endParaRPr>
          </a:p>
          <a:p>
            <a:r>
              <a:rPr lang="en-US" sz="2600" dirty="0">
                <a:latin typeface="+mj-lt"/>
              </a:rPr>
              <a:t>Fibroblasts</a:t>
            </a:r>
          </a:p>
          <a:p>
            <a:pPr lvl="1"/>
            <a:r>
              <a:rPr lang="en-US" sz="2600" dirty="0">
                <a:latin typeface="+mj-lt"/>
              </a:rPr>
              <a:t>Expanding fibroblast lines at Coriell</a:t>
            </a:r>
          </a:p>
          <a:p>
            <a:pPr lvl="1"/>
            <a:r>
              <a:rPr lang="en-US" sz="2600" dirty="0">
                <a:latin typeface="+mj-lt"/>
              </a:rPr>
              <a:t>M.Napierala - &gt;40 lines growing and establishing iPS cells</a:t>
            </a:r>
          </a:p>
          <a:p>
            <a:r>
              <a:rPr lang="en-US" sz="2600" dirty="0">
                <a:latin typeface="+mj-lt"/>
              </a:rPr>
              <a:t>Muscle biopsy</a:t>
            </a:r>
          </a:p>
          <a:p>
            <a:pPr marL="0" indent="0">
              <a:buNone/>
            </a:pPr>
            <a:endParaRPr lang="en-US" sz="1800" dirty="0"/>
          </a:p>
          <a:p>
            <a:endParaRPr lang="en-US" dirty="0"/>
          </a:p>
        </p:txBody>
      </p:sp>
    </p:spTree>
    <p:extLst>
      <p:ext uri="{BB962C8B-B14F-4D97-AF65-F5344CB8AC3E}">
        <p14:creationId xmlns:p14="http://schemas.microsoft.com/office/powerpoint/2010/main" val="4797165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1676400" y="304800"/>
            <a:ext cx="7886700" cy="701674"/>
          </a:xfrm>
        </p:spPr>
        <p:txBody>
          <a:bodyPr>
            <a:normAutofit/>
          </a:bodyPr>
          <a:lstStyle/>
          <a:p>
            <a:r>
              <a:rPr lang="en-US" altLang="en-US" sz="3600" b="1" dirty="0">
                <a:solidFill>
                  <a:srgbClr val="FF0000"/>
                </a:solidFill>
              </a:rPr>
              <a:t>Neurological measure</a:t>
            </a:r>
          </a:p>
        </p:txBody>
      </p:sp>
      <p:graphicFrame>
        <p:nvGraphicFramePr>
          <p:cNvPr id="16387" name="Content Placeholder 3"/>
          <p:cNvGraphicFramePr>
            <a:graphicFrameLocks noGrp="1"/>
          </p:cNvGraphicFramePr>
          <p:nvPr>
            <p:ph idx="1"/>
            <p:extLst>
              <p:ext uri="{D42A27DB-BD31-4B8C-83A1-F6EECF244321}">
                <p14:modId xmlns:p14="http://schemas.microsoft.com/office/powerpoint/2010/main" val="161803480"/>
              </p:ext>
            </p:extLst>
          </p:nvPr>
        </p:nvGraphicFramePr>
        <p:xfrm>
          <a:off x="5422900" y="1493838"/>
          <a:ext cx="5265738" cy="2925762"/>
        </p:xfrm>
        <a:graphic>
          <a:graphicData uri="http://schemas.openxmlformats.org/presentationml/2006/ole">
            <mc:AlternateContent xmlns:mc="http://schemas.openxmlformats.org/markup-compatibility/2006">
              <mc:Choice xmlns:v="urn:schemas-microsoft-com:vml" Requires="v">
                <p:oleObj spid="_x0000_s1085" r:id="rId3" imgW="8327858" imgH="4627265" progId="Excel.Chart.8">
                  <p:embed/>
                </p:oleObj>
              </mc:Choice>
              <mc:Fallback>
                <p:oleObj r:id="rId3" imgW="8327858" imgH="4627265"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2900" y="1493838"/>
                        <a:ext cx="5265738" cy="2925762"/>
                      </a:xfrm>
                      <a:prstGeom prst="rect">
                        <a:avLst/>
                      </a:prstGeom>
                    </p:spPr>
                  </p:pic>
                </p:oleObj>
              </mc:Fallback>
            </mc:AlternateContent>
          </a:graphicData>
        </a:graphic>
      </p:graphicFrame>
      <p:sp>
        <p:nvSpPr>
          <p:cNvPr id="3" name="TextBox 2"/>
          <p:cNvSpPr txBox="1"/>
          <p:nvPr/>
        </p:nvSpPr>
        <p:spPr>
          <a:xfrm>
            <a:off x="1600200" y="1524001"/>
            <a:ext cx="4495800" cy="4401205"/>
          </a:xfrm>
          <a:prstGeom prst="rect">
            <a:avLst/>
          </a:prstGeom>
          <a:noFill/>
        </p:spPr>
        <p:txBody>
          <a:bodyPr wrap="square" rtlCol="0">
            <a:spAutoFit/>
          </a:bodyPr>
          <a:lstStyle/>
          <a:p>
            <a:r>
              <a:rPr lang="en-US" sz="2000" b="1" dirty="0">
                <a:latin typeface="+mj-lt"/>
              </a:rPr>
              <a:t>Friedreich Ataxia Rating Scale</a:t>
            </a:r>
          </a:p>
          <a:p>
            <a:pPr marL="342900" indent="-342900">
              <a:buAutoNum type="arabicPeriod"/>
            </a:pPr>
            <a:r>
              <a:rPr lang="en-US" sz="2000" dirty="0">
                <a:latin typeface="+mj-lt"/>
              </a:rPr>
              <a:t>Quantified exam</a:t>
            </a:r>
          </a:p>
          <a:p>
            <a:pPr marL="342900" indent="-342900">
              <a:buAutoNum type="arabicPeriod"/>
            </a:pPr>
            <a:r>
              <a:rPr lang="en-US" sz="2000" dirty="0">
                <a:latin typeface="+mj-lt"/>
              </a:rPr>
              <a:t>Rate of change over time </a:t>
            </a:r>
          </a:p>
          <a:p>
            <a:pPr indent="344488"/>
            <a:r>
              <a:rPr lang="en-US" sz="2000" dirty="0">
                <a:latin typeface="+mj-lt"/>
              </a:rPr>
              <a:t>know from natural history study</a:t>
            </a:r>
          </a:p>
          <a:p>
            <a:r>
              <a:rPr lang="en-US" sz="2000" dirty="0">
                <a:latin typeface="+mj-lt"/>
              </a:rPr>
              <a:t>3.  Acceptable to FDA in modified </a:t>
            </a:r>
          </a:p>
          <a:p>
            <a:pPr indent="344488"/>
            <a:r>
              <a:rPr lang="en-US" sz="2000" dirty="0">
                <a:latin typeface="+mj-lt"/>
              </a:rPr>
              <a:t>f</a:t>
            </a:r>
            <a:r>
              <a:rPr lang="en-US" sz="2000" dirty="0">
                <a:latin typeface="+mj-lt"/>
              </a:rPr>
              <a:t>orm</a:t>
            </a: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endParaRPr lang="en-US" sz="2000" dirty="0">
              <a:latin typeface="+mj-lt"/>
            </a:endParaRPr>
          </a:p>
          <a:p>
            <a:r>
              <a:rPr lang="en-US" sz="2000" dirty="0">
                <a:latin typeface="+mj-lt"/>
              </a:rPr>
              <a:t>Can compare results from clinical trials to this curve as a control</a:t>
            </a:r>
            <a:endParaRPr lang="en-US" sz="2000" dirty="0">
              <a:latin typeface="+mj-lt"/>
            </a:endParaRPr>
          </a:p>
        </p:txBody>
      </p:sp>
    </p:spTree>
    <p:extLst>
      <p:ext uri="{BB962C8B-B14F-4D97-AF65-F5344CB8AC3E}">
        <p14:creationId xmlns:p14="http://schemas.microsoft.com/office/powerpoint/2010/main" val="3698134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title"/>
          </p:nvPr>
        </p:nvSpPr>
        <p:spPr>
          <a:xfrm>
            <a:off x="1714500" y="0"/>
            <a:ext cx="8763000" cy="1143000"/>
          </a:xfrm>
        </p:spPr>
        <p:txBody>
          <a:bodyPr>
            <a:normAutofit/>
          </a:bodyPr>
          <a:lstStyle/>
          <a:p>
            <a:r>
              <a:rPr lang="en-US" altLang="en-US" sz="3600" b="1" dirty="0">
                <a:solidFill>
                  <a:srgbClr val="FF0000"/>
                </a:solidFill>
              </a:rPr>
              <a:t>Typical Anatomically selective measures</a:t>
            </a:r>
          </a:p>
        </p:txBody>
      </p:sp>
      <p:sp>
        <p:nvSpPr>
          <p:cNvPr id="67587" name="Content Placeholder 2"/>
          <p:cNvSpPr>
            <a:spLocks noGrp="1"/>
          </p:cNvSpPr>
          <p:nvPr>
            <p:ph idx="1"/>
          </p:nvPr>
        </p:nvSpPr>
        <p:spPr>
          <a:xfrm>
            <a:off x="1835888" y="1219200"/>
            <a:ext cx="8648700" cy="5638800"/>
          </a:xfrm>
        </p:spPr>
        <p:txBody>
          <a:bodyPr>
            <a:normAutofit fontScale="92500" lnSpcReduction="10000"/>
          </a:bodyPr>
          <a:lstStyle/>
          <a:p>
            <a:r>
              <a:rPr lang="en-US" altLang="en-US" sz="2600" dirty="0">
                <a:latin typeface="+mj-lt"/>
              </a:rPr>
              <a:t>Nerve conduction studies</a:t>
            </a:r>
          </a:p>
          <a:p>
            <a:pPr lvl="1"/>
            <a:r>
              <a:rPr lang="en-US" altLang="en-US" sz="2600" dirty="0">
                <a:latin typeface="+mj-lt"/>
              </a:rPr>
              <a:t>Measure large proprioceptive neurons</a:t>
            </a:r>
          </a:p>
          <a:p>
            <a:pPr lvl="1"/>
            <a:r>
              <a:rPr lang="en-US" altLang="en-US" sz="2600" dirty="0">
                <a:latin typeface="+mj-lt"/>
              </a:rPr>
              <a:t>Frequently absent in FA patients as soon as symptoms begin</a:t>
            </a:r>
          </a:p>
          <a:p>
            <a:pPr lvl="1"/>
            <a:r>
              <a:rPr lang="en-US" altLang="en-US" sz="2600" dirty="0">
                <a:latin typeface="+mj-lt"/>
              </a:rPr>
              <a:t>Do not worsen over time if present</a:t>
            </a:r>
          </a:p>
          <a:p>
            <a:r>
              <a:rPr lang="en-US" altLang="en-US" sz="2600" dirty="0">
                <a:latin typeface="+mj-lt"/>
              </a:rPr>
              <a:t>Somatosensory evoked potentials</a:t>
            </a:r>
          </a:p>
          <a:p>
            <a:pPr lvl="1"/>
            <a:r>
              <a:rPr lang="en-US" altLang="en-US" sz="2600" dirty="0">
                <a:latin typeface="+mj-lt"/>
              </a:rPr>
              <a:t>Measure large proprioceptive neurons</a:t>
            </a:r>
          </a:p>
          <a:p>
            <a:pPr lvl="1"/>
            <a:r>
              <a:rPr lang="en-US" altLang="en-US" sz="2600" dirty="0">
                <a:latin typeface="+mj-lt"/>
              </a:rPr>
              <a:t>Frequently </a:t>
            </a:r>
            <a:r>
              <a:rPr lang="en-US" altLang="en-US" sz="2600" dirty="0">
                <a:latin typeface="+mj-lt"/>
              </a:rPr>
              <a:t>absent in FA </a:t>
            </a:r>
            <a:r>
              <a:rPr lang="en-US" altLang="en-US" sz="2600" dirty="0">
                <a:latin typeface="+mj-lt"/>
              </a:rPr>
              <a:t>patients </a:t>
            </a:r>
            <a:r>
              <a:rPr lang="en-US" altLang="en-US" sz="2600" dirty="0">
                <a:latin typeface="+mj-lt"/>
              </a:rPr>
              <a:t>as soon as symptoms </a:t>
            </a:r>
            <a:r>
              <a:rPr lang="en-US" altLang="en-US" sz="2600" dirty="0">
                <a:latin typeface="+mj-lt"/>
              </a:rPr>
              <a:t>begin</a:t>
            </a:r>
            <a:endParaRPr lang="en-US" altLang="en-US" sz="2600" dirty="0">
              <a:latin typeface="+mj-lt"/>
            </a:endParaRPr>
          </a:p>
          <a:p>
            <a:pPr lvl="1"/>
            <a:r>
              <a:rPr lang="en-US" altLang="en-US" sz="2600" dirty="0">
                <a:latin typeface="+mj-lt"/>
              </a:rPr>
              <a:t>Do </a:t>
            </a:r>
            <a:r>
              <a:rPr lang="en-US" altLang="en-US" sz="2600" dirty="0">
                <a:latin typeface="+mj-lt"/>
              </a:rPr>
              <a:t>not </a:t>
            </a:r>
            <a:r>
              <a:rPr lang="en-US" altLang="en-US" sz="2600" dirty="0">
                <a:latin typeface="+mj-lt"/>
              </a:rPr>
              <a:t>worsen over time if </a:t>
            </a:r>
            <a:r>
              <a:rPr lang="en-US" altLang="en-US" sz="2600" dirty="0">
                <a:latin typeface="+mj-lt"/>
              </a:rPr>
              <a:t>present</a:t>
            </a:r>
          </a:p>
          <a:p>
            <a:r>
              <a:rPr lang="en-US" altLang="en-US" sz="2600" dirty="0">
                <a:latin typeface="+mj-lt"/>
              </a:rPr>
              <a:t>MRI scan</a:t>
            </a:r>
          </a:p>
          <a:p>
            <a:pPr lvl="1"/>
            <a:r>
              <a:rPr lang="en-US" altLang="en-US" sz="2600" dirty="0">
                <a:latin typeface="+mj-lt"/>
              </a:rPr>
              <a:t>Normal brain early in FA</a:t>
            </a:r>
          </a:p>
          <a:p>
            <a:pPr lvl="1"/>
            <a:r>
              <a:rPr lang="en-US" altLang="en-US" sz="2600" dirty="0">
                <a:latin typeface="+mj-lt"/>
              </a:rPr>
              <a:t>Spinal cord atrophy at presentation (reflecting large proprioceptive neurons)</a:t>
            </a:r>
          </a:p>
          <a:p>
            <a:pPr marL="457200" lvl="1" indent="0">
              <a:buNone/>
            </a:pPr>
            <a:endParaRPr lang="en-US" altLang="en-US" sz="2600" dirty="0">
              <a:latin typeface="+mj-lt"/>
            </a:endParaRPr>
          </a:p>
          <a:p>
            <a:r>
              <a:rPr lang="en-US" altLang="en-US" sz="2600" dirty="0">
                <a:latin typeface="+mj-lt"/>
              </a:rPr>
              <a:t>Conclusion: typical anatomic measures do not work well in FA</a:t>
            </a:r>
          </a:p>
          <a:p>
            <a:pPr lvl="1"/>
            <a:endParaRPr lang="en-US" altLang="en-US" sz="2000" dirty="0"/>
          </a:p>
          <a:p>
            <a:pPr marL="0" indent="0">
              <a:buNone/>
            </a:pPr>
            <a:endParaRPr lang="en-US" altLang="en-US" dirty="0" smtClean="0"/>
          </a:p>
        </p:txBody>
      </p:sp>
    </p:spTree>
    <p:extLst>
      <p:ext uri="{BB962C8B-B14F-4D97-AF65-F5344CB8AC3E}">
        <p14:creationId xmlns:p14="http://schemas.microsoft.com/office/powerpoint/2010/main" val="75960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title"/>
          </p:nvPr>
        </p:nvSpPr>
        <p:spPr>
          <a:xfrm>
            <a:off x="1676400" y="327837"/>
            <a:ext cx="8839200" cy="1143000"/>
          </a:xfrm>
        </p:spPr>
        <p:txBody>
          <a:bodyPr>
            <a:normAutofit fontScale="90000"/>
          </a:bodyPr>
          <a:lstStyle/>
          <a:p>
            <a:r>
              <a:rPr lang="en-US" altLang="en-US" b="1" dirty="0" smtClean="0">
                <a:solidFill>
                  <a:srgbClr val="FF0000"/>
                </a:solidFill>
              </a:rPr>
              <a:t>Methodologies for ongoing anatomical evaluation</a:t>
            </a:r>
            <a:r>
              <a:rPr lang="en-US" altLang="en-US" dirty="0" smtClean="0"/>
              <a:t/>
            </a:r>
            <a:br>
              <a:rPr lang="en-US" altLang="en-US" dirty="0" smtClean="0"/>
            </a:br>
            <a:endParaRPr lang="en-US" altLang="en-US" dirty="0" smtClean="0"/>
          </a:p>
        </p:txBody>
      </p:sp>
      <p:sp>
        <p:nvSpPr>
          <p:cNvPr id="67587" name="Content Placeholder 2"/>
          <p:cNvSpPr>
            <a:spLocks noGrp="1"/>
          </p:cNvSpPr>
          <p:nvPr>
            <p:ph idx="1"/>
          </p:nvPr>
        </p:nvSpPr>
        <p:spPr>
          <a:xfrm>
            <a:off x="1981200" y="1447800"/>
            <a:ext cx="7886700" cy="4351338"/>
          </a:xfrm>
        </p:spPr>
        <p:txBody>
          <a:bodyPr>
            <a:normAutofit/>
          </a:bodyPr>
          <a:lstStyle/>
          <a:p>
            <a:r>
              <a:rPr lang="en-US" altLang="en-US" sz="3200" dirty="0">
                <a:latin typeface="+mj-lt"/>
              </a:rPr>
              <a:t>MRI</a:t>
            </a:r>
          </a:p>
          <a:p>
            <a:pPr lvl="1"/>
            <a:r>
              <a:rPr lang="en-US" altLang="en-US" sz="3200" dirty="0">
                <a:latin typeface="+mj-lt"/>
              </a:rPr>
              <a:t>Minnesota</a:t>
            </a:r>
          </a:p>
          <a:p>
            <a:pPr lvl="1"/>
            <a:r>
              <a:rPr lang="en-US" altLang="en-US" sz="3200" dirty="0">
                <a:latin typeface="+mj-lt"/>
              </a:rPr>
              <a:t>Brazil</a:t>
            </a:r>
          </a:p>
          <a:p>
            <a:r>
              <a:rPr lang="en-US" altLang="en-US" sz="3200" dirty="0">
                <a:latin typeface="+mj-lt"/>
              </a:rPr>
              <a:t>MRS</a:t>
            </a:r>
          </a:p>
          <a:p>
            <a:pPr lvl="1"/>
            <a:r>
              <a:rPr lang="en-US" altLang="en-US" sz="3200" dirty="0">
                <a:latin typeface="+mj-lt"/>
              </a:rPr>
              <a:t>Minnesota</a:t>
            </a:r>
          </a:p>
          <a:p>
            <a:r>
              <a:rPr lang="en-US" altLang="en-US" sz="3200" dirty="0">
                <a:latin typeface="+mj-lt"/>
              </a:rPr>
              <a:t>Electrophysiological</a:t>
            </a:r>
          </a:p>
          <a:p>
            <a:pPr lvl="1"/>
            <a:r>
              <a:rPr lang="en-US" altLang="en-US" sz="3200" dirty="0">
                <a:latin typeface="+mj-lt"/>
              </a:rPr>
              <a:t>Motor evoked potentials</a:t>
            </a:r>
          </a:p>
          <a:p>
            <a:pPr lvl="1"/>
            <a:r>
              <a:rPr lang="en-US" altLang="en-US" sz="3200" dirty="0">
                <a:latin typeface="+mj-lt"/>
              </a:rPr>
              <a:t>Correlate with disease severity in FRDA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5065" y="1371600"/>
            <a:ext cx="3657600" cy="2438400"/>
          </a:xfrm>
          <a:prstGeom prst="rect">
            <a:avLst/>
          </a:prstGeom>
        </p:spPr>
      </p:pic>
    </p:spTree>
    <p:extLst>
      <p:ext uri="{BB962C8B-B14F-4D97-AF65-F5344CB8AC3E}">
        <p14:creationId xmlns:p14="http://schemas.microsoft.com/office/powerpoint/2010/main" val="2413975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noChangeArrowheads="1"/>
          </p:cNvPicPr>
          <p:nvPr/>
        </p:nvPicPr>
        <p:blipFill>
          <a:blip r:embed="rId3" cstate="print"/>
          <a:srcRect/>
          <a:stretch>
            <a:fillRect/>
          </a:stretch>
        </p:blipFill>
        <p:spPr bwMode="auto">
          <a:xfrm>
            <a:off x="6934200" y="3279597"/>
            <a:ext cx="3581400" cy="3398989"/>
          </a:xfrm>
          <a:prstGeom prst="rect">
            <a:avLst/>
          </a:prstGeom>
          <a:noFill/>
          <a:ln w="9525">
            <a:noFill/>
            <a:miter lim="800000"/>
            <a:headEnd/>
            <a:tailEnd/>
          </a:ln>
        </p:spPr>
      </p:pic>
      <p:sp>
        <p:nvSpPr>
          <p:cNvPr id="2" name="Title 1"/>
          <p:cNvSpPr>
            <a:spLocks noGrp="1"/>
          </p:cNvSpPr>
          <p:nvPr>
            <p:ph type="title"/>
          </p:nvPr>
        </p:nvSpPr>
        <p:spPr>
          <a:xfrm>
            <a:off x="1962150" y="152401"/>
            <a:ext cx="7886700" cy="1325563"/>
          </a:xfrm>
        </p:spPr>
        <p:txBody>
          <a:bodyPr>
            <a:normAutofit/>
          </a:bodyPr>
          <a:lstStyle/>
          <a:p>
            <a:r>
              <a:rPr lang="en-US" sz="3600" b="1" dirty="0">
                <a:solidFill>
                  <a:srgbClr val="FF0000"/>
                </a:solidFill>
              </a:rPr>
              <a:t>Motor Mapping: </a:t>
            </a:r>
            <a:r>
              <a:rPr lang="en-US" dirty="0" smtClean="0"/>
              <a:t/>
            </a:r>
            <a:br>
              <a:rPr lang="en-US" dirty="0" smtClean="0"/>
            </a:br>
            <a:r>
              <a:rPr lang="en-US" b="1" dirty="0" smtClean="0">
                <a:solidFill>
                  <a:srgbClr val="FF0000"/>
                </a:solidFill>
              </a:rPr>
              <a:t>Transcranial Magnetic Stimulation</a:t>
            </a:r>
            <a:endParaRPr lang="en-US" b="1" dirty="0">
              <a:solidFill>
                <a:srgbClr val="FF0000"/>
              </a:solidFill>
            </a:endParaRPr>
          </a:p>
        </p:txBody>
      </p:sp>
      <p:sp>
        <p:nvSpPr>
          <p:cNvPr id="3" name="Content Placeholder 2"/>
          <p:cNvSpPr>
            <a:spLocks noGrp="1"/>
          </p:cNvSpPr>
          <p:nvPr>
            <p:ph idx="1"/>
          </p:nvPr>
        </p:nvSpPr>
        <p:spPr>
          <a:xfrm>
            <a:off x="1962150" y="1690689"/>
            <a:ext cx="8077200" cy="2292340"/>
          </a:xfrm>
        </p:spPr>
        <p:txBody>
          <a:bodyPr>
            <a:normAutofit/>
          </a:bodyPr>
          <a:lstStyle/>
          <a:p>
            <a:r>
              <a:rPr lang="en-US" sz="2800" dirty="0">
                <a:latin typeface="+mj-lt"/>
              </a:rPr>
              <a:t>A safe, well tolerated, noninvasive technique which uses electromagnetic fields to induce action potentials in motor neurons</a:t>
            </a:r>
          </a:p>
          <a:p>
            <a:r>
              <a:rPr lang="en-US" sz="2800" dirty="0">
                <a:latin typeface="+mj-lt"/>
              </a:rPr>
              <a:t>Assess the integrity of central motor pathways</a:t>
            </a:r>
          </a:p>
          <a:p>
            <a:pPr marL="0" indent="0">
              <a:buNone/>
            </a:pPr>
            <a:endParaRPr lang="en-US" sz="2800" dirty="0"/>
          </a:p>
        </p:txBody>
      </p:sp>
    </p:spTree>
    <p:extLst>
      <p:ext uri="{BB962C8B-B14F-4D97-AF65-F5344CB8AC3E}">
        <p14:creationId xmlns:p14="http://schemas.microsoft.com/office/powerpoint/2010/main" val="2648442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1713614" y="22412"/>
            <a:ext cx="8229600" cy="1143000"/>
          </a:xfrm>
        </p:spPr>
        <p:txBody>
          <a:bodyPr/>
          <a:lstStyle/>
          <a:p>
            <a:pPr algn="l" eaLnBrk="1" hangingPunct="1"/>
            <a:r>
              <a:rPr lang="en-US" b="1" dirty="0" smtClean="0">
                <a:solidFill>
                  <a:srgbClr val="FF0000"/>
                </a:solidFill>
              </a:rPr>
              <a:t>Friedreich Ataxia (FA)</a:t>
            </a:r>
          </a:p>
        </p:txBody>
      </p:sp>
      <p:sp>
        <p:nvSpPr>
          <p:cNvPr id="3" name="Content Placeholder 2"/>
          <p:cNvSpPr>
            <a:spLocks noGrp="1"/>
          </p:cNvSpPr>
          <p:nvPr>
            <p:ph idx="1"/>
          </p:nvPr>
        </p:nvSpPr>
        <p:spPr>
          <a:xfrm>
            <a:off x="1676400" y="838200"/>
            <a:ext cx="6096942" cy="5907088"/>
          </a:xfrm>
        </p:spPr>
        <p:txBody>
          <a:bodyPr>
            <a:normAutofit fontScale="47500" lnSpcReduction="20000"/>
          </a:bodyPr>
          <a:lstStyle/>
          <a:p>
            <a:pPr marL="0" indent="0">
              <a:lnSpc>
                <a:spcPct val="80000"/>
              </a:lnSpc>
              <a:spcBef>
                <a:spcPts val="50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dirty="0"/>
          </a:p>
          <a:p>
            <a:pPr marL="341313" indent="-341313">
              <a:lnSpc>
                <a:spcPct val="80000"/>
              </a:lnSpc>
              <a:spcBef>
                <a:spcPts val="5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dirty="0"/>
          </a:p>
          <a:p>
            <a:pPr marL="341313" indent="-341313">
              <a:lnSpc>
                <a:spcPct val="80000"/>
              </a:lnSpc>
              <a:spcBef>
                <a:spcPts val="5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dirty="0"/>
          </a:p>
          <a:p>
            <a:pPr marL="341313" indent="-341313">
              <a:lnSpc>
                <a:spcPct val="80000"/>
              </a:lnSpc>
              <a:spcBef>
                <a:spcPts val="5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900" dirty="0">
                <a:latin typeface="+mj-lt"/>
              </a:rPr>
              <a:t>Nicolaus </a:t>
            </a:r>
            <a:r>
              <a:rPr lang="en-GB" sz="5900" dirty="0">
                <a:latin typeface="+mj-lt"/>
              </a:rPr>
              <a:t>Friedreich first described in 1860’s based on 6 patients from 2 </a:t>
            </a:r>
            <a:r>
              <a:rPr lang="en-GB" sz="5900" dirty="0">
                <a:latin typeface="+mj-lt"/>
              </a:rPr>
              <a:t>families</a:t>
            </a:r>
            <a:endParaRPr lang="en-GB" sz="5900" dirty="0">
              <a:latin typeface="+mj-lt"/>
            </a:endParaRPr>
          </a:p>
          <a:p>
            <a:pPr marL="341313" indent="-341313">
              <a:lnSpc>
                <a:spcPct val="80000"/>
              </a:lnSpc>
              <a:spcBef>
                <a:spcPts val="5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5900" dirty="0">
              <a:latin typeface="+mj-lt"/>
            </a:endParaRPr>
          </a:p>
          <a:p>
            <a:pPr marL="341313" indent="-341313">
              <a:lnSpc>
                <a:spcPct val="80000"/>
              </a:lnSpc>
              <a:spcBef>
                <a:spcPts val="5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900" dirty="0">
                <a:latin typeface="+mj-lt"/>
              </a:rPr>
              <a:t>A rare, genetic condition that is a progressive degenerative disease of children, adolescents and adults</a:t>
            </a:r>
          </a:p>
          <a:p>
            <a:pPr marL="798513" lvl="1" indent="-341313">
              <a:lnSpc>
                <a:spcPct val="80000"/>
              </a:lnSpc>
              <a:spcBef>
                <a:spcPts val="500"/>
              </a:spcBef>
              <a:buClr>
                <a:srgbClr val="0000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900" dirty="0">
                <a:latin typeface="+mj-lt"/>
              </a:rPr>
              <a:t>Affects 1 in 50,000</a:t>
            </a:r>
          </a:p>
          <a:p>
            <a:pPr marL="798513" lvl="1" indent="-341313">
              <a:lnSpc>
                <a:spcPct val="80000"/>
              </a:lnSpc>
              <a:spcBef>
                <a:spcPts val="500"/>
              </a:spcBef>
              <a:buClr>
                <a:srgbClr val="0000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900" i="1" dirty="0">
                <a:solidFill>
                  <a:srgbClr val="FF0000"/>
                </a:solidFill>
                <a:latin typeface="+mj-lt"/>
              </a:rPr>
              <a:t>Estimated 5-6,000 individuals in US and 10-15,000 worldwide</a:t>
            </a:r>
          </a:p>
          <a:p>
            <a:pPr marL="341313" indent="-341313">
              <a:lnSpc>
                <a:spcPct val="80000"/>
              </a:lnSpc>
              <a:spcBef>
                <a:spcPts val="300"/>
              </a:spcBef>
              <a:buClr>
                <a:srgbClr val="000000"/>
              </a:buClr>
              <a:buSzPct val="10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5900" dirty="0">
              <a:latin typeface="+mj-lt"/>
            </a:endParaRPr>
          </a:p>
          <a:p>
            <a:pPr marL="341313" indent="-341313">
              <a:spcAft>
                <a:spcPts val="1200"/>
              </a:spcAft>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5900" dirty="0">
                <a:latin typeface="+mj-lt"/>
              </a:rPr>
              <a:t>Typically thought of as a neurodegenerative disease as this is the most visible and common symptom; however FA is a multi-system disease</a:t>
            </a:r>
          </a:p>
          <a:p>
            <a:pPr eaLnBrk="1" hangingPunct="1">
              <a:buFont typeface="Arial" charset="0"/>
              <a:buNone/>
              <a:defRPr/>
            </a:pPr>
            <a:endParaRPr lang="en-US" dirty="0"/>
          </a:p>
        </p:txBody>
      </p:sp>
      <p:pic>
        <p:nvPicPr>
          <p:cNvPr id="4" name="Picture 4" descr="C:\Users\lynch\Desktop\IMG_05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1" y="22413"/>
            <a:ext cx="2819399" cy="211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5" descr="donovan train.bmp"/>
          <p:cNvPicPr>
            <a:picLocks noChangeAspect="1"/>
          </p:cNvPicPr>
          <p:nvPr/>
        </p:nvPicPr>
        <p:blipFill>
          <a:blip r:embed="rId4" cstate="print"/>
          <a:srcRect/>
          <a:stretch>
            <a:fillRect/>
          </a:stretch>
        </p:blipFill>
        <p:spPr>
          <a:xfrm>
            <a:off x="7773343" y="3352800"/>
            <a:ext cx="2894657" cy="217328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89426" y="838200"/>
            <a:ext cx="9178574" cy="5867400"/>
          </a:xfrm>
        </p:spPr>
      </p:pic>
    </p:spTree>
    <p:extLst>
      <p:ext uri="{BB962C8B-B14F-4D97-AF65-F5344CB8AC3E}">
        <p14:creationId xmlns:p14="http://schemas.microsoft.com/office/powerpoint/2010/main" val="1522640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mage002"/>
          <p:cNvPicPr>
            <a:picLocks noGrp="1" noChangeAspect="1" noChangeArrowheads="1"/>
          </p:cNvPicPr>
          <p:nvPr>
            <p:ph idx="1"/>
          </p:nvPr>
        </p:nvPicPr>
        <p:blipFill rotWithShape="1">
          <a:blip r:embed="rId3" cstate="print"/>
          <a:stretch/>
        </p:blipFill>
        <p:spPr bwMode="auto">
          <a:xfrm>
            <a:off x="4000500" y="2429669"/>
            <a:ext cx="4191000" cy="3143250"/>
          </a:xfrm>
          <a:prstGeom prst="rect">
            <a:avLst/>
          </a:prstGeom>
          <a:noFill/>
          <a:ln w="9525">
            <a:noFill/>
            <a:miter lim="800000"/>
            <a:headEnd/>
            <a:tailEnd/>
          </a:ln>
        </p:spPr>
      </p:pic>
      <p:sp>
        <p:nvSpPr>
          <p:cNvPr id="5" name="TextBox 4"/>
          <p:cNvSpPr txBox="1"/>
          <p:nvPr/>
        </p:nvSpPr>
        <p:spPr>
          <a:xfrm>
            <a:off x="6465590" y="2277470"/>
            <a:ext cx="1981200" cy="646331"/>
          </a:xfrm>
          <a:prstGeom prst="rect">
            <a:avLst/>
          </a:prstGeom>
          <a:noFill/>
        </p:spPr>
        <p:txBody>
          <a:bodyPr wrap="square" rtlCol="0">
            <a:spAutoFit/>
          </a:bodyPr>
          <a:lstStyle/>
          <a:p>
            <a:r>
              <a:rPr lang="en-US" dirty="0" smtClean="0"/>
              <a:t>TMS pulse artifact</a:t>
            </a:r>
            <a:endParaRPr lang="en-US" dirty="0"/>
          </a:p>
        </p:txBody>
      </p:sp>
      <p:sp>
        <p:nvSpPr>
          <p:cNvPr id="6" name="TextBox 5"/>
          <p:cNvSpPr txBox="1"/>
          <p:nvPr/>
        </p:nvSpPr>
        <p:spPr>
          <a:xfrm>
            <a:off x="8528513" y="2720472"/>
            <a:ext cx="2514600" cy="646331"/>
          </a:xfrm>
          <a:prstGeom prst="rect">
            <a:avLst/>
          </a:prstGeom>
          <a:noFill/>
        </p:spPr>
        <p:txBody>
          <a:bodyPr wrap="square" rtlCol="0">
            <a:spAutoFit/>
          </a:bodyPr>
          <a:lstStyle/>
          <a:p>
            <a:r>
              <a:rPr lang="en-US" dirty="0" smtClean="0"/>
              <a:t>Motor Evoked Potential </a:t>
            </a:r>
            <a:endParaRPr lang="en-US" dirty="0"/>
          </a:p>
        </p:txBody>
      </p:sp>
      <p:sp>
        <p:nvSpPr>
          <p:cNvPr id="7" name="Right Arrow 6"/>
          <p:cNvSpPr/>
          <p:nvPr/>
        </p:nvSpPr>
        <p:spPr>
          <a:xfrm rot="7634139">
            <a:off x="6886140" y="3402952"/>
            <a:ext cx="838971"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7634139" flipV="1">
            <a:off x="8146396" y="3901659"/>
            <a:ext cx="596869"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6200000">
            <a:off x="1350991" y="3750821"/>
            <a:ext cx="1379166" cy="523220"/>
          </a:xfrm>
          <a:prstGeom prst="rect">
            <a:avLst/>
          </a:prstGeom>
          <a:noFill/>
        </p:spPr>
        <p:txBody>
          <a:bodyPr wrap="square" rtlCol="0">
            <a:spAutoFit/>
          </a:bodyPr>
          <a:lstStyle/>
          <a:p>
            <a:r>
              <a:rPr lang="en-US" sz="1400" dirty="0"/>
              <a:t>Amplitude (mV)</a:t>
            </a:r>
            <a:endParaRPr lang="en-US" sz="1400" dirty="0"/>
          </a:p>
        </p:txBody>
      </p:sp>
      <p:sp>
        <p:nvSpPr>
          <p:cNvPr id="10" name="TextBox 9"/>
          <p:cNvSpPr txBox="1"/>
          <p:nvPr/>
        </p:nvSpPr>
        <p:spPr>
          <a:xfrm>
            <a:off x="5219699" y="6324601"/>
            <a:ext cx="2052194" cy="307777"/>
          </a:xfrm>
          <a:prstGeom prst="rect">
            <a:avLst/>
          </a:prstGeom>
          <a:noFill/>
        </p:spPr>
        <p:txBody>
          <a:bodyPr wrap="square" rtlCol="0">
            <a:spAutoFit/>
          </a:bodyPr>
          <a:lstStyle/>
          <a:p>
            <a:r>
              <a:rPr lang="en-US" sz="1400" dirty="0"/>
              <a:t>Time (seconds)</a:t>
            </a:r>
            <a:endParaRPr lang="en-US" sz="14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1" y="196002"/>
            <a:ext cx="2507397" cy="2388296"/>
          </a:xfrm>
          <a:prstGeom prst="rect">
            <a:avLst/>
          </a:prstGeom>
        </p:spPr>
      </p:pic>
      <p:sp>
        <p:nvSpPr>
          <p:cNvPr id="13" name="Oval 12"/>
          <p:cNvSpPr/>
          <p:nvPr/>
        </p:nvSpPr>
        <p:spPr>
          <a:xfrm>
            <a:off x="3768298" y="1376014"/>
            <a:ext cx="228600" cy="210050"/>
          </a:xfrm>
          <a:prstGeom prst="ellipse">
            <a:avLst/>
          </a:prstGeom>
          <a:solidFill>
            <a:schemeClr val="accent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3505200" y="838200"/>
            <a:ext cx="228600" cy="210050"/>
          </a:xfrm>
          <a:prstGeom prst="ellipse">
            <a:avLst/>
          </a:prstGeom>
          <a:solidFill>
            <a:schemeClr val="tx1">
              <a:lumMod val="50000"/>
              <a:lumOff val="5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le 15"/>
          <p:cNvSpPr/>
          <p:nvPr/>
        </p:nvSpPr>
        <p:spPr>
          <a:xfrm>
            <a:off x="4220378" y="1568103"/>
            <a:ext cx="533400" cy="338317"/>
          </a:xfrm>
          <a:prstGeom prst="roundRect">
            <a:avLst/>
          </a:prstGeom>
          <a:solidFill>
            <a:schemeClr val="accent3">
              <a:lumMod val="40000"/>
              <a:lumOff val="6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18"/>
          <p:cNvSpPr/>
          <p:nvPr/>
        </p:nvSpPr>
        <p:spPr>
          <a:xfrm>
            <a:off x="3980762" y="1178805"/>
            <a:ext cx="2930487" cy="286438"/>
          </a:xfrm>
          <a:custGeom>
            <a:avLst/>
            <a:gdLst>
              <a:gd name="connsiteX0" fmla="*/ 0 w 2930487"/>
              <a:gd name="connsiteY0" fmla="*/ 286438 h 286438"/>
              <a:gd name="connsiteX1" fmla="*/ 66102 w 2930487"/>
              <a:gd name="connsiteY1" fmla="*/ 275422 h 286438"/>
              <a:gd name="connsiteX2" fmla="*/ 1112704 w 2930487"/>
              <a:gd name="connsiteY2" fmla="*/ 231354 h 286438"/>
              <a:gd name="connsiteX3" fmla="*/ 1388126 w 2930487"/>
              <a:gd name="connsiteY3" fmla="*/ 220337 h 286438"/>
              <a:gd name="connsiteX4" fmla="*/ 1674564 w 2930487"/>
              <a:gd name="connsiteY4" fmla="*/ 187287 h 286438"/>
              <a:gd name="connsiteX5" fmla="*/ 1740666 w 2930487"/>
              <a:gd name="connsiteY5" fmla="*/ 176270 h 286438"/>
              <a:gd name="connsiteX6" fmla="*/ 2203374 w 2930487"/>
              <a:gd name="connsiteY6" fmla="*/ 143219 h 286438"/>
              <a:gd name="connsiteX7" fmla="*/ 2357610 w 2930487"/>
              <a:gd name="connsiteY7" fmla="*/ 110168 h 286438"/>
              <a:gd name="connsiteX8" fmla="*/ 2666082 w 2930487"/>
              <a:gd name="connsiteY8" fmla="*/ 77118 h 286438"/>
              <a:gd name="connsiteX9" fmla="*/ 2831335 w 2930487"/>
              <a:gd name="connsiteY9" fmla="*/ 55084 h 286438"/>
              <a:gd name="connsiteX10" fmla="*/ 2875403 w 2930487"/>
              <a:gd name="connsiteY10" fmla="*/ 44067 h 286438"/>
              <a:gd name="connsiteX11" fmla="*/ 2930487 w 2930487"/>
              <a:gd name="connsiteY11" fmla="*/ 0 h 28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30487" h="286438">
                <a:moveTo>
                  <a:pt x="0" y="286438"/>
                </a:moveTo>
                <a:cubicBezTo>
                  <a:pt x="22034" y="282766"/>
                  <a:pt x="43870" y="277591"/>
                  <a:pt x="66102" y="275422"/>
                </a:cubicBezTo>
                <a:cubicBezTo>
                  <a:pt x="582648" y="225028"/>
                  <a:pt x="474073" y="241998"/>
                  <a:pt x="1112704" y="231354"/>
                </a:cubicBezTo>
                <a:lnTo>
                  <a:pt x="1388126" y="220337"/>
                </a:lnTo>
                <a:cubicBezTo>
                  <a:pt x="1440563" y="217341"/>
                  <a:pt x="1648835" y="191575"/>
                  <a:pt x="1674564" y="187287"/>
                </a:cubicBezTo>
                <a:cubicBezTo>
                  <a:pt x="1696598" y="183615"/>
                  <a:pt x="1718426" y="178355"/>
                  <a:pt x="1740666" y="176270"/>
                </a:cubicBezTo>
                <a:cubicBezTo>
                  <a:pt x="1899962" y="161336"/>
                  <a:pt x="2045778" y="153069"/>
                  <a:pt x="2203374" y="143219"/>
                </a:cubicBezTo>
                <a:cubicBezTo>
                  <a:pt x="2455709" y="107171"/>
                  <a:pt x="2102376" y="161214"/>
                  <a:pt x="2357610" y="110168"/>
                </a:cubicBezTo>
                <a:cubicBezTo>
                  <a:pt x="2486924" y="84305"/>
                  <a:pt x="2530893" y="86131"/>
                  <a:pt x="2666082" y="77118"/>
                </a:cubicBezTo>
                <a:cubicBezTo>
                  <a:pt x="2748635" y="49600"/>
                  <a:pt x="2658805" y="76651"/>
                  <a:pt x="2831335" y="55084"/>
                </a:cubicBezTo>
                <a:cubicBezTo>
                  <a:pt x="2846359" y="53206"/>
                  <a:pt x="2860714" y="47739"/>
                  <a:pt x="2875403" y="44067"/>
                </a:cubicBezTo>
                <a:cubicBezTo>
                  <a:pt x="2917095" y="16272"/>
                  <a:pt x="2899091" y="31396"/>
                  <a:pt x="2930487" y="0"/>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20"/>
          <p:cNvSpPr/>
          <p:nvPr/>
        </p:nvSpPr>
        <p:spPr>
          <a:xfrm>
            <a:off x="3727374" y="903384"/>
            <a:ext cx="3051673" cy="199947"/>
          </a:xfrm>
          <a:custGeom>
            <a:avLst/>
            <a:gdLst>
              <a:gd name="connsiteX0" fmla="*/ 0 w 3051673"/>
              <a:gd name="connsiteY0" fmla="*/ 0 h 199947"/>
              <a:gd name="connsiteX1" fmla="*/ 363557 w 3051673"/>
              <a:gd name="connsiteY1" fmla="*/ 99152 h 199947"/>
              <a:gd name="connsiteX2" fmla="*/ 451692 w 3051673"/>
              <a:gd name="connsiteY2" fmla="*/ 110169 h 199947"/>
              <a:gd name="connsiteX3" fmla="*/ 837282 w 3051673"/>
              <a:gd name="connsiteY3" fmla="*/ 121186 h 199947"/>
              <a:gd name="connsiteX4" fmla="*/ 1311008 w 3051673"/>
              <a:gd name="connsiteY4" fmla="*/ 143219 h 199947"/>
              <a:gd name="connsiteX5" fmla="*/ 1553379 w 3051673"/>
              <a:gd name="connsiteY5" fmla="*/ 154236 h 199947"/>
              <a:gd name="connsiteX6" fmla="*/ 1961003 w 3051673"/>
              <a:gd name="connsiteY6" fmla="*/ 165253 h 199947"/>
              <a:gd name="connsiteX7" fmla="*/ 2875403 w 3051673"/>
              <a:gd name="connsiteY7" fmla="*/ 187287 h 199947"/>
              <a:gd name="connsiteX8" fmla="*/ 3051673 w 3051673"/>
              <a:gd name="connsiteY8" fmla="*/ 198304 h 199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51673" h="199947">
                <a:moveTo>
                  <a:pt x="0" y="0"/>
                </a:moveTo>
                <a:cubicBezTo>
                  <a:pt x="142025" y="47342"/>
                  <a:pt x="137338" y="47445"/>
                  <a:pt x="363557" y="99152"/>
                </a:cubicBezTo>
                <a:cubicBezTo>
                  <a:pt x="392420" y="105749"/>
                  <a:pt x="422117" y="108793"/>
                  <a:pt x="451692" y="110169"/>
                </a:cubicBezTo>
                <a:cubicBezTo>
                  <a:pt x="580136" y="116143"/>
                  <a:pt x="708795" y="116244"/>
                  <a:pt x="837282" y="121186"/>
                </a:cubicBezTo>
                <a:lnTo>
                  <a:pt x="1311008" y="143219"/>
                </a:lnTo>
                <a:lnTo>
                  <a:pt x="1553379" y="154236"/>
                </a:lnTo>
                <a:lnTo>
                  <a:pt x="1961003" y="165253"/>
                </a:lnTo>
                <a:lnTo>
                  <a:pt x="2875403" y="187287"/>
                </a:lnTo>
                <a:cubicBezTo>
                  <a:pt x="2970098" y="206226"/>
                  <a:pt x="2911762" y="198304"/>
                  <a:pt x="3051673" y="198304"/>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a:off x="4740925" y="1288974"/>
            <a:ext cx="2170412" cy="462709"/>
          </a:xfrm>
          <a:custGeom>
            <a:avLst/>
            <a:gdLst>
              <a:gd name="connsiteX0" fmla="*/ 0 w 2170412"/>
              <a:gd name="connsiteY0" fmla="*/ 462709 h 462709"/>
              <a:gd name="connsiteX1" fmla="*/ 550844 w 2170412"/>
              <a:gd name="connsiteY1" fmla="*/ 440675 h 462709"/>
              <a:gd name="connsiteX2" fmla="*/ 892367 w 2170412"/>
              <a:gd name="connsiteY2" fmla="*/ 429658 h 462709"/>
              <a:gd name="connsiteX3" fmla="*/ 1211856 w 2170412"/>
              <a:gd name="connsiteY3" fmla="*/ 407625 h 462709"/>
              <a:gd name="connsiteX4" fmla="*/ 1322024 w 2170412"/>
              <a:gd name="connsiteY4" fmla="*/ 396608 h 462709"/>
              <a:gd name="connsiteX5" fmla="*/ 1377109 w 2170412"/>
              <a:gd name="connsiteY5" fmla="*/ 374574 h 462709"/>
              <a:gd name="connsiteX6" fmla="*/ 1498294 w 2170412"/>
              <a:gd name="connsiteY6" fmla="*/ 352540 h 462709"/>
              <a:gd name="connsiteX7" fmla="*/ 1630497 w 2170412"/>
              <a:gd name="connsiteY7" fmla="*/ 297456 h 462709"/>
              <a:gd name="connsiteX8" fmla="*/ 1663547 w 2170412"/>
              <a:gd name="connsiteY8" fmla="*/ 286439 h 462709"/>
              <a:gd name="connsiteX9" fmla="*/ 1696598 w 2170412"/>
              <a:gd name="connsiteY9" fmla="*/ 264405 h 462709"/>
              <a:gd name="connsiteX10" fmla="*/ 1817783 w 2170412"/>
              <a:gd name="connsiteY10" fmla="*/ 231355 h 462709"/>
              <a:gd name="connsiteX11" fmla="*/ 1850834 w 2170412"/>
              <a:gd name="connsiteY11" fmla="*/ 198304 h 462709"/>
              <a:gd name="connsiteX12" fmla="*/ 2016087 w 2170412"/>
              <a:gd name="connsiteY12" fmla="*/ 143220 h 462709"/>
              <a:gd name="connsiteX13" fmla="*/ 2115239 w 2170412"/>
              <a:gd name="connsiteY13" fmla="*/ 55085 h 462709"/>
              <a:gd name="connsiteX14" fmla="*/ 2137273 w 2170412"/>
              <a:gd name="connsiteY14" fmla="*/ 22034 h 462709"/>
              <a:gd name="connsiteX15" fmla="*/ 2170323 w 2170412"/>
              <a:gd name="connsiteY15" fmla="*/ 0 h 46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70412" h="462709">
                <a:moveTo>
                  <a:pt x="0" y="462709"/>
                </a:moveTo>
                <a:cubicBezTo>
                  <a:pt x="261669" y="436542"/>
                  <a:pt x="52205" y="454721"/>
                  <a:pt x="550844" y="440675"/>
                </a:cubicBezTo>
                <a:lnTo>
                  <a:pt x="892367" y="429658"/>
                </a:lnTo>
                <a:cubicBezTo>
                  <a:pt x="1198692" y="401810"/>
                  <a:pt x="778484" y="438579"/>
                  <a:pt x="1211856" y="407625"/>
                </a:cubicBezTo>
                <a:cubicBezTo>
                  <a:pt x="1248668" y="404996"/>
                  <a:pt x="1285301" y="400280"/>
                  <a:pt x="1322024" y="396608"/>
                </a:cubicBezTo>
                <a:cubicBezTo>
                  <a:pt x="1340386" y="389263"/>
                  <a:pt x="1358167" y="380257"/>
                  <a:pt x="1377109" y="374574"/>
                </a:cubicBezTo>
                <a:cubicBezTo>
                  <a:pt x="1396357" y="368800"/>
                  <a:pt x="1482603" y="355155"/>
                  <a:pt x="1498294" y="352540"/>
                </a:cubicBezTo>
                <a:cubicBezTo>
                  <a:pt x="1560333" y="311183"/>
                  <a:pt x="1518783" y="334694"/>
                  <a:pt x="1630497" y="297456"/>
                </a:cubicBezTo>
                <a:cubicBezTo>
                  <a:pt x="1641514" y="293784"/>
                  <a:pt x="1653885" y="292881"/>
                  <a:pt x="1663547" y="286439"/>
                </a:cubicBezTo>
                <a:cubicBezTo>
                  <a:pt x="1674564" y="279094"/>
                  <a:pt x="1684498" y="269783"/>
                  <a:pt x="1696598" y="264405"/>
                </a:cubicBezTo>
                <a:cubicBezTo>
                  <a:pt x="1742340" y="244076"/>
                  <a:pt x="1770661" y="240780"/>
                  <a:pt x="1817783" y="231355"/>
                </a:cubicBezTo>
                <a:cubicBezTo>
                  <a:pt x="1828800" y="220338"/>
                  <a:pt x="1837116" y="205691"/>
                  <a:pt x="1850834" y="198304"/>
                </a:cubicBezTo>
                <a:cubicBezTo>
                  <a:pt x="1926205" y="157720"/>
                  <a:pt x="1946924" y="157053"/>
                  <a:pt x="2016087" y="143220"/>
                </a:cubicBezTo>
                <a:cubicBezTo>
                  <a:pt x="2091551" y="67756"/>
                  <a:pt x="2056261" y="94404"/>
                  <a:pt x="2115239" y="55085"/>
                </a:cubicBezTo>
                <a:cubicBezTo>
                  <a:pt x="2122584" y="44068"/>
                  <a:pt x="2126934" y="30306"/>
                  <a:pt x="2137273" y="22034"/>
                </a:cubicBezTo>
                <a:cubicBezTo>
                  <a:pt x="2173807" y="-7194"/>
                  <a:pt x="2170323" y="28021"/>
                  <a:pt x="2170323" y="0"/>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708334" y="817810"/>
            <a:ext cx="563560" cy="82896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1886684" y="903383"/>
            <a:ext cx="1494622" cy="369332"/>
          </a:xfrm>
          <a:prstGeom prst="rect">
            <a:avLst/>
          </a:prstGeom>
          <a:noFill/>
        </p:spPr>
        <p:txBody>
          <a:bodyPr wrap="square" rtlCol="0">
            <a:spAutoFit/>
          </a:bodyPr>
          <a:lstStyle/>
          <a:p>
            <a:r>
              <a:rPr lang="en-US" dirty="0" smtClean="0"/>
              <a:t>FDI Muscle</a:t>
            </a:r>
            <a:endParaRPr lang="en-US" dirty="0"/>
          </a:p>
        </p:txBody>
      </p:sp>
      <p:sp>
        <p:nvSpPr>
          <p:cNvPr id="26" name="Right Arrow 25"/>
          <p:cNvSpPr/>
          <p:nvPr/>
        </p:nvSpPr>
        <p:spPr>
          <a:xfrm rot="1305281">
            <a:off x="2854756" y="1343231"/>
            <a:ext cx="896514" cy="48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5869" y="266906"/>
            <a:ext cx="1672848" cy="1672848"/>
          </a:xfrm>
          <a:prstGeom prst="rect">
            <a:avLst/>
          </a:prstGeom>
        </p:spPr>
      </p:pic>
      <p:pic>
        <p:nvPicPr>
          <p:cNvPr id="32" name="Picture 1" descr="image002"/>
          <p:cNvPicPr>
            <a:picLocks noChangeAspect="1" noChangeArrowheads="1"/>
          </p:cNvPicPr>
          <p:nvPr/>
        </p:nvPicPr>
        <p:blipFill rotWithShape="1">
          <a:blip r:embed="rId3" cstate="print"/>
          <a:srcRect l="1698" t="13818" r="121" b="9418"/>
          <a:stretch/>
        </p:blipFill>
        <p:spPr bwMode="auto">
          <a:xfrm>
            <a:off x="8030476" y="374851"/>
            <a:ext cx="1226270" cy="713198"/>
          </a:xfrm>
          <a:prstGeom prst="rect">
            <a:avLst/>
          </a:prstGeom>
          <a:noFill/>
          <a:ln w="9525">
            <a:noFill/>
            <a:miter lim="800000"/>
            <a:headEnd/>
            <a:tailEnd/>
          </a:ln>
        </p:spPr>
      </p:pic>
      <p:cxnSp>
        <p:nvCxnSpPr>
          <p:cNvPr id="30" name="Straight Connector 29"/>
          <p:cNvCxnSpPr>
            <a:stCxn id="24" idx="3"/>
          </p:cNvCxnSpPr>
          <p:nvPr/>
        </p:nvCxnSpPr>
        <p:spPr>
          <a:xfrm>
            <a:off x="7271895" y="1232290"/>
            <a:ext cx="742757"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469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p:cNvSpPr>
            <a:spLocks noGrp="1"/>
          </p:cNvSpPr>
          <p:nvPr>
            <p:ph type="title"/>
          </p:nvPr>
        </p:nvSpPr>
        <p:spPr>
          <a:xfrm>
            <a:off x="1981200" y="381000"/>
            <a:ext cx="8229600" cy="1143000"/>
          </a:xfrm>
        </p:spPr>
        <p:txBody>
          <a:bodyPr>
            <a:normAutofit fontScale="90000"/>
          </a:bodyPr>
          <a:lstStyle/>
          <a:p>
            <a:r>
              <a:rPr lang="en-US" altLang="en-US" sz="3600" b="1" dirty="0">
                <a:solidFill>
                  <a:srgbClr val="FF0000"/>
                </a:solidFill>
              </a:rPr>
              <a:t>Conclusions</a:t>
            </a:r>
            <a:r>
              <a:rPr lang="en-US" altLang="en-US" dirty="0" smtClean="0"/>
              <a:t/>
            </a:r>
            <a:br>
              <a:rPr lang="en-US" altLang="en-US" dirty="0" smtClean="0"/>
            </a:br>
            <a:endParaRPr lang="en-US" altLang="en-US" dirty="0" smtClean="0"/>
          </a:p>
        </p:txBody>
      </p:sp>
      <p:sp>
        <p:nvSpPr>
          <p:cNvPr id="67587" name="Content Placeholder 2"/>
          <p:cNvSpPr>
            <a:spLocks noGrp="1"/>
          </p:cNvSpPr>
          <p:nvPr>
            <p:ph idx="1"/>
          </p:nvPr>
        </p:nvSpPr>
        <p:spPr>
          <a:xfrm>
            <a:off x="1981200" y="1524000"/>
            <a:ext cx="7886700" cy="4351338"/>
          </a:xfrm>
        </p:spPr>
        <p:txBody>
          <a:bodyPr>
            <a:normAutofit/>
          </a:bodyPr>
          <a:lstStyle/>
          <a:p>
            <a:r>
              <a:rPr lang="en-US" altLang="en-US" sz="3600" dirty="0">
                <a:latin typeface="+mj-lt"/>
              </a:rPr>
              <a:t>Many agents coming to clinical trials for FRDA</a:t>
            </a:r>
          </a:p>
          <a:p>
            <a:endParaRPr lang="en-US" altLang="en-US" sz="3600" dirty="0">
              <a:latin typeface="+mj-lt"/>
            </a:endParaRPr>
          </a:p>
          <a:p>
            <a:r>
              <a:rPr lang="en-US" altLang="en-US" sz="3600" dirty="0">
                <a:latin typeface="+mj-lt"/>
              </a:rPr>
              <a:t>Need collaboration across all groups to develop novel tests</a:t>
            </a:r>
          </a:p>
        </p:txBody>
      </p:sp>
    </p:spTree>
    <p:extLst>
      <p:ext uri="{BB962C8B-B14F-4D97-AF65-F5344CB8AC3E}">
        <p14:creationId xmlns:p14="http://schemas.microsoft.com/office/powerpoint/2010/main" val="4004260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7"/>
          <p:cNvSpPr>
            <a:spLocks noGrp="1"/>
          </p:cNvSpPr>
          <p:nvPr>
            <p:ph type="title"/>
          </p:nvPr>
        </p:nvSpPr>
        <p:spPr>
          <a:xfrm>
            <a:off x="1829594" y="-190500"/>
            <a:ext cx="4876800" cy="1143000"/>
          </a:xfrm>
        </p:spPr>
        <p:txBody>
          <a:bodyPr/>
          <a:lstStyle/>
          <a:p>
            <a:pPr algn="l"/>
            <a:r>
              <a:rPr lang="en-US" sz="3600" b="1" dirty="0">
                <a:solidFill>
                  <a:srgbClr val="FF0000"/>
                </a:solidFill>
                <a:cs typeface="Arial" charset="0"/>
              </a:rPr>
              <a:t>FA – Clinical Features</a:t>
            </a:r>
            <a:endParaRPr lang="en-US" sz="3600" b="1" dirty="0">
              <a:solidFill>
                <a:srgbClr val="FF0000"/>
              </a:solidFill>
            </a:endParaRPr>
          </a:p>
        </p:txBody>
      </p:sp>
      <p:sp>
        <p:nvSpPr>
          <p:cNvPr id="9219" name="Content Placeholder 8"/>
          <p:cNvSpPr>
            <a:spLocks noGrp="1"/>
          </p:cNvSpPr>
          <p:nvPr>
            <p:ph idx="1"/>
          </p:nvPr>
        </p:nvSpPr>
        <p:spPr>
          <a:xfrm>
            <a:off x="1829594" y="952500"/>
            <a:ext cx="6324600" cy="5257800"/>
          </a:xfrm>
        </p:spPr>
        <p:txBody>
          <a:bodyPr>
            <a:noAutofit/>
          </a:bodyPr>
          <a:lstStyle/>
          <a:p>
            <a:pPr>
              <a:lnSpc>
                <a:spcPct val="90000"/>
              </a:lnSpc>
              <a:buFont typeface="Arial" charset="0"/>
              <a:buNone/>
            </a:pPr>
            <a:r>
              <a:rPr lang="en-US" sz="2000" dirty="0">
                <a:latin typeface="+mj-lt"/>
              </a:rPr>
              <a:t>Clinical features: Neuro</a:t>
            </a:r>
          </a:p>
          <a:p>
            <a:pPr>
              <a:lnSpc>
                <a:spcPct val="90000"/>
              </a:lnSpc>
            </a:pPr>
            <a:r>
              <a:rPr lang="en-US" sz="2000" dirty="0">
                <a:latin typeface="+mj-lt"/>
              </a:rPr>
              <a:t>Loss of large sensory neurons - proprioception</a:t>
            </a:r>
          </a:p>
          <a:p>
            <a:pPr lvl="1">
              <a:lnSpc>
                <a:spcPct val="90000"/>
              </a:lnSpc>
            </a:pPr>
            <a:r>
              <a:rPr lang="en-US" sz="2000" dirty="0">
                <a:latin typeface="+mj-lt"/>
              </a:rPr>
              <a:t>Loss of balance and coordination</a:t>
            </a:r>
          </a:p>
          <a:p>
            <a:pPr lvl="1">
              <a:lnSpc>
                <a:spcPct val="90000"/>
              </a:lnSpc>
            </a:pPr>
            <a:r>
              <a:rPr lang="en-US" sz="2000" dirty="0">
                <a:latin typeface="+mj-lt"/>
              </a:rPr>
              <a:t>Loss of reflexes</a:t>
            </a:r>
          </a:p>
          <a:p>
            <a:pPr>
              <a:lnSpc>
                <a:spcPct val="90000"/>
              </a:lnSpc>
            </a:pPr>
            <a:r>
              <a:rPr lang="en-US" sz="2000" dirty="0">
                <a:latin typeface="+mj-lt"/>
              </a:rPr>
              <a:t>Loss of spinocerebellar tracts</a:t>
            </a:r>
          </a:p>
          <a:p>
            <a:pPr lvl="1">
              <a:lnSpc>
                <a:spcPct val="90000"/>
              </a:lnSpc>
            </a:pPr>
            <a:r>
              <a:rPr lang="en-US" sz="2000" dirty="0">
                <a:latin typeface="+mj-lt"/>
              </a:rPr>
              <a:t>Loss of balance and coordination</a:t>
            </a:r>
          </a:p>
          <a:p>
            <a:pPr>
              <a:lnSpc>
                <a:spcPct val="90000"/>
              </a:lnSpc>
            </a:pPr>
            <a:r>
              <a:rPr lang="en-US" sz="2000" dirty="0">
                <a:latin typeface="+mj-lt"/>
              </a:rPr>
              <a:t>Loss of motor tracts to a lesser degree</a:t>
            </a:r>
          </a:p>
          <a:p>
            <a:pPr>
              <a:lnSpc>
                <a:spcPct val="90000"/>
              </a:lnSpc>
            </a:pPr>
            <a:r>
              <a:rPr lang="en-US" sz="2000" dirty="0">
                <a:latin typeface="+mj-lt"/>
              </a:rPr>
              <a:t>Loss of dentate nucleus of the cerebellum</a:t>
            </a:r>
          </a:p>
          <a:p>
            <a:pPr lvl="1">
              <a:lnSpc>
                <a:spcPct val="90000"/>
              </a:lnSpc>
            </a:pPr>
            <a:r>
              <a:rPr lang="en-US" sz="2000" dirty="0">
                <a:latin typeface="+mj-lt"/>
              </a:rPr>
              <a:t>Dysarthria (slurred speech), modest eye movement abnormalities</a:t>
            </a:r>
          </a:p>
          <a:p>
            <a:pPr>
              <a:lnSpc>
                <a:spcPct val="90000"/>
              </a:lnSpc>
            </a:pPr>
            <a:r>
              <a:rPr lang="en-US" sz="2000" dirty="0">
                <a:latin typeface="+mj-lt"/>
              </a:rPr>
              <a:t>Loss of a few other specific sites</a:t>
            </a:r>
          </a:p>
          <a:p>
            <a:pPr lvl="1">
              <a:lnSpc>
                <a:spcPct val="90000"/>
              </a:lnSpc>
            </a:pPr>
            <a:r>
              <a:rPr lang="en-US" sz="2000" dirty="0">
                <a:latin typeface="+mj-lt"/>
              </a:rPr>
              <a:t>Vision, hearing loss</a:t>
            </a:r>
          </a:p>
          <a:p>
            <a:pPr>
              <a:lnSpc>
                <a:spcPct val="90000"/>
              </a:lnSpc>
            </a:pPr>
            <a:r>
              <a:rPr lang="en-US" sz="2000" dirty="0">
                <a:latin typeface="+mj-lt"/>
              </a:rPr>
              <a:t>Sparing of cerebellar cortex, cerebral cortex</a:t>
            </a:r>
          </a:p>
          <a:p>
            <a:pPr lvl="1">
              <a:lnSpc>
                <a:spcPct val="90000"/>
              </a:lnSpc>
            </a:pPr>
            <a:r>
              <a:rPr lang="en-US" sz="2000" dirty="0">
                <a:latin typeface="+mj-lt"/>
              </a:rPr>
              <a:t>Normal cognition</a:t>
            </a:r>
          </a:p>
          <a:p>
            <a:pPr>
              <a:lnSpc>
                <a:spcPct val="90000"/>
              </a:lnSpc>
            </a:pPr>
            <a:r>
              <a:rPr lang="en-US" sz="2000" dirty="0">
                <a:latin typeface="+mj-lt"/>
              </a:rPr>
              <a:t>Overall loss of relatively few neurons, modest number of axonal tracts----MRI scans are normal or almost normal in early disease</a:t>
            </a:r>
          </a:p>
        </p:txBody>
      </p:sp>
      <p:pic>
        <p:nvPicPr>
          <p:cNvPr id="9221" name="Content Placeholder 4" descr="dentate nucleus.gif"/>
          <p:cNvPicPr>
            <a:picLocks noChangeAspect="1"/>
          </p:cNvPicPr>
          <p:nvPr/>
        </p:nvPicPr>
        <p:blipFill>
          <a:blip r:embed="rId3" cstate="print"/>
          <a:srcRect/>
          <a:stretch>
            <a:fillRect/>
          </a:stretch>
        </p:blipFill>
        <p:spPr bwMode="auto">
          <a:xfrm>
            <a:off x="8475664" y="0"/>
            <a:ext cx="2192337" cy="1905000"/>
          </a:xfrm>
          <a:prstGeom prst="rect">
            <a:avLst/>
          </a:prstGeom>
          <a:noFill/>
          <a:ln w="9525">
            <a:noFill/>
            <a:miter lim="800000"/>
            <a:headEnd/>
            <a:tailEnd/>
          </a:ln>
        </p:spPr>
      </p:pic>
      <p:pic>
        <p:nvPicPr>
          <p:cNvPr id="9222" name="Content Placeholder 4" descr="dentate nucleus.gif"/>
          <p:cNvPicPr>
            <a:picLocks noChangeAspect="1"/>
          </p:cNvPicPr>
          <p:nvPr/>
        </p:nvPicPr>
        <p:blipFill>
          <a:blip r:embed="rId3" cstate="print"/>
          <a:srcRect/>
          <a:stretch>
            <a:fillRect/>
          </a:stretch>
        </p:blipFill>
        <p:spPr bwMode="auto">
          <a:xfrm>
            <a:off x="8475664" y="1981200"/>
            <a:ext cx="2192337" cy="1905000"/>
          </a:xfrm>
          <a:prstGeom prst="rect">
            <a:avLst/>
          </a:prstGeom>
          <a:noFill/>
          <a:ln w="9525">
            <a:noFill/>
            <a:miter lim="800000"/>
            <a:headEnd/>
            <a:tailEnd/>
          </a:ln>
        </p:spPr>
      </p:pic>
      <p:pic>
        <p:nvPicPr>
          <p:cNvPr id="9223" name="Picture 7" descr="sensory neurons.gif"/>
          <p:cNvPicPr>
            <a:picLocks noChangeAspect="1"/>
          </p:cNvPicPr>
          <p:nvPr/>
        </p:nvPicPr>
        <p:blipFill>
          <a:blip r:embed="rId4" cstate="print"/>
          <a:srcRect/>
          <a:stretch>
            <a:fillRect/>
          </a:stretch>
        </p:blipFill>
        <p:spPr bwMode="auto">
          <a:xfrm>
            <a:off x="8353426" y="2133600"/>
            <a:ext cx="231457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3"/>
          <p:cNvSpPr>
            <a:spLocks noGrp="1"/>
          </p:cNvSpPr>
          <p:nvPr>
            <p:ph type="title"/>
          </p:nvPr>
        </p:nvSpPr>
        <p:spPr>
          <a:xfrm>
            <a:off x="1676400" y="228600"/>
            <a:ext cx="4572000" cy="1143000"/>
          </a:xfrm>
        </p:spPr>
        <p:txBody>
          <a:bodyPr>
            <a:normAutofit fontScale="90000"/>
          </a:bodyPr>
          <a:lstStyle/>
          <a:p>
            <a:pPr algn="l"/>
            <a:r>
              <a:rPr lang="en-GB" sz="3600" b="1" dirty="0">
                <a:solidFill>
                  <a:srgbClr val="FF0000"/>
                </a:solidFill>
              </a:rPr>
              <a:t>FA – Clinical Features</a:t>
            </a:r>
            <a:r>
              <a:rPr lang="en-GB" b="1" dirty="0" smtClean="0">
                <a:solidFill>
                  <a:srgbClr val="C00000"/>
                </a:solidFill>
              </a:rPr>
              <a:t/>
            </a:r>
            <a:br>
              <a:rPr lang="en-GB" b="1" dirty="0" smtClean="0">
                <a:solidFill>
                  <a:srgbClr val="C00000"/>
                </a:solidFill>
              </a:rPr>
            </a:br>
            <a:endParaRPr lang="en-US" dirty="0" smtClean="0"/>
          </a:p>
        </p:txBody>
      </p:sp>
      <p:sp>
        <p:nvSpPr>
          <p:cNvPr id="5" name="Content Placeholder 4"/>
          <p:cNvSpPr>
            <a:spLocks noGrp="1"/>
          </p:cNvSpPr>
          <p:nvPr>
            <p:ph sz="half" idx="1"/>
          </p:nvPr>
        </p:nvSpPr>
        <p:spPr>
          <a:xfrm>
            <a:off x="1447800" y="1219200"/>
            <a:ext cx="5943600" cy="5867400"/>
          </a:xfrm>
        </p:spPr>
        <p:txBody>
          <a:bodyPr>
            <a:normAutofit/>
          </a:bodyPr>
          <a:lstStyle/>
          <a:p>
            <a:pPr marL="401638" lvl="1" indent="-233363">
              <a:spcBef>
                <a:spcPts val="5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b="1" dirty="0">
                <a:latin typeface="+mj-lt"/>
              </a:rPr>
              <a:t>Heart: </a:t>
            </a:r>
            <a:r>
              <a:rPr lang="en-GB" sz="2100" dirty="0">
                <a:latin typeface="+mj-lt"/>
              </a:rPr>
              <a:t>Cardiomyopathy and arrhythmia</a:t>
            </a:r>
          </a:p>
          <a:p>
            <a:pPr marL="858838" lvl="2" indent="-168275">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dirty="0">
                <a:latin typeface="+mj-lt"/>
              </a:rPr>
              <a:t>Hypertrophic cardiomyopathy</a:t>
            </a:r>
          </a:p>
          <a:p>
            <a:pPr marL="858838" lvl="2" indent="-168275">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dirty="0">
                <a:latin typeface="+mj-lt"/>
              </a:rPr>
              <a:t>Later onset of progressive cardiac fibrosis with loss of systolic function</a:t>
            </a:r>
          </a:p>
          <a:p>
            <a:pPr marL="858838" lvl="2" indent="-168275">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dirty="0">
                <a:latin typeface="+mj-lt"/>
              </a:rPr>
              <a:t> Clinically insignificant EKG abnormality – inverted T waves</a:t>
            </a:r>
          </a:p>
          <a:p>
            <a:pPr marL="858838" lvl="2" indent="-168275">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dirty="0">
                <a:latin typeface="+mj-lt"/>
              </a:rPr>
              <a:t>Clinically significant arrhythmia </a:t>
            </a:r>
          </a:p>
          <a:p>
            <a:pPr marL="858838" lvl="2" indent="-168275">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dirty="0">
                <a:latin typeface="+mj-lt"/>
              </a:rPr>
              <a:t>Troponin abnormalities—meaning unclear</a:t>
            </a:r>
          </a:p>
          <a:p>
            <a:pPr marL="401638" lvl="1" indent="-233363">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b="1" dirty="0">
                <a:latin typeface="+mj-lt"/>
              </a:rPr>
              <a:t>ENT:</a:t>
            </a:r>
          </a:p>
          <a:p>
            <a:pPr marL="858838" lvl="2" indent="-168275">
              <a:spcBef>
                <a:spcPts val="45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dirty="0">
                <a:latin typeface="+mj-lt"/>
              </a:rPr>
              <a:t>Hearing loss –subclinically abnormal &gt;</a:t>
            </a:r>
            <a:r>
              <a:rPr lang="en-GB" sz="2100" dirty="0">
                <a:latin typeface="+mj-lt"/>
              </a:rPr>
              <a:t>70%, clinical dx: 10-15% of </a:t>
            </a:r>
            <a:r>
              <a:rPr lang="en-GB" sz="2100" dirty="0">
                <a:latin typeface="+mj-lt"/>
              </a:rPr>
              <a:t>patients</a:t>
            </a:r>
          </a:p>
          <a:p>
            <a:pPr marL="858838" lvl="2" indent="-168275">
              <a:spcBef>
                <a:spcPts val="45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dirty="0">
                <a:latin typeface="+mj-lt"/>
              </a:rPr>
              <a:t>Impaired temporal processing</a:t>
            </a:r>
          </a:p>
          <a:p>
            <a:pPr marL="401638" lvl="1" indent="-233363">
              <a:spcBef>
                <a:spcPts val="5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b="1" dirty="0">
                <a:latin typeface="+mj-lt"/>
              </a:rPr>
              <a:t>Ophthal: </a:t>
            </a:r>
            <a:r>
              <a:rPr lang="en-GB" sz="2100" dirty="0">
                <a:latin typeface="+mj-lt"/>
              </a:rPr>
              <a:t>Optic atrophy - present in 10% of pts</a:t>
            </a:r>
          </a:p>
          <a:p>
            <a:pPr marL="858838" lvl="2" indent="-168275">
              <a:spcBef>
                <a:spcPts val="5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dirty="0">
                <a:latin typeface="+mj-lt"/>
              </a:rPr>
              <a:t>Fixation abnormalities common (square wave jerks, ocular flutter)</a:t>
            </a:r>
          </a:p>
          <a:p>
            <a:pPr marL="858838" lvl="2" indent="-168275">
              <a:spcBef>
                <a:spcPts val="5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100" dirty="0">
                <a:latin typeface="+mj-lt"/>
              </a:rPr>
              <a:t>Loss of retinal ganglion cells; OCT</a:t>
            </a:r>
          </a:p>
        </p:txBody>
      </p:sp>
      <p:pic>
        <p:nvPicPr>
          <p:cNvPr id="7" name="Picture 4" descr="C:\Users\lynch\Desktop\30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1524000"/>
            <a:ext cx="3505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3"/>
          <p:cNvSpPr>
            <a:spLocks noGrp="1"/>
          </p:cNvSpPr>
          <p:nvPr>
            <p:ph type="title"/>
          </p:nvPr>
        </p:nvSpPr>
        <p:spPr>
          <a:xfrm>
            <a:off x="1752600" y="252732"/>
            <a:ext cx="7886700" cy="1325563"/>
          </a:xfrm>
        </p:spPr>
        <p:txBody>
          <a:bodyPr/>
          <a:lstStyle/>
          <a:p>
            <a:r>
              <a:rPr lang="en-GB" sz="3600" b="1" dirty="0">
                <a:solidFill>
                  <a:srgbClr val="FF0000"/>
                </a:solidFill>
              </a:rPr>
              <a:t>FA – Clinical Features</a:t>
            </a:r>
            <a:r>
              <a:rPr lang="en-GB" b="1" dirty="0" smtClean="0">
                <a:solidFill>
                  <a:srgbClr val="C00000"/>
                </a:solidFill>
              </a:rPr>
              <a:t/>
            </a:r>
            <a:br>
              <a:rPr lang="en-GB" b="1" dirty="0" smtClean="0">
                <a:solidFill>
                  <a:srgbClr val="C00000"/>
                </a:solidFill>
              </a:rPr>
            </a:br>
            <a:endParaRPr lang="en-US" dirty="0" smtClean="0"/>
          </a:p>
        </p:txBody>
      </p:sp>
      <p:sp>
        <p:nvSpPr>
          <p:cNvPr id="5" name="Content Placeholder 4"/>
          <p:cNvSpPr>
            <a:spLocks noGrp="1"/>
          </p:cNvSpPr>
          <p:nvPr>
            <p:ph sz="half" idx="1"/>
          </p:nvPr>
        </p:nvSpPr>
        <p:spPr>
          <a:xfrm>
            <a:off x="1600200" y="1436887"/>
            <a:ext cx="5638800" cy="5319076"/>
          </a:xfrm>
        </p:spPr>
        <p:txBody>
          <a:bodyPr>
            <a:normAutofit/>
          </a:bodyPr>
          <a:lstStyle/>
          <a:p>
            <a:pPr marL="398462" lvl="1"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atin typeface="+mj-lt"/>
              </a:rPr>
              <a:t>Endo</a:t>
            </a:r>
            <a:r>
              <a:rPr lang="en-GB" sz="2200" dirty="0">
                <a:latin typeface="+mj-lt"/>
              </a:rPr>
              <a:t>: Diabetes –10-20% </a:t>
            </a:r>
          </a:p>
          <a:p>
            <a:pPr marL="746125" lvl="2" indent="-176213">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a:latin typeface="+mj-lt"/>
              </a:rPr>
              <a:t>&gt;65% Insulin resistance</a:t>
            </a:r>
          </a:p>
          <a:p>
            <a:pPr marL="398462" lvl="1"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atin typeface="+mj-lt"/>
              </a:rPr>
              <a:t>Skeletal: </a:t>
            </a:r>
            <a:r>
              <a:rPr lang="en-GB" sz="2200" dirty="0">
                <a:latin typeface="+mj-lt"/>
              </a:rPr>
              <a:t>Scoliosis </a:t>
            </a:r>
          </a:p>
          <a:p>
            <a:pPr marL="746125" lvl="2" indent="-1762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a:latin typeface="+mj-lt"/>
              </a:rPr>
              <a:t>Corrective surgery required in up to 50% of patients</a:t>
            </a:r>
          </a:p>
          <a:p>
            <a:pPr marL="746125" lvl="2" indent="-1762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a:latin typeface="+mj-lt"/>
              </a:rPr>
              <a:t>Pes </a:t>
            </a:r>
            <a:r>
              <a:rPr lang="en-GB" sz="2200" dirty="0" err="1">
                <a:latin typeface="+mj-lt"/>
              </a:rPr>
              <a:t>cavus</a:t>
            </a:r>
            <a:endParaRPr lang="en-GB" sz="2200" dirty="0">
              <a:latin typeface="+mj-lt"/>
            </a:endParaRPr>
          </a:p>
          <a:p>
            <a:pPr marL="398462" lvl="1"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atin typeface="+mj-lt"/>
              </a:rPr>
              <a:t>GU: </a:t>
            </a:r>
            <a:r>
              <a:rPr lang="en-GB" sz="2200" dirty="0">
                <a:latin typeface="+mj-lt"/>
              </a:rPr>
              <a:t>Urinary symptoms– 50% of adult patients</a:t>
            </a:r>
          </a:p>
          <a:p>
            <a:pPr marL="746125" lvl="2" indent="-176213">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dirty="0">
                <a:latin typeface="+mj-lt"/>
              </a:rPr>
              <a:t>Urgency, sphincter dysynergia</a:t>
            </a:r>
          </a:p>
          <a:p>
            <a:pPr marL="398462" lvl="1"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atin typeface="+mj-lt"/>
              </a:rPr>
              <a:t>Psychiatric: </a:t>
            </a:r>
            <a:r>
              <a:rPr lang="en-GB" sz="2200" dirty="0">
                <a:latin typeface="+mj-lt"/>
              </a:rPr>
              <a:t>Depression</a:t>
            </a:r>
          </a:p>
          <a:p>
            <a:pPr marL="398462" lvl="1"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atin typeface="+mj-lt"/>
              </a:rPr>
              <a:t>Fatigue: </a:t>
            </a:r>
            <a:r>
              <a:rPr lang="en-GB" sz="2200" dirty="0">
                <a:latin typeface="+mj-lt"/>
              </a:rPr>
              <a:t>Nearly all patients experience significant fatigue that impacts quality of life</a:t>
            </a:r>
          </a:p>
          <a:p>
            <a:pPr marL="398462" lvl="1"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a:latin typeface="+mj-lt"/>
              </a:rPr>
              <a:t>Cognition:</a:t>
            </a:r>
            <a:r>
              <a:rPr lang="en-GB" sz="2200" dirty="0">
                <a:latin typeface="+mj-lt"/>
              </a:rPr>
              <a:t> </a:t>
            </a:r>
            <a:r>
              <a:rPr lang="en-GB" sz="2200" dirty="0">
                <a:latin typeface="+mj-lt"/>
              </a:rPr>
              <a:t>R</a:t>
            </a:r>
            <a:r>
              <a:rPr lang="en-GB" sz="2200" dirty="0">
                <a:latin typeface="+mj-lt"/>
              </a:rPr>
              <a:t>emains essentially normal</a:t>
            </a:r>
            <a:endParaRPr lang="en-US" sz="2200" dirty="0">
              <a:latin typeface="+mj-lt"/>
            </a:endParaRPr>
          </a:p>
        </p:txBody>
      </p:sp>
      <p:pic>
        <p:nvPicPr>
          <p:cNvPr id="7" name="Content Placeholder 10" descr="Albert and Friend"/>
          <p:cNvPicPr>
            <a:picLocks/>
          </p:cNvPicPr>
          <p:nvPr/>
        </p:nvPicPr>
        <p:blipFill>
          <a:blip r:embed="rId3" cstate="print"/>
          <a:srcRect l="19363" t="25798" r="39787" b="22362"/>
          <a:stretch>
            <a:fillRect/>
          </a:stretch>
        </p:blipFill>
        <p:spPr bwMode="auto">
          <a:xfrm>
            <a:off x="7413784" y="1063467"/>
            <a:ext cx="2925763" cy="2700338"/>
          </a:xfrm>
          <a:prstGeom prst="rect">
            <a:avLst/>
          </a:prstGeom>
          <a:noFill/>
          <a:ln w="12700" algn="in">
            <a:solidFill>
              <a:srgbClr val="00000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981200" y="228541"/>
            <a:ext cx="8305800" cy="951030"/>
          </a:xfrm>
          <a:prstGeom prst="rect">
            <a:avLst/>
          </a:prstGeom>
          <a:noFill/>
          <a:ln w="9525">
            <a:noFill/>
            <a:miter lim="800000"/>
            <a:headEnd/>
            <a:tailEnd/>
          </a:ln>
        </p:spPr>
        <p:txBody>
          <a:bodyPr wrap="square" anchor="ctr">
            <a:spAutoFit/>
          </a:bodyPr>
          <a:lstStyle/>
          <a:p>
            <a:pPr eaLnBrk="0" hangingPunct="0">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000" b="1" dirty="0">
                <a:solidFill>
                  <a:srgbClr val="FF0000"/>
                </a:solidFill>
                <a:latin typeface="+mj-lt"/>
              </a:rPr>
              <a:t>FA – Monogenic condition, Autosomal recessive</a:t>
            </a:r>
          </a:p>
          <a:p>
            <a:pPr eaLnBrk="0" hangingPunct="0">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000" b="1" dirty="0">
                <a:solidFill>
                  <a:srgbClr val="FF0000"/>
                </a:solidFill>
                <a:latin typeface="+mj-lt"/>
              </a:rPr>
              <a:t>1996 </a:t>
            </a:r>
            <a:r>
              <a:rPr lang="en-GB" sz="3000" b="1" dirty="0">
                <a:solidFill>
                  <a:srgbClr val="FF0000"/>
                </a:solidFill>
                <a:latin typeface="+mj-lt"/>
              </a:rPr>
              <a:t>– Disease causing gene </a:t>
            </a:r>
            <a:r>
              <a:rPr lang="en-GB" sz="3000" b="1" dirty="0">
                <a:solidFill>
                  <a:srgbClr val="FF0000"/>
                </a:solidFill>
                <a:latin typeface="+mj-lt"/>
              </a:rPr>
              <a:t>identified, FXN</a:t>
            </a:r>
            <a:endParaRPr lang="en-GB" sz="3000" b="1" dirty="0">
              <a:solidFill>
                <a:srgbClr val="FF0000"/>
              </a:solidFill>
              <a:latin typeface="+mj-lt"/>
            </a:endParaRPr>
          </a:p>
        </p:txBody>
      </p:sp>
      <p:sp>
        <p:nvSpPr>
          <p:cNvPr id="22531" name="AutoShape 3"/>
          <p:cNvSpPr>
            <a:spLocks noChangeArrowheads="1"/>
          </p:cNvSpPr>
          <p:nvPr/>
        </p:nvSpPr>
        <p:spPr bwMode="auto">
          <a:xfrm>
            <a:off x="8024191" y="2455311"/>
            <a:ext cx="2438400" cy="1303338"/>
          </a:xfrm>
          <a:prstGeom prst="roundRect">
            <a:avLst>
              <a:gd name="adj" fmla="val 102"/>
            </a:avLst>
          </a:prstGeom>
          <a:noFill/>
          <a:ln w="9525">
            <a:noFill/>
            <a:round/>
            <a:headEnd/>
            <a:tailEnd/>
          </a:ln>
        </p:spPr>
        <p:txBody>
          <a:bodyPr lIns="90000" tIns="46800" rIns="90000" bIns="46800">
            <a:spAutoFit/>
          </a:bodyPr>
          <a:lstStyle/>
          <a:p>
            <a:pPr>
              <a:lnSpc>
                <a:spcPct val="93000"/>
              </a:lnSpc>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000000"/>
                </a:solidFill>
                <a:latin typeface="+mj-lt"/>
              </a:rPr>
              <a:t>GAA repeats</a:t>
            </a:r>
          </a:p>
          <a:p>
            <a:pP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000000"/>
                </a:solidFill>
                <a:latin typeface="+mj-lt"/>
              </a:rPr>
              <a:t>3-33 – normal</a:t>
            </a:r>
          </a:p>
          <a:p>
            <a:pP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000000"/>
                </a:solidFill>
                <a:latin typeface="+mj-lt"/>
              </a:rPr>
              <a:t>34-65 – premutation</a:t>
            </a:r>
          </a:p>
          <a:p>
            <a:pP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a:solidFill>
                  <a:srgbClr val="000000"/>
                </a:solidFill>
                <a:latin typeface="+mj-lt"/>
              </a:rPr>
              <a:t>66-1700 - abnormal</a:t>
            </a:r>
          </a:p>
        </p:txBody>
      </p:sp>
      <p:sp>
        <p:nvSpPr>
          <p:cNvPr id="10244" name="Rectangle 6"/>
          <p:cNvSpPr>
            <a:spLocks noChangeArrowheads="1"/>
          </p:cNvSpPr>
          <p:nvPr/>
        </p:nvSpPr>
        <p:spPr bwMode="auto">
          <a:xfrm>
            <a:off x="3614530" y="2082248"/>
            <a:ext cx="914400" cy="304800"/>
          </a:xfrm>
          <a:prstGeom prst="rect">
            <a:avLst/>
          </a:prstGeom>
          <a:solidFill>
            <a:srgbClr val="00B8FF"/>
          </a:solidFill>
          <a:ln w="9525" algn="ctr">
            <a:solidFill>
              <a:schemeClr val="tx1"/>
            </a:solidFill>
            <a:round/>
            <a:headEnd/>
            <a:tailEnd/>
          </a:ln>
        </p:spPr>
        <p:txBody>
          <a:bodyPr/>
          <a:lstStyle/>
          <a:p>
            <a:pPr eaLnBrk="0" hangingPunct="0"/>
            <a:r>
              <a:rPr lang="en-US" dirty="0"/>
              <a:t>Exon 1</a:t>
            </a:r>
          </a:p>
        </p:txBody>
      </p:sp>
      <p:sp>
        <p:nvSpPr>
          <p:cNvPr id="10245" name="Rectangle 7"/>
          <p:cNvSpPr>
            <a:spLocks noChangeArrowheads="1"/>
          </p:cNvSpPr>
          <p:nvPr/>
        </p:nvSpPr>
        <p:spPr bwMode="auto">
          <a:xfrm>
            <a:off x="5443330" y="2082248"/>
            <a:ext cx="304800" cy="304800"/>
          </a:xfrm>
          <a:prstGeom prst="rect">
            <a:avLst/>
          </a:prstGeom>
          <a:solidFill>
            <a:srgbClr val="00B8FF"/>
          </a:solidFill>
          <a:ln w="9525" algn="ctr">
            <a:solidFill>
              <a:schemeClr val="tx1"/>
            </a:solidFill>
            <a:round/>
            <a:headEnd/>
            <a:tailEnd/>
          </a:ln>
        </p:spPr>
        <p:txBody>
          <a:bodyPr/>
          <a:lstStyle/>
          <a:p>
            <a:pPr eaLnBrk="0" hangingPunct="0"/>
            <a:r>
              <a:rPr lang="en-US" dirty="0"/>
              <a:t>2</a:t>
            </a:r>
          </a:p>
        </p:txBody>
      </p:sp>
      <p:sp>
        <p:nvSpPr>
          <p:cNvPr id="10246" name="Rectangle 8"/>
          <p:cNvSpPr>
            <a:spLocks noChangeArrowheads="1"/>
          </p:cNvSpPr>
          <p:nvPr/>
        </p:nvSpPr>
        <p:spPr bwMode="auto">
          <a:xfrm>
            <a:off x="6129130" y="2082248"/>
            <a:ext cx="228600" cy="304800"/>
          </a:xfrm>
          <a:prstGeom prst="rect">
            <a:avLst/>
          </a:prstGeom>
          <a:solidFill>
            <a:srgbClr val="00B8FF"/>
          </a:solidFill>
          <a:ln w="9525" algn="ctr">
            <a:solidFill>
              <a:schemeClr val="tx1"/>
            </a:solidFill>
            <a:round/>
            <a:headEnd/>
            <a:tailEnd/>
          </a:ln>
        </p:spPr>
        <p:txBody>
          <a:bodyPr/>
          <a:lstStyle/>
          <a:p>
            <a:pPr eaLnBrk="0" hangingPunct="0"/>
            <a:r>
              <a:rPr lang="en-US" dirty="0"/>
              <a:t>3</a:t>
            </a:r>
          </a:p>
        </p:txBody>
      </p:sp>
      <p:sp>
        <p:nvSpPr>
          <p:cNvPr id="10247" name="Rectangle 9"/>
          <p:cNvSpPr>
            <a:spLocks noChangeArrowheads="1"/>
          </p:cNvSpPr>
          <p:nvPr/>
        </p:nvSpPr>
        <p:spPr bwMode="auto">
          <a:xfrm>
            <a:off x="6814930" y="2082248"/>
            <a:ext cx="228600" cy="304800"/>
          </a:xfrm>
          <a:prstGeom prst="rect">
            <a:avLst/>
          </a:prstGeom>
          <a:solidFill>
            <a:srgbClr val="00B8FF"/>
          </a:solidFill>
          <a:ln w="9525" algn="ctr">
            <a:solidFill>
              <a:schemeClr val="tx1"/>
            </a:solidFill>
            <a:round/>
            <a:headEnd/>
            <a:tailEnd/>
          </a:ln>
        </p:spPr>
        <p:txBody>
          <a:bodyPr/>
          <a:lstStyle/>
          <a:p>
            <a:pPr eaLnBrk="0" hangingPunct="0"/>
            <a:r>
              <a:rPr lang="en-US" dirty="0"/>
              <a:t> </a:t>
            </a:r>
          </a:p>
        </p:txBody>
      </p:sp>
      <p:sp>
        <p:nvSpPr>
          <p:cNvPr id="10248" name="Rectangle 10"/>
          <p:cNvSpPr>
            <a:spLocks noChangeArrowheads="1"/>
          </p:cNvSpPr>
          <p:nvPr/>
        </p:nvSpPr>
        <p:spPr bwMode="auto">
          <a:xfrm>
            <a:off x="7500730" y="2082248"/>
            <a:ext cx="381000" cy="304800"/>
          </a:xfrm>
          <a:prstGeom prst="rect">
            <a:avLst/>
          </a:prstGeom>
          <a:solidFill>
            <a:srgbClr val="00B8FF"/>
          </a:solidFill>
          <a:ln w="9525" algn="ctr">
            <a:solidFill>
              <a:schemeClr val="tx1"/>
            </a:solidFill>
            <a:round/>
            <a:headEnd/>
            <a:tailEnd/>
          </a:ln>
        </p:spPr>
        <p:txBody>
          <a:bodyPr/>
          <a:lstStyle/>
          <a:p>
            <a:pPr eaLnBrk="0" hangingPunct="0"/>
            <a:r>
              <a:rPr lang="en-US" dirty="0"/>
              <a:t>  </a:t>
            </a:r>
          </a:p>
        </p:txBody>
      </p:sp>
      <p:cxnSp>
        <p:nvCxnSpPr>
          <p:cNvPr id="10249" name="Straight Connector 11"/>
          <p:cNvCxnSpPr>
            <a:cxnSpLocks noChangeShapeType="1"/>
            <a:stCxn id="10244" idx="1"/>
          </p:cNvCxnSpPr>
          <p:nvPr/>
        </p:nvCxnSpPr>
        <p:spPr bwMode="auto">
          <a:xfrm rot="10800000">
            <a:off x="3233530" y="2234648"/>
            <a:ext cx="381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50" name="Straight Connector 12"/>
          <p:cNvCxnSpPr>
            <a:cxnSpLocks noChangeShapeType="1"/>
            <a:stCxn id="10244" idx="3"/>
            <a:endCxn id="10245" idx="1"/>
          </p:cNvCxnSpPr>
          <p:nvPr/>
        </p:nvCxnSpPr>
        <p:spPr bwMode="auto">
          <a:xfrm>
            <a:off x="4528930" y="2234648"/>
            <a:ext cx="914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51" name="Straight Connector 13"/>
          <p:cNvCxnSpPr>
            <a:cxnSpLocks noChangeShapeType="1"/>
            <a:stCxn id="10245" idx="3"/>
            <a:endCxn id="10246" idx="1"/>
          </p:cNvCxnSpPr>
          <p:nvPr/>
        </p:nvCxnSpPr>
        <p:spPr bwMode="auto">
          <a:xfrm>
            <a:off x="5748130" y="2234648"/>
            <a:ext cx="381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52" name="Straight Connector 14"/>
          <p:cNvCxnSpPr>
            <a:cxnSpLocks noChangeShapeType="1"/>
            <a:stCxn id="10246" idx="3"/>
            <a:endCxn id="10247" idx="1"/>
          </p:cNvCxnSpPr>
          <p:nvPr/>
        </p:nvCxnSpPr>
        <p:spPr bwMode="auto">
          <a:xfrm>
            <a:off x="6357730" y="223464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53" name="Straight Connector 15"/>
          <p:cNvCxnSpPr>
            <a:cxnSpLocks noChangeShapeType="1"/>
            <a:stCxn id="10247" idx="3"/>
            <a:endCxn id="10248" idx="1"/>
          </p:cNvCxnSpPr>
          <p:nvPr/>
        </p:nvCxnSpPr>
        <p:spPr bwMode="auto">
          <a:xfrm>
            <a:off x="7043530" y="223464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54" name="TextBox 16"/>
          <p:cNvSpPr txBox="1">
            <a:spLocks noChangeArrowheads="1"/>
          </p:cNvSpPr>
          <p:nvPr/>
        </p:nvSpPr>
        <p:spPr bwMode="auto">
          <a:xfrm>
            <a:off x="6814930" y="2082248"/>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dirty="0"/>
              <a:t>4</a:t>
            </a:r>
          </a:p>
        </p:txBody>
      </p:sp>
      <p:cxnSp>
        <p:nvCxnSpPr>
          <p:cNvPr id="10255" name="Straight Connector 17"/>
          <p:cNvCxnSpPr>
            <a:cxnSpLocks noChangeShapeType="1"/>
            <a:stCxn id="10248" idx="3"/>
          </p:cNvCxnSpPr>
          <p:nvPr/>
        </p:nvCxnSpPr>
        <p:spPr bwMode="auto">
          <a:xfrm>
            <a:off x="7881730" y="2234648"/>
            <a:ext cx="381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56" name="Down Arrow 18"/>
          <p:cNvSpPr>
            <a:spLocks noChangeArrowheads="1"/>
          </p:cNvSpPr>
          <p:nvPr/>
        </p:nvSpPr>
        <p:spPr bwMode="auto">
          <a:xfrm rot="10800000">
            <a:off x="4681330" y="1777448"/>
            <a:ext cx="76200" cy="381000"/>
          </a:xfrm>
          <a:prstGeom prst="downArrow">
            <a:avLst>
              <a:gd name="adj1" fmla="val 50000"/>
              <a:gd name="adj2" fmla="val 50000"/>
            </a:avLst>
          </a:prstGeom>
          <a:solidFill>
            <a:srgbClr val="00B8FF"/>
          </a:solidFill>
          <a:ln w="9525" algn="ctr">
            <a:solidFill>
              <a:schemeClr val="tx1"/>
            </a:solidFill>
            <a:round/>
            <a:headEnd/>
            <a:tailEnd/>
          </a:ln>
        </p:spPr>
        <p:txBody>
          <a:bodyPr/>
          <a:lstStyle/>
          <a:p>
            <a:pPr eaLnBrk="0" hangingPunct="0"/>
            <a:endParaRPr lang="en-US" dirty="0"/>
          </a:p>
        </p:txBody>
      </p:sp>
      <p:sp>
        <p:nvSpPr>
          <p:cNvPr id="10257" name="TextBox 19"/>
          <p:cNvSpPr txBox="1">
            <a:spLocks noChangeArrowheads="1"/>
          </p:cNvSpPr>
          <p:nvPr/>
        </p:nvSpPr>
        <p:spPr bwMode="auto">
          <a:xfrm>
            <a:off x="4415424" y="1331360"/>
            <a:ext cx="68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dirty="0"/>
              <a:t>GAA</a:t>
            </a:r>
          </a:p>
        </p:txBody>
      </p:sp>
      <p:sp>
        <p:nvSpPr>
          <p:cNvPr id="10258" name="TextBox 20"/>
          <p:cNvSpPr txBox="1">
            <a:spLocks noChangeArrowheads="1"/>
          </p:cNvSpPr>
          <p:nvPr/>
        </p:nvSpPr>
        <p:spPr bwMode="auto">
          <a:xfrm>
            <a:off x="7500730" y="208224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dirty="0"/>
              <a:t>5</a:t>
            </a:r>
          </a:p>
        </p:txBody>
      </p:sp>
      <p:sp>
        <p:nvSpPr>
          <p:cNvPr id="10259" name="Rectangle 25"/>
          <p:cNvSpPr>
            <a:spLocks noChangeArrowheads="1"/>
          </p:cNvSpPr>
          <p:nvPr/>
        </p:nvSpPr>
        <p:spPr bwMode="auto">
          <a:xfrm>
            <a:off x="3538330" y="3682448"/>
            <a:ext cx="914400" cy="304800"/>
          </a:xfrm>
          <a:prstGeom prst="rect">
            <a:avLst/>
          </a:prstGeom>
          <a:solidFill>
            <a:srgbClr val="00B8FF"/>
          </a:solidFill>
          <a:ln w="9525" algn="ctr">
            <a:solidFill>
              <a:schemeClr val="tx1"/>
            </a:solidFill>
            <a:round/>
            <a:headEnd/>
            <a:tailEnd/>
          </a:ln>
        </p:spPr>
        <p:txBody>
          <a:bodyPr/>
          <a:lstStyle/>
          <a:p>
            <a:pPr eaLnBrk="0" hangingPunct="0"/>
            <a:r>
              <a:rPr lang="en-US" dirty="0"/>
              <a:t>Exon 1</a:t>
            </a:r>
          </a:p>
        </p:txBody>
      </p:sp>
      <p:sp>
        <p:nvSpPr>
          <p:cNvPr id="10260" name="Rectangle 26"/>
          <p:cNvSpPr>
            <a:spLocks noChangeArrowheads="1"/>
          </p:cNvSpPr>
          <p:nvPr/>
        </p:nvSpPr>
        <p:spPr bwMode="auto">
          <a:xfrm>
            <a:off x="5367130" y="3682448"/>
            <a:ext cx="304800" cy="304800"/>
          </a:xfrm>
          <a:prstGeom prst="rect">
            <a:avLst/>
          </a:prstGeom>
          <a:solidFill>
            <a:srgbClr val="00B8FF"/>
          </a:solidFill>
          <a:ln w="9525" algn="ctr">
            <a:solidFill>
              <a:schemeClr val="tx1"/>
            </a:solidFill>
            <a:round/>
            <a:headEnd/>
            <a:tailEnd/>
          </a:ln>
        </p:spPr>
        <p:txBody>
          <a:bodyPr/>
          <a:lstStyle/>
          <a:p>
            <a:pPr eaLnBrk="0" hangingPunct="0"/>
            <a:r>
              <a:rPr lang="en-US" dirty="0"/>
              <a:t>2</a:t>
            </a:r>
          </a:p>
        </p:txBody>
      </p:sp>
      <p:sp>
        <p:nvSpPr>
          <p:cNvPr id="10261" name="Rectangle 27"/>
          <p:cNvSpPr>
            <a:spLocks noChangeArrowheads="1"/>
          </p:cNvSpPr>
          <p:nvPr/>
        </p:nvSpPr>
        <p:spPr bwMode="auto">
          <a:xfrm>
            <a:off x="6052930" y="3682448"/>
            <a:ext cx="228600" cy="304800"/>
          </a:xfrm>
          <a:prstGeom prst="rect">
            <a:avLst/>
          </a:prstGeom>
          <a:solidFill>
            <a:srgbClr val="00B8FF"/>
          </a:solidFill>
          <a:ln w="9525" algn="ctr">
            <a:solidFill>
              <a:schemeClr val="tx1"/>
            </a:solidFill>
            <a:round/>
            <a:headEnd/>
            <a:tailEnd/>
          </a:ln>
        </p:spPr>
        <p:txBody>
          <a:bodyPr/>
          <a:lstStyle/>
          <a:p>
            <a:pPr eaLnBrk="0" hangingPunct="0"/>
            <a:r>
              <a:rPr lang="en-US" dirty="0"/>
              <a:t>3</a:t>
            </a:r>
          </a:p>
        </p:txBody>
      </p:sp>
      <p:sp>
        <p:nvSpPr>
          <p:cNvPr id="10262" name="Rectangle 28"/>
          <p:cNvSpPr>
            <a:spLocks noChangeArrowheads="1"/>
          </p:cNvSpPr>
          <p:nvPr/>
        </p:nvSpPr>
        <p:spPr bwMode="auto">
          <a:xfrm>
            <a:off x="6738730" y="3682448"/>
            <a:ext cx="228600" cy="304800"/>
          </a:xfrm>
          <a:prstGeom prst="rect">
            <a:avLst/>
          </a:prstGeom>
          <a:solidFill>
            <a:srgbClr val="00B8FF"/>
          </a:solidFill>
          <a:ln w="9525" algn="ctr">
            <a:solidFill>
              <a:schemeClr val="tx1"/>
            </a:solidFill>
            <a:round/>
            <a:headEnd/>
            <a:tailEnd/>
          </a:ln>
        </p:spPr>
        <p:txBody>
          <a:bodyPr/>
          <a:lstStyle/>
          <a:p>
            <a:pPr eaLnBrk="0" hangingPunct="0"/>
            <a:r>
              <a:rPr lang="en-US" dirty="0"/>
              <a:t> </a:t>
            </a:r>
          </a:p>
        </p:txBody>
      </p:sp>
      <p:sp>
        <p:nvSpPr>
          <p:cNvPr id="10263" name="Rectangle 29"/>
          <p:cNvSpPr>
            <a:spLocks noChangeArrowheads="1"/>
          </p:cNvSpPr>
          <p:nvPr/>
        </p:nvSpPr>
        <p:spPr bwMode="auto">
          <a:xfrm>
            <a:off x="7424530" y="3682448"/>
            <a:ext cx="381000" cy="304800"/>
          </a:xfrm>
          <a:prstGeom prst="rect">
            <a:avLst/>
          </a:prstGeom>
          <a:solidFill>
            <a:srgbClr val="00B8FF"/>
          </a:solidFill>
          <a:ln w="9525" algn="ctr">
            <a:solidFill>
              <a:schemeClr val="tx1"/>
            </a:solidFill>
            <a:round/>
            <a:headEnd/>
            <a:tailEnd/>
          </a:ln>
        </p:spPr>
        <p:txBody>
          <a:bodyPr/>
          <a:lstStyle/>
          <a:p>
            <a:pPr eaLnBrk="0" hangingPunct="0"/>
            <a:r>
              <a:rPr lang="en-US" dirty="0"/>
              <a:t>  </a:t>
            </a:r>
          </a:p>
        </p:txBody>
      </p:sp>
      <p:cxnSp>
        <p:nvCxnSpPr>
          <p:cNvPr id="10264" name="Straight Connector 30"/>
          <p:cNvCxnSpPr>
            <a:cxnSpLocks noChangeShapeType="1"/>
            <a:stCxn id="10259" idx="1"/>
          </p:cNvCxnSpPr>
          <p:nvPr/>
        </p:nvCxnSpPr>
        <p:spPr bwMode="auto">
          <a:xfrm rot="10800000">
            <a:off x="3157330" y="3834848"/>
            <a:ext cx="381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5" name="Straight Connector 31"/>
          <p:cNvCxnSpPr>
            <a:cxnSpLocks noChangeShapeType="1"/>
            <a:stCxn id="10259" idx="3"/>
            <a:endCxn id="10260" idx="1"/>
          </p:cNvCxnSpPr>
          <p:nvPr/>
        </p:nvCxnSpPr>
        <p:spPr bwMode="auto">
          <a:xfrm>
            <a:off x="4452730" y="3834848"/>
            <a:ext cx="9144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6" name="Straight Connector 32"/>
          <p:cNvCxnSpPr>
            <a:cxnSpLocks noChangeShapeType="1"/>
            <a:stCxn id="10260" idx="3"/>
            <a:endCxn id="10261" idx="1"/>
          </p:cNvCxnSpPr>
          <p:nvPr/>
        </p:nvCxnSpPr>
        <p:spPr bwMode="auto">
          <a:xfrm>
            <a:off x="5671930" y="3834848"/>
            <a:ext cx="381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7" name="Straight Connector 33"/>
          <p:cNvCxnSpPr>
            <a:cxnSpLocks noChangeShapeType="1"/>
            <a:stCxn id="10261" idx="3"/>
            <a:endCxn id="10262" idx="1"/>
          </p:cNvCxnSpPr>
          <p:nvPr/>
        </p:nvCxnSpPr>
        <p:spPr bwMode="auto">
          <a:xfrm>
            <a:off x="6281530" y="383484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68" name="Straight Connector 34"/>
          <p:cNvCxnSpPr>
            <a:cxnSpLocks noChangeShapeType="1"/>
            <a:stCxn id="10262" idx="3"/>
            <a:endCxn id="10263" idx="1"/>
          </p:cNvCxnSpPr>
          <p:nvPr/>
        </p:nvCxnSpPr>
        <p:spPr bwMode="auto">
          <a:xfrm>
            <a:off x="6967330" y="3834848"/>
            <a:ext cx="45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69" name="TextBox 35"/>
          <p:cNvSpPr txBox="1">
            <a:spLocks noChangeArrowheads="1"/>
          </p:cNvSpPr>
          <p:nvPr/>
        </p:nvSpPr>
        <p:spPr bwMode="auto">
          <a:xfrm>
            <a:off x="6738730" y="3682448"/>
            <a:ext cx="22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dirty="0"/>
              <a:t>4</a:t>
            </a:r>
          </a:p>
        </p:txBody>
      </p:sp>
      <p:cxnSp>
        <p:nvCxnSpPr>
          <p:cNvPr id="10270" name="Straight Connector 36"/>
          <p:cNvCxnSpPr>
            <a:cxnSpLocks noChangeShapeType="1"/>
            <a:stCxn id="10263" idx="3"/>
          </p:cNvCxnSpPr>
          <p:nvPr/>
        </p:nvCxnSpPr>
        <p:spPr bwMode="auto">
          <a:xfrm>
            <a:off x="7805530" y="3834848"/>
            <a:ext cx="3810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271" name="Down Arrow 37"/>
          <p:cNvSpPr>
            <a:spLocks noChangeArrowheads="1"/>
          </p:cNvSpPr>
          <p:nvPr/>
        </p:nvSpPr>
        <p:spPr bwMode="auto">
          <a:xfrm rot="10800000">
            <a:off x="4605130" y="3377648"/>
            <a:ext cx="76200" cy="381000"/>
          </a:xfrm>
          <a:prstGeom prst="downArrow">
            <a:avLst>
              <a:gd name="adj1" fmla="val 50000"/>
              <a:gd name="adj2" fmla="val 50000"/>
            </a:avLst>
          </a:prstGeom>
          <a:solidFill>
            <a:srgbClr val="00B8FF"/>
          </a:solidFill>
          <a:ln w="9525" algn="ctr">
            <a:solidFill>
              <a:schemeClr val="tx1"/>
            </a:solidFill>
            <a:round/>
            <a:headEnd/>
            <a:tailEnd/>
          </a:ln>
        </p:spPr>
        <p:txBody>
          <a:bodyPr/>
          <a:lstStyle/>
          <a:p>
            <a:pPr eaLnBrk="0" hangingPunct="0"/>
            <a:endParaRPr lang="en-US" dirty="0"/>
          </a:p>
        </p:txBody>
      </p:sp>
      <p:sp>
        <p:nvSpPr>
          <p:cNvPr id="10272" name="TextBox 38"/>
          <p:cNvSpPr txBox="1">
            <a:spLocks noChangeArrowheads="1"/>
          </p:cNvSpPr>
          <p:nvPr/>
        </p:nvSpPr>
        <p:spPr bwMode="auto">
          <a:xfrm>
            <a:off x="4300331" y="2920448"/>
            <a:ext cx="68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dirty="0"/>
              <a:t>GAA</a:t>
            </a:r>
          </a:p>
        </p:txBody>
      </p:sp>
      <p:sp>
        <p:nvSpPr>
          <p:cNvPr id="10273" name="TextBox 39"/>
          <p:cNvSpPr txBox="1">
            <a:spLocks noChangeArrowheads="1"/>
          </p:cNvSpPr>
          <p:nvPr/>
        </p:nvSpPr>
        <p:spPr bwMode="auto">
          <a:xfrm>
            <a:off x="7424530" y="3682448"/>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dirty="0"/>
              <a:t>5</a:t>
            </a:r>
          </a:p>
        </p:txBody>
      </p:sp>
      <p:sp>
        <p:nvSpPr>
          <p:cNvPr id="10274" name="TextBox 40"/>
          <p:cNvSpPr txBox="1">
            <a:spLocks noChangeArrowheads="1"/>
          </p:cNvSpPr>
          <p:nvPr/>
        </p:nvSpPr>
        <p:spPr bwMode="auto">
          <a:xfrm>
            <a:off x="5748130" y="2844249"/>
            <a:ext cx="7024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dirty="0"/>
              <a:t>L106X</a:t>
            </a:r>
          </a:p>
        </p:txBody>
      </p:sp>
      <p:sp>
        <p:nvSpPr>
          <p:cNvPr id="10275" name="TextBox 41"/>
          <p:cNvSpPr txBox="1">
            <a:spLocks noChangeArrowheads="1"/>
          </p:cNvSpPr>
          <p:nvPr/>
        </p:nvSpPr>
        <p:spPr bwMode="auto">
          <a:xfrm>
            <a:off x="6662530" y="3149049"/>
            <a:ext cx="12822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US" sz="1400" dirty="0"/>
              <a:t>G130V, I154F</a:t>
            </a:r>
          </a:p>
        </p:txBody>
      </p:sp>
      <p:cxnSp>
        <p:nvCxnSpPr>
          <p:cNvPr id="10276" name="Straight Connector 42"/>
          <p:cNvCxnSpPr>
            <a:cxnSpLocks noChangeShapeType="1"/>
            <a:stCxn id="10274" idx="2"/>
            <a:endCxn id="10261" idx="0"/>
          </p:cNvCxnSpPr>
          <p:nvPr/>
        </p:nvCxnSpPr>
        <p:spPr bwMode="auto">
          <a:xfrm>
            <a:off x="6099348" y="3152026"/>
            <a:ext cx="67882" cy="530423"/>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0277" name="Straight Connector 43"/>
          <p:cNvCxnSpPr>
            <a:cxnSpLocks noChangeShapeType="1"/>
            <a:endCxn id="10269" idx="0"/>
          </p:cNvCxnSpPr>
          <p:nvPr/>
        </p:nvCxnSpPr>
        <p:spPr bwMode="auto">
          <a:xfrm rot="5400000">
            <a:off x="6757780" y="3472898"/>
            <a:ext cx="304800" cy="1143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40" name="TextBox 39"/>
          <p:cNvSpPr txBox="1"/>
          <p:nvPr/>
        </p:nvSpPr>
        <p:spPr>
          <a:xfrm>
            <a:off x="2857500" y="4267201"/>
            <a:ext cx="7543800" cy="2246769"/>
          </a:xfrm>
          <a:prstGeom prst="rect">
            <a:avLst/>
          </a:prstGeom>
          <a:noFill/>
        </p:spPr>
        <p:txBody>
          <a:bodyPr wrap="square">
            <a:spAutoFit/>
          </a:bodyPr>
          <a:lstStyle/>
          <a:p>
            <a:pPr eaLnBrk="0" hangingPunct="0">
              <a:defRPr/>
            </a:pPr>
            <a:r>
              <a:rPr lang="en-GB" sz="2000" i="1" dirty="0">
                <a:solidFill>
                  <a:srgbClr val="FF0000"/>
                </a:solidFill>
                <a:latin typeface="+mn-lt"/>
              </a:rPr>
              <a:t>Primary disease causing mutation is the expansion of a naturally occurring GAA repeat in the noncoding region of the gene for frataxin (FXN) - 95% of abnormal alleles. </a:t>
            </a:r>
            <a:r>
              <a:rPr lang="en-GB" sz="2000" dirty="0">
                <a:latin typeface="+mn-lt"/>
              </a:rPr>
              <a:t>The other 5% of abnormal alleles are point mutations in the coding regions of the gene</a:t>
            </a:r>
            <a:r>
              <a:rPr lang="en-GB" sz="2000" dirty="0">
                <a:latin typeface="+mn-lt"/>
              </a:rPr>
              <a:t>.</a:t>
            </a:r>
          </a:p>
          <a:p>
            <a:pPr eaLnBrk="0" hangingPunct="0">
              <a:defRPr/>
            </a:pPr>
            <a:endParaRPr lang="en-GB" sz="2000" dirty="0">
              <a:latin typeface="+mn-lt"/>
            </a:endParaRPr>
          </a:p>
          <a:p>
            <a:pPr eaLnBrk="0" hangingPunct="0">
              <a:defRPr/>
            </a:pPr>
            <a:r>
              <a:rPr lang="en-GB" sz="2000" dirty="0">
                <a:latin typeface="+mn-lt"/>
              </a:rPr>
              <a:t>ONE DOES NOT HAVE TO PUT IN NEW GENE, ONLY TURN THAT WHICH THERE ON</a:t>
            </a:r>
            <a:endParaRPr lang="en-US" sz="2000" dirty="0">
              <a:latin typeface="+mn-lt"/>
            </a:endParaRPr>
          </a:p>
        </p:txBody>
      </p:sp>
      <p:pic>
        <p:nvPicPr>
          <p:cNvPr id="10279" name="Picture 10" descr="chr 9.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1930" y="1701248"/>
            <a:ext cx="12017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83305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938338" y="6634163"/>
            <a:ext cx="1384300" cy="1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1pPr>
            <a:lvl2pPr marL="742950" indent="-28575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2pPr>
            <a:lvl3pPr marL="1143000" indent="-22860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3pPr>
            <a:lvl4pPr marL="1600200" indent="-22860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4pPr>
            <a:lvl5pPr marL="2057400" indent="-22860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5pPr>
            <a:lvl6pPr marL="25146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6pPr>
            <a:lvl7pPr marL="29718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7pPr>
            <a:lvl8pPr marL="34290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8pPr>
            <a:lvl9pPr marL="38862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9pPr>
          </a:lstStyle>
          <a:p>
            <a:pPr eaLnBrk="1" hangingPunct="1">
              <a:lnSpc>
                <a:spcPct val="97000"/>
              </a:lnSpc>
              <a:buClr>
                <a:srgbClr val="000000"/>
              </a:buClr>
              <a:buSzPct val="100000"/>
            </a:pPr>
            <a:r>
              <a:rPr lang="en-GB" altLang="en-US" sz="700" dirty="0">
                <a:solidFill>
                  <a:schemeClr val="tx1"/>
                </a:solidFill>
                <a:latin typeface="Helvetica" pitchFamily="34" charset="0"/>
              </a:rPr>
              <a:t>Copyright restrictions may apply.</a:t>
            </a: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5801" y="6218238"/>
            <a:ext cx="213836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8339" y="822682"/>
            <a:ext cx="579437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4"/>
          <p:cNvSpPr txBox="1">
            <a:spLocks noChangeArrowheads="1"/>
          </p:cNvSpPr>
          <p:nvPr/>
        </p:nvSpPr>
        <p:spPr bwMode="auto">
          <a:xfrm>
            <a:off x="1938339" y="5809108"/>
            <a:ext cx="6611937"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1pPr>
            <a:lvl2pPr marL="742950" indent="-28575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2pPr>
            <a:lvl3pPr marL="1143000" indent="-22860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3pPr>
            <a:lvl4pPr marL="1600200" indent="-22860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4pPr>
            <a:lvl5pPr marL="2057400" indent="-22860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5pPr>
            <a:lvl6pPr marL="25146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6pPr>
            <a:lvl7pPr marL="29718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7pPr>
            <a:lvl8pPr marL="34290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8pPr>
            <a:lvl9pPr marL="38862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9pPr>
          </a:lstStyle>
          <a:p>
            <a:pPr eaLnBrk="1" hangingPunct="1">
              <a:lnSpc>
                <a:spcPct val="97000"/>
              </a:lnSpc>
              <a:buClr>
                <a:srgbClr val="000000"/>
              </a:buClr>
              <a:buSzPct val="100000"/>
            </a:pPr>
            <a:r>
              <a:rPr lang="en-GB" altLang="en-US" sz="1100" b="1" dirty="0">
                <a:solidFill>
                  <a:schemeClr val="tx1"/>
                </a:solidFill>
                <a:latin typeface="Arial" charset="0"/>
              </a:rPr>
              <a:t>Pandolfo, M. Arch Neurol 2008;65:1296-1303.</a:t>
            </a:r>
          </a:p>
        </p:txBody>
      </p:sp>
      <p:sp>
        <p:nvSpPr>
          <p:cNvPr id="50182" name="Text Box 5"/>
          <p:cNvSpPr txBox="1">
            <a:spLocks noChangeArrowheads="1"/>
          </p:cNvSpPr>
          <p:nvPr/>
        </p:nvSpPr>
        <p:spPr bwMode="auto">
          <a:xfrm>
            <a:off x="1524000" y="196290"/>
            <a:ext cx="8828088" cy="41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1pPr>
            <a:lvl2pPr marL="742950" indent="-28575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2pPr>
            <a:lvl3pPr marL="1143000" indent="-22860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3pPr>
            <a:lvl4pPr marL="1600200" indent="-22860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4pPr>
            <a:lvl5pPr marL="2057400" indent="-228600">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5pPr>
            <a:lvl6pPr marL="25146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6pPr>
            <a:lvl7pPr marL="29718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7pPr>
            <a:lvl8pPr marL="34290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8pPr>
            <a:lvl9pPr marL="3886200" indent="-228600" eaLnBrk="0" fontAlgn="base" hangingPunct="0">
              <a:spcBef>
                <a:spcPct val="0"/>
              </a:spcBef>
              <a:spcAft>
                <a:spcPct val="0"/>
              </a:spcAft>
              <a:tabLst>
                <a:tab pos="0" algn="l"/>
                <a:tab pos="828675" algn="l"/>
                <a:tab pos="1658938" algn="l"/>
                <a:tab pos="2487613" algn="l"/>
                <a:tab pos="3317875" algn="l"/>
                <a:tab pos="4146550" algn="l"/>
                <a:tab pos="4976813" algn="l"/>
                <a:tab pos="5805488" algn="l"/>
                <a:tab pos="6635750" algn="l"/>
                <a:tab pos="7464425" algn="l"/>
                <a:tab pos="8294688" algn="l"/>
                <a:tab pos="9124950" algn="l"/>
              </a:tabLst>
              <a:defRPr>
                <a:solidFill>
                  <a:schemeClr val="bg1"/>
                </a:solidFill>
                <a:latin typeface="Times New Roman" charset="0"/>
                <a:ea typeface="Lucida Sans Unicode" pitchFamily="34" charset="0"/>
                <a:cs typeface="Lucida Sans Unicode" pitchFamily="34" charset="0"/>
              </a:defRPr>
            </a:lvl9pPr>
          </a:lstStyle>
          <a:p>
            <a:pPr algn="ctr" eaLnBrk="1" hangingPunct="1">
              <a:lnSpc>
                <a:spcPct val="97000"/>
              </a:lnSpc>
              <a:buClr>
                <a:srgbClr val="000000"/>
              </a:buClr>
              <a:buSzPct val="100000"/>
            </a:pPr>
            <a:r>
              <a:rPr lang="en-GB" altLang="en-US" sz="2800" b="1" dirty="0">
                <a:solidFill>
                  <a:srgbClr val="FF0000"/>
                </a:solidFill>
                <a:latin typeface="+mj-lt"/>
              </a:rPr>
              <a:t>Mechanisms of FXN silencing by the expanded GAA repeat</a:t>
            </a:r>
          </a:p>
        </p:txBody>
      </p:sp>
      <p:sp>
        <p:nvSpPr>
          <p:cNvPr id="2" name="TextBox 1"/>
          <p:cNvSpPr txBox="1"/>
          <p:nvPr/>
        </p:nvSpPr>
        <p:spPr>
          <a:xfrm>
            <a:off x="8077201" y="1066800"/>
            <a:ext cx="2590800" cy="2862322"/>
          </a:xfrm>
          <a:prstGeom prst="rect">
            <a:avLst/>
          </a:prstGeom>
          <a:noFill/>
        </p:spPr>
        <p:txBody>
          <a:bodyPr wrap="square" rtlCol="0">
            <a:spAutoFit/>
          </a:bodyPr>
          <a:lstStyle/>
          <a:p>
            <a:r>
              <a:rPr lang="en-US" dirty="0" smtClean="0">
                <a:latin typeface="+mj-lt"/>
              </a:rPr>
              <a:t>New concepts: </a:t>
            </a:r>
          </a:p>
          <a:p>
            <a:endParaRPr lang="en-US" dirty="0">
              <a:latin typeface="+mj-lt"/>
            </a:endParaRPr>
          </a:p>
          <a:p>
            <a:r>
              <a:rPr lang="en-US" dirty="0" smtClean="0">
                <a:latin typeface="+mj-lt"/>
              </a:rPr>
              <a:t>Other modifications of DNA such as</a:t>
            </a:r>
          </a:p>
          <a:p>
            <a:r>
              <a:rPr lang="en-US" dirty="0" smtClean="0">
                <a:latin typeface="+mj-lt"/>
              </a:rPr>
              <a:t> methylation</a:t>
            </a:r>
          </a:p>
          <a:p>
            <a:endParaRPr lang="en-US" dirty="0">
              <a:latin typeface="+mj-lt"/>
            </a:endParaRPr>
          </a:p>
          <a:p>
            <a:r>
              <a:rPr lang="en-US" dirty="0" smtClean="0">
                <a:latin typeface="+mj-lt"/>
              </a:rPr>
              <a:t>Progressive</a:t>
            </a:r>
          </a:p>
          <a:p>
            <a:endParaRPr lang="en-US" dirty="0">
              <a:latin typeface="+mj-lt"/>
            </a:endParaRPr>
          </a:p>
          <a:p>
            <a:r>
              <a:rPr lang="en-US" dirty="0" smtClean="0">
                <a:latin typeface="+mj-lt"/>
              </a:rPr>
              <a:t>Potentially reversible by</a:t>
            </a:r>
          </a:p>
          <a:p>
            <a:r>
              <a:rPr lang="en-US" dirty="0" smtClean="0">
                <a:latin typeface="+mj-lt"/>
              </a:rPr>
              <a:t>Small RNA molecules</a:t>
            </a:r>
            <a:endParaRPr lang="en-US" dirty="0">
              <a:latin typeface="+mj-lt"/>
            </a:endParaRPr>
          </a:p>
        </p:txBody>
      </p:sp>
    </p:spTree>
    <p:extLst>
      <p:ext uri="{BB962C8B-B14F-4D97-AF65-F5344CB8AC3E}">
        <p14:creationId xmlns:p14="http://schemas.microsoft.com/office/powerpoint/2010/main" val="119601736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7"/>
          <p:cNvSpPr>
            <a:spLocks noGrp="1"/>
          </p:cNvSpPr>
          <p:nvPr>
            <p:ph type="title"/>
          </p:nvPr>
        </p:nvSpPr>
        <p:spPr>
          <a:xfrm>
            <a:off x="1857376" y="1"/>
            <a:ext cx="8582025" cy="1325563"/>
          </a:xfrm>
        </p:spPr>
        <p:txBody>
          <a:bodyPr>
            <a:normAutofit/>
          </a:bodyPr>
          <a:lstStyle/>
          <a:p>
            <a:pPr algn="l" eaLnBrk="1" hangingPunct="1"/>
            <a:r>
              <a:rPr lang="en-GB" sz="2800" b="1" dirty="0">
                <a:solidFill>
                  <a:srgbClr val="FF0000"/>
                </a:solidFill>
              </a:rPr>
              <a:t>GAA Repeat Size and Age of Onset, Durr et al., NEJM, 1996</a:t>
            </a:r>
            <a:r>
              <a:rPr lang="en-GB" sz="4000" dirty="0">
                <a:solidFill>
                  <a:srgbClr val="C00000"/>
                </a:solidFill>
              </a:rPr>
              <a:t/>
            </a:r>
            <a:br>
              <a:rPr lang="en-GB" sz="4000" dirty="0">
                <a:solidFill>
                  <a:srgbClr val="C00000"/>
                </a:solidFill>
              </a:rPr>
            </a:br>
            <a:endParaRPr lang="en-US" dirty="0" smtClean="0"/>
          </a:p>
        </p:txBody>
      </p:sp>
      <p:pic>
        <p:nvPicPr>
          <p:cNvPr id="18436" name="Picture 1"/>
          <p:cNvPicPr>
            <a:picLocks noChangeAspect="1" noChangeArrowheads="1"/>
          </p:cNvPicPr>
          <p:nvPr/>
        </p:nvPicPr>
        <p:blipFill>
          <a:blip r:embed="rId3" cstate="print"/>
          <a:srcRect/>
          <a:stretch>
            <a:fillRect/>
          </a:stretch>
        </p:blipFill>
        <p:spPr bwMode="auto">
          <a:xfrm>
            <a:off x="4495801" y="1143000"/>
            <a:ext cx="5838825" cy="4497388"/>
          </a:xfrm>
          <a:prstGeom prst="rect">
            <a:avLst/>
          </a:prstGeom>
          <a:noFill/>
          <a:ln w="9525">
            <a:noFill/>
            <a:miter lim="800000"/>
            <a:headEnd/>
            <a:tailEnd/>
          </a:ln>
        </p:spPr>
      </p:pic>
      <p:sp>
        <p:nvSpPr>
          <p:cNvPr id="9" name="Text Box 3"/>
          <p:cNvSpPr txBox="1">
            <a:spLocks noChangeArrowheads="1"/>
          </p:cNvSpPr>
          <p:nvPr/>
        </p:nvSpPr>
        <p:spPr bwMode="auto">
          <a:xfrm>
            <a:off x="1857375" y="846138"/>
            <a:ext cx="2438400" cy="6243954"/>
          </a:xfrm>
          <a:prstGeom prst="rect">
            <a:avLst/>
          </a:prstGeom>
          <a:noFill/>
          <a:ln w="9525">
            <a:noFill/>
            <a:miter lim="800000"/>
            <a:headEnd/>
            <a:tailEnd/>
          </a:ln>
        </p:spPr>
        <p:txBody>
          <a:bodyPr lIns="90000" tIns="46800" rIns="90000" bIns="46800">
            <a:spAutoFit/>
          </a:bodyPr>
          <a:lstStyle/>
          <a:p>
            <a:pPr>
              <a:lnSpc>
                <a:spcPct val="93000"/>
              </a:lnSpc>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rgbClr val="000000"/>
                </a:solidFill>
                <a:latin typeface="+mj-lt"/>
              </a:rPr>
              <a:t>GAA repeat expansion sizes correlate with measures of disease severity</a:t>
            </a:r>
          </a:p>
          <a:p>
            <a:pPr>
              <a:buClr>
                <a:srgbClr val="99CC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dirty="0">
              <a:solidFill>
                <a:srgbClr val="99CC00"/>
              </a:solidFill>
              <a:latin typeface="Times New Roman" pitchFamily="16" charset="0"/>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rgbClr val="000000"/>
                </a:solidFill>
                <a:latin typeface="+mj-lt"/>
              </a:rPr>
              <a:t>GAA repeat expansions decrease, but do not eliminate, frataxin </a:t>
            </a:r>
            <a:r>
              <a:rPr lang="en-GB" sz="2400" dirty="0">
                <a:solidFill>
                  <a:srgbClr val="000000"/>
                </a:solidFill>
                <a:latin typeface="+mj-lt"/>
              </a:rPr>
              <a:t>expression</a:t>
            </a: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dirty="0">
              <a:solidFill>
                <a:srgbClr val="000000"/>
              </a:solidFill>
              <a:latin typeface="+mj-lt"/>
            </a:endParaRPr>
          </a:p>
          <a:p>
            <a:pPr>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400" dirty="0">
                <a:solidFill>
                  <a:srgbClr val="000000"/>
                </a:solidFill>
                <a:latin typeface="+mj-lt"/>
              </a:rPr>
              <a:t>This curve for 1997 looks the same now. </a:t>
            </a:r>
            <a:endParaRPr lang="en-GB" sz="2400" dirty="0">
              <a:solidFill>
                <a:srgbClr val="000000"/>
              </a:solidFill>
              <a:latin typeface="+mj-lt"/>
            </a:endParaRPr>
          </a:p>
          <a:p>
            <a:pPr>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400" dirty="0">
              <a:solidFill>
                <a:srgbClr val="000000"/>
              </a:solidFill>
              <a:latin typeface="Times New Roman" pitchFamily="16" charset="0"/>
            </a:endParaRPr>
          </a:p>
        </p:txBody>
      </p:sp>
    </p:spTree>
    <p:extLst>
      <p:ext uri="{BB962C8B-B14F-4D97-AF65-F5344CB8AC3E}">
        <p14:creationId xmlns:p14="http://schemas.microsoft.com/office/powerpoint/2010/main" val="3855218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838200"/>
          </a:xfrm>
        </p:spPr>
        <p:txBody>
          <a:bodyPr>
            <a:normAutofit/>
          </a:bodyPr>
          <a:lstStyle/>
          <a:p>
            <a:r>
              <a:rPr lang="en-US" sz="3600" b="1" dirty="0">
                <a:solidFill>
                  <a:srgbClr val="FF0000"/>
                </a:solidFill>
              </a:rPr>
              <a:t>FRDA</a:t>
            </a:r>
            <a:endParaRPr lang="en-US" sz="3600" b="1" dirty="0">
              <a:solidFill>
                <a:srgbClr val="FF0000"/>
              </a:solidFill>
            </a:endParaRPr>
          </a:p>
        </p:txBody>
      </p:sp>
      <p:sp>
        <p:nvSpPr>
          <p:cNvPr id="3" name="Content Placeholder 2"/>
          <p:cNvSpPr>
            <a:spLocks noGrp="1"/>
          </p:cNvSpPr>
          <p:nvPr>
            <p:ph idx="1"/>
          </p:nvPr>
        </p:nvSpPr>
        <p:spPr>
          <a:xfrm>
            <a:off x="1828800" y="1600200"/>
            <a:ext cx="4953000" cy="4953000"/>
          </a:xfrm>
        </p:spPr>
        <p:txBody>
          <a:bodyPr>
            <a:noAutofit/>
          </a:bodyPr>
          <a:lstStyle/>
          <a:p>
            <a:r>
              <a:rPr lang="en-US" sz="3000" dirty="0">
                <a:latin typeface="+mj-lt"/>
              </a:rPr>
              <a:t>Pathophysiology</a:t>
            </a:r>
          </a:p>
          <a:p>
            <a:pPr lvl="1"/>
            <a:r>
              <a:rPr lang="en-US" sz="3000" dirty="0">
                <a:latin typeface="+mj-lt"/>
              </a:rPr>
              <a:t>GAA expansions lead to gene silencing which leads to relative lack of frataxin</a:t>
            </a:r>
          </a:p>
          <a:p>
            <a:pPr lvl="1"/>
            <a:r>
              <a:rPr lang="en-US" sz="3000" dirty="0">
                <a:latin typeface="+mj-lt"/>
              </a:rPr>
              <a:t>Frataxin deficiency leads to mitochondrial dysfunction</a:t>
            </a:r>
          </a:p>
          <a:p>
            <a:pPr lvl="1"/>
            <a:r>
              <a:rPr lang="en-US" sz="3000" dirty="0">
                <a:latin typeface="+mj-lt"/>
              </a:rPr>
              <a:t>Cell selective mitochondrial dysfunction leads to clinical manifestations</a:t>
            </a:r>
            <a:r>
              <a:rPr lang="en-US" sz="3000" dirty="0">
                <a:latin typeface="+mj-lt"/>
              </a:rPr>
              <a:t> </a:t>
            </a:r>
            <a:r>
              <a:rPr lang="en-US" sz="3000" dirty="0">
                <a:latin typeface="+mj-lt"/>
              </a:rPr>
              <a:t>including neurological features.</a:t>
            </a:r>
            <a:endParaRPr lang="en-US" sz="3000" dirty="0">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5906" y="457201"/>
            <a:ext cx="3094894" cy="4642341"/>
          </a:xfrm>
          <a:prstGeom prst="rect">
            <a:avLst/>
          </a:prstGeom>
        </p:spPr>
      </p:pic>
    </p:spTree>
    <p:extLst>
      <p:ext uri="{BB962C8B-B14F-4D97-AF65-F5344CB8AC3E}">
        <p14:creationId xmlns:p14="http://schemas.microsoft.com/office/powerpoint/2010/main" val="4057307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29549</TotalTime>
  <Words>1424</Words>
  <Application>Microsoft Office PowerPoint</Application>
  <PresentationFormat>Widescreen</PresentationFormat>
  <Paragraphs>302</Paragraphs>
  <Slides>22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ＭＳ Ｐゴシック</vt:lpstr>
      <vt:lpstr>Arial</vt:lpstr>
      <vt:lpstr>Calibri</vt:lpstr>
      <vt:lpstr>Calibri Light</vt:lpstr>
      <vt:lpstr>Helvetica</vt:lpstr>
      <vt:lpstr>Lucida Sans Unicode</vt:lpstr>
      <vt:lpstr>Times New Roman</vt:lpstr>
      <vt:lpstr>Office Theme</vt:lpstr>
      <vt:lpstr>Microsoft Excel Chart</vt:lpstr>
      <vt:lpstr>Friedreich Ataxia: Update</vt:lpstr>
      <vt:lpstr>Friedreich Ataxia (FA)</vt:lpstr>
      <vt:lpstr>FA – Clinical Features</vt:lpstr>
      <vt:lpstr>FA – Clinical Features </vt:lpstr>
      <vt:lpstr>FA – Clinical Features </vt:lpstr>
      <vt:lpstr>PowerPoint Presentation</vt:lpstr>
      <vt:lpstr>PowerPoint Presentation</vt:lpstr>
      <vt:lpstr>GAA Repeat Size and Age of Onset, Durr et al., NEJM, 1996 </vt:lpstr>
      <vt:lpstr>FRDA</vt:lpstr>
      <vt:lpstr>PowerPoint Presentation</vt:lpstr>
      <vt:lpstr>FRDA Therapies</vt:lpstr>
      <vt:lpstr>Ways to make more frataxin</vt:lpstr>
      <vt:lpstr>Pathophysiology of FRDA</vt:lpstr>
      <vt:lpstr>FRDA</vt:lpstr>
      <vt:lpstr> FA Biorepository (CHOP)</vt:lpstr>
      <vt:lpstr>Neurological measure</vt:lpstr>
      <vt:lpstr>Typical Anatomically selective measures</vt:lpstr>
      <vt:lpstr>Methodologies for ongoing anatomical evaluation </vt:lpstr>
      <vt:lpstr>Motor Mapping:  Transcranial Magnetic Stimulation</vt:lpstr>
      <vt:lpstr>PowerPoint Presentation</vt:lpstr>
      <vt:lpstr>PowerPoint Presentation</vt:lpstr>
      <vt:lpstr>Conclusions </vt:lpstr>
    </vt:vector>
  </TitlesOfParts>
  <Company>Monroe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 Farmer</dc:creator>
  <cp:lastModifiedBy>Lori Shogren</cp:lastModifiedBy>
  <cp:revision>190</cp:revision>
  <cp:lastPrinted>2016-03-16T17:23:03Z</cp:lastPrinted>
  <dcterms:created xsi:type="dcterms:W3CDTF">2011-02-20T14:49:34Z</dcterms:created>
  <dcterms:modified xsi:type="dcterms:W3CDTF">2016-03-25T21:16:09Z</dcterms:modified>
</cp:coreProperties>
</file>