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7" r:id="rId1"/>
  </p:sldMasterIdLst>
  <p:notesMasterIdLst>
    <p:notesMasterId r:id="rId35"/>
  </p:notesMasterIdLst>
  <p:sldIdLst>
    <p:sldId id="256" r:id="rId2"/>
    <p:sldId id="257" r:id="rId3"/>
    <p:sldId id="258" r:id="rId4"/>
    <p:sldId id="261" r:id="rId5"/>
    <p:sldId id="273" r:id="rId6"/>
    <p:sldId id="282" r:id="rId7"/>
    <p:sldId id="262" r:id="rId8"/>
    <p:sldId id="276" r:id="rId9"/>
    <p:sldId id="275" r:id="rId10"/>
    <p:sldId id="274" r:id="rId11"/>
    <p:sldId id="263" r:id="rId12"/>
    <p:sldId id="278" r:id="rId13"/>
    <p:sldId id="277" r:id="rId14"/>
    <p:sldId id="264" r:id="rId15"/>
    <p:sldId id="265" r:id="rId16"/>
    <p:sldId id="266" r:id="rId17"/>
    <p:sldId id="267" r:id="rId18"/>
    <p:sldId id="268" r:id="rId19"/>
    <p:sldId id="279" r:id="rId20"/>
    <p:sldId id="269" r:id="rId21"/>
    <p:sldId id="284" r:id="rId22"/>
    <p:sldId id="281" r:id="rId23"/>
    <p:sldId id="280" r:id="rId24"/>
    <p:sldId id="270" r:id="rId25"/>
    <p:sldId id="271" r:id="rId26"/>
    <p:sldId id="285" r:id="rId27"/>
    <p:sldId id="289" r:id="rId28"/>
    <p:sldId id="290" r:id="rId29"/>
    <p:sldId id="291" r:id="rId30"/>
    <p:sldId id="292" r:id="rId31"/>
    <p:sldId id="294" r:id="rId32"/>
    <p:sldId id="260" r:id="rId33"/>
    <p:sldId id="293" r:id="rId34"/>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2898"/>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696" y="-1488"/>
      </p:cViewPr>
      <p:guideLst>
        <p:guide orient="horz" pos="2160"/>
        <p:guide pos="3840"/>
      </p:guideLst>
    </p:cSldViewPr>
  </p:slideViewPr>
  <p:notesTextViewPr>
    <p:cViewPr>
      <p:scale>
        <a:sx n="3" d="2"/>
        <a:sy n="3" d="2"/>
      </p:scale>
      <p:origin x="0" y="0"/>
    </p:cViewPr>
  </p:notesTextViewPr>
  <p:sorterViewPr>
    <p:cViewPr>
      <p:scale>
        <a:sx n="132" d="100"/>
        <a:sy n="132" d="100"/>
      </p:scale>
      <p:origin x="0" y="623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725"/>
          </a:xfrm>
          <a:prstGeom prst="rect">
            <a:avLst/>
          </a:prstGeom>
        </p:spPr>
        <p:txBody>
          <a:bodyPr vert="horz" lIns="91440" tIns="45720" rIns="91440" bIns="45720" rtlCol="0"/>
          <a:lstStyle>
            <a:lvl1pPr algn="r">
              <a:defRPr sz="1200"/>
            </a:lvl1pPr>
          </a:lstStyle>
          <a:p>
            <a:fld id="{4AB62D39-E9FB-4D45-9F71-8BAC03ADE426}" type="datetimeFigureOut">
              <a:rPr lang="en-US" smtClean="0"/>
              <a:t>4/3/16</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CAEE877-693F-42C6-A3DE-A15530E63401}" type="slidenum">
              <a:rPr lang="en-US" smtClean="0"/>
              <a:t>‹#›</a:t>
            </a:fld>
            <a:endParaRPr lang="en-US"/>
          </a:p>
        </p:txBody>
      </p:sp>
    </p:spTree>
    <p:extLst>
      <p:ext uri="{BB962C8B-B14F-4D97-AF65-F5344CB8AC3E}">
        <p14:creationId xmlns:p14="http://schemas.microsoft.com/office/powerpoint/2010/main" val="117868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EE877-693F-42C6-A3DE-A15530E63401}" type="slidenum">
              <a:rPr lang="en-US" smtClean="0"/>
              <a:t>1</a:t>
            </a:fld>
            <a:endParaRPr lang="en-US"/>
          </a:p>
        </p:txBody>
      </p:sp>
    </p:spTree>
    <p:extLst>
      <p:ext uri="{BB962C8B-B14F-4D97-AF65-F5344CB8AC3E}">
        <p14:creationId xmlns:p14="http://schemas.microsoft.com/office/powerpoint/2010/main" val="158484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2</a:t>
            </a:fld>
            <a:endParaRPr lang="en-US"/>
          </a:p>
        </p:txBody>
      </p:sp>
    </p:spTree>
    <p:extLst>
      <p:ext uri="{BB962C8B-B14F-4D97-AF65-F5344CB8AC3E}">
        <p14:creationId xmlns:p14="http://schemas.microsoft.com/office/powerpoint/2010/main" val="262725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a:t>
            </a:fld>
            <a:endParaRPr lang="en-US"/>
          </a:p>
        </p:txBody>
      </p:sp>
    </p:spTree>
    <p:extLst>
      <p:ext uri="{BB962C8B-B14F-4D97-AF65-F5344CB8AC3E}">
        <p14:creationId xmlns:p14="http://schemas.microsoft.com/office/powerpoint/2010/main" val="222734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13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EE877-693F-42C6-A3DE-A15530E63401}" type="slidenum">
              <a:rPr lang="en-US" smtClean="0"/>
              <a:t>32</a:t>
            </a:fld>
            <a:endParaRPr lang="en-US"/>
          </a:p>
        </p:txBody>
      </p:sp>
    </p:spTree>
    <p:extLst>
      <p:ext uri="{BB962C8B-B14F-4D97-AF65-F5344CB8AC3E}">
        <p14:creationId xmlns:p14="http://schemas.microsoft.com/office/powerpoint/2010/main" val="222734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39A90D38-F633-4FA6-9348-28CEFF06AE6A}" type="datetimeFigureOut">
              <a:rPr lang="en-US" smtClean="0"/>
              <a:pPr/>
              <a:t>4/3/16</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82681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495137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76974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2514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808167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332542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39A90D38-F633-4FA6-9348-28CEFF06AE6A}" type="datetimeFigureOut">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62739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09080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39A90D38-F633-4FA6-9348-28CEFF06AE6A}" type="datetimeFigureOut">
              <a:rPr lang="en-US" smtClean="0"/>
              <a:pPr/>
              <a:t>4/3/16</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680579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90D38-F633-4FA6-9348-28CEFF06AE6A}" type="datetimeFigureOut">
              <a:rPr lang="en-US" smtClean="0"/>
              <a:pPr/>
              <a:t>4/3/16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69862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39A90D38-F633-4FA6-9348-28CEFF06AE6A}" type="datetimeFigureOut">
              <a:rPr lang="en-US" smtClean="0"/>
              <a:pPr/>
              <a:t>4/3/16</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4218707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298006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A90D38-F633-4FA6-9348-28CEFF06AE6A}" type="datetimeFigureOut">
              <a:rPr lang="en-US" smtClean="0"/>
              <a:pPr/>
              <a:t>4/3/16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168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A90D38-F633-4FA6-9348-28CEFF06AE6A}" type="datetimeFigureOut">
              <a:rPr lang="en-US" smtClean="0"/>
              <a:pPr/>
              <a:t>4/3/16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29720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A90D38-F633-4FA6-9348-28CEFF06AE6A}" type="datetimeFigureOut">
              <a:rPr lang="en-US" smtClean="0"/>
              <a:pPr/>
              <a:t>4/3/16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1913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219149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A90D38-F633-4FA6-9348-28CEFF06AE6A}" type="datetimeFigureOut">
              <a:rPr lang="en-US" smtClean="0"/>
              <a:pPr/>
              <a:t>4/3/16</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C3BE9A8-B4C5-48A7-9ED1-B27AF346CF5C}" type="slidenum">
              <a:rPr lang="en-US" smtClean="0"/>
              <a:pPr/>
              <a:t>‹#›</a:t>
            </a:fld>
            <a:endParaRPr lang="en-US"/>
          </a:p>
        </p:txBody>
      </p:sp>
    </p:spTree>
    <p:extLst>
      <p:ext uri="{BB962C8B-B14F-4D97-AF65-F5344CB8AC3E}">
        <p14:creationId xmlns:p14="http://schemas.microsoft.com/office/powerpoint/2010/main" val="13409146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9A90D38-F633-4FA6-9348-28CEFF06AE6A}" type="datetimeFigureOut">
              <a:rPr lang="en-US" smtClean="0"/>
              <a:pPr/>
              <a:t>4/3/16</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C3BE9A8-B4C5-48A7-9ED1-B27AF346CF5C}" type="slidenum">
              <a:rPr lang="en-US" smtClean="0"/>
              <a:pPr/>
              <a:t>‹#›</a:t>
            </a:fld>
            <a:endParaRPr lang="en-US"/>
          </a:p>
        </p:txBody>
      </p:sp>
    </p:spTree>
    <p:extLst>
      <p:ext uri="{BB962C8B-B14F-4D97-AF65-F5344CB8AC3E}">
        <p14:creationId xmlns:p14="http://schemas.microsoft.com/office/powerpoint/2010/main" val="1204367219"/>
      </p:ext>
    </p:extLst>
  </p:cSld>
  <p:clrMap bg1="lt1" tx1="dk1" bg2="lt2" tx2="dk2" accent1="accent1" accent2="accent2" accent3="accent3" accent4="accent4" accent5="accent5" accent6="accent6" hlink="hlink" folHlink="folHlink"/>
  <p:sldLayoutIdLst>
    <p:sldLayoutId id="2147484538" r:id="rId1"/>
    <p:sldLayoutId id="2147484539" r:id="rId2"/>
    <p:sldLayoutId id="2147484540" r:id="rId3"/>
    <p:sldLayoutId id="2147484541" r:id="rId4"/>
    <p:sldLayoutId id="2147484542" r:id="rId5"/>
    <p:sldLayoutId id="2147484543" r:id="rId6"/>
    <p:sldLayoutId id="2147484544" r:id="rId7"/>
    <p:sldLayoutId id="2147484545" r:id="rId8"/>
    <p:sldLayoutId id="2147484546" r:id="rId9"/>
    <p:sldLayoutId id="2147484547" r:id="rId10"/>
    <p:sldLayoutId id="2147484548" r:id="rId11"/>
    <p:sldLayoutId id="2147484549" r:id="rId12"/>
    <p:sldLayoutId id="2147484550" r:id="rId13"/>
    <p:sldLayoutId id="2147484551" r:id="rId14"/>
    <p:sldLayoutId id="2147484552" r:id="rId15"/>
    <p:sldLayoutId id="2147484553" r:id="rId16"/>
    <p:sldLayoutId id="2147484554"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tif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00" y="2590800"/>
            <a:ext cx="4394517" cy="2856436"/>
          </a:xfrm>
          <a:prstGeom prst="rect">
            <a:avLst/>
          </a:prstGeom>
          <a:ln>
            <a:noFill/>
          </a:ln>
          <a:effectLst>
            <a:softEdge rad="112500"/>
          </a:effectLst>
        </p:spPr>
      </p:pic>
      <p:sp>
        <p:nvSpPr>
          <p:cNvPr id="2" name="Title 1"/>
          <p:cNvSpPr>
            <a:spLocks noGrp="1"/>
          </p:cNvSpPr>
          <p:nvPr>
            <p:ph type="ctrTitle"/>
          </p:nvPr>
        </p:nvSpPr>
        <p:spPr>
          <a:xfrm>
            <a:off x="3429000" y="152400"/>
            <a:ext cx="8915400" cy="1981200"/>
          </a:xfrm>
        </p:spPr>
        <p:txBody>
          <a:bodyPr>
            <a:normAutofit/>
          </a:bodyPr>
          <a:lstStyle/>
          <a:p>
            <a:pPr algn="ctr"/>
            <a:r>
              <a:rPr lang="en-US" b="1" dirty="0" smtClean="0"/>
              <a:t>Update on </a:t>
            </a:r>
            <a:r>
              <a:rPr lang="en-US" b="1" dirty="0" err="1" smtClean="0"/>
              <a:t>sca</a:t>
            </a:r>
            <a:r>
              <a:rPr lang="en-US" b="1" dirty="0" smtClean="0"/>
              <a:t> Research</a:t>
            </a:r>
            <a:endParaRPr lang="en-US" b="1" dirty="0">
              <a:solidFill>
                <a:schemeClr val="tx1"/>
              </a:solidFill>
            </a:endParaRPr>
          </a:p>
        </p:txBody>
      </p:sp>
      <p:sp>
        <p:nvSpPr>
          <p:cNvPr id="3" name="Subtitle 2"/>
          <p:cNvSpPr>
            <a:spLocks noGrp="1"/>
          </p:cNvSpPr>
          <p:nvPr>
            <p:ph type="subTitle" idx="1"/>
          </p:nvPr>
        </p:nvSpPr>
        <p:spPr>
          <a:xfrm>
            <a:off x="5029200" y="2133600"/>
            <a:ext cx="5826719" cy="1096899"/>
          </a:xfrm>
        </p:spPr>
        <p:txBody>
          <a:bodyPr>
            <a:normAutofit/>
          </a:bodyPr>
          <a:lstStyle/>
          <a:p>
            <a:pPr algn="ctr"/>
            <a:r>
              <a:rPr lang="en-US" sz="2800" dirty="0" smtClean="0"/>
              <a:t>George Wilmot, MD, PhD</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a:t>
            </a:r>
            <a:r>
              <a:rPr lang="en-US" dirty="0" err="1" smtClean="0"/>
              <a:t>Exome</a:t>
            </a:r>
            <a:r>
              <a:rPr lang="en-US" dirty="0" smtClean="0"/>
              <a:t> testing</a:t>
            </a:r>
            <a:endParaRPr lang="en-US" dirty="0"/>
          </a:p>
        </p:txBody>
      </p:sp>
      <p:pic>
        <p:nvPicPr>
          <p:cNvPr id="5" name="Picture 4"/>
          <p:cNvPicPr>
            <a:picLocks noChangeAspect="1"/>
          </p:cNvPicPr>
          <p:nvPr/>
        </p:nvPicPr>
        <p:blipFill>
          <a:blip r:embed="rId2"/>
          <a:stretch>
            <a:fillRect/>
          </a:stretch>
        </p:blipFill>
        <p:spPr>
          <a:xfrm>
            <a:off x="457200" y="2057400"/>
            <a:ext cx="5410200" cy="3606800"/>
          </a:xfrm>
          <a:prstGeom prst="rect">
            <a:avLst/>
          </a:prstGeom>
        </p:spPr>
      </p:pic>
      <p:sp>
        <p:nvSpPr>
          <p:cNvPr id="6" name="TextBox 5"/>
          <p:cNvSpPr txBox="1"/>
          <p:nvPr/>
        </p:nvSpPr>
        <p:spPr>
          <a:xfrm>
            <a:off x="6096001" y="2362200"/>
            <a:ext cx="5867400" cy="3539431"/>
          </a:xfrm>
          <a:prstGeom prst="rect">
            <a:avLst/>
          </a:prstGeom>
          <a:noFill/>
        </p:spPr>
        <p:txBody>
          <a:bodyPr wrap="square" rtlCol="0">
            <a:spAutoFit/>
          </a:bodyPr>
          <a:lstStyle/>
          <a:p>
            <a:endParaRPr lang="en-US" sz="2800" dirty="0"/>
          </a:p>
          <a:p>
            <a:r>
              <a:rPr lang="en-US" sz="2800" dirty="0" smtClean="0"/>
              <a:t>Many </a:t>
            </a:r>
            <a:r>
              <a:rPr lang="en-US" sz="2800" dirty="0" err="1" smtClean="0"/>
              <a:t>exomes</a:t>
            </a:r>
            <a:r>
              <a:rPr lang="en-US" sz="2800" dirty="0" smtClean="0"/>
              <a:t> per run (1-3 days)</a:t>
            </a:r>
          </a:p>
          <a:p>
            <a:endParaRPr lang="en-US" sz="2800" dirty="0"/>
          </a:p>
          <a:p>
            <a:r>
              <a:rPr lang="en-US" sz="2800" dirty="0" smtClean="0"/>
              <a:t>Some machines up to 1.5 Tb per run</a:t>
            </a:r>
          </a:p>
          <a:p>
            <a:endParaRPr lang="en-US" sz="2800" dirty="0"/>
          </a:p>
          <a:p>
            <a:r>
              <a:rPr lang="en-US" sz="2800" dirty="0" smtClean="0"/>
              <a:t>Whole Genome (not </a:t>
            </a:r>
            <a:r>
              <a:rPr lang="en-US" sz="2800" dirty="0" err="1" smtClean="0"/>
              <a:t>Exome</a:t>
            </a:r>
            <a:r>
              <a:rPr lang="en-US" sz="2800" dirty="0" smtClean="0"/>
              <a:t>!!!)</a:t>
            </a:r>
          </a:p>
          <a:p>
            <a:r>
              <a:rPr lang="en-US" sz="2800" dirty="0"/>
              <a:t> </a:t>
            </a:r>
            <a:r>
              <a:rPr lang="en-US" sz="2800" dirty="0" smtClean="0"/>
              <a:t> now &lt; $1000 in costs to the lab.</a:t>
            </a:r>
            <a:endParaRPr lang="en-US" sz="2800" dirty="0"/>
          </a:p>
        </p:txBody>
      </p:sp>
    </p:spTree>
    <p:extLst>
      <p:ext uri="{BB962C8B-B14F-4D97-AF65-F5344CB8AC3E}">
        <p14:creationId xmlns:p14="http://schemas.microsoft.com/office/powerpoint/2010/main" val="281074213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Preclinical Advances</a:t>
            </a:r>
            <a:endParaRPr lang="en-US" dirty="0"/>
          </a:p>
        </p:txBody>
      </p:sp>
      <p:sp>
        <p:nvSpPr>
          <p:cNvPr id="3" name="Content Placeholder 2"/>
          <p:cNvSpPr>
            <a:spLocks noGrp="1"/>
          </p:cNvSpPr>
          <p:nvPr>
            <p:ph idx="1"/>
          </p:nvPr>
        </p:nvSpPr>
        <p:spPr/>
        <p:txBody>
          <a:bodyPr>
            <a:normAutofit/>
          </a:bodyPr>
          <a:lstStyle/>
          <a:p>
            <a:r>
              <a:rPr lang="en-US" sz="3200" dirty="0" smtClean="0"/>
              <a:t>Improved </a:t>
            </a:r>
            <a:r>
              <a:rPr lang="en-US" sz="3200" dirty="0"/>
              <a:t>u</a:t>
            </a:r>
            <a:r>
              <a:rPr lang="en-US" sz="3200" dirty="0" smtClean="0"/>
              <a:t>nderstanding of disease mechanisms</a:t>
            </a:r>
          </a:p>
          <a:p>
            <a:r>
              <a:rPr lang="en-US" sz="3200" dirty="0" smtClean="0"/>
              <a:t>Development of potential therapeutics</a:t>
            </a:r>
          </a:p>
          <a:p>
            <a:pPr lvl="1"/>
            <a:r>
              <a:rPr lang="en-US" sz="3200" dirty="0" smtClean="0"/>
              <a:t>Anti-sense Oligonucleotides (ASO’s), </a:t>
            </a:r>
            <a:r>
              <a:rPr lang="en-US" sz="3200" dirty="0" err="1" smtClean="0"/>
              <a:t>siRNA</a:t>
            </a:r>
            <a:endParaRPr lang="en-US" sz="3200" dirty="0" smtClean="0"/>
          </a:p>
          <a:p>
            <a:pPr lvl="1"/>
            <a:r>
              <a:rPr lang="en-US" sz="3200" dirty="0" smtClean="0"/>
              <a:t>Gene Therapy (delivery systems)</a:t>
            </a:r>
          </a:p>
          <a:p>
            <a:pPr lvl="1"/>
            <a:r>
              <a:rPr lang="en-US" sz="3200" dirty="0" smtClean="0"/>
              <a:t>Stem cells</a:t>
            </a:r>
          </a:p>
          <a:p>
            <a:pPr lvl="1"/>
            <a:r>
              <a:rPr lang="en-US" sz="3200" dirty="0" smtClean="0"/>
              <a:t>Small molecules (more traditional)</a:t>
            </a:r>
            <a:endParaRPr lang="en-US" sz="3200" dirty="0"/>
          </a:p>
        </p:txBody>
      </p:sp>
    </p:spTree>
    <p:extLst>
      <p:ext uri="{BB962C8B-B14F-4D97-AF65-F5344CB8AC3E}">
        <p14:creationId xmlns:p14="http://schemas.microsoft.com/office/powerpoint/2010/main" val="34592554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67400" y="304800"/>
            <a:ext cx="5031118" cy="6348791"/>
          </a:xfrm>
          <a:prstGeom prst="rect">
            <a:avLst/>
          </a:prstGeom>
        </p:spPr>
      </p:pic>
      <p:sp>
        <p:nvSpPr>
          <p:cNvPr id="6" name="TextBox 5"/>
          <p:cNvSpPr txBox="1"/>
          <p:nvPr/>
        </p:nvSpPr>
        <p:spPr>
          <a:xfrm>
            <a:off x="381000" y="2133600"/>
            <a:ext cx="5695410" cy="4031873"/>
          </a:xfrm>
          <a:prstGeom prst="rect">
            <a:avLst/>
          </a:prstGeom>
          <a:noFill/>
        </p:spPr>
        <p:txBody>
          <a:bodyPr wrap="square" rtlCol="0">
            <a:spAutoFit/>
          </a:bodyPr>
          <a:lstStyle/>
          <a:p>
            <a:r>
              <a:rPr lang="en-US" sz="3200" b="1" dirty="0" smtClean="0"/>
              <a:t>SCA1 mice</a:t>
            </a:r>
          </a:p>
          <a:p>
            <a:r>
              <a:rPr lang="en-US" sz="2800" dirty="0" smtClean="0"/>
              <a:t>	-</a:t>
            </a:r>
            <a:r>
              <a:rPr lang="en-US" sz="2800" dirty="0" err="1" smtClean="0"/>
              <a:t>Transcriptome</a:t>
            </a:r>
            <a:r>
              <a:rPr lang="en-US" sz="2800" dirty="0" smtClean="0"/>
              <a:t> analysis in engineered SCA1 mice</a:t>
            </a:r>
          </a:p>
          <a:p>
            <a:r>
              <a:rPr lang="en-US" sz="2800" dirty="0"/>
              <a:t>	</a:t>
            </a:r>
            <a:r>
              <a:rPr lang="en-US" sz="2800" dirty="0" smtClean="0"/>
              <a:t>-find co-regulated genes</a:t>
            </a:r>
          </a:p>
          <a:p>
            <a:r>
              <a:rPr lang="en-US" sz="2800" dirty="0"/>
              <a:t>	</a:t>
            </a:r>
            <a:r>
              <a:rPr lang="en-US" sz="2800" dirty="0" smtClean="0"/>
              <a:t>-CCK elevated in a non-progressive mouse</a:t>
            </a:r>
          </a:p>
          <a:p>
            <a:r>
              <a:rPr lang="en-US" sz="2800" dirty="0"/>
              <a:t>	</a:t>
            </a:r>
            <a:r>
              <a:rPr lang="en-US" sz="2800" dirty="0" smtClean="0"/>
              <a:t>-without CCK, mice progress</a:t>
            </a:r>
          </a:p>
          <a:p>
            <a:r>
              <a:rPr lang="en-US" sz="2800" dirty="0"/>
              <a:t>	</a:t>
            </a:r>
            <a:r>
              <a:rPr lang="en-US" sz="2800" dirty="0" smtClean="0"/>
              <a:t>-maybe CCK is </a:t>
            </a:r>
            <a:r>
              <a:rPr lang="en-US" sz="2800" dirty="0" err="1" smtClean="0"/>
              <a:t>neuroprotective</a:t>
            </a:r>
            <a:endParaRPr lang="en-US" sz="2800" dirty="0"/>
          </a:p>
        </p:txBody>
      </p:sp>
      <p:sp>
        <p:nvSpPr>
          <p:cNvPr id="7" name="TextBox 6"/>
          <p:cNvSpPr txBox="1"/>
          <p:nvPr/>
        </p:nvSpPr>
        <p:spPr>
          <a:xfrm>
            <a:off x="3352800" y="6248400"/>
            <a:ext cx="1954782" cy="338554"/>
          </a:xfrm>
          <a:prstGeom prst="rect">
            <a:avLst/>
          </a:prstGeom>
          <a:noFill/>
        </p:spPr>
        <p:txBody>
          <a:bodyPr wrap="none" rtlCol="0">
            <a:spAutoFit/>
          </a:bodyPr>
          <a:lstStyle/>
          <a:p>
            <a:r>
              <a:rPr lang="en-US" sz="1600" dirty="0" smtClean="0"/>
              <a:t>Ingram et al. 2016</a:t>
            </a:r>
            <a:endParaRPr lang="en-US" sz="1600" dirty="0"/>
          </a:p>
        </p:txBody>
      </p:sp>
    </p:spTree>
    <p:extLst>
      <p:ext uri="{BB962C8B-B14F-4D97-AF65-F5344CB8AC3E}">
        <p14:creationId xmlns:p14="http://schemas.microsoft.com/office/powerpoint/2010/main" val="9792063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Preclinical Advances</a:t>
            </a:r>
            <a:endParaRPr lang="en-US" dirty="0"/>
          </a:p>
        </p:txBody>
      </p:sp>
      <p:sp>
        <p:nvSpPr>
          <p:cNvPr id="3" name="Content Placeholder 2"/>
          <p:cNvSpPr>
            <a:spLocks noGrp="1"/>
          </p:cNvSpPr>
          <p:nvPr>
            <p:ph idx="1"/>
          </p:nvPr>
        </p:nvSpPr>
        <p:spPr/>
        <p:txBody>
          <a:bodyPr/>
          <a:lstStyle/>
          <a:p>
            <a:r>
              <a:rPr lang="en-US" sz="2800" dirty="0" smtClean="0"/>
              <a:t>Drug Screens</a:t>
            </a:r>
          </a:p>
          <a:p>
            <a:pPr lvl="1"/>
            <a:r>
              <a:rPr lang="en-US" sz="2800" dirty="0" smtClean="0"/>
              <a:t>models are important</a:t>
            </a:r>
          </a:p>
          <a:p>
            <a:pPr lvl="2"/>
            <a:r>
              <a:rPr lang="en-US" sz="2400" dirty="0" smtClean="0"/>
              <a:t>Now 9 SCA3 mouse models</a:t>
            </a:r>
          </a:p>
          <a:p>
            <a:pPr lvl="2"/>
            <a:endParaRPr lang="en-US" sz="2400" dirty="0" smtClean="0"/>
          </a:p>
          <a:p>
            <a:pPr lvl="1" algn="ctr"/>
            <a:r>
              <a:rPr lang="en-US" sz="2800" dirty="0" smtClean="0"/>
              <a:t>Lower level models &lt; -------------- &gt;  Higher level models</a:t>
            </a:r>
          </a:p>
          <a:p>
            <a:pPr marL="457200" lvl="1" indent="0" algn="ctr">
              <a:buNone/>
            </a:pPr>
            <a:r>
              <a:rPr lang="en-US" sz="2800" dirty="0" smtClean="0"/>
              <a:t>Worms </a:t>
            </a:r>
            <a:r>
              <a:rPr lang="en-US" sz="2800" dirty="0" smtClean="0">
                <a:sym typeface="Wingdings"/>
              </a:rPr>
              <a:t>&lt; -------------- &gt;  Mice </a:t>
            </a:r>
            <a:endParaRPr lang="en-US" sz="2800" dirty="0" smtClean="0"/>
          </a:p>
          <a:p>
            <a:pPr marL="457200" lvl="1" indent="0" algn="ctr">
              <a:buNone/>
            </a:pPr>
            <a:r>
              <a:rPr lang="en-US" sz="2800" dirty="0" smtClean="0"/>
              <a:t>  Efficiency &lt; -------------- &gt; Accuracy</a:t>
            </a:r>
          </a:p>
          <a:p>
            <a:pPr marL="457200" lvl="1" indent="0">
              <a:buNone/>
            </a:pPr>
            <a:endParaRPr lang="en-US" dirty="0"/>
          </a:p>
        </p:txBody>
      </p:sp>
    </p:spTree>
    <p:extLst>
      <p:ext uri="{BB962C8B-B14F-4D97-AF65-F5344CB8AC3E}">
        <p14:creationId xmlns:p14="http://schemas.microsoft.com/office/powerpoint/2010/main" val="305465577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ain-2015-00722-File01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762000"/>
            <a:ext cx="8839200" cy="6629400"/>
          </a:xfrm>
          <a:prstGeom prst="rect">
            <a:avLst/>
          </a:prstGeom>
        </p:spPr>
      </p:pic>
      <p:sp>
        <p:nvSpPr>
          <p:cNvPr id="8" name="TextBox 7"/>
          <p:cNvSpPr txBox="1"/>
          <p:nvPr/>
        </p:nvSpPr>
        <p:spPr>
          <a:xfrm>
            <a:off x="287867" y="1998132"/>
            <a:ext cx="2302933" cy="3170099"/>
          </a:xfrm>
          <a:prstGeom prst="rect">
            <a:avLst/>
          </a:prstGeom>
          <a:noFill/>
        </p:spPr>
        <p:txBody>
          <a:bodyPr wrap="square" rtlCol="0">
            <a:spAutoFit/>
          </a:bodyPr>
          <a:lstStyle/>
          <a:p>
            <a:r>
              <a:rPr lang="en-US" sz="3200" b="1" dirty="0" smtClean="0"/>
              <a:t>Screen for SCA3</a:t>
            </a:r>
          </a:p>
          <a:p>
            <a:r>
              <a:rPr lang="en-US" sz="3200" dirty="0"/>
              <a:t> </a:t>
            </a:r>
            <a:r>
              <a:rPr lang="en-US" sz="3200" dirty="0" smtClean="0"/>
              <a:t> </a:t>
            </a:r>
            <a:r>
              <a:rPr lang="en-US" sz="2400" dirty="0" smtClean="0"/>
              <a:t> -worms and mice</a:t>
            </a:r>
          </a:p>
          <a:p>
            <a:endParaRPr lang="en-US" sz="2400" dirty="0" smtClean="0"/>
          </a:p>
          <a:p>
            <a:endParaRPr lang="en-US" sz="2400" dirty="0"/>
          </a:p>
          <a:p>
            <a:endParaRPr lang="en-US" sz="3200" dirty="0"/>
          </a:p>
        </p:txBody>
      </p:sp>
      <p:sp>
        <p:nvSpPr>
          <p:cNvPr id="9" name="TextBox 8"/>
          <p:cNvSpPr txBox="1"/>
          <p:nvPr/>
        </p:nvSpPr>
        <p:spPr>
          <a:xfrm>
            <a:off x="457200" y="5960533"/>
            <a:ext cx="3011011" cy="369332"/>
          </a:xfrm>
          <a:prstGeom prst="rect">
            <a:avLst/>
          </a:prstGeom>
          <a:noFill/>
        </p:spPr>
        <p:txBody>
          <a:bodyPr wrap="none" rtlCol="0">
            <a:spAutoFit/>
          </a:bodyPr>
          <a:lstStyle/>
          <a:p>
            <a:r>
              <a:rPr lang="en-US" dirty="0" smtClean="0"/>
              <a:t>Teixeira-Castro </a:t>
            </a:r>
            <a:r>
              <a:rPr lang="en-US" i="1" dirty="0" smtClean="0"/>
              <a:t>et al</a:t>
            </a:r>
            <a:r>
              <a:rPr lang="en-US" dirty="0" smtClean="0"/>
              <a:t>. 2015</a:t>
            </a:r>
            <a:endParaRPr lang="en-US" dirty="0"/>
          </a:p>
        </p:txBody>
      </p:sp>
    </p:spTree>
    <p:extLst>
      <p:ext uri="{BB962C8B-B14F-4D97-AF65-F5344CB8AC3E}">
        <p14:creationId xmlns:p14="http://schemas.microsoft.com/office/powerpoint/2010/main" val="326670398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673418" y="533400"/>
            <a:ext cx="5400981" cy="6062640"/>
          </a:xfrm>
          <a:prstGeom prst="rect">
            <a:avLst/>
          </a:prstGeom>
        </p:spPr>
      </p:pic>
      <p:sp>
        <p:nvSpPr>
          <p:cNvPr id="9" name="TextBox 8"/>
          <p:cNvSpPr txBox="1"/>
          <p:nvPr/>
        </p:nvSpPr>
        <p:spPr>
          <a:xfrm>
            <a:off x="750425" y="2193790"/>
            <a:ext cx="5040775" cy="1384995"/>
          </a:xfrm>
          <a:prstGeom prst="rect">
            <a:avLst/>
          </a:prstGeom>
          <a:noFill/>
        </p:spPr>
        <p:txBody>
          <a:bodyPr wrap="square" rtlCol="0">
            <a:spAutoFit/>
          </a:bodyPr>
          <a:lstStyle/>
          <a:p>
            <a:r>
              <a:rPr lang="en-US" sz="2800" dirty="0" smtClean="0"/>
              <a:t>Citalopram improved locomotion and reduced aggregates in worms</a:t>
            </a:r>
            <a:endParaRPr lang="en-US" sz="2800" dirty="0"/>
          </a:p>
        </p:txBody>
      </p:sp>
    </p:spTree>
    <p:extLst>
      <p:ext uri="{BB962C8B-B14F-4D97-AF65-F5344CB8AC3E}">
        <p14:creationId xmlns:p14="http://schemas.microsoft.com/office/powerpoint/2010/main" val="237754502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536700"/>
            <a:ext cx="12192000" cy="3784144"/>
          </a:xfrm>
          <a:prstGeom prst="rect">
            <a:avLst/>
          </a:prstGeom>
        </p:spPr>
      </p:pic>
      <p:sp>
        <p:nvSpPr>
          <p:cNvPr id="5" name="TextBox 4"/>
          <p:cNvSpPr txBox="1"/>
          <p:nvPr/>
        </p:nvSpPr>
        <p:spPr>
          <a:xfrm>
            <a:off x="1981200" y="5715000"/>
            <a:ext cx="7414860" cy="646331"/>
          </a:xfrm>
          <a:prstGeom prst="rect">
            <a:avLst/>
          </a:prstGeom>
          <a:noFill/>
        </p:spPr>
        <p:txBody>
          <a:bodyPr wrap="none" rtlCol="0">
            <a:spAutoFit/>
          </a:bodyPr>
          <a:lstStyle/>
          <a:p>
            <a:r>
              <a:rPr lang="en-US" sz="3600" dirty="0" smtClean="0"/>
              <a:t>…and had some benefit in mice</a:t>
            </a:r>
            <a:endParaRPr lang="en-US" sz="3600" dirty="0"/>
          </a:p>
        </p:txBody>
      </p:sp>
    </p:spTree>
    <p:extLst>
      <p:ext uri="{BB962C8B-B14F-4D97-AF65-F5344CB8AC3E}">
        <p14:creationId xmlns:p14="http://schemas.microsoft.com/office/powerpoint/2010/main" val="1903812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Advances</a:t>
            </a:r>
            <a:endParaRPr lang="en-US" dirty="0"/>
          </a:p>
        </p:txBody>
      </p:sp>
      <p:sp>
        <p:nvSpPr>
          <p:cNvPr id="3" name="Content Placeholder 2"/>
          <p:cNvSpPr>
            <a:spLocks noGrp="1"/>
          </p:cNvSpPr>
          <p:nvPr>
            <p:ph idx="1"/>
          </p:nvPr>
        </p:nvSpPr>
        <p:spPr/>
        <p:txBody>
          <a:bodyPr>
            <a:normAutofit/>
          </a:bodyPr>
          <a:lstStyle/>
          <a:p>
            <a:r>
              <a:rPr lang="en-US" sz="3200" dirty="0" smtClean="0"/>
              <a:t>Longitudinal Studies</a:t>
            </a:r>
          </a:p>
          <a:p>
            <a:pPr marL="0" indent="0">
              <a:buNone/>
            </a:pPr>
            <a:endParaRPr lang="en-US" sz="3200" dirty="0"/>
          </a:p>
        </p:txBody>
      </p:sp>
    </p:spTree>
    <p:extLst>
      <p:ext uri="{BB962C8B-B14F-4D97-AF65-F5344CB8AC3E}">
        <p14:creationId xmlns:p14="http://schemas.microsoft.com/office/powerpoint/2010/main" val="134678486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gression.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00" y="609600"/>
            <a:ext cx="6138641" cy="5943600"/>
          </a:xfrm>
          <a:prstGeom prst="rect">
            <a:avLst/>
          </a:prstGeom>
        </p:spPr>
      </p:pic>
      <p:sp>
        <p:nvSpPr>
          <p:cNvPr id="5" name="TextBox 4"/>
          <p:cNvSpPr txBox="1"/>
          <p:nvPr/>
        </p:nvSpPr>
        <p:spPr>
          <a:xfrm>
            <a:off x="500283" y="2097570"/>
            <a:ext cx="3843117" cy="1754327"/>
          </a:xfrm>
          <a:prstGeom prst="rect">
            <a:avLst/>
          </a:prstGeom>
          <a:noFill/>
        </p:spPr>
        <p:txBody>
          <a:bodyPr wrap="square" rtlCol="0">
            <a:spAutoFit/>
          </a:bodyPr>
          <a:lstStyle/>
          <a:p>
            <a:r>
              <a:rPr lang="en-US" sz="3600" dirty="0" smtClean="0"/>
              <a:t>Multi-year follow-up of SCA 1,2,3 and 6</a:t>
            </a:r>
            <a:endParaRPr lang="en-US" sz="3600" dirty="0"/>
          </a:p>
        </p:txBody>
      </p:sp>
      <p:sp>
        <p:nvSpPr>
          <p:cNvPr id="6" name="TextBox 5"/>
          <p:cNvSpPr txBox="1"/>
          <p:nvPr/>
        </p:nvSpPr>
        <p:spPr>
          <a:xfrm>
            <a:off x="643467" y="5842000"/>
            <a:ext cx="2157224" cy="369332"/>
          </a:xfrm>
          <a:prstGeom prst="rect">
            <a:avLst/>
          </a:prstGeom>
          <a:noFill/>
        </p:spPr>
        <p:txBody>
          <a:bodyPr wrap="none" rtlCol="0">
            <a:spAutoFit/>
          </a:bodyPr>
          <a:lstStyle/>
          <a:p>
            <a:r>
              <a:rPr lang="en-US" dirty="0" smtClean="0"/>
              <a:t>Jacobi </a:t>
            </a:r>
            <a:r>
              <a:rPr lang="en-US" i="1" dirty="0" smtClean="0"/>
              <a:t>et al.</a:t>
            </a:r>
            <a:r>
              <a:rPr lang="en-US" dirty="0" smtClean="0"/>
              <a:t> 2015</a:t>
            </a:r>
            <a:endParaRPr lang="en-US" dirty="0"/>
          </a:p>
        </p:txBody>
      </p:sp>
    </p:spTree>
    <p:extLst>
      <p:ext uri="{BB962C8B-B14F-4D97-AF65-F5344CB8AC3E}">
        <p14:creationId xmlns:p14="http://schemas.microsoft.com/office/powerpoint/2010/main" val="25042891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wer analysis.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066800"/>
            <a:ext cx="7594600" cy="5003800"/>
          </a:xfrm>
          <a:prstGeom prst="rect">
            <a:avLst/>
          </a:prstGeom>
        </p:spPr>
      </p:pic>
      <p:sp>
        <p:nvSpPr>
          <p:cNvPr id="3" name="TextBox 2"/>
          <p:cNvSpPr txBox="1"/>
          <p:nvPr/>
        </p:nvSpPr>
        <p:spPr>
          <a:xfrm>
            <a:off x="327108" y="1847402"/>
            <a:ext cx="3635292" cy="2862322"/>
          </a:xfrm>
          <a:prstGeom prst="rect">
            <a:avLst/>
          </a:prstGeom>
          <a:noFill/>
        </p:spPr>
        <p:txBody>
          <a:bodyPr wrap="square" rtlCol="0">
            <a:spAutoFit/>
          </a:bodyPr>
          <a:lstStyle/>
          <a:p>
            <a:r>
              <a:rPr lang="en-US" sz="3600" dirty="0" smtClean="0"/>
              <a:t>How many patients are needed for a 1 year clinical study?</a:t>
            </a:r>
            <a:endParaRPr lang="en-US" sz="3600" dirty="0"/>
          </a:p>
        </p:txBody>
      </p:sp>
    </p:spTree>
    <p:extLst>
      <p:ext uri="{BB962C8B-B14F-4D97-AF65-F5344CB8AC3E}">
        <p14:creationId xmlns:p14="http://schemas.microsoft.com/office/powerpoint/2010/main" val="121685629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171450"/>
            <a:ext cx="6347713" cy="1581150"/>
          </a:xfrm>
        </p:spPr>
        <p:txBody>
          <a:bodyPr>
            <a:normAutofit/>
          </a:bodyPr>
          <a:lstStyle/>
          <a:p>
            <a:pPr algn="ctr"/>
            <a:r>
              <a:rPr lang="en-US" dirty="0" smtClean="0">
                <a:solidFill>
                  <a:schemeClr val="accent2"/>
                </a:solidFill>
              </a:rPr>
              <a:t/>
            </a:r>
            <a:br>
              <a:rPr lang="en-US" dirty="0" smtClean="0">
                <a:solidFill>
                  <a:schemeClr val="accent2"/>
                </a:solidFill>
              </a:rPr>
            </a:br>
            <a:r>
              <a:rPr lang="en-US" b="1" dirty="0" smtClean="0">
                <a:solidFill>
                  <a:schemeClr val="tx1"/>
                </a:solidFill>
              </a:rPr>
              <a:t>Disclaimer</a:t>
            </a:r>
            <a:endParaRPr lang="en-US" b="1" dirty="0">
              <a:solidFill>
                <a:schemeClr val="tx1"/>
              </a:solidFill>
            </a:endParaRPr>
          </a:p>
        </p:txBody>
      </p:sp>
      <p:sp>
        <p:nvSpPr>
          <p:cNvPr id="3" name="Content Placeholder 2"/>
          <p:cNvSpPr>
            <a:spLocks noGrp="1"/>
          </p:cNvSpPr>
          <p:nvPr>
            <p:ph idx="1"/>
          </p:nvPr>
        </p:nvSpPr>
        <p:spPr>
          <a:xfrm>
            <a:off x="3124201" y="1695450"/>
            <a:ext cx="6858001" cy="4705350"/>
          </a:xfrm>
        </p:spPr>
        <p:txBody>
          <a:bodyPr>
            <a:noAutofit/>
          </a:bodyPr>
          <a:lstStyle/>
          <a:p>
            <a:pPr>
              <a:buFont typeface="Wingdings" pitchFamily="2" charset="2"/>
              <a:buChar char="§"/>
            </a:pPr>
            <a:r>
              <a:rPr lang="en-US" sz="2000" dirty="0"/>
              <a:t>The information provided by speakers in any presentation made as part of the 2016 NAF Annual Ataxia Conference is for informational use only.</a:t>
            </a:r>
          </a:p>
          <a:p>
            <a:pPr>
              <a:buFont typeface="Wingdings" pitchFamily="2" charset="2"/>
              <a:buChar char="§"/>
            </a:pPr>
            <a:r>
              <a:rPr lang="en-US" sz="2000" dirty="0"/>
              <a:t>NAF encourages all attendees to consult with their primary care provider, neurologist, or other health care provider about any advice, exercise,  therapies, medication, treatment, nutritional supplement, or regimen that may have been mentioned as part of any presentation.</a:t>
            </a:r>
          </a:p>
          <a:p>
            <a:pPr>
              <a:buFont typeface="Wingdings" pitchFamily="2" charset="2"/>
              <a:buChar char="§"/>
            </a:pPr>
            <a:r>
              <a:rPr lang="en-US" sz="2000" dirty="0"/>
              <a:t>Products or services mentioned during these presentations does not imply endorsement by NAF. </a:t>
            </a:r>
          </a:p>
        </p:txBody>
      </p:sp>
      <p:pic>
        <p:nvPicPr>
          <p:cNvPr id="4" name="Picture 3" descr="atalogo.gif"/>
          <p:cNvPicPr>
            <a:picLocks noChangeAspect="1"/>
          </p:cNvPicPr>
          <p:nvPr/>
        </p:nvPicPr>
        <p:blipFill>
          <a:blip r:embed="rId3" cstate="print"/>
          <a:stretch>
            <a:fillRect/>
          </a:stretch>
        </p:blipFill>
        <p:spPr>
          <a:xfrm>
            <a:off x="2362200" y="5448300"/>
            <a:ext cx="3810000" cy="95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Advances</a:t>
            </a:r>
            <a:endParaRPr lang="en-US" dirty="0"/>
          </a:p>
        </p:txBody>
      </p:sp>
      <p:sp>
        <p:nvSpPr>
          <p:cNvPr id="3" name="Content Placeholder 2"/>
          <p:cNvSpPr>
            <a:spLocks noGrp="1"/>
          </p:cNvSpPr>
          <p:nvPr>
            <p:ph idx="1"/>
          </p:nvPr>
        </p:nvSpPr>
        <p:spPr/>
        <p:txBody>
          <a:bodyPr/>
          <a:lstStyle/>
          <a:p>
            <a:r>
              <a:rPr lang="en-US" sz="2800" dirty="0" smtClean="0"/>
              <a:t>Should we use something other than an ataxia scale?</a:t>
            </a:r>
          </a:p>
          <a:p>
            <a:pPr lvl="1"/>
            <a:r>
              <a:rPr lang="en-US" sz="2800" dirty="0" smtClean="0"/>
              <a:t>-imaging and other biomarker studies</a:t>
            </a:r>
          </a:p>
          <a:p>
            <a:pPr lvl="1"/>
            <a:endParaRPr lang="en-US" sz="2800" dirty="0"/>
          </a:p>
          <a:p>
            <a:r>
              <a:rPr lang="en-US" sz="2800" dirty="0" smtClean="0"/>
              <a:t>Do we have therapeutic candidates?</a:t>
            </a:r>
          </a:p>
          <a:p>
            <a:pPr lvl="1"/>
            <a:r>
              <a:rPr lang="en-US" sz="2800" dirty="0" smtClean="0"/>
              <a:t>Exercise</a:t>
            </a:r>
          </a:p>
          <a:p>
            <a:pPr lvl="1"/>
            <a:r>
              <a:rPr lang="en-US" sz="2800" dirty="0" smtClean="0"/>
              <a:t>Existing medicines that are used for other conditions (</a:t>
            </a:r>
            <a:r>
              <a:rPr lang="en-US" sz="2800" dirty="0" err="1" smtClean="0"/>
              <a:t>riluzole</a:t>
            </a:r>
            <a:r>
              <a:rPr lang="en-US" sz="2800" dirty="0" smtClean="0"/>
              <a:t>, </a:t>
            </a:r>
            <a:r>
              <a:rPr lang="en-US" sz="2800" dirty="0" err="1" smtClean="0"/>
              <a:t>varenicline</a:t>
            </a:r>
            <a:r>
              <a:rPr lang="en-US" sz="2800" dirty="0" smtClean="0"/>
              <a:t>, citalopram)</a:t>
            </a:r>
          </a:p>
          <a:p>
            <a:pPr lvl="1"/>
            <a:r>
              <a:rPr lang="en-US" sz="2800" dirty="0" smtClean="0"/>
              <a:t>Disease-specific therapies based on disease mechanisms</a:t>
            </a:r>
          </a:p>
          <a:p>
            <a:pPr lvl="1"/>
            <a:endParaRPr lang="en-US" dirty="0"/>
          </a:p>
        </p:txBody>
      </p:sp>
    </p:spTree>
    <p:extLst>
      <p:ext uri="{BB962C8B-B14F-4D97-AF65-F5344CB8AC3E}">
        <p14:creationId xmlns:p14="http://schemas.microsoft.com/office/powerpoint/2010/main" val="3609438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Advances</a:t>
            </a:r>
            <a:endParaRPr lang="en-US" dirty="0"/>
          </a:p>
        </p:txBody>
      </p:sp>
      <p:sp>
        <p:nvSpPr>
          <p:cNvPr id="3" name="Content Placeholder 2"/>
          <p:cNvSpPr>
            <a:spLocks noGrp="1"/>
          </p:cNvSpPr>
          <p:nvPr>
            <p:ph idx="1"/>
          </p:nvPr>
        </p:nvSpPr>
        <p:spPr/>
        <p:txBody>
          <a:bodyPr>
            <a:normAutofit/>
          </a:bodyPr>
          <a:lstStyle/>
          <a:p>
            <a:r>
              <a:rPr lang="en-US" sz="3200" dirty="0" smtClean="0"/>
              <a:t>Longitudinal Studies</a:t>
            </a:r>
          </a:p>
          <a:p>
            <a:r>
              <a:rPr lang="en-US" sz="3200" b="1" dirty="0" smtClean="0"/>
              <a:t>Possible treatments</a:t>
            </a:r>
            <a:endParaRPr lang="en-US" sz="3200" b="1" dirty="0"/>
          </a:p>
        </p:txBody>
      </p:sp>
    </p:spTree>
    <p:extLst>
      <p:ext uri="{BB962C8B-B14F-4D97-AF65-F5344CB8AC3E}">
        <p14:creationId xmlns:p14="http://schemas.microsoft.com/office/powerpoint/2010/main" val="13328157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Advances</a:t>
            </a:r>
            <a:endParaRPr lang="en-US" dirty="0"/>
          </a:p>
        </p:txBody>
      </p:sp>
      <p:sp>
        <p:nvSpPr>
          <p:cNvPr id="3" name="Content Placeholder 2"/>
          <p:cNvSpPr>
            <a:spLocks noGrp="1"/>
          </p:cNvSpPr>
          <p:nvPr>
            <p:ph idx="1"/>
          </p:nvPr>
        </p:nvSpPr>
        <p:spPr/>
        <p:txBody>
          <a:bodyPr>
            <a:normAutofit/>
          </a:bodyPr>
          <a:lstStyle/>
          <a:p>
            <a:r>
              <a:rPr lang="en-US" sz="2800" dirty="0" err="1" smtClean="0"/>
              <a:t>Riluzole</a:t>
            </a:r>
            <a:r>
              <a:rPr lang="en-US" sz="2800" dirty="0" smtClean="0"/>
              <a:t>  </a:t>
            </a:r>
          </a:p>
          <a:p>
            <a:pPr lvl="1"/>
            <a:r>
              <a:rPr lang="en-US" sz="2800" dirty="0" smtClean="0"/>
              <a:t>Used for ALS</a:t>
            </a:r>
          </a:p>
          <a:p>
            <a:pPr lvl="1"/>
            <a:r>
              <a:rPr lang="en-US" sz="2800" dirty="0" smtClean="0"/>
              <a:t>Expensive</a:t>
            </a:r>
          </a:p>
          <a:p>
            <a:pPr lvl="1"/>
            <a:r>
              <a:rPr lang="en-US" sz="2800" dirty="0" smtClean="0"/>
              <a:t>Liver toxicity</a:t>
            </a:r>
          </a:p>
          <a:p>
            <a:pPr lvl="1"/>
            <a:r>
              <a:rPr lang="en-US" sz="2800" dirty="0" smtClean="0"/>
              <a:t>Multiple mechanisms, some of which may be relevant to ataxia</a:t>
            </a:r>
            <a:endParaRPr lang="en-US" sz="2800" dirty="0"/>
          </a:p>
        </p:txBody>
      </p:sp>
    </p:spTree>
    <p:extLst>
      <p:ext uri="{BB962C8B-B14F-4D97-AF65-F5344CB8AC3E}">
        <p14:creationId xmlns:p14="http://schemas.microsoft.com/office/powerpoint/2010/main" val="16657764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943600" y="228600"/>
            <a:ext cx="4979957" cy="6477000"/>
          </a:xfrm>
          <a:prstGeom prst="rect">
            <a:avLst/>
          </a:prstGeom>
        </p:spPr>
      </p:pic>
      <p:sp>
        <p:nvSpPr>
          <p:cNvPr id="6" name="TextBox 5"/>
          <p:cNvSpPr txBox="1"/>
          <p:nvPr/>
        </p:nvSpPr>
        <p:spPr>
          <a:xfrm>
            <a:off x="457200" y="1600200"/>
            <a:ext cx="4910667" cy="4832093"/>
          </a:xfrm>
          <a:prstGeom prst="rect">
            <a:avLst/>
          </a:prstGeom>
          <a:noFill/>
        </p:spPr>
        <p:txBody>
          <a:bodyPr wrap="square" rtlCol="0">
            <a:spAutoFit/>
          </a:bodyPr>
          <a:lstStyle/>
          <a:p>
            <a:r>
              <a:rPr lang="en-US" sz="2800" b="1" dirty="0" smtClean="0"/>
              <a:t>Italian Study 2015</a:t>
            </a:r>
          </a:p>
          <a:p>
            <a:r>
              <a:rPr lang="en-US" sz="2800" dirty="0" smtClean="0"/>
              <a:t>30 patients each </a:t>
            </a:r>
          </a:p>
          <a:p>
            <a:r>
              <a:rPr lang="en-US" sz="2800" dirty="0"/>
              <a:t>	</a:t>
            </a:r>
            <a:r>
              <a:rPr lang="en-US" sz="2800" dirty="0" smtClean="0"/>
              <a:t>placebo and </a:t>
            </a:r>
            <a:r>
              <a:rPr lang="en-US" sz="2800" dirty="0" err="1" smtClean="0"/>
              <a:t>riluzole</a:t>
            </a:r>
            <a:endParaRPr lang="en-US" sz="2800" dirty="0" smtClean="0"/>
          </a:p>
          <a:p>
            <a:r>
              <a:rPr lang="en-US" sz="2800" dirty="0" smtClean="0"/>
              <a:t>SARA at 3 and 12 months.</a:t>
            </a:r>
          </a:p>
          <a:p>
            <a:endParaRPr lang="en-US" sz="2800" dirty="0"/>
          </a:p>
          <a:p>
            <a:r>
              <a:rPr lang="en-US" sz="2800" dirty="0" smtClean="0"/>
              <a:t>Results:</a:t>
            </a:r>
          </a:p>
          <a:p>
            <a:r>
              <a:rPr lang="en-US" sz="2800" dirty="0" smtClean="0"/>
              <a:t>-Indications of benefit</a:t>
            </a:r>
          </a:p>
          <a:p>
            <a:r>
              <a:rPr lang="en-US" sz="2800" dirty="0" smtClean="0"/>
              <a:t>-heterogeneity of subjects a problem</a:t>
            </a:r>
          </a:p>
          <a:p>
            <a:r>
              <a:rPr lang="en-US" sz="2800" dirty="0" smtClean="0"/>
              <a:t>-low numbers of subjects a problem</a:t>
            </a:r>
          </a:p>
        </p:txBody>
      </p:sp>
      <p:sp>
        <p:nvSpPr>
          <p:cNvPr id="7" name="TextBox 6"/>
          <p:cNvSpPr txBox="1"/>
          <p:nvPr/>
        </p:nvSpPr>
        <p:spPr>
          <a:xfrm>
            <a:off x="3352800" y="6324600"/>
            <a:ext cx="2341506" cy="369332"/>
          </a:xfrm>
          <a:prstGeom prst="rect">
            <a:avLst/>
          </a:prstGeom>
          <a:noFill/>
        </p:spPr>
        <p:txBody>
          <a:bodyPr wrap="none" rtlCol="0">
            <a:spAutoFit/>
          </a:bodyPr>
          <a:lstStyle/>
          <a:p>
            <a:r>
              <a:rPr lang="en-US" dirty="0" smtClean="0"/>
              <a:t>Romano </a:t>
            </a:r>
            <a:r>
              <a:rPr lang="en-US" i="1" dirty="0" smtClean="0"/>
              <a:t>et al.</a:t>
            </a:r>
            <a:r>
              <a:rPr lang="en-US" dirty="0" smtClean="0"/>
              <a:t> 2015</a:t>
            </a:r>
            <a:endParaRPr lang="en-US" dirty="0"/>
          </a:p>
        </p:txBody>
      </p:sp>
    </p:spTree>
    <p:extLst>
      <p:ext uri="{BB962C8B-B14F-4D97-AF65-F5344CB8AC3E}">
        <p14:creationId xmlns:p14="http://schemas.microsoft.com/office/powerpoint/2010/main" val="24623014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194561"/>
            <a:ext cx="10820400" cy="2682240"/>
          </a:xfrm>
        </p:spPr>
        <p:txBody>
          <a:bodyPr/>
          <a:lstStyle/>
          <a:p>
            <a:r>
              <a:rPr lang="en-US" sz="3200" dirty="0" smtClean="0"/>
              <a:t>So the question you will no doubt have is …</a:t>
            </a:r>
          </a:p>
          <a:p>
            <a:endParaRPr lang="en-US" sz="2400" dirty="0"/>
          </a:p>
          <a:p>
            <a:r>
              <a:rPr lang="en-US" sz="3600" b="1" dirty="0" smtClean="0"/>
              <a:t>H</a:t>
            </a:r>
            <a:r>
              <a:rPr lang="en-US" sz="4000" b="1" dirty="0" smtClean="0"/>
              <a:t>ow should I be treated, right now, not in the future, but now?</a:t>
            </a:r>
            <a:endParaRPr lang="en-US" sz="3600" b="1" dirty="0" smtClean="0"/>
          </a:p>
          <a:p>
            <a:endParaRPr lang="en-US" dirty="0"/>
          </a:p>
          <a:p>
            <a:endParaRPr lang="en-US" dirty="0"/>
          </a:p>
        </p:txBody>
      </p:sp>
    </p:spTree>
    <p:extLst>
      <p:ext uri="{BB962C8B-B14F-4D97-AF65-F5344CB8AC3E}">
        <p14:creationId xmlns:p14="http://schemas.microsoft.com/office/powerpoint/2010/main" val="29482739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r>
              <a:rPr lang="en-US" sz="3600" dirty="0" smtClean="0"/>
              <a:t>My best answer: Work it out with your own doctor.  But please continue to recognize the imperative nature for rigorous research.  If everyone is taking unproven treatments, it may become more difficult to enroll subjects in the upcoming trials.</a:t>
            </a:r>
            <a:endParaRPr lang="en-US" sz="3600" dirty="0"/>
          </a:p>
        </p:txBody>
      </p:sp>
    </p:spTree>
    <p:extLst>
      <p:ext uri="{BB962C8B-B14F-4D97-AF65-F5344CB8AC3E}">
        <p14:creationId xmlns:p14="http://schemas.microsoft.com/office/powerpoint/2010/main" val="333221493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8610600" cy="1293028"/>
          </a:xfrm>
        </p:spPr>
        <p:txBody>
          <a:bodyPr/>
          <a:lstStyle/>
          <a:p>
            <a:r>
              <a:rPr lang="en-US" dirty="0" smtClean="0"/>
              <a:t>Future directions</a:t>
            </a:r>
            <a:endParaRPr lang="en-US" dirty="0"/>
          </a:p>
        </p:txBody>
      </p:sp>
      <p:sp>
        <p:nvSpPr>
          <p:cNvPr id="3" name="Content Placeholder 2"/>
          <p:cNvSpPr>
            <a:spLocks noGrp="1"/>
          </p:cNvSpPr>
          <p:nvPr>
            <p:ph idx="1"/>
          </p:nvPr>
        </p:nvSpPr>
        <p:spPr>
          <a:xfrm>
            <a:off x="838200" y="1371600"/>
            <a:ext cx="11049000" cy="5334000"/>
          </a:xfrm>
        </p:spPr>
        <p:txBody>
          <a:bodyPr>
            <a:noAutofit/>
          </a:bodyPr>
          <a:lstStyle/>
          <a:p>
            <a:r>
              <a:rPr lang="en-US" sz="2800" b="1" dirty="0" smtClean="0"/>
              <a:t>Continue to advance our understanding of known ataxias</a:t>
            </a:r>
          </a:p>
          <a:p>
            <a:endParaRPr lang="en-US" sz="2400" dirty="0"/>
          </a:p>
        </p:txBody>
      </p:sp>
    </p:spTree>
    <p:extLst>
      <p:ext uri="{BB962C8B-B14F-4D97-AF65-F5344CB8AC3E}">
        <p14:creationId xmlns:p14="http://schemas.microsoft.com/office/powerpoint/2010/main" val="125698063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8610600" cy="1293028"/>
          </a:xfrm>
        </p:spPr>
        <p:txBody>
          <a:bodyPr/>
          <a:lstStyle/>
          <a:p>
            <a:r>
              <a:rPr lang="en-US" dirty="0" smtClean="0"/>
              <a:t>Future directions</a:t>
            </a:r>
            <a:endParaRPr lang="en-US" dirty="0"/>
          </a:p>
        </p:txBody>
      </p:sp>
      <p:sp>
        <p:nvSpPr>
          <p:cNvPr id="3" name="Content Placeholder 2"/>
          <p:cNvSpPr>
            <a:spLocks noGrp="1"/>
          </p:cNvSpPr>
          <p:nvPr>
            <p:ph idx="1"/>
          </p:nvPr>
        </p:nvSpPr>
        <p:spPr>
          <a:xfrm>
            <a:off x="838200" y="1371600"/>
            <a:ext cx="11049000" cy="5334000"/>
          </a:xfrm>
        </p:spPr>
        <p:txBody>
          <a:bodyPr>
            <a:noAutofit/>
          </a:bodyPr>
          <a:lstStyle/>
          <a:p>
            <a:r>
              <a:rPr lang="en-US" sz="2800" b="1" dirty="0" smtClean="0"/>
              <a:t>Continue to advance our understanding of known ataxias</a:t>
            </a:r>
          </a:p>
          <a:p>
            <a:r>
              <a:rPr lang="en-US" sz="2800" b="1" dirty="0" smtClean="0"/>
              <a:t>Find new ataxias</a:t>
            </a:r>
          </a:p>
          <a:p>
            <a:endParaRPr lang="en-US" sz="2400" dirty="0"/>
          </a:p>
        </p:txBody>
      </p:sp>
    </p:spTree>
    <p:extLst>
      <p:ext uri="{BB962C8B-B14F-4D97-AF65-F5344CB8AC3E}">
        <p14:creationId xmlns:p14="http://schemas.microsoft.com/office/powerpoint/2010/main" val="6904844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8610600" cy="1293028"/>
          </a:xfrm>
        </p:spPr>
        <p:txBody>
          <a:bodyPr/>
          <a:lstStyle/>
          <a:p>
            <a:r>
              <a:rPr lang="en-US" dirty="0" smtClean="0"/>
              <a:t>Future directions</a:t>
            </a:r>
            <a:endParaRPr lang="en-US" dirty="0"/>
          </a:p>
        </p:txBody>
      </p:sp>
      <p:sp>
        <p:nvSpPr>
          <p:cNvPr id="3" name="Content Placeholder 2"/>
          <p:cNvSpPr>
            <a:spLocks noGrp="1"/>
          </p:cNvSpPr>
          <p:nvPr>
            <p:ph idx="1"/>
          </p:nvPr>
        </p:nvSpPr>
        <p:spPr>
          <a:xfrm>
            <a:off x="838200" y="1371600"/>
            <a:ext cx="11049000" cy="5334000"/>
          </a:xfrm>
        </p:spPr>
        <p:txBody>
          <a:bodyPr>
            <a:noAutofit/>
          </a:bodyPr>
          <a:lstStyle/>
          <a:p>
            <a:r>
              <a:rPr lang="en-US" sz="2800" b="1" dirty="0" smtClean="0"/>
              <a:t>Continue to advance our understanding of known ataxias</a:t>
            </a:r>
          </a:p>
          <a:p>
            <a:r>
              <a:rPr lang="en-US" sz="2800" b="1" dirty="0" smtClean="0"/>
              <a:t>Find new ataxias</a:t>
            </a:r>
          </a:p>
          <a:p>
            <a:r>
              <a:rPr lang="en-US" sz="2800" b="1" dirty="0" smtClean="0"/>
              <a:t>Refine therapeutic screens of existing compounds and development of new agents (ASOs etc.)</a:t>
            </a:r>
          </a:p>
          <a:p>
            <a:endParaRPr lang="en-US" sz="2400" dirty="0"/>
          </a:p>
        </p:txBody>
      </p:sp>
    </p:spTree>
    <p:extLst>
      <p:ext uri="{BB962C8B-B14F-4D97-AF65-F5344CB8AC3E}">
        <p14:creationId xmlns:p14="http://schemas.microsoft.com/office/powerpoint/2010/main" val="47184751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8610600" cy="1293028"/>
          </a:xfrm>
        </p:spPr>
        <p:txBody>
          <a:bodyPr/>
          <a:lstStyle/>
          <a:p>
            <a:r>
              <a:rPr lang="en-US" dirty="0" smtClean="0"/>
              <a:t>Future directions</a:t>
            </a:r>
            <a:endParaRPr lang="en-US" dirty="0"/>
          </a:p>
        </p:txBody>
      </p:sp>
      <p:sp>
        <p:nvSpPr>
          <p:cNvPr id="3" name="Content Placeholder 2"/>
          <p:cNvSpPr>
            <a:spLocks noGrp="1"/>
          </p:cNvSpPr>
          <p:nvPr>
            <p:ph idx="1"/>
          </p:nvPr>
        </p:nvSpPr>
        <p:spPr>
          <a:xfrm>
            <a:off x="838200" y="1371600"/>
            <a:ext cx="11049000" cy="5334000"/>
          </a:xfrm>
        </p:spPr>
        <p:txBody>
          <a:bodyPr>
            <a:noAutofit/>
          </a:bodyPr>
          <a:lstStyle/>
          <a:p>
            <a:r>
              <a:rPr lang="en-US" sz="2800" b="1" dirty="0" smtClean="0"/>
              <a:t>Continue to advance our understanding of known ataxias</a:t>
            </a:r>
          </a:p>
          <a:p>
            <a:r>
              <a:rPr lang="en-US" sz="2800" b="1" dirty="0" smtClean="0"/>
              <a:t>Find new ataxias</a:t>
            </a:r>
          </a:p>
          <a:p>
            <a:r>
              <a:rPr lang="en-US" sz="2800" b="1" dirty="0" smtClean="0"/>
              <a:t>Refine therapeutic screens of existing compounds and development of new agents (ASOs etc.)</a:t>
            </a:r>
          </a:p>
          <a:p>
            <a:r>
              <a:rPr lang="en-US" sz="2800" b="1" dirty="0" smtClean="0"/>
              <a:t>Find biomarkers and better clinical outcome measures</a:t>
            </a:r>
          </a:p>
          <a:p>
            <a:r>
              <a:rPr lang="en-US" sz="2800" b="1" dirty="0" smtClean="0"/>
              <a:t> </a:t>
            </a:r>
          </a:p>
          <a:p>
            <a:endParaRPr lang="en-US" sz="2400" dirty="0"/>
          </a:p>
        </p:txBody>
      </p:sp>
    </p:spTree>
    <p:extLst>
      <p:ext uri="{BB962C8B-B14F-4D97-AF65-F5344CB8AC3E}">
        <p14:creationId xmlns:p14="http://schemas.microsoft.com/office/powerpoint/2010/main" val="266086193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3429000" y="1766228"/>
            <a:ext cx="6172200" cy="3873246"/>
          </a:xfrm>
        </p:spPr>
        <p:txBody>
          <a:bodyPr>
            <a:normAutofit/>
          </a:bodyPr>
          <a:lstStyle/>
          <a:p>
            <a:pPr>
              <a:buFont typeface="Wingdings" pitchFamily="2" charset="2"/>
              <a:buChar char="§"/>
            </a:pPr>
            <a:r>
              <a:rPr lang="en-US" sz="2400" dirty="0" smtClean="0"/>
              <a:t>George Wilmot, MD, PhD</a:t>
            </a:r>
            <a:endParaRPr lang="en-US" sz="2400" dirty="0"/>
          </a:p>
          <a:p>
            <a:pPr>
              <a:buFont typeface="Wingdings" pitchFamily="2" charset="2"/>
              <a:buChar char="§"/>
            </a:pPr>
            <a:r>
              <a:rPr lang="en-US" sz="2400" dirty="0"/>
              <a:t>The following personal financial relationships with commercial interests relevant to this presentation existed during the past 12 months:</a:t>
            </a:r>
          </a:p>
          <a:p>
            <a:pPr>
              <a:buFont typeface="Wingdings" pitchFamily="2" charset="2"/>
              <a:buChar char="§"/>
            </a:pPr>
            <a:r>
              <a:rPr lang="en-US" sz="2400" dirty="0" err="1" smtClean="0"/>
              <a:t>Biohaven</a:t>
            </a:r>
            <a:r>
              <a:rPr lang="en-US" sz="2400" dirty="0" smtClean="0"/>
              <a:t> Pharmaceuticals</a:t>
            </a:r>
          </a:p>
          <a:p>
            <a:pPr>
              <a:buFont typeface="Wingdings" pitchFamily="2" charset="2"/>
              <a:buChar char="§"/>
            </a:pPr>
            <a:r>
              <a:rPr lang="en-US" sz="2400" dirty="0" smtClean="0"/>
              <a:t>Forward </a:t>
            </a:r>
            <a:r>
              <a:rPr lang="en-US" sz="2400" dirty="0" err="1" smtClean="0"/>
              <a:t>Pharma</a:t>
            </a:r>
            <a:endParaRPr lang="en-US" sz="2400" dirty="0" smtClean="0"/>
          </a:p>
          <a:p>
            <a:pPr>
              <a:buFont typeface="Wingdings" pitchFamily="2" charset="2"/>
              <a:buChar char="§"/>
            </a:pPr>
            <a:r>
              <a:rPr lang="en-US" sz="2400" dirty="0" err="1" smtClean="0"/>
              <a:t>Santhera</a:t>
            </a:r>
            <a:r>
              <a:rPr lang="en-US" sz="2400" dirty="0" smtClean="0"/>
              <a:t> </a:t>
            </a:r>
            <a:r>
              <a:rPr lang="en-US" sz="2400" dirty="0" err="1" smtClean="0"/>
              <a:t>Pharmacueticals</a:t>
            </a:r>
            <a:endParaRPr lang="en-US" sz="2400" dirty="0" smtClean="0"/>
          </a:p>
          <a:p>
            <a:pPr>
              <a:buFont typeface="Wingdings" pitchFamily="2" charset="2"/>
              <a:buChar char="§"/>
            </a:pPr>
            <a:endParaRPr lang="en-US" sz="2400" dirty="0"/>
          </a:p>
        </p:txBody>
      </p:sp>
      <p:pic>
        <p:nvPicPr>
          <p:cNvPr id="4" name="Picture 3" descr="atalogo.gif"/>
          <p:cNvPicPr>
            <a:picLocks noChangeAspect="1"/>
          </p:cNvPicPr>
          <p:nvPr/>
        </p:nvPicPr>
        <p:blipFill>
          <a:blip r:embed="rId3" cstate="print"/>
          <a:stretch>
            <a:fillRect/>
          </a:stretch>
        </p:blipFill>
        <p:spPr>
          <a:xfrm>
            <a:off x="2362200" y="5330190"/>
            <a:ext cx="3810000" cy="952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0"/>
            <a:ext cx="8610600" cy="1293028"/>
          </a:xfrm>
        </p:spPr>
        <p:txBody>
          <a:bodyPr/>
          <a:lstStyle/>
          <a:p>
            <a:r>
              <a:rPr lang="en-US" dirty="0" smtClean="0"/>
              <a:t>Future directions</a:t>
            </a:r>
            <a:endParaRPr lang="en-US" dirty="0"/>
          </a:p>
        </p:txBody>
      </p:sp>
      <p:sp>
        <p:nvSpPr>
          <p:cNvPr id="3" name="Content Placeholder 2"/>
          <p:cNvSpPr>
            <a:spLocks noGrp="1"/>
          </p:cNvSpPr>
          <p:nvPr>
            <p:ph idx="1"/>
          </p:nvPr>
        </p:nvSpPr>
        <p:spPr>
          <a:xfrm>
            <a:off x="838200" y="1371600"/>
            <a:ext cx="11049000" cy="5334000"/>
          </a:xfrm>
        </p:spPr>
        <p:txBody>
          <a:bodyPr>
            <a:noAutofit/>
          </a:bodyPr>
          <a:lstStyle/>
          <a:p>
            <a:r>
              <a:rPr lang="en-US" sz="2800" b="1" dirty="0" smtClean="0"/>
              <a:t>Continue to advance our understanding of known ataxias</a:t>
            </a:r>
          </a:p>
          <a:p>
            <a:r>
              <a:rPr lang="en-US" sz="2800" b="1" dirty="0" smtClean="0"/>
              <a:t>Find new ataxias</a:t>
            </a:r>
          </a:p>
          <a:p>
            <a:r>
              <a:rPr lang="en-US" sz="2800" b="1" dirty="0" smtClean="0"/>
              <a:t>Refine therapeutic screens of existing compounds and development of new agents (ASOs etc.)</a:t>
            </a:r>
          </a:p>
          <a:p>
            <a:r>
              <a:rPr lang="en-US" sz="2800" b="1" dirty="0" smtClean="0"/>
              <a:t>Find biomarkers and better clinical outcome measures</a:t>
            </a:r>
          </a:p>
          <a:p>
            <a:r>
              <a:rPr lang="en-US" sz="2800" b="1" dirty="0" smtClean="0"/>
              <a:t>Cautiously proceed with clinical studies</a:t>
            </a:r>
          </a:p>
          <a:p>
            <a:pPr lvl="1"/>
            <a:r>
              <a:rPr lang="en-US" sz="2800" b="1" dirty="0" err="1" smtClean="0"/>
              <a:t>Riluzole</a:t>
            </a:r>
            <a:r>
              <a:rPr lang="en-US" sz="2800" b="1" dirty="0" smtClean="0"/>
              <a:t> derivatives</a:t>
            </a:r>
          </a:p>
          <a:p>
            <a:pPr lvl="1"/>
            <a:r>
              <a:rPr lang="en-US" sz="2800" b="1" dirty="0" smtClean="0"/>
              <a:t>Citalopram </a:t>
            </a:r>
            <a:endParaRPr lang="en-US" sz="2800" b="1" dirty="0"/>
          </a:p>
          <a:p>
            <a:pPr lvl="1"/>
            <a:r>
              <a:rPr lang="en-US" sz="2800" b="1" dirty="0" smtClean="0"/>
              <a:t>Stem cells</a:t>
            </a:r>
          </a:p>
          <a:p>
            <a:pPr lvl="1"/>
            <a:r>
              <a:rPr lang="en-US" sz="2800" b="1" dirty="0" smtClean="0"/>
              <a:t>Others </a:t>
            </a:r>
          </a:p>
          <a:p>
            <a:endParaRPr lang="en-US" sz="2400" dirty="0"/>
          </a:p>
        </p:txBody>
      </p:sp>
    </p:spTree>
    <p:extLst>
      <p:ext uri="{BB962C8B-B14F-4D97-AF65-F5344CB8AC3E}">
        <p14:creationId xmlns:p14="http://schemas.microsoft.com/office/powerpoint/2010/main" val="37647659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r>
              <a:rPr lang="en-US" sz="3600" b="1" dirty="0" smtClean="0"/>
              <a:t>PLEASE do the </a:t>
            </a:r>
            <a:r>
              <a:rPr lang="en-US" sz="3600" b="1" dirty="0" err="1" smtClean="0"/>
              <a:t>CoRDS</a:t>
            </a:r>
            <a:r>
              <a:rPr lang="en-US" sz="3600" b="1" dirty="0" smtClean="0"/>
              <a:t> Registry!</a:t>
            </a:r>
            <a:endParaRPr lang="en-US" sz="3600" b="1" dirty="0"/>
          </a:p>
        </p:txBody>
      </p:sp>
    </p:spTree>
    <p:extLst>
      <p:ext uri="{BB962C8B-B14F-4D97-AF65-F5344CB8AC3E}">
        <p14:creationId xmlns:p14="http://schemas.microsoft.com/office/powerpoint/2010/main" val="339549612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6130" y="838200"/>
            <a:ext cx="6377940" cy="1293028"/>
          </a:xfrm>
        </p:spPr>
        <p:txBody>
          <a:bodyPr/>
          <a:lstStyle/>
          <a:p>
            <a:pPr algn="ctr"/>
            <a:r>
              <a:rPr lang="en-US" b="1" dirty="0" smtClean="0">
                <a:solidFill>
                  <a:schemeClr val="tx1"/>
                </a:solidFill>
              </a:rPr>
              <a:t>Presenter Disclosures</a:t>
            </a:r>
            <a:r>
              <a:rPr lang="en-US" dirty="0" smtClean="0"/>
              <a:t>			</a:t>
            </a:r>
            <a:endParaRPr lang="en-US" dirty="0"/>
          </a:p>
        </p:txBody>
      </p:sp>
      <p:sp>
        <p:nvSpPr>
          <p:cNvPr id="3" name="Content Placeholder 2"/>
          <p:cNvSpPr>
            <a:spLocks noGrp="1"/>
          </p:cNvSpPr>
          <p:nvPr>
            <p:ph idx="1"/>
          </p:nvPr>
        </p:nvSpPr>
        <p:spPr>
          <a:xfrm>
            <a:off x="3429000" y="1766228"/>
            <a:ext cx="6172200" cy="3873246"/>
          </a:xfrm>
        </p:spPr>
        <p:txBody>
          <a:bodyPr>
            <a:normAutofit/>
          </a:bodyPr>
          <a:lstStyle/>
          <a:p>
            <a:pPr>
              <a:buFont typeface="Wingdings" pitchFamily="2" charset="2"/>
              <a:buChar char="§"/>
            </a:pPr>
            <a:r>
              <a:rPr lang="en-US" sz="2400" dirty="0" smtClean="0"/>
              <a:t>George Wilmot, MD, PhD</a:t>
            </a:r>
            <a:endParaRPr lang="en-US" sz="2400" dirty="0"/>
          </a:p>
          <a:p>
            <a:pPr>
              <a:buFont typeface="Wingdings" pitchFamily="2" charset="2"/>
              <a:buChar char="§"/>
            </a:pPr>
            <a:r>
              <a:rPr lang="en-US" sz="2400" dirty="0"/>
              <a:t>The following personal financial relationships with commercial interests relevant to this presentation existed during the past 12 months:</a:t>
            </a:r>
          </a:p>
          <a:p>
            <a:pPr>
              <a:buFont typeface="Wingdings" pitchFamily="2" charset="2"/>
              <a:buChar char="§"/>
            </a:pPr>
            <a:r>
              <a:rPr lang="en-US" sz="2400" dirty="0" err="1" smtClean="0"/>
              <a:t>Biohaven</a:t>
            </a:r>
            <a:r>
              <a:rPr lang="en-US" sz="2400" dirty="0" smtClean="0"/>
              <a:t> Pharmaceuticals</a:t>
            </a:r>
          </a:p>
          <a:p>
            <a:pPr>
              <a:buFont typeface="Wingdings" pitchFamily="2" charset="2"/>
              <a:buChar char="§"/>
            </a:pPr>
            <a:r>
              <a:rPr lang="en-US" sz="2400" dirty="0" smtClean="0"/>
              <a:t>Forward </a:t>
            </a:r>
            <a:r>
              <a:rPr lang="en-US" sz="2400" dirty="0" err="1" smtClean="0"/>
              <a:t>Pharma</a:t>
            </a:r>
            <a:endParaRPr lang="en-US" sz="2400" dirty="0" smtClean="0"/>
          </a:p>
          <a:p>
            <a:pPr>
              <a:buFont typeface="Wingdings" pitchFamily="2" charset="2"/>
              <a:buChar char="§"/>
            </a:pPr>
            <a:r>
              <a:rPr lang="en-US" sz="2400" dirty="0" err="1" smtClean="0"/>
              <a:t>Santhera</a:t>
            </a:r>
            <a:r>
              <a:rPr lang="en-US" sz="2400" dirty="0" smtClean="0"/>
              <a:t> </a:t>
            </a:r>
            <a:r>
              <a:rPr lang="en-US" sz="2400" dirty="0" err="1" smtClean="0"/>
              <a:t>Pharmacueticals</a:t>
            </a:r>
            <a:endParaRPr lang="en-US" sz="2400" dirty="0" smtClean="0"/>
          </a:p>
          <a:p>
            <a:pPr>
              <a:buFont typeface="Wingdings" pitchFamily="2" charset="2"/>
              <a:buChar char="§"/>
            </a:pPr>
            <a:endParaRPr lang="en-US" sz="2400" dirty="0"/>
          </a:p>
        </p:txBody>
      </p:sp>
      <p:pic>
        <p:nvPicPr>
          <p:cNvPr id="4" name="Picture 3" descr="atalogo.gif"/>
          <p:cNvPicPr>
            <a:picLocks noChangeAspect="1"/>
          </p:cNvPicPr>
          <p:nvPr/>
        </p:nvPicPr>
        <p:blipFill>
          <a:blip r:embed="rId3" cstate="print"/>
          <a:stretch>
            <a:fillRect/>
          </a:stretch>
        </p:blipFill>
        <p:spPr>
          <a:xfrm>
            <a:off x="2362200" y="5330190"/>
            <a:ext cx="3810000" cy="952500"/>
          </a:xfrm>
          <a:prstGeom prst="rect">
            <a:avLst/>
          </a:prstGeom>
        </p:spPr>
      </p:pic>
    </p:spTree>
    <p:extLst>
      <p:ext uri="{BB962C8B-B14F-4D97-AF65-F5344CB8AC3E}">
        <p14:creationId xmlns:p14="http://schemas.microsoft.com/office/powerpoint/2010/main" val="229894481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sz="4000" dirty="0" smtClean="0"/>
              <a:t>Funding -  FARA, NIH, NAF</a:t>
            </a:r>
          </a:p>
          <a:p>
            <a:r>
              <a:rPr lang="en-US" sz="4000" dirty="0" smtClean="0"/>
              <a:t>Colleagues</a:t>
            </a:r>
          </a:p>
          <a:p>
            <a:r>
              <a:rPr lang="en-US" sz="4000" dirty="0" smtClean="0"/>
              <a:t>Most of all</a:t>
            </a:r>
            <a:r>
              <a:rPr lang="en-US" sz="4000" smtClean="0"/>
              <a:t>, my patients</a:t>
            </a:r>
            <a:endParaRPr lang="en-US" sz="4000" dirty="0" smtClean="0"/>
          </a:p>
          <a:p>
            <a:endParaRPr lang="en-US" dirty="0"/>
          </a:p>
        </p:txBody>
      </p:sp>
    </p:spTree>
    <p:extLst>
      <p:ext uri="{BB962C8B-B14F-4D97-AF65-F5344CB8AC3E}">
        <p14:creationId xmlns:p14="http://schemas.microsoft.com/office/powerpoint/2010/main" val="41293311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Sca</a:t>
            </a:r>
            <a:r>
              <a:rPr lang="en-US" dirty="0" smtClean="0"/>
              <a:t> update</a:t>
            </a:r>
            <a:endParaRPr lang="en-US" dirty="0"/>
          </a:p>
        </p:txBody>
      </p:sp>
      <p:sp>
        <p:nvSpPr>
          <p:cNvPr id="3" name="Content Placeholder 2"/>
          <p:cNvSpPr>
            <a:spLocks noGrp="1"/>
          </p:cNvSpPr>
          <p:nvPr>
            <p:ph idx="1"/>
          </p:nvPr>
        </p:nvSpPr>
        <p:spPr/>
        <p:txBody>
          <a:bodyPr/>
          <a:lstStyle/>
          <a:p>
            <a:r>
              <a:rPr lang="en-US" sz="3200" dirty="0" smtClean="0"/>
              <a:t>What is SCA?</a:t>
            </a:r>
          </a:p>
          <a:p>
            <a:pPr lvl="1"/>
            <a:r>
              <a:rPr lang="en-US" sz="3200" b="1" dirty="0" err="1" smtClean="0"/>
              <a:t>S</a:t>
            </a:r>
            <a:r>
              <a:rPr lang="en-US" sz="3200" dirty="0" err="1" smtClean="0"/>
              <a:t>pino</a:t>
            </a:r>
            <a:r>
              <a:rPr lang="en-US" sz="3200" b="1" dirty="0" err="1"/>
              <a:t>C</a:t>
            </a:r>
            <a:r>
              <a:rPr lang="en-US" sz="3200" dirty="0" err="1" smtClean="0"/>
              <a:t>erebellar</a:t>
            </a:r>
            <a:r>
              <a:rPr lang="en-US" sz="3200" dirty="0" smtClean="0"/>
              <a:t> </a:t>
            </a:r>
            <a:r>
              <a:rPr lang="en-US" sz="3200" b="1" dirty="0" smtClean="0"/>
              <a:t>A</a:t>
            </a:r>
            <a:r>
              <a:rPr lang="en-US" sz="3200" dirty="0" smtClean="0"/>
              <a:t>taxia </a:t>
            </a:r>
          </a:p>
          <a:p>
            <a:pPr lvl="2"/>
            <a:r>
              <a:rPr lang="en-US" sz="2800" dirty="0" smtClean="0"/>
              <a:t>Autosomal Dominant ataxia  -correct</a:t>
            </a:r>
          </a:p>
          <a:p>
            <a:pPr lvl="2"/>
            <a:r>
              <a:rPr lang="en-US" sz="2800" dirty="0" smtClean="0"/>
              <a:t>Any ataxia –incorrect, though used</a:t>
            </a:r>
          </a:p>
          <a:p>
            <a:r>
              <a:rPr lang="en-US" sz="3200" dirty="0" smtClean="0"/>
              <a:t>Three areas of Advancement</a:t>
            </a:r>
          </a:p>
          <a:p>
            <a:pPr lvl="1"/>
            <a:r>
              <a:rPr lang="en-US" sz="3200" dirty="0" smtClean="0"/>
              <a:t>Diagnostic </a:t>
            </a:r>
          </a:p>
          <a:p>
            <a:pPr lvl="1"/>
            <a:r>
              <a:rPr lang="en-US" sz="3200" dirty="0" smtClean="0"/>
              <a:t>Pre-clinical </a:t>
            </a:r>
          </a:p>
          <a:p>
            <a:pPr lvl="1"/>
            <a:r>
              <a:rPr lang="en-US" sz="3200" dirty="0" smtClean="0"/>
              <a:t>Clinical</a:t>
            </a:r>
          </a:p>
          <a:p>
            <a:pPr lvl="2"/>
            <a:endParaRPr lang="en-US" dirty="0" smtClean="0"/>
          </a:p>
          <a:p>
            <a:pPr lvl="1"/>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3383515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advances in </a:t>
            </a:r>
            <a:r>
              <a:rPr lang="en-US" dirty="0" err="1" smtClean="0"/>
              <a:t>sca</a:t>
            </a:r>
            <a:endParaRPr lang="en-US" dirty="0"/>
          </a:p>
        </p:txBody>
      </p:sp>
      <p:sp>
        <p:nvSpPr>
          <p:cNvPr id="3" name="Content Placeholder 2"/>
          <p:cNvSpPr>
            <a:spLocks noGrp="1"/>
          </p:cNvSpPr>
          <p:nvPr>
            <p:ph idx="1"/>
          </p:nvPr>
        </p:nvSpPr>
        <p:spPr>
          <a:xfrm>
            <a:off x="685800" y="2286000"/>
            <a:ext cx="10820400" cy="4024125"/>
          </a:xfrm>
        </p:spPr>
        <p:txBody>
          <a:bodyPr/>
          <a:lstStyle/>
          <a:p>
            <a:r>
              <a:rPr lang="en-US" sz="2800" dirty="0" smtClean="0"/>
              <a:t>New ataxias</a:t>
            </a:r>
          </a:p>
          <a:p>
            <a:pPr lvl="1"/>
            <a:r>
              <a:rPr lang="en-US" sz="2800" dirty="0" smtClean="0"/>
              <a:t>SCA 41 (gene TRCP3)</a:t>
            </a:r>
          </a:p>
          <a:p>
            <a:pPr lvl="1"/>
            <a:r>
              <a:rPr lang="en-US" sz="2800" dirty="0" smtClean="0"/>
              <a:t>SCA 42 (gene CACNA1G)</a:t>
            </a:r>
          </a:p>
          <a:p>
            <a:pPr lvl="1"/>
            <a:r>
              <a:rPr lang="en-US" sz="2800" dirty="0" smtClean="0"/>
              <a:t>Italian </a:t>
            </a:r>
            <a:r>
              <a:rPr lang="en-US" sz="2800" dirty="0" err="1" smtClean="0"/>
              <a:t>Spinone</a:t>
            </a:r>
            <a:r>
              <a:rPr lang="en-US" sz="2800" dirty="0" smtClean="0"/>
              <a:t> dog ataxia  (gene ITPR1)</a:t>
            </a:r>
          </a:p>
          <a:p>
            <a:pPr marL="0" indent="0">
              <a:buNone/>
            </a:pP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320767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advances in </a:t>
            </a:r>
            <a:r>
              <a:rPr lang="en-US" dirty="0" err="1" smtClean="0"/>
              <a:t>sca</a:t>
            </a:r>
            <a:endParaRPr lang="en-US" dirty="0"/>
          </a:p>
        </p:txBody>
      </p:sp>
      <p:sp>
        <p:nvSpPr>
          <p:cNvPr id="3" name="Content Placeholder 2"/>
          <p:cNvSpPr>
            <a:spLocks noGrp="1"/>
          </p:cNvSpPr>
          <p:nvPr>
            <p:ph idx="1"/>
          </p:nvPr>
        </p:nvSpPr>
        <p:spPr>
          <a:xfrm>
            <a:off x="685800" y="2286000"/>
            <a:ext cx="10820400" cy="4024125"/>
          </a:xfrm>
        </p:spPr>
        <p:txBody>
          <a:bodyPr/>
          <a:lstStyle/>
          <a:p>
            <a:r>
              <a:rPr lang="en-US" sz="2800" dirty="0" smtClean="0"/>
              <a:t>New ataxias</a:t>
            </a:r>
          </a:p>
          <a:p>
            <a:pPr lvl="1"/>
            <a:r>
              <a:rPr lang="en-US" sz="2800" dirty="0" smtClean="0"/>
              <a:t>SCA 41 (gene TRCP3)</a:t>
            </a:r>
          </a:p>
          <a:p>
            <a:pPr lvl="1"/>
            <a:r>
              <a:rPr lang="en-US" sz="2800" dirty="0" smtClean="0"/>
              <a:t>SCA 42 (gene CACNA1G)</a:t>
            </a:r>
          </a:p>
          <a:p>
            <a:pPr lvl="1"/>
            <a:r>
              <a:rPr lang="en-US" sz="2800" dirty="0" smtClean="0"/>
              <a:t>Italian </a:t>
            </a:r>
            <a:r>
              <a:rPr lang="en-US" sz="2800" dirty="0" err="1" smtClean="0"/>
              <a:t>Spinone</a:t>
            </a:r>
            <a:r>
              <a:rPr lang="en-US" sz="2800" dirty="0" smtClean="0"/>
              <a:t> dog ataxia  (gene ITPR1)</a:t>
            </a:r>
          </a:p>
          <a:p>
            <a:pPr lvl="2"/>
            <a:endParaRPr lang="en-US" sz="2400" dirty="0"/>
          </a:p>
          <a:p>
            <a:r>
              <a:rPr lang="en-US" sz="2800" dirty="0" smtClean="0"/>
              <a:t>Increased availability of Whole </a:t>
            </a:r>
            <a:r>
              <a:rPr lang="en-US" sz="2800" dirty="0" err="1" smtClean="0"/>
              <a:t>Exome</a:t>
            </a:r>
            <a:r>
              <a:rPr lang="en-US" sz="2800" dirty="0" smtClean="0"/>
              <a:t> Testing</a:t>
            </a:r>
          </a:p>
          <a:p>
            <a:pPr lvl="1"/>
            <a:endParaRPr lang="en-US" dirty="0" smtClean="0"/>
          </a:p>
          <a:p>
            <a:pPr lvl="1"/>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15523734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a:t>
            </a:r>
            <a:r>
              <a:rPr lang="en-US" dirty="0" err="1" smtClean="0"/>
              <a:t>Exome</a:t>
            </a:r>
            <a:r>
              <a:rPr lang="en-US" dirty="0" smtClean="0"/>
              <a:t> testing</a:t>
            </a:r>
            <a:endParaRPr lang="en-US" dirty="0"/>
          </a:p>
        </p:txBody>
      </p:sp>
      <p:sp>
        <p:nvSpPr>
          <p:cNvPr id="3" name="Content Placeholder 2"/>
          <p:cNvSpPr>
            <a:spLocks noGrp="1"/>
          </p:cNvSpPr>
          <p:nvPr>
            <p:ph idx="1"/>
          </p:nvPr>
        </p:nvSpPr>
        <p:spPr/>
        <p:txBody>
          <a:bodyPr>
            <a:normAutofit/>
          </a:bodyPr>
          <a:lstStyle/>
          <a:p>
            <a:r>
              <a:rPr lang="en-US" sz="3600" dirty="0" err="1" smtClean="0"/>
              <a:t>Exome</a:t>
            </a:r>
            <a:endParaRPr lang="en-US" sz="3600" dirty="0"/>
          </a:p>
          <a:p>
            <a:pPr lvl="1"/>
            <a:r>
              <a:rPr lang="en-US" sz="3200" dirty="0" smtClean="0"/>
              <a:t>Concept</a:t>
            </a:r>
          </a:p>
          <a:p>
            <a:pPr lvl="1"/>
            <a:r>
              <a:rPr lang="en-US" sz="3200" dirty="0" smtClean="0"/>
              <a:t>Total of all coding portions (“exons”) of all genes</a:t>
            </a:r>
          </a:p>
          <a:p>
            <a:pPr lvl="2"/>
            <a:r>
              <a:rPr lang="en-US" sz="2800" dirty="0" smtClean="0"/>
              <a:t>30,000 genes</a:t>
            </a:r>
          </a:p>
          <a:p>
            <a:pPr lvl="2"/>
            <a:r>
              <a:rPr lang="en-US" sz="2800" dirty="0" smtClean="0"/>
              <a:t>Coding portions are about 1% of the genome</a:t>
            </a:r>
          </a:p>
          <a:p>
            <a:pPr lvl="2"/>
            <a:r>
              <a:rPr lang="en-US" sz="2800" dirty="0" smtClean="0"/>
              <a:t>180,000 exons </a:t>
            </a:r>
          </a:p>
          <a:p>
            <a:pPr lvl="2"/>
            <a:r>
              <a:rPr lang="en-US" sz="2800" dirty="0" smtClean="0"/>
              <a:t>30 million base pairs</a:t>
            </a:r>
          </a:p>
          <a:p>
            <a:pPr lvl="2"/>
            <a:endParaRPr lang="en-US" dirty="0" smtClean="0"/>
          </a:p>
        </p:txBody>
      </p:sp>
    </p:spTree>
    <p:extLst>
      <p:ext uri="{BB962C8B-B14F-4D97-AF65-F5344CB8AC3E}">
        <p14:creationId xmlns:p14="http://schemas.microsoft.com/office/powerpoint/2010/main" val="21213536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a:t>
            </a:r>
            <a:r>
              <a:rPr lang="en-US" dirty="0" err="1" smtClean="0"/>
              <a:t>Exome</a:t>
            </a:r>
            <a:r>
              <a:rPr lang="en-US" dirty="0" smtClean="0"/>
              <a:t> testing</a:t>
            </a:r>
            <a:endParaRPr lang="en-US" dirty="0"/>
          </a:p>
        </p:txBody>
      </p:sp>
      <p:pic>
        <p:nvPicPr>
          <p:cNvPr id="5" name="Picture 4"/>
          <p:cNvPicPr>
            <a:picLocks noChangeAspect="1"/>
          </p:cNvPicPr>
          <p:nvPr/>
        </p:nvPicPr>
        <p:blipFill>
          <a:blip r:embed="rId2"/>
          <a:stretch>
            <a:fillRect/>
          </a:stretch>
        </p:blipFill>
        <p:spPr>
          <a:xfrm>
            <a:off x="1447800" y="1371600"/>
            <a:ext cx="4038600" cy="5108981"/>
          </a:xfrm>
          <a:prstGeom prst="rect">
            <a:avLst/>
          </a:prstGeom>
        </p:spPr>
      </p:pic>
      <p:pic>
        <p:nvPicPr>
          <p:cNvPr id="6" name="Picture 5"/>
          <p:cNvPicPr>
            <a:picLocks noChangeAspect="1"/>
          </p:cNvPicPr>
          <p:nvPr/>
        </p:nvPicPr>
        <p:blipFill>
          <a:blip r:embed="rId3"/>
          <a:stretch>
            <a:fillRect/>
          </a:stretch>
        </p:blipFill>
        <p:spPr>
          <a:xfrm>
            <a:off x="6324600" y="2057400"/>
            <a:ext cx="5132535" cy="4343400"/>
          </a:xfrm>
          <a:prstGeom prst="rect">
            <a:avLst/>
          </a:prstGeom>
        </p:spPr>
      </p:pic>
    </p:spTree>
    <p:extLst>
      <p:ext uri="{BB962C8B-B14F-4D97-AF65-F5344CB8AC3E}">
        <p14:creationId xmlns:p14="http://schemas.microsoft.com/office/powerpoint/2010/main" val="145148012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a:t>
            </a:r>
            <a:r>
              <a:rPr lang="en-US" dirty="0" err="1" smtClean="0"/>
              <a:t>Exome</a:t>
            </a:r>
            <a:r>
              <a:rPr lang="en-US" dirty="0" smtClean="0"/>
              <a:t> testing</a:t>
            </a:r>
            <a:endParaRPr lang="en-US" dirty="0"/>
          </a:p>
        </p:txBody>
      </p:sp>
      <p:sp>
        <p:nvSpPr>
          <p:cNvPr id="3" name="Content Placeholder 2"/>
          <p:cNvSpPr>
            <a:spLocks noGrp="1"/>
          </p:cNvSpPr>
          <p:nvPr>
            <p:ph idx="1"/>
          </p:nvPr>
        </p:nvSpPr>
        <p:spPr/>
        <p:txBody>
          <a:bodyPr>
            <a:normAutofit/>
          </a:bodyPr>
          <a:lstStyle/>
          <a:p>
            <a:r>
              <a:rPr lang="en-US" sz="2400" dirty="0" smtClean="0"/>
              <a:t>“This </a:t>
            </a:r>
            <a:r>
              <a:rPr lang="en-US" sz="2400" dirty="0"/>
              <a:t>example provides proof of concept of the use of whole-</a:t>
            </a:r>
            <a:r>
              <a:rPr lang="en-US" sz="2400" dirty="0" err="1"/>
              <a:t>exome</a:t>
            </a:r>
            <a:r>
              <a:rPr lang="en-US" sz="2400" dirty="0"/>
              <a:t> sequencing as a clinical tool in evaluation of patients with undiagnosed genetic </a:t>
            </a:r>
            <a:r>
              <a:rPr lang="en-US" sz="2400" dirty="0" smtClean="0"/>
              <a:t>illnesses. These findings further underscore the ability to parse large quantities of sequence data to produce clinically useful information that combines clues from the clinical condition in conjunction with the genetic data to arrive at a correct diagnosis. </a:t>
            </a:r>
            <a:r>
              <a:rPr lang="en-US" sz="2400" b="1" dirty="0" smtClean="0"/>
              <a:t>We </a:t>
            </a:r>
            <a:r>
              <a:rPr lang="en-US" sz="2400" b="1" dirty="0"/>
              <a:t>can envision a future in which such information will become part of the routine clinical evaluation of patients with suspected genetic diseases in whom the diagnosis is uncertain</a:t>
            </a:r>
            <a:r>
              <a:rPr lang="en-US" sz="2400" b="1" dirty="0" smtClean="0"/>
              <a:t>.”</a:t>
            </a:r>
          </a:p>
          <a:p>
            <a:pPr lvl="8"/>
            <a:r>
              <a:rPr lang="en-US" sz="1800" dirty="0" smtClean="0"/>
              <a:t>Choi </a:t>
            </a:r>
            <a:r>
              <a:rPr lang="en-US" sz="1800" i="1" dirty="0" smtClean="0"/>
              <a:t>et al.</a:t>
            </a:r>
            <a:r>
              <a:rPr lang="en-US" sz="1800" dirty="0" smtClean="0"/>
              <a:t> 2009</a:t>
            </a:r>
            <a:endParaRPr lang="en-US" sz="1800" dirty="0"/>
          </a:p>
        </p:txBody>
      </p:sp>
    </p:spTree>
    <p:extLst>
      <p:ext uri="{BB962C8B-B14F-4D97-AF65-F5344CB8AC3E}">
        <p14:creationId xmlns:p14="http://schemas.microsoft.com/office/powerpoint/2010/main" val="163081019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1307</TotalTime>
  <Words>926</Words>
  <Application>Microsoft Macintosh PowerPoint</Application>
  <PresentationFormat>Custom</PresentationFormat>
  <Paragraphs>163</Paragraphs>
  <Slides>33</Slides>
  <Notes>4</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Vapor Trail</vt:lpstr>
      <vt:lpstr>Update on sca Research</vt:lpstr>
      <vt:lpstr> Disclaimer</vt:lpstr>
      <vt:lpstr>Presenter Disclosures   </vt:lpstr>
      <vt:lpstr>Sca update</vt:lpstr>
      <vt:lpstr>Diagnostic advances in sca</vt:lpstr>
      <vt:lpstr>Diagnostic advances in sca</vt:lpstr>
      <vt:lpstr>Whole Exome testing</vt:lpstr>
      <vt:lpstr>Whole Exome testing</vt:lpstr>
      <vt:lpstr>Whole Exome testing</vt:lpstr>
      <vt:lpstr>Whole Exome testing</vt:lpstr>
      <vt:lpstr>Preclinical Advances</vt:lpstr>
      <vt:lpstr>PowerPoint Presentation</vt:lpstr>
      <vt:lpstr>Preclinical Advances</vt:lpstr>
      <vt:lpstr>PowerPoint Presentation</vt:lpstr>
      <vt:lpstr>PowerPoint Presentation</vt:lpstr>
      <vt:lpstr>PowerPoint Presentation</vt:lpstr>
      <vt:lpstr>Clinical Advances</vt:lpstr>
      <vt:lpstr>PowerPoint Presentation</vt:lpstr>
      <vt:lpstr>PowerPoint Presentation</vt:lpstr>
      <vt:lpstr>Clinical Advances</vt:lpstr>
      <vt:lpstr>Clinical Advances</vt:lpstr>
      <vt:lpstr>Clinical Advances</vt:lpstr>
      <vt:lpstr>PowerPoint Presentation</vt:lpstr>
      <vt:lpstr>PowerPoint Presentation</vt:lpstr>
      <vt:lpstr>PowerPoint Presentation</vt:lpstr>
      <vt:lpstr>Future directions</vt:lpstr>
      <vt:lpstr>Future directions</vt:lpstr>
      <vt:lpstr>Future directions</vt:lpstr>
      <vt:lpstr>Future directions</vt:lpstr>
      <vt:lpstr>Future directions</vt:lpstr>
      <vt:lpstr>PowerPoint Presentation</vt:lpstr>
      <vt:lpstr>Presenter Disclosures   </vt:lpstr>
      <vt:lpstr>Thanks!!!</vt:lpstr>
    </vt:vector>
  </TitlesOfParts>
  <Company>NAF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Lori Shogren</dc:creator>
  <cp:lastModifiedBy>PSAV</cp:lastModifiedBy>
  <cp:revision>74</cp:revision>
  <dcterms:created xsi:type="dcterms:W3CDTF">2011-10-05T17:48:34Z</dcterms:created>
  <dcterms:modified xsi:type="dcterms:W3CDTF">2016-04-03T17:00:19Z</dcterms:modified>
</cp:coreProperties>
</file>