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16"/>
  </p:notesMasterIdLst>
  <p:sldIdLst>
    <p:sldId id="256" r:id="rId2"/>
    <p:sldId id="257" r:id="rId3"/>
    <p:sldId id="258" r:id="rId4"/>
    <p:sldId id="271" r:id="rId5"/>
    <p:sldId id="260" r:id="rId6"/>
    <p:sldId id="259" r:id="rId7"/>
    <p:sldId id="261" r:id="rId8"/>
    <p:sldId id="272" r:id="rId9"/>
    <p:sldId id="274" r:id="rId10"/>
    <p:sldId id="273" r:id="rId11"/>
    <p:sldId id="275" r:id="rId12"/>
    <p:sldId id="276" r:id="rId13"/>
    <p:sldId id="277" r:id="rId14"/>
    <p:sldId id="263"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4" autoAdjust="0"/>
    <p:restoredTop sz="94660"/>
  </p:normalViewPr>
  <p:slideViewPr>
    <p:cSldViewPr>
      <p:cViewPr>
        <p:scale>
          <a:sx n="50" d="100"/>
          <a:sy n="50" d="100"/>
        </p:scale>
        <p:origin x="618" y="261"/>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4/3/2016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10</a:t>
            </a:fld>
            <a:endParaRPr lang="en-US"/>
          </a:p>
        </p:txBody>
      </p:sp>
    </p:spTree>
    <p:extLst>
      <p:ext uri="{BB962C8B-B14F-4D97-AF65-F5344CB8AC3E}">
        <p14:creationId xmlns:p14="http://schemas.microsoft.com/office/powerpoint/2010/main" val="417462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11</a:t>
            </a:fld>
            <a:endParaRPr lang="en-US"/>
          </a:p>
        </p:txBody>
      </p:sp>
    </p:spTree>
    <p:extLst>
      <p:ext uri="{BB962C8B-B14F-4D97-AF65-F5344CB8AC3E}">
        <p14:creationId xmlns:p14="http://schemas.microsoft.com/office/powerpoint/2010/main" val="378327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12</a:t>
            </a:fld>
            <a:endParaRPr lang="en-US"/>
          </a:p>
        </p:txBody>
      </p:sp>
    </p:spTree>
    <p:extLst>
      <p:ext uri="{BB962C8B-B14F-4D97-AF65-F5344CB8AC3E}">
        <p14:creationId xmlns:p14="http://schemas.microsoft.com/office/powerpoint/2010/main" val="114904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13</a:t>
            </a:fld>
            <a:endParaRPr lang="en-US"/>
          </a:p>
        </p:txBody>
      </p:sp>
    </p:spTree>
    <p:extLst>
      <p:ext uri="{BB962C8B-B14F-4D97-AF65-F5344CB8AC3E}">
        <p14:creationId xmlns:p14="http://schemas.microsoft.com/office/powerpoint/2010/main" val="336546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383000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26272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4</a:t>
            </a:fld>
            <a:endParaRPr lang="en-US"/>
          </a:p>
        </p:txBody>
      </p:sp>
    </p:spTree>
    <p:extLst>
      <p:ext uri="{BB962C8B-B14F-4D97-AF65-F5344CB8AC3E}">
        <p14:creationId xmlns:p14="http://schemas.microsoft.com/office/powerpoint/2010/main" val="70944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5</a:t>
            </a:fld>
            <a:endParaRPr lang="en-US"/>
          </a:p>
        </p:txBody>
      </p:sp>
    </p:spTree>
    <p:extLst>
      <p:ext uri="{BB962C8B-B14F-4D97-AF65-F5344CB8AC3E}">
        <p14:creationId xmlns:p14="http://schemas.microsoft.com/office/powerpoint/2010/main" val="139159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6</a:t>
            </a:fld>
            <a:endParaRPr lang="en-US"/>
          </a:p>
        </p:txBody>
      </p:sp>
    </p:spTree>
    <p:extLst>
      <p:ext uri="{BB962C8B-B14F-4D97-AF65-F5344CB8AC3E}">
        <p14:creationId xmlns:p14="http://schemas.microsoft.com/office/powerpoint/2010/main" val="132368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7</a:t>
            </a:fld>
            <a:endParaRPr lang="en-US"/>
          </a:p>
        </p:txBody>
      </p:sp>
    </p:spTree>
    <p:extLst>
      <p:ext uri="{BB962C8B-B14F-4D97-AF65-F5344CB8AC3E}">
        <p14:creationId xmlns:p14="http://schemas.microsoft.com/office/powerpoint/2010/main" val="252380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8</a:t>
            </a:fld>
            <a:endParaRPr lang="en-US"/>
          </a:p>
        </p:txBody>
      </p:sp>
    </p:spTree>
    <p:extLst>
      <p:ext uri="{BB962C8B-B14F-4D97-AF65-F5344CB8AC3E}">
        <p14:creationId xmlns:p14="http://schemas.microsoft.com/office/powerpoint/2010/main" val="267273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9</a:t>
            </a:fld>
            <a:endParaRPr lang="en-US"/>
          </a:p>
        </p:txBody>
      </p:sp>
    </p:spTree>
    <p:extLst>
      <p:ext uri="{BB962C8B-B14F-4D97-AF65-F5344CB8AC3E}">
        <p14:creationId xmlns:p14="http://schemas.microsoft.com/office/powerpoint/2010/main" val="47401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4/3/2016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826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9513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697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251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081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32542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6273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090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4/3/2016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6805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69862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187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980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16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97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9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14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4091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4/3/2016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20436721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gi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9601200" cy="1981200"/>
          </a:xfrm>
        </p:spPr>
        <p:txBody>
          <a:bodyPr>
            <a:normAutofit/>
          </a:bodyPr>
          <a:lstStyle/>
          <a:p>
            <a:pPr algn="ctr"/>
            <a:r>
              <a:rPr lang="en-US" b="1" dirty="0" smtClean="0">
                <a:solidFill>
                  <a:schemeClr val="tx1"/>
                </a:solidFill>
              </a:rPr>
              <a:t>What We Have Learned!</a:t>
            </a:r>
            <a:endParaRPr lang="en-US" b="1" dirty="0">
              <a:solidFill>
                <a:schemeClr val="tx1"/>
              </a:solidFill>
            </a:endParaRPr>
          </a:p>
        </p:txBody>
      </p:sp>
      <p:sp>
        <p:nvSpPr>
          <p:cNvPr id="3" name="Subtitle 2"/>
          <p:cNvSpPr>
            <a:spLocks noGrp="1"/>
          </p:cNvSpPr>
          <p:nvPr>
            <p:ph type="subTitle" idx="1"/>
          </p:nvPr>
        </p:nvSpPr>
        <p:spPr>
          <a:xfrm>
            <a:off x="1371600" y="1661351"/>
            <a:ext cx="9525000" cy="1096899"/>
          </a:xfrm>
        </p:spPr>
        <p:txBody>
          <a:bodyPr>
            <a:normAutofit fontScale="92500"/>
          </a:bodyPr>
          <a:lstStyle/>
          <a:p>
            <a:pPr algn="ctr">
              <a:lnSpc>
                <a:spcPct val="100000"/>
              </a:lnSpc>
              <a:spcBef>
                <a:spcPts val="0"/>
              </a:spcBef>
            </a:pPr>
            <a:r>
              <a:rPr lang="en-US" sz="2800" dirty="0" smtClean="0"/>
              <a:t>John W. Day, MD, PhD</a:t>
            </a:r>
          </a:p>
          <a:p>
            <a:pPr algn="ctr">
              <a:lnSpc>
                <a:spcPct val="100000"/>
              </a:lnSpc>
              <a:spcBef>
                <a:spcPts val="0"/>
              </a:spcBef>
            </a:pPr>
            <a:r>
              <a:rPr lang="en-US" sz="2800" dirty="0" smtClean="0"/>
              <a:t>Professor of Neurology and Pediatrics – Stanford University</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683" y="2438400"/>
            <a:ext cx="4394517" cy="2856436"/>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5083" y="2590800"/>
            <a:ext cx="4394517" cy="28564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9" name="TextBox 8"/>
          <p:cNvSpPr txBox="1"/>
          <p:nvPr/>
        </p:nvSpPr>
        <p:spPr>
          <a:xfrm>
            <a:off x="640848" y="4800600"/>
            <a:ext cx="4083552" cy="1508105"/>
          </a:xfrm>
          <a:prstGeom prst="rect">
            <a:avLst/>
          </a:prstGeom>
          <a:noFill/>
        </p:spPr>
        <p:txBody>
          <a:bodyPr wrap="square" rtlCol="0">
            <a:spAutoFit/>
          </a:bodyPr>
          <a:lstStyle/>
          <a:p>
            <a:r>
              <a:rPr lang="en-US" sz="2800" b="1" dirty="0" smtClean="0">
                <a:solidFill>
                  <a:srgbClr val="FF0000"/>
                </a:solidFill>
              </a:rPr>
              <a:t>Jennifer Millar</a:t>
            </a:r>
          </a:p>
          <a:p>
            <a:r>
              <a:rPr lang="en-US" b="1" dirty="0" smtClean="0"/>
              <a:t>The importance of exercise – control balance to control gait</a:t>
            </a:r>
            <a:endParaRPr lang="en-US" b="1" dirty="0"/>
          </a:p>
          <a:p>
            <a:endParaRPr lang="en-US" sz="2800" b="1" dirty="0">
              <a:solidFill>
                <a:srgbClr val="FF0000"/>
              </a:solidFill>
            </a:endParaRPr>
          </a:p>
        </p:txBody>
      </p:sp>
      <p:sp>
        <p:nvSpPr>
          <p:cNvPr id="18" name="TextBox 17"/>
          <p:cNvSpPr txBox="1"/>
          <p:nvPr/>
        </p:nvSpPr>
        <p:spPr>
          <a:xfrm>
            <a:off x="1030288" y="2709944"/>
            <a:ext cx="3846512" cy="1077218"/>
          </a:xfrm>
          <a:prstGeom prst="rect">
            <a:avLst/>
          </a:prstGeom>
          <a:noFill/>
        </p:spPr>
        <p:txBody>
          <a:bodyPr wrap="square" rtlCol="0">
            <a:spAutoFit/>
          </a:bodyPr>
          <a:lstStyle/>
          <a:p>
            <a:r>
              <a:rPr lang="en-US" sz="2800" b="1" dirty="0" smtClean="0">
                <a:solidFill>
                  <a:srgbClr val="FF0000"/>
                </a:solidFill>
              </a:rPr>
              <a:t>Ellen </a:t>
            </a:r>
            <a:r>
              <a:rPr lang="en-US" sz="2800" b="1" dirty="0" err="1" smtClean="0">
                <a:solidFill>
                  <a:srgbClr val="FF0000"/>
                </a:solidFill>
              </a:rPr>
              <a:t>Sichel</a:t>
            </a:r>
            <a:endParaRPr lang="en-US" sz="2800" b="1" dirty="0" smtClean="0">
              <a:solidFill>
                <a:srgbClr val="FF0000"/>
              </a:solidFill>
            </a:endParaRPr>
          </a:p>
          <a:p>
            <a:r>
              <a:rPr lang="en-US" b="1" dirty="0" smtClean="0"/>
              <a:t>Importance of riding the wave</a:t>
            </a:r>
          </a:p>
          <a:p>
            <a:r>
              <a:rPr lang="en-US" b="1" dirty="0" smtClean="0"/>
              <a:t>Not letting ataxia have control</a:t>
            </a:r>
            <a:endParaRPr lang="en-US" b="1" dirty="0"/>
          </a:p>
        </p:txBody>
      </p:sp>
      <p:sp>
        <p:nvSpPr>
          <p:cNvPr id="19" name="TextBox 18"/>
          <p:cNvSpPr txBox="1"/>
          <p:nvPr/>
        </p:nvSpPr>
        <p:spPr>
          <a:xfrm>
            <a:off x="4972782" y="2181314"/>
            <a:ext cx="3485418" cy="1354217"/>
          </a:xfrm>
          <a:prstGeom prst="rect">
            <a:avLst/>
          </a:prstGeom>
          <a:noFill/>
        </p:spPr>
        <p:txBody>
          <a:bodyPr wrap="square" rtlCol="0">
            <a:spAutoFit/>
          </a:bodyPr>
          <a:lstStyle/>
          <a:p>
            <a:r>
              <a:rPr lang="en-US" sz="2800" b="1" dirty="0" err="1" smtClean="0">
                <a:solidFill>
                  <a:srgbClr val="FF0000"/>
                </a:solidFill>
              </a:rPr>
              <a:t>Nygel</a:t>
            </a:r>
            <a:r>
              <a:rPr lang="en-US" sz="2800" b="1" dirty="0" smtClean="0">
                <a:solidFill>
                  <a:srgbClr val="FF0000"/>
                </a:solidFill>
              </a:rPr>
              <a:t> Lenz</a:t>
            </a:r>
          </a:p>
          <a:p>
            <a:r>
              <a:rPr lang="en-US" b="1" dirty="0" smtClean="0"/>
              <a:t>Learning to honestly and openly deal with </a:t>
            </a:r>
            <a:r>
              <a:rPr lang="en-US" b="1" dirty="0" smtClean="0"/>
              <a:t>ataxia</a:t>
            </a:r>
          </a:p>
          <a:p>
            <a:r>
              <a:rPr lang="en-US" b="1" dirty="0" smtClean="0"/>
              <a:t>Fight ataxia, accept yourself</a:t>
            </a:r>
            <a:endParaRPr lang="en-US" b="1" dirty="0"/>
          </a:p>
        </p:txBody>
      </p:sp>
      <p:sp>
        <p:nvSpPr>
          <p:cNvPr id="20" name="TextBox 19"/>
          <p:cNvSpPr txBox="1"/>
          <p:nvPr/>
        </p:nvSpPr>
        <p:spPr>
          <a:xfrm>
            <a:off x="8296642" y="2389242"/>
            <a:ext cx="3666758" cy="800219"/>
          </a:xfrm>
          <a:prstGeom prst="rect">
            <a:avLst/>
          </a:prstGeom>
          <a:noFill/>
        </p:spPr>
        <p:txBody>
          <a:bodyPr wrap="square" rtlCol="0">
            <a:spAutoFit/>
          </a:bodyPr>
          <a:lstStyle/>
          <a:p>
            <a:r>
              <a:rPr lang="en-US" sz="2800" b="1" dirty="0" smtClean="0">
                <a:solidFill>
                  <a:srgbClr val="FF0000"/>
                </a:solidFill>
              </a:rPr>
              <a:t>Nancy Harrington</a:t>
            </a:r>
          </a:p>
          <a:p>
            <a:r>
              <a:rPr lang="en-US" b="1" dirty="0" smtClean="0"/>
              <a:t>Novel communication means</a:t>
            </a:r>
            <a:endParaRPr lang="en-US" b="1" dirty="0"/>
          </a:p>
        </p:txBody>
      </p:sp>
      <p:sp>
        <p:nvSpPr>
          <p:cNvPr id="21" name="TextBox 20"/>
          <p:cNvSpPr txBox="1"/>
          <p:nvPr/>
        </p:nvSpPr>
        <p:spPr>
          <a:xfrm>
            <a:off x="8610600" y="4114800"/>
            <a:ext cx="3429000" cy="2185214"/>
          </a:xfrm>
          <a:prstGeom prst="rect">
            <a:avLst/>
          </a:prstGeom>
          <a:noFill/>
        </p:spPr>
        <p:txBody>
          <a:bodyPr wrap="square" rtlCol="0">
            <a:spAutoFit/>
          </a:bodyPr>
          <a:lstStyle/>
          <a:p>
            <a:r>
              <a:rPr lang="en-US" sz="2800" b="1" dirty="0" smtClean="0">
                <a:solidFill>
                  <a:srgbClr val="FF0000"/>
                </a:solidFill>
              </a:rPr>
              <a:t>Susan </a:t>
            </a:r>
            <a:r>
              <a:rPr lang="en-US" sz="2800" b="1" dirty="0" smtClean="0">
                <a:solidFill>
                  <a:srgbClr val="FF0000"/>
                </a:solidFill>
              </a:rPr>
              <a:t>Perlman</a:t>
            </a:r>
          </a:p>
          <a:p>
            <a:r>
              <a:rPr lang="en-US" b="1" dirty="0" smtClean="0"/>
              <a:t>Control what you can control</a:t>
            </a:r>
          </a:p>
          <a:p>
            <a:r>
              <a:rPr lang="en-US" b="1" dirty="0" smtClean="0"/>
              <a:t>Sleep</a:t>
            </a:r>
          </a:p>
          <a:p>
            <a:r>
              <a:rPr lang="en-US" b="1" dirty="0" smtClean="0"/>
              <a:t>Exercise </a:t>
            </a:r>
          </a:p>
          <a:p>
            <a:r>
              <a:rPr lang="en-US" b="1" dirty="0" smtClean="0"/>
              <a:t>Nutrition – value of a feeding tube</a:t>
            </a:r>
            <a:endParaRPr lang="en-US" sz="2800" b="1" dirty="0">
              <a:solidFill>
                <a:srgbClr val="FF0000"/>
              </a:solidFill>
            </a:endParaRPr>
          </a:p>
          <a:p>
            <a:endParaRPr lang="en-US" b="1" dirty="0" smtClean="0"/>
          </a:p>
        </p:txBody>
      </p:sp>
      <p:sp>
        <p:nvSpPr>
          <p:cNvPr id="22" name="TextBox 21"/>
          <p:cNvSpPr txBox="1"/>
          <p:nvPr/>
        </p:nvSpPr>
        <p:spPr>
          <a:xfrm>
            <a:off x="307975" y="3914685"/>
            <a:ext cx="3806825" cy="1508105"/>
          </a:xfrm>
          <a:prstGeom prst="rect">
            <a:avLst/>
          </a:prstGeom>
          <a:noFill/>
        </p:spPr>
        <p:txBody>
          <a:bodyPr wrap="square" rtlCol="0">
            <a:spAutoFit/>
          </a:bodyPr>
          <a:lstStyle/>
          <a:p>
            <a:r>
              <a:rPr lang="en-US" sz="2800" b="1" dirty="0" smtClean="0">
                <a:solidFill>
                  <a:srgbClr val="FF0000"/>
                </a:solidFill>
              </a:rPr>
              <a:t>Jonathan </a:t>
            </a:r>
            <a:r>
              <a:rPr lang="en-US" sz="2800" b="1" dirty="0" err="1" smtClean="0">
                <a:solidFill>
                  <a:srgbClr val="FF0000"/>
                </a:solidFill>
              </a:rPr>
              <a:t>Rodis</a:t>
            </a:r>
            <a:r>
              <a:rPr lang="en-US" sz="2800" b="1" dirty="0" smtClean="0">
                <a:solidFill>
                  <a:srgbClr val="FF0000"/>
                </a:solidFill>
              </a:rPr>
              <a:t> and Kathleen Kane</a:t>
            </a:r>
          </a:p>
          <a:p>
            <a:r>
              <a:rPr lang="en-US" b="1" dirty="0" smtClean="0"/>
              <a:t>Navigating Disability</a:t>
            </a:r>
          </a:p>
          <a:p>
            <a:r>
              <a:rPr lang="en-US" b="1" dirty="0" smtClean="0"/>
              <a:t>SSI, SSDI and not giving up</a:t>
            </a:r>
            <a:endParaRPr lang="en-US" b="1" dirty="0"/>
          </a:p>
        </p:txBody>
      </p:sp>
      <p:sp>
        <p:nvSpPr>
          <p:cNvPr id="24" name="Title 1"/>
          <p:cNvSpPr txBox="1">
            <a:spLocks/>
          </p:cNvSpPr>
          <p:nvPr/>
        </p:nvSpPr>
        <p:spPr>
          <a:xfrm>
            <a:off x="2362200" y="912422"/>
            <a:ext cx="8897083"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Optimizing ataxia management</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itle 1"/>
          <p:cNvSpPr txBox="1">
            <a:spLocks/>
          </p:cNvSpPr>
          <p:nvPr/>
        </p:nvSpPr>
        <p:spPr>
          <a:xfrm>
            <a:off x="2961359" y="-6129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Is there progress in care?</a:t>
            </a:r>
            <a:endParaRPr lang="en-US" dirty="0"/>
          </a:p>
        </p:txBody>
      </p:sp>
    </p:spTree>
    <p:extLst>
      <p:ext uri="{BB962C8B-B14F-4D97-AF65-F5344CB8AC3E}">
        <p14:creationId xmlns:p14="http://schemas.microsoft.com/office/powerpoint/2010/main" val="27661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9"/>
                                        </p:tgtEl>
                                      </p:cBhvr>
                                      <p:by x="25000" y="25000"/>
                                    </p:animScale>
                                  </p:childTnLst>
                                </p:cTn>
                              </p:par>
                            </p:childTnLst>
                          </p:cTn>
                        </p:par>
                        <p:par>
                          <p:cTn id="11" fill="hold">
                            <p:stCondLst>
                              <p:cond delay="1000"/>
                            </p:stCondLst>
                            <p:childTnLst>
                              <p:par>
                                <p:cTn id="12" presetID="0" presetClass="path" presetSubtype="0" accel="50000" decel="50000" fill="hold" grpId="2" nodeType="afterEffect">
                                  <p:stCondLst>
                                    <p:cond delay="0"/>
                                  </p:stCondLst>
                                  <p:childTnLst>
                                    <p:animMotion origin="layout" path="M -2.08333E-6 -0.00069 C 0.06433 -0.02731 0.14479 -0.10879 0.19323 -0.08101 C 0.26641 -0.04421 0.29922 -0.0162 0.3724 0.02107 " pathEditMode="relative" rAng="0" ptsTypes="AAA">
                                      <p:cBhvr>
                                        <p:cTn id="13" dur="1000" fill="hold"/>
                                        <p:tgtEl>
                                          <p:spTgt spid="9"/>
                                        </p:tgtEl>
                                        <p:attrNameLst>
                                          <p:attrName>ppt_x</p:attrName>
                                          <p:attrName>ppt_y</p:attrName>
                                        </p:attrNameLst>
                                      </p:cBhvr>
                                      <p:rCtr x="18620" y="-3218"/>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000" fill="hold"/>
                                        <p:tgtEl>
                                          <p:spTgt spid="22"/>
                                        </p:tgtEl>
                                      </p:cBhvr>
                                      <p:by x="25000" y="25000"/>
                                    </p:animScale>
                                  </p:childTnLst>
                                </p:cTn>
                              </p:par>
                            </p:childTnLst>
                          </p:cTn>
                        </p:par>
                        <p:par>
                          <p:cTn id="26" fill="hold">
                            <p:stCondLst>
                              <p:cond delay="1000"/>
                            </p:stCondLst>
                            <p:childTnLst>
                              <p:par>
                                <p:cTn id="27" presetID="0" presetClass="path" presetSubtype="0" accel="50000" decel="50000" fill="hold" grpId="2" nodeType="afterEffect">
                                  <p:stCondLst>
                                    <p:cond delay="0"/>
                                  </p:stCondLst>
                                  <p:childTnLst>
                                    <p:animMotion origin="layout" path="M -2.08333E-7 -0.00047 C 0.06706 0.03009 0.12904 -0.06736 0.21172 -0.03797 C 0.27031 0.0625 0.33672 0.09953 0.35508 0.16088 " pathEditMode="relative" rAng="0" ptsTypes="AAA">
                                      <p:cBhvr>
                                        <p:cTn id="28" dur="1000" fill="hold"/>
                                        <p:tgtEl>
                                          <p:spTgt spid="22"/>
                                        </p:tgtEl>
                                        <p:attrNameLst>
                                          <p:attrName>ppt_x</p:attrName>
                                          <p:attrName>ppt_y</p:attrName>
                                        </p:attrNameLst>
                                      </p:cBhvr>
                                      <p:rCtr x="17747" y="5903"/>
                                    </p:animMotion>
                                  </p:childTnLst>
                                </p:cTn>
                              </p:par>
                            </p:childTnLst>
                          </p:cTn>
                        </p:par>
                        <p:par>
                          <p:cTn id="29" fill="hold">
                            <p:stCondLst>
                              <p:cond delay="2000"/>
                            </p:stCondLst>
                            <p:childTnLst>
                              <p:par>
                                <p:cTn id="30" presetID="10" presetClass="exit" presetSubtype="0" fill="hold" grpId="3"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000" fill="hold"/>
                                        <p:tgtEl>
                                          <p:spTgt spid="18"/>
                                        </p:tgtEl>
                                      </p:cBhvr>
                                      <p:by x="25000" y="25000"/>
                                    </p:animScale>
                                  </p:childTnLst>
                                </p:cTn>
                              </p:par>
                            </p:childTnLst>
                          </p:cTn>
                        </p:par>
                        <p:par>
                          <p:cTn id="41" fill="hold">
                            <p:stCondLst>
                              <p:cond delay="1000"/>
                            </p:stCondLst>
                            <p:childTnLst>
                              <p:par>
                                <p:cTn id="42" presetID="0" presetClass="path" presetSubtype="0" accel="50000" decel="50000" fill="hold" grpId="2" nodeType="afterEffect">
                                  <p:stCondLst>
                                    <p:cond delay="0"/>
                                  </p:stCondLst>
                                  <p:childTnLst>
                                    <p:animMotion origin="layout" path="M 2.5E-6 -1.11111E-6 L 0.20169 0.09028 C 0.25013 0.10417 0.24974 0.28611 0.26823 0.34699 " pathEditMode="relative" rAng="0" ptsTypes="AAA">
                                      <p:cBhvr>
                                        <p:cTn id="43" dur="1000" fill="hold"/>
                                        <p:tgtEl>
                                          <p:spTgt spid="18"/>
                                        </p:tgtEl>
                                        <p:attrNameLst>
                                          <p:attrName>ppt_x</p:attrName>
                                          <p:attrName>ppt_y</p:attrName>
                                        </p:attrNameLst>
                                      </p:cBhvr>
                                      <p:rCtr x="13411" y="17338"/>
                                    </p:animMotion>
                                  </p:childTnLst>
                                </p:cTn>
                              </p:par>
                            </p:childTnLst>
                          </p:cTn>
                        </p:par>
                        <p:par>
                          <p:cTn id="44" fill="hold">
                            <p:stCondLst>
                              <p:cond delay="2000"/>
                            </p:stCondLst>
                            <p:childTnLst>
                              <p:par>
                                <p:cTn id="45" presetID="10" presetClass="exit" presetSubtype="0" fill="hold" grpId="3" nodeType="after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19"/>
                                        </p:tgtEl>
                                      </p:cBhvr>
                                      <p:by x="25000" y="25000"/>
                                    </p:animScale>
                                  </p:childTnLst>
                                </p:cTn>
                              </p:par>
                            </p:childTnLst>
                          </p:cTn>
                        </p:par>
                        <p:par>
                          <p:cTn id="56" fill="hold">
                            <p:stCondLst>
                              <p:cond delay="1000"/>
                            </p:stCondLst>
                            <p:childTnLst>
                              <p:par>
                                <p:cTn id="57" presetID="0" presetClass="path" presetSubtype="0" accel="50000" decel="50000" fill="hold" grpId="2" nodeType="afterEffect">
                                  <p:stCondLst>
                                    <p:cond delay="0"/>
                                  </p:stCondLst>
                                  <p:childTnLst>
                                    <p:animMotion origin="layout" path="M -1.25E-6 3.33333E-6 C 0.01719 0.04676 0.01901 0.06296 0.00143 0.19166 C -0.00208 0.32916 -0.0444 0.325 -0.04284 0.39768 " pathEditMode="relative" rAng="0" ptsTypes="AAA">
                                      <p:cBhvr>
                                        <p:cTn id="58" dur="1000" fill="hold"/>
                                        <p:tgtEl>
                                          <p:spTgt spid="19"/>
                                        </p:tgtEl>
                                        <p:attrNameLst>
                                          <p:attrName>ppt_x</p:attrName>
                                          <p:attrName>ppt_y</p:attrName>
                                        </p:attrNameLst>
                                      </p:cBhvr>
                                      <p:rCtr x="-1471" y="19884"/>
                                    </p:animMotion>
                                  </p:childTnLst>
                                </p:cTn>
                              </p:par>
                            </p:childTnLst>
                          </p:cTn>
                        </p:par>
                        <p:par>
                          <p:cTn id="59" fill="hold">
                            <p:stCondLst>
                              <p:cond delay="2000"/>
                            </p:stCondLst>
                            <p:childTnLst>
                              <p:par>
                                <p:cTn id="60" presetID="10" presetClass="exit" presetSubtype="0" fill="hold" grpId="3" nodeType="after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1000" fill="hold"/>
                                        <p:tgtEl>
                                          <p:spTgt spid="20"/>
                                        </p:tgtEl>
                                      </p:cBhvr>
                                      <p:by x="25000" y="25000"/>
                                    </p:animScale>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6.25E-7 -2.96296E-6 C -0.05521 0.03473 -0.12461 0.0294 -0.16484 0.01644 C -0.20065 0.04653 -0.22162 -0.06041 -0.22643 0.15672 C -0.19154 0.26968 -0.32279 0.3507 -0.32227 0.38611 " pathEditMode="relative" rAng="0" ptsTypes="AAAA">
                                      <p:cBhvr>
                                        <p:cTn id="73" dur="1000" fill="hold"/>
                                        <p:tgtEl>
                                          <p:spTgt spid="20"/>
                                        </p:tgtEl>
                                        <p:attrNameLst>
                                          <p:attrName>ppt_x</p:attrName>
                                          <p:attrName>ppt_y</p:attrName>
                                        </p:attrNameLst>
                                      </p:cBhvr>
                                      <p:rCtr x="-16120" y="19306"/>
                                    </p:animMotion>
                                  </p:childTnLst>
                                </p:cTn>
                              </p:par>
                            </p:childTnLst>
                          </p:cTn>
                        </p:par>
                        <p:par>
                          <p:cTn id="74" fill="hold">
                            <p:stCondLst>
                              <p:cond delay="2000"/>
                            </p:stCondLst>
                            <p:childTnLst>
                              <p:par>
                                <p:cTn id="75" presetID="10" presetClass="exit" presetSubtype="0" fill="hold" grpId="3" nodeType="after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1" nodeType="clickEffect">
                                  <p:stCondLst>
                                    <p:cond delay="0"/>
                                  </p:stCondLst>
                                  <p:childTnLst>
                                    <p:animScale>
                                      <p:cBhvr>
                                        <p:cTn id="85" dur="1000" fill="hold"/>
                                        <p:tgtEl>
                                          <p:spTgt spid="21"/>
                                        </p:tgtEl>
                                      </p:cBhvr>
                                      <p:by x="25000" y="25000"/>
                                    </p:animScale>
                                  </p:childTnLst>
                                </p:cTn>
                              </p:par>
                            </p:childTnLst>
                          </p:cTn>
                        </p:par>
                        <p:par>
                          <p:cTn id="86" fill="hold">
                            <p:stCondLst>
                              <p:cond delay="1000"/>
                            </p:stCondLst>
                            <p:childTnLst>
                              <p:par>
                                <p:cTn id="87" presetID="0" presetClass="path" presetSubtype="0" accel="50000" decel="50000" fill="hold" grpId="2" nodeType="afterEffect">
                                  <p:stCondLst>
                                    <p:cond delay="0"/>
                                  </p:stCondLst>
                                  <p:childTnLst>
                                    <p:animMotion origin="layout" path="M 5E-6 -0.00023 L -0.14493 -0.01574 C -0.15717 -0.00764 -0.16928 -0.03611 -0.2737 -0.01852 C -0.34519 0.02268 -0.34076 0.11968 -0.34545 0.14259 " pathEditMode="relative" rAng="0" ptsTypes="AAAA">
                                      <p:cBhvr>
                                        <p:cTn id="88" dur="1000" fill="hold"/>
                                        <p:tgtEl>
                                          <p:spTgt spid="21"/>
                                        </p:tgtEl>
                                        <p:attrNameLst>
                                          <p:attrName>ppt_x</p:attrName>
                                          <p:attrName>ppt_y</p:attrName>
                                        </p:attrNameLst>
                                      </p:cBhvr>
                                      <p:rCtr x="-17279" y="5926"/>
                                    </p:animMotion>
                                  </p:childTnLst>
                                </p:cTn>
                              </p:par>
                            </p:childTnLst>
                          </p:cTn>
                        </p:par>
                        <p:par>
                          <p:cTn id="89" fill="hold">
                            <p:stCondLst>
                              <p:cond delay="2000"/>
                            </p:stCondLst>
                            <p:childTnLst>
                              <p:par>
                                <p:cTn id="90" presetID="10" presetClass="exit" presetSubtype="0" fill="hold" grpId="3" nodeType="after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mph" presetSubtype="0" repeatCount="2000" fill="remove" nodeType="clickEffect">
                                  <p:stCondLst>
                                    <p:cond delay="500"/>
                                  </p:stCondLst>
                                  <p:childTnLst>
                                    <p:animScale>
                                      <p:cBhvr>
                                        <p:cTn id="96" dur="1000" fill="hold"/>
                                        <p:tgtEl>
                                          <p:spTgt spid="5"/>
                                        </p:tgtEl>
                                      </p:cBhvr>
                                      <p:by x="2000" y="100000"/>
                                    </p:animScale>
                                  </p:childTnLst>
                                </p:cTn>
                              </p:par>
                            </p:childTnLst>
                          </p:cTn>
                        </p:par>
                        <p:par>
                          <p:cTn id="97" fill="hold">
                            <p:stCondLst>
                              <p:cond delay="2500"/>
                            </p:stCondLst>
                            <p:childTnLst>
                              <p:par>
                                <p:cTn id="98" presetID="22" presetClass="entr" presetSubtype="4"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down)">
                                      <p:cBhvr>
                                        <p:cTn id="100" dur="500"/>
                                        <p:tgtEl>
                                          <p:spTgt spid="23"/>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xit" presetSubtype="0" fill="hold" grpId="0" nodeType="withEffect">
                                  <p:stCondLst>
                                    <p:cond delay="0"/>
                                  </p:stCondLst>
                                  <p:childTnLst>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18" name="TextBox 17"/>
          <p:cNvSpPr txBox="1"/>
          <p:nvPr/>
        </p:nvSpPr>
        <p:spPr>
          <a:xfrm>
            <a:off x="1030288" y="2709944"/>
            <a:ext cx="3846512" cy="1077218"/>
          </a:xfrm>
          <a:prstGeom prst="rect">
            <a:avLst/>
          </a:prstGeom>
          <a:noFill/>
        </p:spPr>
        <p:txBody>
          <a:bodyPr wrap="square" rtlCol="0">
            <a:spAutoFit/>
          </a:bodyPr>
          <a:lstStyle/>
          <a:p>
            <a:r>
              <a:rPr lang="en-US" sz="2800" b="1" dirty="0" smtClean="0">
                <a:solidFill>
                  <a:srgbClr val="FF0000"/>
                </a:solidFill>
              </a:rPr>
              <a:t>David Lynch</a:t>
            </a:r>
          </a:p>
          <a:p>
            <a:r>
              <a:rPr lang="en-US" b="1" dirty="0" smtClean="0"/>
              <a:t>Gene replacement therapy</a:t>
            </a:r>
          </a:p>
          <a:p>
            <a:r>
              <a:rPr lang="en-US" b="1" dirty="0" smtClean="0"/>
              <a:t>Energy production</a:t>
            </a:r>
            <a:endParaRPr lang="en-US" b="1" dirty="0"/>
          </a:p>
        </p:txBody>
      </p:sp>
      <p:sp>
        <p:nvSpPr>
          <p:cNvPr id="19" name="TextBox 18"/>
          <p:cNvSpPr txBox="1"/>
          <p:nvPr/>
        </p:nvSpPr>
        <p:spPr>
          <a:xfrm>
            <a:off x="4972782" y="2181314"/>
            <a:ext cx="3485418" cy="1631216"/>
          </a:xfrm>
          <a:prstGeom prst="rect">
            <a:avLst/>
          </a:prstGeom>
          <a:noFill/>
        </p:spPr>
        <p:txBody>
          <a:bodyPr wrap="square" rtlCol="0">
            <a:spAutoFit/>
          </a:bodyPr>
          <a:lstStyle/>
          <a:p>
            <a:r>
              <a:rPr lang="en-US" sz="2800" b="1" dirty="0" smtClean="0">
                <a:solidFill>
                  <a:srgbClr val="FF0000"/>
                </a:solidFill>
              </a:rPr>
              <a:t>Chip Wilmot</a:t>
            </a:r>
          </a:p>
          <a:p>
            <a:r>
              <a:rPr lang="en-US" b="1" dirty="0" smtClean="0"/>
              <a:t>Marked increase in treatment discovery</a:t>
            </a:r>
          </a:p>
          <a:p>
            <a:r>
              <a:rPr lang="en-US" b="1" dirty="0" smtClean="0"/>
              <a:t>Increasing </a:t>
            </a:r>
            <a:r>
              <a:rPr lang="en-US" b="1" dirty="0" smtClean="0"/>
              <a:t>ease of dx</a:t>
            </a:r>
          </a:p>
          <a:p>
            <a:r>
              <a:rPr lang="en-US" b="1" dirty="0" smtClean="0"/>
              <a:t>Increasing gene discovery</a:t>
            </a:r>
            <a:endParaRPr lang="en-US" b="1" dirty="0"/>
          </a:p>
        </p:txBody>
      </p:sp>
      <p:sp>
        <p:nvSpPr>
          <p:cNvPr id="20" name="TextBox 19"/>
          <p:cNvSpPr txBox="1"/>
          <p:nvPr/>
        </p:nvSpPr>
        <p:spPr>
          <a:xfrm>
            <a:off x="8296642" y="2389242"/>
            <a:ext cx="3666758" cy="1354217"/>
          </a:xfrm>
          <a:prstGeom prst="rect">
            <a:avLst/>
          </a:prstGeom>
          <a:noFill/>
        </p:spPr>
        <p:txBody>
          <a:bodyPr wrap="square" rtlCol="0">
            <a:spAutoFit/>
          </a:bodyPr>
          <a:lstStyle/>
          <a:p>
            <a:r>
              <a:rPr lang="en-US" sz="2800" b="1" dirty="0" err="1" smtClean="0">
                <a:solidFill>
                  <a:srgbClr val="FF0000"/>
                </a:solidFill>
              </a:rPr>
              <a:t>Vikram</a:t>
            </a:r>
            <a:r>
              <a:rPr lang="en-US" sz="2800" b="1" dirty="0" smtClean="0">
                <a:solidFill>
                  <a:srgbClr val="FF0000"/>
                </a:solidFill>
              </a:rPr>
              <a:t> </a:t>
            </a:r>
            <a:r>
              <a:rPr lang="en-US" sz="2800" b="1" dirty="0" err="1" smtClean="0">
                <a:solidFill>
                  <a:srgbClr val="FF0000"/>
                </a:solidFill>
              </a:rPr>
              <a:t>Khurana</a:t>
            </a:r>
            <a:endParaRPr lang="en-US" sz="2800" b="1" dirty="0" smtClean="0">
              <a:solidFill>
                <a:srgbClr val="FF0000"/>
              </a:solidFill>
            </a:endParaRPr>
          </a:p>
          <a:p>
            <a:r>
              <a:rPr lang="en-US" b="1" dirty="0" smtClean="0"/>
              <a:t>Connection of MSA and PD opens treatment options</a:t>
            </a:r>
          </a:p>
          <a:p>
            <a:r>
              <a:rPr lang="en-US" b="1" dirty="0" smtClean="0"/>
              <a:t>Role of protein folding</a:t>
            </a:r>
            <a:endParaRPr lang="en-US" b="1" dirty="0"/>
          </a:p>
        </p:txBody>
      </p:sp>
      <p:sp>
        <p:nvSpPr>
          <p:cNvPr id="21" name="TextBox 20"/>
          <p:cNvSpPr txBox="1"/>
          <p:nvPr/>
        </p:nvSpPr>
        <p:spPr>
          <a:xfrm>
            <a:off x="8991600" y="4038600"/>
            <a:ext cx="3352800" cy="2339102"/>
          </a:xfrm>
          <a:prstGeom prst="rect">
            <a:avLst/>
          </a:prstGeom>
          <a:noFill/>
        </p:spPr>
        <p:txBody>
          <a:bodyPr wrap="square" rtlCol="0">
            <a:spAutoFit/>
          </a:bodyPr>
          <a:lstStyle/>
          <a:p>
            <a:r>
              <a:rPr lang="en-US" sz="2800" b="1" dirty="0" err="1" smtClean="0">
                <a:solidFill>
                  <a:srgbClr val="FF0000"/>
                </a:solidFill>
              </a:rPr>
              <a:t>G</a:t>
            </a:r>
            <a:r>
              <a:rPr lang="en-US" sz="2800" b="1" dirty="0" err="1" smtClean="0">
                <a:solidFill>
                  <a:srgbClr val="FF0000"/>
                </a:solidFill>
                <a:latin typeface="Century Gothic" panose="020B0502020202020204" pitchFamily="34" charset="0"/>
              </a:rPr>
              <a:t>ü</a:t>
            </a:r>
            <a:r>
              <a:rPr lang="en-US" sz="2800" b="1" dirty="0" err="1" smtClean="0">
                <a:solidFill>
                  <a:srgbClr val="FF0000"/>
                </a:solidFill>
              </a:rPr>
              <a:t>lin</a:t>
            </a:r>
            <a:r>
              <a:rPr lang="en-US" sz="2800" b="1" dirty="0" smtClean="0">
                <a:solidFill>
                  <a:srgbClr val="FF0000"/>
                </a:solidFill>
              </a:rPr>
              <a:t> </a:t>
            </a:r>
            <a:r>
              <a:rPr lang="en-US" sz="2800" b="1" dirty="0" err="1" smtClean="0">
                <a:solidFill>
                  <a:srgbClr val="FF0000"/>
                </a:solidFill>
                <a:latin typeface="Century Gothic" panose="020B0502020202020204" pitchFamily="34" charset="0"/>
              </a:rPr>
              <a:t>Ö</a:t>
            </a:r>
            <a:r>
              <a:rPr lang="en-US" sz="2800" b="1" dirty="0" err="1" smtClean="0">
                <a:solidFill>
                  <a:srgbClr val="FF0000"/>
                </a:solidFill>
              </a:rPr>
              <a:t>z</a:t>
            </a:r>
            <a:endParaRPr lang="en-US" sz="2800" b="1" dirty="0" smtClean="0">
              <a:solidFill>
                <a:srgbClr val="FF0000"/>
              </a:solidFill>
            </a:endParaRPr>
          </a:p>
          <a:p>
            <a:r>
              <a:rPr lang="en-US" b="1" dirty="0" smtClean="0"/>
              <a:t>International ataxia investigators working together </a:t>
            </a:r>
          </a:p>
          <a:p>
            <a:r>
              <a:rPr lang="en-US" b="1" dirty="0" smtClean="0"/>
              <a:t>Many evolving treatments – new and repurposed drugs</a:t>
            </a:r>
          </a:p>
          <a:p>
            <a:endParaRPr lang="en-US" sz="2800" b="1" dirty="0">
              <a:solidFill>
                <a:srgbClr val="FF0000"/>
              </a:solidFill>
            </a:endParaRPr>
          </a:p>
        </p:txBody>
      </p:sp>
      <p:sp>
        <p:nvSpPr>
          <p:cNvPr id="22" name="TextBox 21"/>
          <p:cNvSpPr txBox="1"/>
          <p:nvPr/>
        </p:nvSpPr>
        <p:spPr>
          <a:xfrm>
            <a:off x="307975" y="3914685"/>
            <a:ext cx="3806825" cy="1785104"/>
          </a:xfrm>
          <a:prstGeom prst="rect">
            <a:avLst/>
          </a:prstGeom>
          <a:noFill/>
        </p:spPr>
        <p:txBody>
          <a:bodyPr wrap="square" rtlCol="0">
            <a:spAutoFit/>
          </a:bodyPr>
          <a:lstStyle/>
          <a:p>
            <a:r>
              <a:rPr lang="en-US" sz="2800" b="1" dirty="0" smtClean="0">
                <a:solidFill>
                  <a:srgbClr val="FF0000"/>
                </a:solidFill>
              </a:rPr>
              <a:t>Hank Paulson and Lauren Moore</a:t>
            </a:r>
          </a:p>
          <a:p>
            <a:r>
              <a:rPr lang="en-US" b="1" dirty="0" smtClean="0"/>
              <a:t>Need </a:t>
            </a:r>
            <a:r>
              <a:rPr lang="en-US" b="1" dirty="0" smtClean="0"/>
              <a:t>of research before stem cells can help with </a:t>
            </a:r>
            <a:r>
              <a:rPr lang="en-US" b="1" dirty="0" smtClean="0"/>
              <a:t>ataxia </a:t>
            </a:r>
          </a:p>
          <a:p>
            <a:r>
              <a:rPr lang="en-US" b="1" dirty="0" smtClean="0"/>
              <a:t>Power of ASOs</a:t>
            </a:r>
            <a:endParaRPr lang="en-US" sz="2800" b="1" dirty="0">
              <a:solidFill>
                <a:srgbClr val="FF0000"/>
              </a:solidFill>
            </a:endParaRPr>
          </a:p>
        </p:txBody>
      </p:sp>
      <p:sp>
        <p:nvSpPr>
          <p:cNvPr id="24" name="Title 1"/>
          <p:cNvSpPr txBox="1">
            <a:spLocks/>
          </p:cNvSpPr>
          <p:nvPr/>
        </p:nvSpPr>
        <p:spPr>
          <a:xfrm>
            <a:off x="2286000" y="912422"/>
            <a:ext cx="9220199"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real treatments are taking shape</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itle 1"/>
          <p:cNvSpPr txBox="1">
            <a:spLocks/>
          </p:cNvSpPr>
          <p:nvPr/>
        </p:nvSpPr>
        <p:spPr>
          <a:xfrm>
            <a:off x="2961359" y="-6129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Are there promises of treatments?</a:t>
            </a:r>
            <a:endParaRPr lang="en-US" dirty="0"/>
          </a:p>
        </p:txBody>
      </p:sp>
    </p:spTree>
    <p:extLst>
      <p:ext uri="{BB962C8B-B14F-4D97-AF65-F5344CB8AC3E}">
        <p14:creationId xmlns:p14="http://schemas.microsoft.com/office/powerpoint/2010/main" val="315151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22"/>
                                        </p:tgtEl>
                                      </p:cBhvr>
                                      <p:by x="25000" y="25000"/>
                                    </p:animScale>
                                  </p:childTnLst>
                                </p:cTn>
                              </p:par>
                            </p:childTnLst>
                          </p:cTn>
                        </p:par>
                        <p:par>
                          <p:cTn id="11" fill="hold">
                            <p:stCondLst>
                              <p:cond delay="1000"/>
                            </p:stCondLst>
                            <p:childTnLst>
                              <p:par>
                                <p:cTn id="12" presetID="0" presetClass="path" presetSubtype="0" accel="50000" decel="50000" fill="hold" grpId="2" nodeType="afterEffect">
                                  <p:stCondLst>
                                    <p:cond delay="0"/>
                                  </p:stCondLst>
                                  <p:childTnLst>
                                    <p:animMotion origin="layout" path="M -2.08333E-7 -0.00047 C 0.06706 0.03009 0.12904 -0.06737 0.21172 -0.03797 C 0.27031 0.0625 0.33672 0.09953 0.35508 0.16088 " pathEditMode="relative" rAng="0" ptsTypes="AAA">
                                      <p:cBhvr>
                                        <p:cTn id="13" dur="1000" fill="hold"/>
                                        <p:tgtEl>
                                          <p:spTgt spid="22"/>
                                        </p:tgtEl>
                                        <p:attrNameLst>
                                          <p:attrName>ppt_x</p:attrName>
                                          <p:attrName>ppt_y</p:attrName>
                                        </p:attrNameLst>
                                      </p:cBhvr>
                                      <p:rCtr x="17747" y="5903"/>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000" fill="hold"/>
                                        <p:tgtEl>
                                          <p:spTgt spid="18"/>
                                        </p:tgtEl>
                                      </p:cBhvr>
                                      <p:by x="25000" y="25000"/>
                                    </p:animScale>
                                  </p:childTnLst>
                                </p:cTn>
                              </p:par>
                            </p:childTnLst>
                          </p:cTn>
                        </p:par>
                        <p:par>
                          <p:cTn id="26" fill="hold">
                            <p:stCondLst>
                              <p:cond delay="1000"/>
                            </p:stCondLst>
                            <p:childTnLst>
                              <p:par>
                                <p:cTn id="27" presetID="0" presetClass="path" presetSubtype="0" accel="50000" decel="50000" fill="hold" grpId="2" nodeType="afterEffect">
                                  <p:stCondLst>
                                    <p:cond delay="0"/>
                                  </p:stCondLst>
                                  <p:childTnLst>
                                    <p:animMotion origin="layout" path="M 2.5E-6 -1.11111E-6 L 0.20169 0.09028 C 0.25013 0.10417 0.24974 0.28611 0.26823 0.34699 " pathEditMode="relative" rAng="0" ptsTypes="AAA">
                                      <p:cBhvr>
                                        <p:cTn id="28" dur="1000" fill="hold"/>
                                        <p:tgtEl>
                                          <p:spTgt spid="18"/>
                                        </p:tgtEl>
                                        <p:attrNameLst>
                                          <p:attrName>ppt_x</p:attrName>
                                          <p:attrName>ppt_y</p:attrName>
                                        </p:attrNameLst>
                                      </p:cBhvr>
                                      <p:rCtr x="13411" y="17338"/>
                                    </p:animMotion>
                                  </p:childTnLst>
                                </p:cTn>
                              </p:par>
                            </p:childTnLst>
                          </p:cTn>
                        </p:par>
                        <p:par>
                          <p:cTn id="29" fill="hold">
                            <p:stCondLst>
                              <p:cond delay="2000"/>
                            </p:stCondLst>
                            <p:childTnLst>
                              <p:par>
                                <p:cTn id="30" presetID="10" presetClass="exit" presetSubtype="0" fill="hold" grpId="3" nodeType="after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000" fill="hold"/>
                                        <p:tgtEl>
                                          <p:spTgt spid="19"/>
                                        </p:tgtEl>
                                      </p:cBhvr>
                                      <p:by x="25000" y="25000"/>
                                    </p:animScale>
                                  </p:childTnLst>
                                </p:cTn>
                              </p:par>
                            </p:childTnLst>
                          </p:cTn>
                        </p:par>
                        <p:par>
                          <p:cTn id="41" fill="hold">
                            <p:stCondLst>
                              <p:cond delay="1000"/>
                            </p:stCondLst>
                            <p:childTnLst>
                              <p:par>
                                <p:cTn id="42" presetID="0" presetClass="path" presetSubtype="0" accel="50000" decel="50000" fill="hold" grpId="2" nodeType="afterEffect">
                                  <p:stCondLst>
                                    <p:cond delay="0"/>
                                  </p:stCondLst>
                                  <p:childTnLst>
                                    <p:animMotion origin="layout" path="M -1.25E-6 2.96296E-6 C 0.01719 0.04676 0.01901 0.06296 0.00143 0.19166 C -0.00208 0.32916 -0.0444 0.325 -0.04284 0.39768 " pathEditMode="relative" rAng="0" ptsTypes="AAA">
                                      <p:cBhvr>
                                        <p:cTn id="43" dur="1000" fill="hold"/>
                                        <p:tgtEl>
                                          <p:spTgt spid="19"/>
                                        </p:tgtEl>
                                        <p:attrNameLst>
                                          <p:attrName>ppt_x</p:attrName>
                                          <p:attrName>ppt_y</p:attrName>
                                        </p:attrNameLst>
                                      </p:cBhvr>
                                      <p:rCtr x="-1471" y="19884"/>
                                    </p:animMotion>
                                  </p:childTnLst>
                                </p:cTn>
                              </p:par>
                            </p:childTnLst>
                          </p:cTn>
                        </p:par>
                        <p:par>
                          <p:cTn id="44" fill="hold">
                            <p:stCondLst>
                              <p:cond delay="2000"/>
                            </p:stCondLst>
                            <p:childTnLst>
                              <p:par>
                                <p:cTn id="45" presetID="10" presetClass="exit" presetSubtype="0" fill="hold" grpId="3" nodeType="after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20"/>
                                        </p:tgtEl>
                                      </p:cBhvr>
                                      <p:by x="25000" y="25000"/>
                                    </p:animScale>
                                  </p:childTnLst>
                                </p:cTn>
                              </p:par>
                            </p:childTnLst>
                          </p:cTn>
                        </p:par>
                        <p:par>
                          <p:cTn id="56" fill="hold">
                            <p:stCondLst>
                              <p:cond delay="1000"/>
                            </p:stCondLst>
                            <p:childTnLst>
                              <p:par>
                                <p:cTn id="57" presetID="0" presetClass="path" presetSubtype="0" accel="50000" decel="50000" fill="hold" grpId="2" nodeType="afterEffect">
                                  <p:stCondLst>
                                    <p:cond delay="0"/>
                                  </p:stCondLst>
                                  <p:childTnLst>
                                    <p:animMotion origin="layout" path="M 6.25E-7 -7.40741E-7 C -0.05521 0.03472 -0.12461 0.0294 -0.16484 0.01644 C -0.20065 0.04653 -0.22162 -0.06042 -0.22643 0.15671 C -0.19154 0.26968 -0.32279 0.3507 -0.32227 0.38611 " pathEditMode="relative" rAng="0" ptsTypes="AAAA">
                                      <p:cBhvr>
                                        <p:cTn id="58" dur="1000" fill="hold"/>
                                        <p:tgtEl>
                                          <p:spTgt spid="20"/>
                                        </p:tgtEl>
                                        <p:attrNameLst>
                                          <p:attrName>ppt_x</p:attrName>
                                          <p:attrName>ppt_y</p:attrName>
                                        </p:attrNameLst>
                                      </p:cBhvr>
                                      <p:rCtr x="-16120" y="19306"/>
                                    </p:animMotion>
                                  </p:childTnLst>
                                </p:cTn>
                              </p:par>
                            </p:childTnLst>
                          </p:cTn>
                        </p:par>
                        <p:par>
                          <p:cTn id="59" fill="hold">
                            <p:stCondLst>
                              <p:cond delay="2000"/>
                            </p:stCondLst>
                            <p:childTnLst>
                              <p:par>
                                <p:cTn id="60" presetID="10" presetClass="exit" presetSubtype="0" fill="hold" grpId="3"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1000" fill="hold"/>
                                        <p:tgtEl>
                                          <p:spTgt spid="21"/>
                                        </p:tgtEl>
                                      </p:cBhvr>
                                      <p:by x="25000" y="25000"/>
                                    </p:animScale>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1.11022E-16 -0.00023 L -0.14492 -0.01574 C -0.15716 -0.00764 -0.16927 -0.03611 -0.2737 -0.01852 C -0.34518 0.02268 -0.34076 0.11968 -0.34544 0.14259 " pathEditMode="relative" rAng="0" ptsTypes="AAAA">
                                      <p:cBhvr>
                                        <p:cTn id="73" dur="1000" fill="hold"/>
                                        <p:tgtEl>
                                          <p:spTgt spid="21"/>
                                        </p:tgtEl>
                                        <p:attrNameLst>
                                          <p:attrName>ppt_x</p:attrName>
                                          <p:attrName>ppt_y</p:attrName>
                                        </p:attrNameLst>
                                      </p:cBhvr>
                                      <p:rCtr x="-17279" y="5926"/>
                                    </p:animMotion>
                                  </p:childTnLst>
                                </p:cTn>
                              </p:par>
                            </p:childTnLst>
                          </p:cTn>
                        </p:par>
                        <p:par>
                          <p:cTn id="74" fill="hold">
                            <p:stCondLst>
                              <p:cond delay="2000"/>
                            </p:stCondLst>
                            <p:childTnLst>
                              <p:par>
                                <p:cTn id="75" presetID="10" presetClass="exit" presetSubtype="0" fill="hold" grpId="3" nodeType="after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par>
                          <p:cTn id="78" fill="hold">
                            <p:stCondLst>
                              <p:cond delay="2500"/>
                            </p:stCondLst>
                            <p:childTnLst>
                              <p:par>
                                <p:cTn id="79" presetID="6" presetClass="emph" presetSubtype="0" repeatCount="2000" fill="remove" nodeType="afterEffect">
                                  <p:stCondLst>
                                    <p:cond delay="0"/>
                                  </p:stCondLst>
                                  <p:childTnLst>
                                    <p:animScale>
                                      <p:cBhvr>
                                        <p:cTn id="80" dur="1000" fill="hold"/>
                                        <p:tgtEl>
                                          <p:spTgt spid="5"/>
                                        </p:tgtEl>
                                      </p:cBhvr>
                                      <p:by x="2000" y="100000"/>
                                    </p:animScale>
                                  </p:childTnLst>
                                </p:cTn>
                              </p:par>
                            </p:childTnLst>
                          </p:cTn>
                        </p:par>
                        <p:par>
                          <p:cTn id="81" fill="hold">
                            <p:stCondLst>
                              <p:cond delay="4500"/>
                            </p:stCondLst>
                            <p:childTnLst>
                              <p:par>
                                <p:cTn id="82" presetID="22" presetClass="entr" presetSubtype="4"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par>
                          <p:cTn id="89" fill="hold">
                            <p:stCondLst>
                              <p:cond delay="5500"/>
                            </p:stCondLst>
                            <p:childTnLst>
                              <p:par>
                                <p:cTn id="90" presetID="10" presetClass="exit" presetSubtype="0" fill="hold" grpId="0" nodeType="after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3"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18" name="TextBox 17"/>
          <p:cNvSpPr txBox="1"/>
          <p:nvPr/>
        </p:nvSpPr>
        <p:spPr>
          <a:xfrm>
            <a:off x="1030288" y="2709944"/>
            <a:ext cx="3846512" cy="1354217"/>
          </a:xfrm>
          <a:prstGeom prst="rect">
            <a:avLst/>
          </a:prstGeom>
          <a:noFill/>
        </p:spPr>
        <p:txBody>
          <a:bodyPr wrap="square" rtlCol="0">
            <a:spAutoFit/>
          </a:bodyPr>
          <a:lstStyle/>
          <a:p>
            <a:r>
              <a:rPr lang="en-US" sz="2800" b="1" dirty="0" smtClean="0">
                <a:solidFill>
                  <a:srgbClr val="FF0000"/>
                </a:solidFill>
              </a:rPr>
              <a:t>David Lynch</a:t>
            </a:r>
          </a:p>
          <a:p>
            <a:r>
              <a:rPr lang="en-US" b="1" dirty="0" smtClean="0"/>
              <a:t>Clinical </a:t>
            </a:r>
            <a:r>
              <a:rPr lang="en-US" b="1" dirty="0" smtClean="0"/>
              <a:t>scales, biomarkers and tissue repository in FA</a:t>
            </a:r>
            <a:endParaRPr lang="en-US" b="1" dirty="0" smtClean="0"/>
          </a:p>
          <a:p>
            <a:endParaRPr lang="en-US" b="1" dirty="0"/>
          </a:p>
        </p:txBody>
      </p:sp>
      <p:sp>
        <p:nvSpPr>
          <p:cNvPr id="19" name="TextBox 18"/>
          <p:cNvSpPr txBox="1"/>
          <p:nvPr/>
        </p:nvSpPr>
        <p:spPr>
          <a:xfrm>
            <a:off x="4972782" y="2181314"/>
            <a:ext cx="3485418" cy="1077218"/>
          </a:xfrm>
          <a:prstGeom prst="rect">
            <a:avLst/>
          </a:prstGeom>
          <a:noFill/>
        </p:spPr>
        <p:txBody>
          <a:bodyPr wrap="square" rtlCol="0">
            <a:spAutoFit/>
          </a:bodyPr>
          <a:lstStyle/>
          <a:p>
            <a:r>
              <a:rPr lang="en-US" sz="2800" b="1" dirty="0" smtClean="0">
                <a:solidFill>
                  <a:srgbClr val="FF0000"/>
                </a:solidFill>
              </a:rPr>
              <a:t>Chip Wilmot</a:t>
            </a:r>
          </a:p>
          <a:p>
            <a:r>
              <a:rPr lang="en-US" b="1" dirty="0" smtClean="0"/>
              <a:t>Role of ataxia </a:t>
            </a:r>
            <a:r>
              <a:rPr lang="en-US" b="1" dirty="0" smtClean="0"/>
              <a:t>scales</a:t>
            </a:r>
          </a:p>
          <a:p>
            <a:r>
              <a:rPr lang="en-US" b="1" dirty="0" smtClean="0"/>
              <a:t>Tissue repository</a:t>
            </a:r>
            <a:endParaRPr lang="en-US" b="1" dirty="0"/>
          </a:p>
        </p:txBody>
      </p:sp>
      <p:sp>
        <p:nvSpPr>
          <p:cNvPr id="20" name="TextBox 19"/>
          <p:cNvSpPr txBox="1"/>
          <p:nvPr/>
        </p:nvSpPr>
        <p:spPr>
          <a:xfrm>
            <a:off x="8296642" y="2389242"/>
            <a:ext cx="3666758" cy="1077218"/>
          </a:xfrm>
          <a:prstGeom prst="rect">
            <a:avLst/>
          </a:prstGeom>
          <a:noFill/>
        </p:spPr>
        <p:txBody>
          <a:bodyPr wrap="square" rtlCol="0">
            <a:spAutoFit/>
          </a:bodyPr>
          <a:lstStyle/>
          <a:p>
            <a:r>
              <a:rPr lang="en-US" sz="2800" b="1" dirty="0" smtClean="0">
                <a:solidFill>
                  <a:srgbClr val="FF0000"/>
                </a:solidFill>
              </a:rPr>
              <a:t>Jennifer Millar</a:t>
            </a:r>
          </a:p>
          <a:p>
            <a:r>
              <a:rPr lang="en-US" b="1" dirty="0" smtClean="0"/>
              <a:t>Gait lab to measure ataxia</a:t>
            </a:r>
          </a:p>
          <a:p>
            <a:r>
              <a:rPr lang="en-US" b="1" dirty="0" smtClean="0"/>
              <a:t>Quantitating motor function</a:t>
            </a:r>
            <a:endParaRPr lang="en-US" b="1" dirty="0"/>
          </a:p>
        </p:txBody>
      </p:sp>
      <p:sp>
        <p:nvSpPr>
          <p:cNvPr id="21" name="TextBox 20"/>
          <p:cNvSpPr txBox="1"/>
          <p:nvPr/>
        </p:nvSpPr>
        <p:spPr>
          <a:xfrm>
            <a:off x="8173502" y="4114800"/>
            <a:ext cx="3789898" cy="1354217"/>
          </a:xfrm>
          <a:prstGeom prst="rect">
            <a:avLst/>
          </a:prstGeom>
          <a:noFill/>
        </p:spPr>
        <p:txBody>
          <a:bodyPr wrap="square" rtlCol="0">
            <a:spAutoFit/>
          </a:bodyPr>
          <a:lstStyle/>
          <a:p>
            <a:r>
              <a:rPr lang="en-US" sz="2800" b="1" dirty="0" err="1" smtClean="0">
                <a:solidFill>
                  <a:srgbClr val="FF0000"/>
                </a:solidFill>
              </a:rPr>
              <a:t>G</a:t>
            </a:r>
            <a:r>
              <a:rPr lang="en-US" sz="2800" b="1" dirty="0" err="1" smtClean="0">
                <a:solidFill>
                  <a:srgbClr val="FF0000"/>
                </a:solidFill>
                <a:latin typeface="Century Gothic" panose="020B0502020202020204" pitchFamily="34" charset="0"/>
              </a:rPr>
              <a:t>ü</a:t>
            </a:r>
            <a:r>
              <a:rPr lang="en-US" sz="2800" b="1" dirty="0" err="1" smtClean="0">
                <a:solidFill>
                  <a:srgbClr val="FF0000"/>
                </a:solidFill>
              </a:rPr>
              <a:t>lin</a:t>
            </a:r>
            <a:r>
              <a:rPr lang="en-US" sz="2800" b="1" dirty="0" smtClean="0">
                <a:solidFill>
                  <a:srgbClr val="FF0000"/>
                </a:solidFill>
              </a:rPr>
              <a:t> </a:t>
            </a:r>
            <a:r>
              <a:rPr lang="en-US" sz="2800" b="1" dirty="0" err="1" smtClean="0">
                <a:solidFill>
                  <a:srgbClr val="FF0000"/>
                </a:solidFill>
                <a:latin typeface="Century Gothic" panose="020B0502020202020204" pitchFamily="34" charset="0"/>
              </a:rPr>
              <a:t>Ö</a:t>
            </a:r>
            <a:r>
              <a:rPr lang="en-US" sz="2800" b="1" dirty="0" err="1" smtClean="0">
                <a:solidFill>
                  <a:srgbClr val="FF0000"/>
                </a:solidFill>
              </a:rPr>
              <a:t>z</a:t>
            </a:r>
            <a:endParaRPr lang="en-US" sz="2800" b="1" dirty="0" smtClean="0">
              <a:solidFill>
                <a:srgbClr val="FF0000"/>
              </a:solidFill>
            </a:endParaRPr>
          </a:p>
          <a:p>
            <a:r>
              <a:rPr lang="en-US" b="1" dirty="0" smtClean="0"/>
              <a:t>MRI measures of brain damage</a:t>
            </a:r>
          </a:p>
          <a:p>
            <a:r>
              <a:rPr lang="en-US" b="1" dirty="0" smtClean="0"/>
              <a:t>MRS early measures of disease</a:t>
            </a:r>
          </a:p>
          <a:p>
            <a:r>
              <a:rPr lang="en-US" b="1" dirty="0" smtClean="0"/>
              <a:t>Correlating MRI and </a:t>
            </a:r>
            <a:r>
              <a:rPr lang="en-US" b="1" dirty="0" err="1" smtClean="0"/>
              <a:t>Neuropsych</a:t>
            </a:r>
            <a:endParaRPr lang="en-US" sz="2800" b="1" dirty="0">
              <a:solidFill>
                <a:srgbClr val="FF0000"/>
              </a:solidFill>
            </a:endParaRPr>
          </a:p>
        </p:txBody>
      </p:sp>
      <p:sp>
        <p:nvSpPr>
          <p:cNvPr id="22" name="TextBox 21"/>
          <p:cNvSpPr txBox="1"/>
          <p:nvPr/>
        </p:nvSpPr>
        <p:spPr>
          <a:xfrm>
            <a:off x="307975" y="3914685"/>
            <a:ext cx="3806825" cy="1661993"/>
          </a:xfrm>
          <a:prstGeom prst="rect">
            <a:avLst/>
          </a:prstGeom>
          <a:noFill/>
        </p:spPr>
        <p:txBody>
          <a:bodyPr wrap="square" rtlCol="0">
            <a:spAutoFit/>
          </a:bodyPr>
          <a:lstStyle/>
          <a:p>
            <a:r>
              <a:rPr lang="en-US" sz="2800" b="1" dirty="0" smtClean="0">
                <a:solidFill>
                  <a:srgbClr val="FF0000"/>
                </a:solidFill>
              </a:rPr>
              <a:t>Hank Paulson and Lauren Moore</a:t>
            </a:r>
          </a:p>
          <a:p>
            <a:r>
              <a:rPr lang="en-US" b="1" dirty="0" err="1" smtClean="0"/>
              <a:t>BioBank</a:t>
            </a:r>
            <a:r>
              <a:rPr lang="en-US" b="1" dirty="0" smtClean="0"/>
              <a:t> for </a:t>
            </a:r>
            <a:r>
              <a:rPr lang="en-US" b="1" dirty="0" err="1" smtClean="0"/>
              <a:t>BioMarkers</a:t>
            </a:r>
            <a:endParaRPr lang="en-US" b="1" dirty="0"/>
          </a:p>
          <a:p>
            <a:endParaRPr lang="en-US" sz="2800" b="1" dirty="0">
              <a:solidFill>
                <a:srgbClr val="FF0000"/>
              </a:solidFill>
            </a:endParaRPr>
          </a:p>
        </p:txBody>
      </p:sp>
      <p:sp>
        <p:nvSpPr>
          <p:cNvPr id="24" name="Title 1"/>
          <p:cNvSpPr txBox="1">
            <a:spLocks/>
          </p:cNvSpPr>
          <p:nvPr/>
        </p:nvSpPr>
        <p:spPr>
          <a:xfrm>
            <a:off x="2133600" y="912422"/>
            <a:ext cx="9372599"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Better quantification of ataxia </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itle 1"/>
          <p:cNvSpPr txBox="1">
            <a:spLocks/>
          </p:cNvSpPr>
          <p:nvPr/>
        </p:nvSpPr>
        <p:spPr>
          <a:xfrm>
            <a:off x="2961359" y="-6129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Can we tell if treatments work?</a:t>
            </a:r>
            <a:endParaRPr lang="en-US" dirty="0"/>
          </a:p>
        </p:txBody>
      </p:sp>
    </p:spTree>
    <p:extLst>
      <p:ext uri="{BB962C8B-B14F-4D97-AF65-F5344CB8AC3E}">
        <p14:creationId xmlns:p14="http://schemas.microsoft.com/office/powerpoint/2010/main" val="5119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22"/>
                                        </p:tgtEl>
                                      </p:cBhvr>
                                      <p:by x="25000" y="25000"/>
                                    </p:animScale>
                                  </p:childTnLst>
                                </p:cTn>
                              </p:par>
                            </p:childTnLst>
                          </p:cTn>
                        </p:par>
                        <p:par>
                          <p:cTn id="11" fill="hold">
                            <p:stCondLst>
                              <p:cond delay="1000"/>
                            </p:stCondLst>
                            <p:childTnLst>
                              <p:par>
                                <p:cTn id="12" presetID="0" presetClass="path" presetSubtype="0" accel="50000" decel="50000" fill="hold" grpId="2" nodeType="afterEffect">
                                  <p:stCondLst>
                                    <p:cond delay="0"/>
                                  </p:stCondLst>
                                  <p:childTnLst>
                                    <p:animMotion origin="layout" path="M -2.08333E-7 -0.00046 C 0.06706 0.03009 0.12904 -0.06736 0.21172 -0.03796 C 0.27031 0.0625 0.33672 0.09954 0.35508 0.16088 " pathEditMode="relative" rAng="0" ptsTypes="AAA">
                                      <p:cBhvr>
                                        <p:cTn id="13" dur="1000" fill="hold"/>
                                        <p:tgtEl>
                                          <p:spTgt spid="22"/>
                                        </p:tgtEl>
                                        <p:attrNameLst>
                                          <p:attrName>ppt_x</p:attrName>
                                          <p:attrName>ppt_y</p:attrName>
                                        </p:attrNameLst>
                                      </p:cBhvr>
                                      <p:rCtr x="17747" y="5903"/>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000" fill="hold"/>
                                        <p:tgtEl>
                                          <p:spTgt spid="18"/>
                                        </p:tgtEl>
                                      </p:cBhvr>
                                      <p:by x="25000" y="25000"/>
                                    </p:animScale>
                                  </p:childTnLst>
                                </p:cTn>
                              </p:par>
                            </p:childTnLst>
                          </p:cTn>
                        </p:par>
                        <p:par>
                          <p:cTn id="26" fill="hold">
                            <p:stCondLst>
                              <p:cond delay="1000"/>
                            </p:stCondLst>
                            <p:childTnLst>
                              <p:par>
                                <p:cTn id="27" presetID="0" presetClass="path" presetSubtype="0" accel="50000" decel="50000" fill="hold" grpId="2" nodeType="afterEffect">
                                  <p:stCondLst>
                                    <p:cond delay="0"/>
                                  </p:stCondLst>
                                  <p:childTnLst>
                                    <p:animMotion origin="layout" path="M 2.5E-6 0 L 0.20169 0.09028 C 0.25013 0.10417 0.24974 0.28611 0.26823 0.34699 " pathEditMode="relative" rAng="0" ptsTypes="AAA">
                                      <p:cBhvr>
                                        <p:cTn id="28" dur="1000" fill="hold"/>
                                        <p:tgtEl>
                                          <p:spTgt spid="18"/>
                                        </p:tgtEl>
                                        <p:attrNameLst>
                                          <p:attrName>ppt_x</p:attrName>
                                          <p:attrName>ppt_y</p:attrName>
                                        </p:attrNameLst>
                                      </p:cBhvr>
                                      <p:rCtr x="13411" y="17338"/>
                                    </p:animMotion>
                                  </p:childTnLst>
                                </p:cTn>
                              </p:par>
                            </p:childTnLst>
                          </p:cTn>
                        </p:par>
                        <p:par>
                          <p:cTn id="29" fill="hold">
                            <p:stCondLst>
                              <p:cond delay="2000"/>
                            </p:stCondLst>
                            <p:childTnLst>
                              <p:par>
                                <p:cTn id="30" presetID="10" presetClass="exit" presetSubtype="0" fill="hold" grpId="3" nodeType="after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000" fill="hold"/>
                                        <p:tgtEl>
                                          <p:spTgt spid="19"/>
                                        </p:tgtEl>
                                      </p:cBhvr>
                                      <p:by x="25000" y="25000"/>
                                    </p:animScale>
                                  </p:childTnLst>
                                </p:cTn>
                              </p:par>
                            </p:childTnLst>
                          </p:cTn>
                        </p:par>
                        <p:par>
                          <p:cTn id="41" fill="hold">
                            <p:stCondLst>
                              <p:cond delay="1000"/>
                            </p:stCondLst>
                            <p:childTnLst>
                              <p:par>
                                <p:cTn id="42" presetID="0" presetClass="path" presetSubtype="0" accel="50000" decel="50000" fill="hold" grpId="2" nodeType="afterEffect">
                                  <p:stCondLst>
                                    <p:cond delay="0"/>
                                  </p:stCondLst>
                                  <p:childTnLst>
                                    <p:animMotion origin="layout" path="M -1.25E-6 2.22222E-6 C 0.01719 0.04676 0.01901 0.06296 0.00143 0.19166 C -0.00208 0.32916 -0.0444 0.325 -0.04284 0.39768 " pathEditMode="relative" rAng="0" ptsTypes="AAA">
                                      <p:cBhvr>
                                        <p:cTn id="43" dur="1000" fill="hold"/>
                                        <p:tgtEl>
                                          <p:spTgt spid="19"/>
                                        </p:tgtEl>
                                        <p:attrNameLst>
                                          <p:attrName>ppt_x</p:attrName>
                                          <p:attrName>ppt_y</p:attrName>
                                        </p:attrNameLst>
                                      </p:cBhvr>
                                      <p:rCtr x="-1471" y="19884"/>
                                    </p:animMotion>
                                  </p:childTnLst>
                                </p:cTn>
                              </p:par>
                            </p:childTnLst>
                          </p:cTn>
                        </p:par>
                        <p:par>
                          <p:cTn id="44" fill="hold">
                            <p:stCondLst>
                              <p:cond delay="2000"/>
                            </p:stCondLst>
                            <p:childTnLst>
                              <p:par>
                                <p:cTn id="45" presetID="10" presetClass="exit" presetSubtype="0" fill="hold" grpId="3" nodeType="after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20"/>
                                        </p:tgtEl>
                                      </p:cBhvr>
                                      <p:by x="25000" y="25000"/>
                                    </p:animScale>
                                  </p:childTnLst>
                                </p:cTn>
                              </p:par>
                            </p:childTnLst>
                          </p:cTn>
                        </p:par>
                        <p:par>
                          <p:cTn id="56" fill="hold">
                            <p:stCondLst>
                              <p:cond delay="1000"/>
                            </p:stCondLst>
                            <p:childTnLst>
                              <p:par>
                                <p:cTn id="57" presetID="0" presetClass="path" presetSubtype="0" accel="50000" decel="50000" fill="hold" grpId="2" nodeType="afterEffect">
                                  <p:stCondLst>
                                    <p:cond delay="0"/>
                                  </p:stCondLst>
                                  <p:childTnLst>
                                    <p:animMotion origin="layout" path="M 6.25E-7 -1.85185E-6 C -0.05521 0.03472 -0.12461 0.0294 -0.16484 0.01644 C -0.20065 0.04653 -0.22162 -0.06041 -0.22643 0.15671 C -0.19154 0.26968 -0.32279 0.3507 -0.32227 0.38611 " pathEditMode="relative" rAng="0" ptsTypes="AAAA">
                                      <p:cBhvr>
                                        <p:cTn id="58" dur="1000" fill="hold"/>
                                        <p:tgtEl>
                                          <p:spTgt spid="20"/>
                                        </p:tgtEl>
                                        <p:attrNameLst>
                                          <p:attrName>ppt_x</p:attrName>
                                          <p:attrName>ppt_y</p:attrName>
                                        </p:attrNameLst>
                                      </p:cBhvr>
                                      <p:rCtr x="-16120" y="19306"/>
                                    </p:animMotion>
                                  </p:childTnLst>
                                </p:cTn>
                              </p:par>
                            </p:childTnLst>
                          </p:cTn>
                        </p:par>
                        <p:par>
                          <p:cTn id="59" fill="hold">
                            <p:stCondLst>
                              <p:cond delay="2000"/>
                            </p:stCondLst>
                            <p:childTnLst>
                              <p:par>
                                <p:cTn id="60" presetID="10" presetClass="exit" presetSubtype="0" fill="hold" grpId="3"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1000" fill="hold"/>
                                        <p:tgtEl>
                                          <p:spTgt spid="21"/>
                                        </p:tgtEl>
                                      </p:cBhvr>
                                      <p:by x="25000" y="25000"/>
                                    </p:animScale>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1.25E-6 -0.00023 L -0.14492 -0.01574 C -0.15716 -0.00764 -0.16927 -0.03611 -0.2737 -0.01852 C -0.34518 0.02269 -0.34075 0.11968 -0.34544 0.14259 " pathEditMode="relative" rAng="0" ptsTypes="AAAA">
                                      <p:cBhvr>
                                        <p:cTn id="73" dur="1000" fill="hold"/>
                                        <p:tgtEl>
                                          <p:spTgt spid="21"/>
                                        </p:tgtEl>
                                        <p:attrNameLst>
                                          <p:attrName>ppt_x</p:attrName>
                                          <p:attrName>ppt_y</p:attrName>
                                        </p:attrNameLst>
                                      </p:cBhvr>
                                      <p:rCtr x="-17279" y="5926"/>
                                    </p:animMotion>
                                  </p:childTnLst>
                                </p:cTn>
                              </p:par>
                            </p:childTnLst>
                          </p:cTn>
                        </p:par>
                        <p:par>
                          <p:cTn id="74" fill="hold">
                            <p:stCondLst>
                              <p:cond delay="2000"/>
                            </p:stCondLst>
                            <p:childTnLst>
                              <p:par>
                                <p:cTn id="75" presetID="10" presetClass="exit" presetSubtype="0" fill="hold" grpId="3" nodeType="after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mph" presetSubtype="0" repeatCount="2000" fill="remove" nodeType="clickEffect">
                                  <p:stCondLst>
                                    <p:cond delay="500"/>
                                  </p:stCondLst>
                                  <p:childTnLst>
                                    <p:animScale>
                                      <p:cBhvr>
                                        <p:cTn id="81" dur="1000" fill="hold"/>
                                        <p:tgtEl>
                                          <p:spTgt spid="5"/>
                                        </p:tgtEl>
                                      </p:cBhvr>
                                      <p:by x="2000" y="100000"/>
                                    </p:animScale>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xit" presetSubtype="0" fill="hold" grpId="0"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3"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24" name="Title 1"/>
          <p:cNvSpPr txBox="1">
            <a:spLocks/>
          </p:cNvSpPr>
          <p:nvPr/>
        </p:nvSpPr>
        <p:spPr>
          <a:xfrm>
            <a:off x="2648683" y="912422"/>
            <a:ext cx="8610600" cy="99736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Ingredients for </a:t>
            </a:r>
            <a:r>
              <a:rPr lang="en-US" b="1" dirty="0" err="1" smtClean="0">
                <a:solidFill>
                  <a:srgbClr val="FF0000"/>
                </a:solidFill>
              </a:rPr>
              <a:t>AtaxiA</a:t>
            </a:r>
            <a:r>
              <a:rPr lang="en-US" b="1" dirty="0" smtClean="0">
                <a:solidFill>
                  <a:srgbClr val="FF0000"/>
                </a:solidFill>
              </a:rPr>
              <a:t> magic</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640849" y="4999054"/>
            <a:ext cx="5598026" cy="639091"/>
            <a:chOff x="640849" y="4999054"/>
            <a:chExt cx="5598026" cy="639091"/>
          </a:xfrm>
        </p:grpSpPr>
        <p:sp>
          <p:nvSpPr>
            <p:cNvPr id="9" name="TextBox 8"/>
            <p:cNvSpPr txBox="1"/>
            <p:nvPr/>
          </p:nvSpPr>
          <p:spPr>
            <a:xfrm>
              <a:off x="640849" y="5114925"/>
              <a:ext cx="1981200" cy="523220"/>
            </a:xfrm>
            <a:prstGeom prst="rect">
              <a:avLst/>
            </a:prstGeom>
            <a:noFill/>
          </p:spPr>
          <p:txBody>
            <a:bodyPr wrap="square" rtlCol="0">
              <a:spAutoFit/>
            </a:bodyPr>
            <a:lstStyle/>
            <a:p>
              <a:r>
                <a:rPr lang="en-US" sz="2800" b="1" dirty="0" smtClean="0">
                  <a:solidFill>
                    <a:srgbClr val="FF0000"/>
                  </a:solidFill>
                </a:rPr>
                <a:t>Diagnosis</a:t>
              </a:r>
              <a:endParaRPr lang="en-US" sz="2800" b="1" dirty="0">
                <a:solidFill>
                  <a:srgbClr val="FF0000"/>
                </a:solidFill>
              </a:endParaRPr>
            </a:p>
          </p:txBody>
        </p:sp>
        <p:sp>
          <p:nvSpPr>
            <p:cNvPr id="6" name="Freeform 5"/>
            <p:cNvSpPr/>
            <p:nvPr/>
          </p:nvSpPr>
          <p:spPr>
            <a:xfrm>
              <a:off x="2676525" y="4999054"/>
              <a:ext cx="3562350" cy="468296"/>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0" h="468296">
                  <a:moveTo>
                    <a:pt x="0" y="373046"/>
                  </a:moveTo>
                  <a:cubicBezTo>
                    <a:pt x="122237" y="322246"/>
                    <a:pt x="511175" y="130158"/>
                    <a:pt x="733425" y="68246"/>
                  </a:cubicBezTo>
                  <a:cubicBezTo>
                    <a:pt x="955675" y="6334"/>
                    <a:pt x="1157288" y="-4779"/>
                    <a:pt x="1333500" y="1571"/>
                  </a:cubicBezTo>
                  <a:cubicBezTo>
                    <a:pt x="1509712" y="7921"/>
                    <a:pt x="1419225" y="28560"/>
                    <a:pt x="1790700" y="106347"/>
                  </a:cubicBezTo>
                  <a:lnTo>
                    <a:pt x="3562350" y="468296"/>
                  </a:lnTo>
                  <a:lnTo>
                    <a:pt x="3562350" y="468296"/>
                  </a:lnTo>
                  <a:lnTo>
                    <a:pt x="3562350" y="468296"/>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307975" y="3914685"/>
            <a:ext cx="6034356" cy="1643760"/>
            <a:chOff x="307975" y="3914685"/>
            <a:chExt cx="6034356" cy="1643760"/>
          </a:xfrm>
        </p:grpSpPr>
        <p:sp>
          <p:nvSpPr>
            <p:cNvPr id="22" name="TextBox 21"/>
            <p:cNvSpPr txBox="1"/>
            <p:nvPr/>
          </p:nvSpPr>
          <p:spPr>
            <a:xfrm>
              <a:off x="307975" y="3914685"/>
              <a:ext cx="3197225" cy="954107"/>
            </a:xfrm>
            <a:prstGeom prst="rect">
              <a:avLst/>
            </a:prstGeom>
            <a:noFill/>
          </p:spPr>
          <p:txBody>
            <a:bodyPr wrap="square" rtlCol="0">
              <a:spAutoFit/>
            </a:bodyPr>
            <a:lstStyle/>
            <a:p>
              <a:r>
                <a:rPr lang="en-US" sz="2800" b="1" dirty="0" smtClean="0">
                  <a:solidFill>
                    <a:srgbClr val="FF0000"/>
                  </a:solidFill>
                </a:rPr>
                <a:t>Disease Characterization</a:t>
              </a:r>
              <a:endParaRPr lang="en-US" sz="2800" b="1" dirty="0">
                <a:solidFill>
                  <a:srgbClr val="FF0000"/>
                </a:solidFill>
              </a:endParaRPr>
            </a:p>
          </p:txBody>
        </p:sp>
        <p:sp>
          <p:nvSpPr>
            <p:cNvPr id="30" name="Freeform 29"/>
            <p:cNvSpPr/>
            <p:nvPr/>
          </p:nvSpPr>
          <p:spPr>
            <a:xfrm>
              <a:off x="2256106" y="3966199"/>
              <a:ext cx="4086225" cy="1592246"/>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3562350 w 4086225"/>
                <a:gd name="connsiteY5" fmla="*/ 46829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2714625 w 4086225"/>
                <a:gd name="connsiteY5" fmla="*/ 63974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2714625 w 4086225"/>
                <a:gd name="connsiteY4" fmla="*/ 639746 h 1592246"/>
                <a:gd name="connsiteX5" fmla="*/ 4086225 w 4086225"/>
                <a:gd name="connsiteY5" fmla="*/ 1592246 h 15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225" h="1592246">
                  <a:moveTo>
                    <a:pt x="0" y="373046"/>
                  </a:moveTo>
                  <a:cubicBezTo>
                    <a:pt x="122237" y="322246"/>
                    <a:pt x="511175" y="130158"/>
                    <a:pt x="733425" y="68246"/>
                  </a:cubicBezTo>
                  <a:cubicBezTo>
                    <a:pt x="955675" y="6334"/>
                    <a:pt x="1157288" y="-4779"/>
                    <a:pt x="1333500" y="1571"/>
                  </a:cubicBezTo>
                  <a:cubicBezTo>
                    <a:pt x="1509712" y="7921"/>
                    <a:pt x="1419225" y="28560"/>
                    <a:pt x="1790700" y="106347"/>
                  </a:cubicBezTo>
                  <a:cubicBezTo>
                    <a:pt x="2020888" y="212710"/>
                    <a:pt x="2332038" y="392096"/>
                    <a:pt x="2714625" y="639746"/>
                  </a:cubicBezTo>
                  <a:lnTo>
                    <a:pt x="4086225" y="1592246"/>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030288" y="2642819"/>
            <a:ext cx="5208587" cy="2915447"/>
            <a:chOff x="1030288" y="2642819"/>
            <a:chExt cx="5208587" cy="2915447"/>
          </a:xfrm>
        </p:grpSpPr>
        <p:sp>
          <p:nvSpPr>
            <p:cNvPr id="18" name="TextBox 17"/>
            <p:cNvSpPr txBox="1"/>
            <p:nvPr/>
          </p:nvSpPr>
          <p:spPr>
            <a:xfrm>
              <a:off x="1030288" y="2709944"/>
              <a:ext cx="2740025" cy="523220"/>
            </a:xfrm>
            <a:prstGeom prst="rect">
              <a:avLst/>
            </a:prstGeom>
            <a:noFill/>
          </p:spPr>
          <p:txBody>
            <a:bodyPr wrap="square" rtlCol="0">
              <a:spAutoFit/>
            </a:bodyPr>
            <a:lstStyle/>
            <a:p>
              <a:r>
                <a:rPr lang="en-US" sz="2800" b="1" dirty="0" smtClean="0">
                  <a:solidFill>
                    <a:srgbClr val="FF0000"/>
                  </a:solidFill>
                </a:rPr>
                <a:t>Management</a:t>
              </a:r>
              <a:endParaRPr lang="en-US" sz="2800" b="1" dirty="0">
                <a:solidFill>
                  <a:srgbClr val="FF0000"/>
                </a:solidFill>
              </a:endParaRPr>
            </a:p>
          </p:txBody>
        </p:sp>
        <p:sp>
          <p:nvSpPr>
            <p:cNvPr id="31" name="Freeform 30"/>
            <p:cNvSpPr/>
            <p:nvPr/>
          </p:nvSpPr>
          <p:spPr>
            <a:xfrm>
              <a:off x="3505200" y="2642819"/>
              <a:ext cx="2733675" cy="2915447"/>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3562350 w 4086225"/>
                <a:gd name="connsiteY5" fmla="*/ 46829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2714625 w 4086225"/>
                <a:gd name="connsiteY5" fmla="*/ 63974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2714625 w 4086225"/>
                <a:gd name="connsiteY4" fmla="*/ 639746 h 1592246"/>
                <a:gd name="connsiteX5" fmla="*/ 4086225 w 4086225"/>
                <a:gd name="connsiteY5" fmla="*/ 1592246 h 1592246"/>
                <a:gd name="connsiteX0" fmla="*/ 0 w 2788207"/>
                <a:gd name="connsiteY0" fmla="*/ 373046 h 2849546"/>
                <a:gd name="connsiteX1" fmla="*/ 733425 w 2788207"/>
                <a:gd name="connsiteY1" fmla="*/ 68246 h 2849546"/>
                <a:gd name="connsiteX2" fmla="*/ 1333500 w 2788207"/>
                <a:gd name="connsiteY2" fmla="*/ 1571 h 2849546"/>
                <a:gd name="connsiteX3" fmla="*/ 1790700 w 2788207"/>
                <a:gd name="connsiteY3" fmla="*/ 106347 h 2849546"/>
                <a:gd name="connsiteX4" fmla="*/ 2714625 w 2788207"/>
                <a:gd name="connsiteY4" fmla="*/ 639746 h 2849546"/>
                <a:gd name="connsiteX5" fmla="*/ 2733675 w 2788207"/>
                <a:gd name="connsiteY5"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574093 h 3050593"/>
                <a:gd name="connsiteX1" fmla="*/ 733425 w 2733675"/>
                <a:gd name="connsiteY1" fmla="*/ 269293 h 3050593"/>
                <a:gd name="connsiteX2" fmla="*/ 1333500 w 2733675"/>
                <a:gd name="connsiteY2" fmla="*/ 202618 h 3050593"/>
                <a:gd name="connsiteX3" fmla="*/ 2733675 w 2733675"/>
                <a:gd name="connsiteY3" fmla="*/ 3050593 h 3050593"/>
                <a:gd name="connsiteX0" fmla="*/ 0 w 2733675"/>
                <a:gd name="connsiteY0" fmla="*/ 438947 h 2915447"/>
                <a:gd name="connsiteX1" fmla="*/ 733425 w 2733675"/>
                <a:gd name="connsiteY1" fmla="*/ 134147 h 2915447"/>
                <a:gd name="connsiteX2" fmla="*/ 2733675 w 2733675"/>
                <a:gd name="connsiteY2" fmla="*/ 2915447 h 2915447"/>
              </a:gdLst>
              <a:ahLst/>
              <a:cxnLst>
                <a:cxn ang="0">
                  <a:pos x="connsiteX0" y="connsiteY0"/>
                </a:cxn>
                <a:cxn ang="0">
                  <a:pos x="connsiteX1" y="connsiteY1"/>
                </a:cxn>
                <a:cxn ang="0">
                  <a:pos x="connsiteX2" y="connsiteY2"/>
                </a:cxn>
              </a:cxnLst>
              <a:rect l="l" t="t" r="r" b="b"/>
              <a:pathLst>
                <a:path w="2733675" h="2915447">
                  <a:moveTo>
                    <a:pt x="0" y="438947"/>
                  </a:moveTo>
                  <a:cubicBezTo>
                    <a:pt x="122237" y="388147"/>
                    <a:pt x="277813" y="-278603"/>
                    <a:pt x="733425" y="134147"/>
                  </a:cubicBezTo>
                  <a:cubicBezTo>
                    <a:pt x="1189038" y="546897"/>
                    <a:pt x="2316956" y="2336010"/>
                    <a:pt x="2733675" y="2915447"/>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972783" y="2181314"/>
            <a:ext cx="1981200" cy="3249627"/>
            <a:chOff x="4972783" y="2181314"/>
            <a:chExt cx="1981200" cy="3249627"/>
          </a:xfrm>
        </p:grpSpPr>
        <p:sp>
          <p:nvSpPr>
            <p:cNvPr id="19" name="TextBox 18"/>
            <p:cNvSpPr txBox="1"/>
            <p:nvPr/>
          </p:nvSpPr>
          <p:spPr>
            <a:xfrm>
              <a:off x="4972783" y="2181314"/>
              <a:ext cx="1981200" cy="954107"/>
            </a:xfrm>
            <a:prstGeom prst="rect">
              <a:avLst/>
            </a:prstGeom>
            <a:noFill/>
          </p:spPr>
          <p:txBody>
            <a:bodyPr wrap="square" rtlCol="0">
              <a:spAutoFit/>
            </a:bodyPr>
            <a:lstStyle/>
            <a:p>
              <a:r>
                <a:rPr lang="en-US" sz="2800" b="1" dirty="0" smtClean="0">
                  <a:solidFill>
                    <a:srgbClr val="FF0000"/>
                  </a:solidFill>
                </a:rPr>
                <a:t>Treatment Discovery</a:t>
              </a:r>
              <a:endParaRPr lang="en-US" sz="2800" b="1" dirty="0">
                <a:solidFill>
                  <a:srgbClr val="FF0000"/>
                </a:solidFill>
              </a:endParaRPr>
            </a:p>
          </p:txBody>
        </p:sp>
        <p:sp>
          <p:nvSpPr>
            <p:cNvPr id="32" name="Freeform 31"/>
            <p:cNvSpPr/>
            <p:nvPr/>
          </p:nvSpPr>
          <p:spPr>
            <a:xfrm>
              <a:off x="5770243" y="2998032"/>
              <a:ext cx="516989" cy="2432909"/>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3562350 w 4086225"/>
                <a:gd name="connsiteY5" fmla="*/ 46829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2714625 w 4086225"/>
                <a:gd name="connsiteY5" fmla="*/ 63974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2714625 w 4086225"/>
                <a:gd name="connsiteY4" fmla="*/ 639746 h 1592246"/>
                <a:gd name="connsiteX5" fmla="*/ 4086225 w 4086225"/>
                <a:gd name="connsiteY5" fmla="*/ 1592246 h 1592246"/>
                <a:gd name="connsiteX0" fmla="*/ 0 w 2788207"/>
                <a:gd name="connsiteY0" fmla="*/ 373046 h 2849546"/>
                <a:gd name="connsiteX1" fmla="*/ 733425 w 2788207"/>
                <a:gd name="connsiteY1" fmla="*/ 68246 h 2849546"/>
                <a:gd name="connsiteX2" fmla="*/ 1333500 w 2788207"/>
                <a:gd name="connsiteY2" fmla="*/ 1571 h 2849546"/>
                <a:gd name="connsiteX3" fmla="*/ 1790700 w 2788207"/>
                <a:gd name="connsiteY3" fmla="*/ 106347 h 2849546"/>
                <a:gd name="connsiteX4" fmla="*/ 2714625 w 2788207"/>
                <a:gd name="connsiteY4" fmla="*/ 639746 h 2849546"/>
                <a:gd name="connsiteX5" fmla="*/ 2733675 w 2788207"/>
                <a:gd name="connsiteY5"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574093 h 3050593"/>
                <a:gd name="connsiteX1" fmla="*/ 733425 w 2733675"/>
                <a:gd name="connsiteY1" fmla="*/ 269293 h 3050593"/>
                <a:gd name="connsiteX2" fmla="*/ 1333500 w 2733675"/>
                <a:gd name="connsiteY2" fmla="*/ 202618 h 3050593"/>
                <a:gd name="connsiteX3" fmla="*/ 2733675 w 2733675"/>
                <a:gd name="connsiteY3" fmla="*/ 3050593 h 3050593"/>
                <a:gd name="connsiteX0" fmla="*/ 0 w 2733675"/>
                <a:gd name="connsiteY0" fmla="*/ 438947 h 2915447"/>
                <a:gd name="connsiteX1" fmla="*/ 733425 w 2733675"/>
                <a:gd name="connsiteY1" fmla="*/ 134147 h 2915447"/>
                <a:gd name="connsiteX2" fmla="*/ 2733675 w 2733675"/>
                <a:gd name="connsiteY2" fmla="*/ 2915447 h 2915447"/>
                <a:gd name="connsiteX0" fmla="*/ 0 w 832849"/>
                <a:gd name="connsiteY0" fmla="*/ 438947 h 2867822"/>
                <a:gd name="connsiteX1" fmla="*/ 733425 w 832849"/>
                <a:gd name="connsiteY1" fmla="*/ 134147 h 2867822"/>
                <a:gd name="connsiteX2" fmla="*/ 323850 w 832849"/>
                <a:gd name="connsiteY2" fmla="*/ 2867822 h 2867822"/>
                <a:gd name="connsiteX0" fmla="*/ 193139 w 516989"/>
                <a:gd name="connsiteY0" fmla="*/ 4034 h 2432909"/>
                <a:gd name="connsiteX1" fmla="*/ 174089 w 516989"/>
                <a:gd name="connsiteY1" fmla="*/ 804134 h 2432909"/>
                <a:gd name="connsiteX2" fmla="*/ 516989 w 516989"/>
                <a:gd name="connsiteY2" fmla="*/ 2432909 h 2432909"/>
              </a:gdLst>
              <a:ahLst/>
              <a:cxnLst>
                <a:cxn ang="0">
                  <a:pos x="connsiteX0" y="connsiteY0"/>
                </a:cxn>
                <a:cxn ang="0">
                  <a:pos x="connsiteX1" y="connsiteY1"/>
                </a:cxn>
                <a:cxn ang="0">
                  <a:pos x="connsiteX2" y="connsiteY2"/>
                </a:cxn>
              </a:cxnLst>
              <a:rect l="l" t="t" r="r" b="b"/>
              <a:pathLst>
                <a:path w="516989" h="2432909">
                  <a:moveTo>
                    <a:pt x="193139" y="4034"/>
                  </a:moveTo>
                  <a:cubicBezTo>
                    <a:pt x="315376" y="-46766"/>
                    <a:pt x="-281523" y="391384"/>
                    <a:pt x="174089" y="804134"/>
                  </a:cubicBezTo>
                  <a:cubicBezTo>
                    <a:pt x="629702" y="1216884"/>
                    <a:pt x="100270" y="1853472"/>
                    <a:pt x="516989" y="2432909"/>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218759" y="2382098"/>
            <a:ext cx="4068241" cy="3186489"/>
            <a:chOff x="6218759" y="2382098"/>
            <a:chExt cx="4068241" cy="3186489"/>
          </a:xfrm>
        </p:grpSpPr>
        <p:sp>
          <p:nvSpPr>
            <p:cNvPr id="20" name="TextBox 19"/>
            <p:cNvSpPr txBox="1"/>
            <p:nvPr/>
          </p:nvSpPr>
          <p:spPr>
            <a:xfrm>
              <a:off x="8305800" y="2382098"/>
              <a:ext cx="1981200" cy="954107"/>
            </a:xfrm>
            <a:prstGeom prst="rect">
              <a:avLst/>
            </a:prstGeom>
            <a:noFill/>
          </p:spPr>
          <p:txBody>
            <a:bodyPr wrap="square" rtlCol="0">
              <a:spAutoFit/>
            </a:bodyPr>
            <a:lstStyle/>
            <a:p>
              <a:r>
                <a:rPr lang="en-US" sz="2800" b="1" dirty="0" smtClean="0">
                  <a:solidFill>
                    <a:srgbClr val="FF0000"/>
                  </a:solidFill>
                </a:rPr>
                <a:t>Treatment Evaluation</a:t>
              </a:r>
              <a:endParaRPr lang="en-US" sz="2800" b="1" dirty="0">
                <a:solidFill>
                  <a:srgbClr val="FF0000"/>
                </a:solidFill>
              </a:endParaRPr>
            </a:p>
          </p:txBody>
        </p:sp>
        <p:sp>
          <p:nvSpPr>
            <p:cNvPr id="33" name="Freeform 32"/>
            <p:cNvSpPr/>
            <p:nvPr/>
          </p:nvSpPr>
          <p:spPr>
            <a:xfrm>
              <a:off x="6218759" y="2971555"/>
              <a:ext cx="2084697" cy="2597032"/>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3562350 w 4086225"/>
                <a:gd name="connsiteY5" fmla="*/ 46829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2714625 w 4086225"/>
                <a:gd name="connsiteY5" fmla="*/ 63974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2714625 w 4086225"/>
                <a:gd name="connsiteY4" fmla="*/ 639746 h 1592246"/>
                <a:gd name="connsiteX5" fmla="*/ 4086225 w 4086225"/>
                <a:gd name="connsiteY5" fmla="*/ 1592246 h 1592246"/>
                <a:gd name="connsiteX0" fmla="*/ 0 w 2788207"/>
                <a:gd name="connsiteY0" fmla="*/ 373046 h 2849546"/>
                <a:gd name="connsiteX1" fmla="*/ 733425 w 2788207"/>
                <a:gd name="connsiteY1" fmla="*/ 68246 h 2849546"/>
                <a:gd name="connsiteX2" fmla="*/ 1333500 w 2788207"/>
                <a:gd name="connsiteY2" fmla="*/ 1571 h 2849546"/>
                <a:gd name="connsiteX3" fmla="*/ 1790700 w 2788207"/>
                <a:gd name="connsiteY3" fmla="*/ 106347 h 2849546"/>
                <a:gd name="connsiteX4" fmla="*/ 2714625 w 2788207"/>
                <a:gd name="connsiteY4" fmla="*/ 639746 h 2849546"/>
                <a:gd name="connsiteX5" fmla="*/ 2733675 w 2788207"/>
                <a:gd name="connsiteY5"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574093 h 3050593"/>
                <a:gd name="connsiteX1" fmla="*/ 733425 w 2733675"/>
                <a:gd name="connsiteY1" fmla="*/ 269293 h 3050593"/>
                <a:gd name="connsiteX2" fmla="*/ 1333500 w 2733675"/>
                <a:gd name="connsiteY2" fmla="*/ 202618 h 3050593"/>
                <a:gd name="connsiteX3" fmla="*/ 2733675 w 2733675"/>
                <a:gd name="connsiteY3" fmla="*/ 3050593 h 3050593"/>
                <a:gd name="connsiteX0" fmla="*/ 0 w 2733675"/>
                <a:gd name="connsiteY0" fmla="*/ 438947 h 2915447"/>
                <a:gd name="connsiteX1" fmla="*/ 733425 w 2733675"/>
                <a:gd name="connsiteY1" fmla="*/ 134147 h 2915447"/>
                <a:gd name="connsiteX2" fmla="*/ 2733675 w 2733675"/>
                <a:gd name="connsiteY2" fmla="*/ 2915447 h 2915447"/>
                <a:gd name="connsiteX0" fmla="*/ 0 w 832849"/>
                <a:gd name="connsiteY0" fmla="*/ 438947 h 2867822"/>
                <a:gd name="connsiteX1" fmla="*/ 733425 w 832849"/>
                <a:gd name="connsiteY1" fmla="*/ 134147 h 2867822"/>
                <a:gd name="connsiteX2" fmla="*/ 323850 w 832849"/>
                <a:gd name="connsiteY2" fmla="*/ 2867822 h 2867822"/>
                <a:gd name="connsiteX0" fmla="*/ 193139 w 516989"/>
                <a:gd name="connsiteY0" fmla="*/ 4034 h 2432909"/>
                <a:gd name="connsiteX1" fmla="*/ 174089 w 516989"/>
                <a:gd name="connsiteY1" fmla="*/ 804134 h 2432909"/>
                <a:gd name="connsiteX2" fmla="*/ 516989 w 516989"/>
                <a:gd name="connsiteY2" fmla="*/ 2432909 h 2432909"/>
                <a:gd name="connsiteX0" fmla="*/ 2054496 w 2084697"/>
                <a:gd name="connsiteY0" fmla="*/ 4034 h 2597032"/>
                <a:gd name="connsiteX1" fmla="*/ 2035446 w 2084697"/>
                <a:gd name="connsiteY1" fmla="*/ 804134 h 2597032"/>
                <a:gd name="connsiteX2" fmla="*/ 41546 w 2084697"/>
                <a:gd name="connsiteY2" fmla="*/ 2597032 h 2597032"/>
              </a:gdLst>
              <a:ahLst/>
              <a:cxnLst>
                <a:cxn ang="0">
                  <a:pos x="connsiteX0" y="connsiteY0"/>
                </a:cxn>
                <a:cxn ang="0">
                  <a:pos x="connsiteX1" y="connsiteY1"/>
                </a:cxn>
                <a:cxn ang="0">
                  <a:pos x="connsiteX2" y="connsiteY2"/>
                </a:cxn>
              </a:cxnLst>
              <a:rect l="l" t="t" r="r" b="b"/>
              <a:pathLst>
                <a:path w="2084697" h="2597032">
                  <a:moveTo>
                    <a:pt x="2054496" y="4034"/>
                  </a:moveTo>
                  <a:cubicBezTo>
                    <a:pt x="2176733" y="-46766"/>
                    <a:pt x="1579834" y="391384"/>
                    <a:pt x="2035446" y="804134"/>
                  </a:cubicBezTo>
                  <a:cubicBezTo>
                    <a:pt x="2491059" y="1216884"/>
                    <a:pt x="-375173" y="2017595"/>
                    <a:pt x="41546" y="2597032"/>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172602" y="4114800"/>
            <a:ext cx="5790798" cy="1359584"/>
            <a:chOff x="6172602" y="4114800"/>
            <a:chExt cx="5790798" cy="1359584"/>
          </a:xfrm>
        </p:grpSpPr>
        <p:sp>
          <p:nvSpPr>
            <p:cNvPr id="21" name="TextBox 20"/>
            <p:cNvSpPr txBox="1"/>
            <p:nvPr/>
          </p:nvSpPr>
          <p:spPr>
            <a:xfrm>
              <a:off x="8610600" y="4114800"/>
              <a:ext cx="3352800" cy="954107"/>
            </a:xfrm>
            <a:prstGeom prst="rect">
              <a:avLst/>
            </a:prstGeom>
            <a:noFill/>
          </p:spPr>
          <p:txBody>
            <a:bodyPr wrap="square" rtlCol="0">
              <a:spAutoFit/>
            </a:bodyPr>
            <a:lstStyle/>
            <a:p>
              <a:r>
                <a:rPr lang="en-US" sz="2800" b="1" dirty="0" smtClean="0">
                  <a:solidFill>
                    <a:srgbClr val="FF0000"/>
                  </a:solidFill>
                </a:rPr>
                <a:t>Treatment Clinical Validation</a:t>
              </a:r>
              <a:endParaRPr lang="en-US" sz="2800" b="1" dirty="0">
                <a:solidFill>
                  <a:srgbClr val="FF0000"/>
                </a:solidFill>
              </a:endParaRPr>
            </a:p>
          </p:txBody>
        </p:sp>
        <p:sp>
          <p:nvSpPr>
            <p:cNvPr id="25" name="Freeform 24"/>
            <p:cNvSpPr/>
            <p:nvPr/>
          </p:nvSpPr>
          <p:spPr>
            <a:xfrm>
              <a:off x="6172602" y="4580197"/>
              <a:ext cx="2357937" cy="894187"/>
            </a:xfrm>
            <a:custGeom>
              <a:avLst/>
              <a:gdLst>
                <a:gd name="connsiteX0" fmla="*/ 0 w 3562350"/>
                <a:gd name="connsiteY0" fmla="*/ 372388 h 467638"/>
                <a:gd name="connsiteX1" fmla="*/ 1333500 w 3562350"/>
                <a:gd name="connsiteY1" fmla="*/ 913 h 467638"/>
                <a:gd name="connsiteX2" fmla="*/ 3562350 w 3562350"/>
                <a:gd name="connsiteY2" fmla="*/ 467638 h 467638"/>
                <a:gd name="connsiteX3" fmla="*/ 3562350 w 3562350"/>
                <a:gd name="connsiteY3" fmla="*/ 467638 h 467638"/>
                <a:gd name="connsiteX4" fmla="*/ 3562350 w 3562350"/>
                <a:gd name="connsiteY4" fmla="*/ 467638 h 467638"/>
                <a:gd name="connsiteX0" fmla="*/ 0 w 3562350"/>
                <a:gd name="connsiteY0" fmla="*/ 398245 h 493495"/>
                <a:gd name="connsiteX1" fmla="*/ 733425 w 3562350"/>
                <a:gd name="connsiteY1" fmla="*/ 93445 h 493495"/>
                <a:gd name="connsiteX2" fmla="*/ 1333500 w 3562350"/>
                <a:gd name="connsiteY2" fmla="*/ 26770 h 493495"/>
                <a:gd name="connsiteX3" fmla="*/ 3562350 w 3562350"/>
                <a:gd name="connsiteY3" fmla="*/ 493495 h 493495"/>
                <a:gd name="connsiteX4" fmla="*/ 3562350 w 3562350"/>
                <a:gd name="connsiteY4" fmla="*/ 493495 h 493495"/>
                <a:gd name="connsiteX5" fmla="*/ 3562350 w 3562350"/>
                <a:gd name="connsiteY5" fmla="*/ 493495 h 493495"/>
                <a:gd name="connsiteX0" fmla="*/ 0 w 3562350"/>
                <a:gd name="connsiteY0" fmla="*/ 373046 h 468296"/>
                <a:gd name="connsiteX1" fmla="*/ 733425 w 3562350"/>
                <a:gd name="connsiteY1" fmla="*/ 68246 h 468296"/>
                <a:gd name="connsiteX2" fmla="*/ 1333500 w 3562350"/>
                <a:gd name="connsiteY2" fmla="*/ 1571 h 468296"/>
                <a:gd name="connsiteX3" fmla="*/ 1790700 w 3562350"/>
                <a:gd name="connsiteY3" fmla="*/ 106347 h 468296"/>
                <a:gd name="connsiteX4" fmla="*/ 3562350 w 3562350"/>
                <a:gd name="connsiteY4" fmla="*/ 468296 h 468296"/>
                <a:gd name="connsiteX5" fmla="*/ 3562350 w 3562350"/>
                <a:gd name="connsiteY5" fmla="*/ 468296 h 468296"/>
                <a:gd name="connsiteX6" fmla="*/ 3562350 w 3562350"/>
                <a:gd name="connsiteY6" fmla="*/ 468296 h 46829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3562350 w 4086225"/>
                <a:gd name="connsiteY5" fmla="*/ 46829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3562350 w 4086225"/>
                <a:gd name="connsiteY4" fmla="*/ 468296 h 1592246"/>
                <a:gd name="connsiteX5" fmla="*/ 2714625 w 4086225"/>
                <a:gd name="connsiteY5" fmla="*/ 639746 h 1592246"/>
                <a:gd name="connsiteX6" fmla="*/ 4086225 w 4086225"/>
                <a:gd name="connsiteY6" fmla="*/ 1592246 h 1592246"/>
                <a:gd name="connsiteX0" fmla="*/ 0 w 4086225"/>
                <a:gd name="connsiteY0" fmla="*/ 373046 h 1592246"/>
                <a:gd name="connsiteX1" fmla="*/ 733425 w 4086225"/>
                <a:gd name="connsiteY1" fmla="*/ 68246 h 1592246"/>
                <a:gd name="connsiteX2" fmla="*/ 1333500 w 4086225"/>
                <a:gd name="connsiteY2" fmla="*/ 1571 h 1592246"/>
                <a:gd name="connsiteX3" fmla="*/ 1790700 w 4086225"/>
                <a:gd name="connsiteY3" fmla="*/ 106347 h 1592246"/>
                <a:gd name="connsiteX4" fmla="*/ 2714625 w 4086225"/>
                <a:gd name="connsiteY4" fmla="*/ 639746 h 1592246"/>
                <a:gd name="connsiteX5" fmla="*/ 4086225 w 4086225"/>
                <a:gd name="connsiteY5" fmla="*/ 1592246 h 1592246"/>
                <a:gd name="connsiteX0" fmla="*/ 0 w 2788207"/>
                <a:gd name="connsiteY0" fmla="*/ 373046 h 2849546"/>
                <a:gd name="connsiteX1" fmla="*/ 733425 w 2788207"/>
                <a:gd name="connsiteY1" fmla="*/ 68246 h 2849546"/>
                <a:gd name="connsiteX2" fmla="*/ 1333500 w 2788207"/>
                <a:gd name="connsiteY2" fmla="*/ 1571 h 2849546"/>
                <a:gd name="connsiteX3" fmla="*/ 1790700 w 2788207"/>
                <a:gd name="connsiteY3" fmla="*/ 106347 h 2849546"/>
                <a:gd name="connsiteX4" fmla="*/ 2714625 w 2788207"/>
                <a:gd name="connsiteY4" fmla="*/ 639746 h 2849546"/>
                <a:gd name="connsiteX5" fmla="*/ 2733675 w 2788207"/>
                <a:gd name="connsiteY5"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373046 h 2849546"/>
                <a:gd name="connsiteX1" fmla="*/ 733425 w 2733675"/>
                <a:gd name="connsiteY1" fmla="*/ 68246 h 2849546"/>
                <a:gd name="connsiteX2" fmla="*/ 1333500 w 2733675"/>
                <a:gd name="connsiteY2" fmla="*/ 1571 h 2849546"/>
                <a:gd name="connsiteX3" fmla="*/ 1790700 w 2733675"/>
                <a:gd name="connsiteY3" fmla="*/ 106347 h 2849546"/>
                <a:gd name="connsiteX4" fmla="*/ 2733675 w 2733675"/>
                <a:gd name="connsiteY4" fmla="*/ 2849546 h 2849546"/>
                <a:gd name="connsiteX0" fmla="*/ 0 w 2733675"/>
                <a:gd name="connsiteY0" fmla="*/ 574093 h 3050593"/>
                <a:gd name="connsiteX1" fmla="*/ 733425 w 2733675"/>
                <a:gd name="connsiteY1" fmla="*/ 269293 h 3050593"/>
                <a:gd name="connsiteX2" fmla="*/ 1333500 w 2733675"/>
                <a:gd name="connsiteY2" fmla="*/ 202618 h 3050593"/>
                <a:gd name="connsiteX3" fmla="*/ 2733675 w 2733675"/>
                <a:gd name="connsiteY3" fmla="*/ 3050593 h 3050593"/>
                <a:gd name="connsiteX0" fmla="*/ 0 w 2733675"/>
                <a:gd name="connsiteY0" fmla="*/ 438947 h 2915447"/>
                <a:gd name="connsiteX1" fmla="*/ 733425 w 2733675"/>
                <a:gd name="connsiteY1" fmla="*/ 134147 h 2915447"/>
                <a:gd name="connsiteX2" fmla="*/ 2733675 w 2733675"/>
                <a:gd name="connsiteY2" fmla="*/ 2915447 h 2915447"/>
                <a:gd name="connsiteX0" fmla="*/ 0 w 832849"/>
                <a:gd name="connsiteY0" fmla="*/ 438947 h 2867822"/>
                <a:gd name="connsiteX1" fmla="*/ 733425 w 832849"/>
                <a:gd name="connsiteY1" fmla="*/ 134147 h 2867822"/>
                <a:gd name="connsiteX2" fmla="*/ 323850 w 832849"/>
                <a:gd name="connsiteY2" fmla="*/ 2867822 h 2867822"/>
                <a:gd name="connsiteX0" fmla="*/ 193139 w 516989"/>
                <a:gd name="connsiteY0" fmla="*/ 4034 h 2432909"/>
                <a:gd name="connsiteX1" fmla="*/ 174089 w 516989"/>
                <a:gd name="connsiteY1" fmla="*/ 804134 h 2432909"/>
                <a:gd name="connsiteX2" fmla="*/ 516989 w 516989"/>
                <a:gd name="connsiteY2" fmla="*/ 2432909 h 2432909"/>
                <a:gd name="connsiteX0" fmla="*/ 2054496 w 2084697"/>
                <a:gd name="connsiteY0" fmla="*/ 4034 h 2597032"/>
                <a:gd name="connsiteX1" fmla="*/ 2035446 w 2084697"/>
                <a:gd name="connsiteY1" fmla="*/ 804134 h 2597032"/>
                <a:gd name="connsiteX2" fmla="*/ 41546 w 2084697"/>
                <a:gd name="connsiteY2" fmla="*/ 2597032 h 2597032"/>
                <a:gd name="connsiteX0" fmla="*/ 2120303 w 2149483"/>
                <a:gd name="connsiteY0" fmla="*/ 4034 h 911476"/>
                <a:gd name="connsiteX1" fmla="*/ 2101253 w 2149483"/>
                <a:gd name="connsiteY1" fmla="*/ 804134 h 911476"/>
                <a:gd name="connsiteX2" fmla="*/ 40678 w 2149483"/>
                <a:gd name="connsiteY2" fmla="*/ 844432 h 911476"/>
                <a:gd name="connsiteX0" fmla="*/ 2308513 w 2334999"/>
                <a:gd name="connsiteY0" fmla="*/ 4034 h 915182"/>
                <a:gd name="connsiteX1" fmla="*/ 2289463 w 2334999"/>
                <a:gd name="connsiteY1" fmla="*/ 804134 h 915182"/>
                <a:gd name="connsiteX2" fmla="*/ 38388 w 2334999"/>
                <a:gd name="connsiteY2" fmla="*/ 882532 h 915182"/>
                <a:gd name="connsiteX0" fmla="*/ 2315099 w 2324712"/>
                <a:gd name="connsiteY0" fmla="*/ 5844 h 884342"/>
                <a:gd name="connsiteX1" fmla="*/ 1800749 w 2324712"/>
                <a:gd name="connsiteY1" fmla="*/ 653544 h 884342"/>
                <a:gd name="connsiteX2" fmla="*/ 44974 w 2324712"/>
                <a:gd name="connsiteY2" fmla="*/ 884342 h 884342"/>
                <a:gd name="connsiteX0" fmla="*/ 2339203 w 2348816"/>
                <a:gd name="connsiteY0" fmla="*/ 5844 h 884342"/>
                <a:gd name="connsiteX1" fmla="*/ 1824853 w 2348816"/>
                <a:gd name="connsiteY1" fmla="*/ 653544 h 884342"/>
                <a:gd name="connsiteX2" fmla="*/ 69078 w 2348816"/>
                <a:gd name="connsiteY2" fmla="*/ 884342 h 884342"/>
                <a:gd name="connsiteX0" fmla="*/ 2339203 w 2357937"/>
                <a:gd name="connsiteY0" fmla="*/ 15689 h 894187"/>
                <a:gd name="connsiteX1" fmla="*/ 1824853 w 2357937"/>
                <a:gd name="connsiteY1" fmla="*/ 663389 h 894187"/>
                <a:gd name="connsiteX2" fmla="*/ 69078 w 2357937"/>
                <a:gd name="connsiteY2" fmla="*/ 894187 h 894187"/>
              </a:gdLst>
              <a:ahLst/>
              <a:cxnLst>
                <a:cxn ang="0">
                  <a:pos x="connsiteX0" y="connsiteY0"/>
                </a:cxn>
                <a:cxn ang="0">
                  <a:pos x="connsiteX1" y="connsiteY1"/>
                </a:cxn>
                <a:cxn ang="0">
                  <a:pos x="connsiteX2" y="connsiteY2"/>
                </a:cxn>
              </a:cxnLst>
              <a:rect l="l" t="t" r="r" b="b"/>
              <a:pathLst>
                <a:path w="2357937" h="894187">
                  <a:moveTo>
                    <a:pt x="2339203" y="15689"/>
                  </a:moveTo>
                  <a:cubicBezTo>
                    <a:pt x="2461440" y="-35111"/>
                    <a:pt x="1950266" y="2989"/>
                    <a:pt x="1824853" y="663389"/>
                  </a:cubicBezTo>
                  <a:cubicBezTo>
                    <a:pt x="1232716" y="1314264"/>
                    <a:pt x="-347641" y="314750"/>
                    <a:pt x="69078" y="894187"/>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781800" y="5233202"/>
            <a:ext cx="5300920" cy="1138773"/>
            <a:chOff x="6781800" y="5233202"/>
            <a:chExt cx="5300920" cy="1138773"/>
          </a:xfrm>
        </p:grpSpPr>
        <p:sp>
          <p:nvSpPr>
            <p:cNvPr id="28" name="TextBox 27"/>
            <p:cNvSpPr txBox="1"/>
            <p:nvPr/>
          </p:nvSpPr>
          <p:spPr>
            <a:xfrm>
              <a:off x="8817243" y="5233202"/>
              <a:ext cx="3265477" cy="1138773"/>
            </a:xfrm>
            <a:prstGeom prst="rect">
              <a:avLst/>
            </a:prstGeom>
            <a:solidFill>
              <a:srgbClr val="FFFF00"/>
            </a:solidFill>
          </p:spPr>
          <p:txBody>
            <a:bodyPr wrap="square" rtlCol="0">
              <a:spAutoFit/>
            </a:bodyPr>
            <a:lstStyle/>
            <a:p>
              <a:pPr algn="ctr"/>
              <a:r>
                <a:rPr lang="en-US" sz="3400" b="1" dirty="0" smtClean="0">
                  <a:solidFill>
                    <a:srgbClr val="FF0000"/>
                  </a:solidFill>
                </a:rPr>
                <a:t>PATIENTS </a:t>
              </a:r>
              <a:r>
                <a:rPr lang="en-US" sz="3400" b="1" dirty="0">
                  <a:solidFill>
                    <a:srgbClr val="FF0000"/>
                  </a:solidFill>
                </a:rPr>
                <a:t>&amp;</a:t>
              </a:r>
              <a:r>
                <a:rPr lang="en-US" sz="3400" b="1" dirty="0" smtClean="0">
                  <a:solidFill>
                    <a:srgbClr val="FF0000"/>
                  </a:solidFill>
                </a:rPr>
                <a:t> FAMILIES</a:t>
              </a:r>
              <a:endParaRPr lang="en-US" sz="3400" b="1" dirty="0">
                <a:solidFill>
                  <a:srgbClr val="FF0000"/>
                </a:solidFill>
              </a:endParaRPr>
            </a:p>
          </p:txBody>
        </p:sp>
        <p:cxnSp>
          <p:nvCxnSpPr>
            <p:cNvPr id="16" name="Curved Connector 15"/>
            <p:cNvCxnSpPr/>
            <p:nvPr/>
          </p:nvCxnSpPr>
          <p:spPr>
            <a:xfrm rot="10800000" flipV="1">
              <a:off x="6781800" y="5791200"/>
              <a:ext cx="1905000" cy="381000"/>
            </a:xfrm>
            <a:prstGeom prst="curvedConnector3">
              <a:avLst/>
            </a:prstGeom>
            <a:ln w="1206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28600" y="6019800"/>
            <a:ext cx="5343525" cy="666750"/>
            <a:chOff x="228600" y="6019800"/>
            <a:chExt cx="5343525" cy="666750"/>
          </a:xfrm>
        </p:grpSpPr>
        <p:pic>
          <p:nvPicPr>
            <p:cNvPr id="29" name="Picture 28" descr="atalogo.gif"/>
            <p:cNvPicPr>
              <a:picLocks noChangeAspect="1"/>
            </p:cNvPicPr>
            <p:nvPr/>
          </p:nvPicPr>
          <p:blipFill>
            <a:blip r:embed="rId3" cstate="print"/>
            <a:stretch>
              <a:fillRect/>
            </a:stretch>
          </p:blipFill>
          <p:spPr>
            <a:xfrm>
              <a:off x="228600" y="6019800"/>
              <a:ext cx="2667000" cy="666750"/>
            </a:xfrm>
            <a:prstGeom prst="rect">
              <a:avLst/>
            </a:prstGeom>
            <a:solidFill>
              <a:srgbClr val="FFFF00"/>
            </a:solidFill>
          </p:spPr>
        </p:pic>
        <p:cxnSp>
          <p:nvCxnSpPr>
            <p:cNvPr id="26" name="Curved Connector 25"/>
            <p:cNvCxnSpPr>
              <a:stCxn id="29" idx="3"/>
            </p:cNvCxnSpPr>
            <p:nvPr/>
          </p:nvCxnSpPr>
          <p:spPr>
            <a:xfrm flipV="1">
              <a:off x="2895600" y="6019800"/>
              <a:ext cx="2676525" cy="333375"/>
            </a:xfrm>
            <a:prstGeom prst="curvedConnector3">
              <a:avLst/>
            </a:prstGeom>
            <a:ln w="1301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36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00"/>
                            </p:stCondLst>
                            <p:childTnLst>
                              <p:par>
                                <p:cTn id="39" presetID="6" presetClass="emph" presetSubtype="0" repeatCount="2000" fill="remove" nodeType="afterEffect">
                                  <p:stCondLst>
                                    <p:cond delay="0"/>
                                  </p:stCondLst>
                                  <p:childTnLst>
                                    <p:animScale>
                                      <p:cBhvr>
                                        <p:cTn id="40" dur="1000" fill="hold"/>
                                        <p:tgtEl>
                                          <p:spTgt spid="5"/>
                                        </p:tgtEl>
                                      </p:cBhvr>
                                      <p:by x="2000" y="100000"/>
                                    </p:animScale>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7358"/>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562100" y="1308830"/>
            <a:ext cx="8610600" cy="1293028"/>
          </a:xfrm>
        </p:spPr>
        <p:txBody>
          <a:bodyPr/>
          <a:lstStyle/>
          <a:p>
            <a:pPr algn="ctr"/>
            <a:r>
              <a:rPr lang="en-US" dirty="0" smtClean="0"/>
              <a:t>Take Home Messages</a:t>
            </a:r>
            <a:endParaRPr lang="en-US" dirty="0"/>
          </a:p>
        </p:txBody>
      </p:sp>
      <p:sp>
        <p:nvSpPr>
          <p:cNvPr id="3" name="Content Placeholder 2"/>
          <p:cNvSpPr>
            <a:spLocks noGrp="1"/>
          </p:cNvSpPr>
          <p:nvPr>
            <p:ph idx="1"/>
          </p:nvPr>
        </p:nvSpPr>
        <p:spPr>
          <a:xfrm>
            <a:off x="685800" y="2239515"/>
            <a:ext cx="10820400" cy="4466085"/>
          </a:xfrm>
        </p:spPr>
        <p:txBody>
          <a:bodyPr/>
          <a:lstStyle/>
          <a:p>
            <a:pPr marL="0" indent="0" algn="ctr">
              <a:buNone/>
            </a:pPr>
            <a:r>
              <a:rPr lang="en-US" b="1" dirty="0" smtClean="0"/>
              <a:t>Yes, Ataxia is Complicated</a:t>
            </a:r>
          </a:p>
          <a:p>
            <a:r>
              <a:rPr lang="en-US" dirty="0" smtClean="0"/>
              <a:t>Ataxia results from a large number of causes</a:t>
            </a:r>
          </a:p>
          <a:p>
            <a:r>
              <a:rPr lang="en-US" dirty="0" smtClean="0"/>
              <a:t>Each type of ataxia has unique damaging effects on nerve cells</a:t>
            </a:r>
          </a:p>
          <a:p>
            <a:r>
              <a:rPr lang="en-US" dirty="0" smtClean="0"/>
              <a:t>Each person with ataxia </a:t>
            </a:r>
            <a:r>
              <a:rPr lang="en-US" dirty="0" smtClean="0"/>
              <a:t>will need a </a:t>
            </a:r>
            <a:r>
              <a:rPr lang="en-US" dirty="0" smtClean="0"/>
              <a:t>team of sophisticated clinicians</a:t>
            </a:r>
          </a:p>
          <a:p>
            <a:pPr marL="0" indent="0" algn="ctr">
              <a:buNone/>
            </a:pPr>
            <a:r>
              <a:rPr lang="en-US" b="1" dirty="0" smtClean="0"/>
              <a:t>BUT, There are more reasons than ever to be optimistic</a:t>
            </a:r>
            <a:endParaRPr lang="en-US" b="1" dirty="0"/>
          </a:p>
          <a:p>
            <a:r>
              <a:rPr lang="en-US" dirty="0" smtClean="0"/>
              <a:t>Ataxia diagnosis and management are more standardized than ever</a:t>
            </a:r>
          </a:p>
          <a:p>
            <a:r>
              <a:rPr lang="en-US" dirty="0"/>
              <a:t>B</a:t>
            </a:r>
            <a:r>
              <a:rPr lang="en-US" dirty="0" smtClean="0"/>
              <a:t>asic and clinical scientists have teamed-up to conquer ataxia</a:t>
            </a:r>
          </a:p>
          <a:p>
            <a:r>
              <a:rPr lang="en-US" dirty="0" smtClean="0"/>
              <a:t>Promising treatments are in the pipeline</a:t>
            </a:r>
          </a:p>
          <a:p>
            <a:r>
              <a:rPr lang="en-US" dirty="0" smtClean="0"/>
              <a:t>There is a light at the end of the tunnel – join the NAF to work toward</a:t>
            </a:r>
          </a:p>
          <a:p>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3308"/>
          <a:stretch/>
        </p:blipFill>
        <p:spPr>
          <a:xfrm>
            <a:off x="4343400" y="-152400"/>
            <a:ext cx="4394517" cy="1905000"/>
          </a:xfrm>
          <a:prstGeom prst="rect">
            <a:avLst/>
          </a:prstGeom>
          <a:ln>
            <a:noFill/>
          </a:ln>
          <a:effectLst>
            <a:softEdge rad="112500"/>
          </a:effectLst>
        </p:spPr>
      </p:pic>
      <p:pic>
        <p:nvPicPr>
          <p:cNvPr id="11" name="Picture 10" descr="atalogo.gif"/>
          <p:cNvPicPr>
            <a:picLocks noChangeAspect="1"/>
          </p:cNvPicPr>
          <p:nvPr/>
        </p:nvPicPr>
        <p:blipFill>
          <a:blip r:embed="rId3" cstate="print"/>
          <a:stretch>
            <a:fillRect/>
          </a:stretch>
        </p:blipFill>
        <p:spPr>
          <a:xfrm>
            <a:off x="228600" y="6019800"/>
            <a:ext cx="2667000" cy="666750"/>
          </a:xfrm>
          <a:prstGeom prst="rect">
            <a:avLst/>
          </a:prstGeom>
          <a:solidFill>
            <a:srgbClr val="FFFF00"/>
          </a:solidFill>
        </p:spPr>
      </p:pic>
      <p:sp>
        <p:nvSpPr>
          <p:cNvPr id="5" name="Curved Up Arrow 4"/>
          <p:cNvSpPr/>
          <p:nvPr/>
        </p:nvSpPr>
        <p:spPr>
          <a:xfrm rot="14659231">
            <a:off x="6665629" y="1977732"/>
            <a:ext cx="6430631" cy="1593317"/>
          </a:xfrm>
          <a:prstGeom prst="curvedUpArrow">
            <a:avLst/>
          </a:prstGeom>
          <a:gradFill flip="none" rotWithShape="1">
            <a:gsLst>
              <a:gs pos="0">
                <a:schemeClr val="bg1">
                  <a:alpha val="1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95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repeatCount="indefinite" fill="hold" nodeType="clickEffect">
                                  <p:stCondLst>
                                    <p:cond delay="0"/>
                                  </p:stCondLst>
                                  <p:endCondLst>
                                    <p:cond evt="onNext" delay="0">
                                      <p:tgtEl>
                                        <p:sldTgt/>
                                      </p:tgtEl>
                                    </p:cond>
                                  </p:end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26" presetClass="emph" presetSubtype="0" repeatCount="indefinite" nodeType="withEffect">
                                  <p:stCondLst>
                                    <p:cond delay="0"/>
                                  </p:stCondLst>
                                  <p:endCondLst>
                                    <p:cond evt="onNext" delay="0">
                                      <p:tgtEl>
                                        <p:sldTgt/>
                                      </p:tgtEl>
                                    </p:cond>
                                  </p:end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par>
                                <p:cTn id="56" presetID="1"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par>
                                <p:cTn id="58" presetID="22" presetClass="entr" presetSubtype="4"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par>
                                <p:cTn id="61" presetID="35" presetClass="emph" presetSubtype="0" repeatCount="indefinite" fill="hold" nodeType="withEffect">
                                  <p:stCondLst>
                                    <p:cond delay="0"/>
                                  </p:stCondLst>
                                  <p:endCondLst>
                                    <p:cond evt="onNext" delay="0">
                                      <p:tgtEl>
                                        <p:sldTgt/>
                                      </p:tgtEl>
                                    </p:cond>
                                  </p:endCondLst>
                                  <p:childTnLst>
                                    <p:anim calcmode="discrete" valueType="str">
                                      <p:cBhvr>
                                        <p:cTn id="62"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14400"/>
            <a:ext cx="6347713" cy="838200"/>
          </a:xfrm>
        </p:spPr>
        <p:txBody>
          <a:bodyPr>
            <a:normAutofit/>
          </a:bodyPr>
          <a:lstStyle/>
          <a:p>
            <a:pPr algn="ct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457200" y="1695450"/>
            <a:ext cx="11277599"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2362200" y="5448300"/>
            <a:ext cx="3810000" cy="952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447800" y="1766228"/>
            <a:ext cx="9296400" cy="1586572"/>
          </a:xfrm>
        </p:spPr>
        <p:txBody>
          <a:bodyPr>
            <a:normAutofit/>
          </a:bodyPr>
          <a:lstStyle/>
          <a:p>
            <a:pPr>
              <a:buFont typeface="Wingdings" pitchFamily="2" charset="2"/>
              <a:buChar char="§"/>
            </a:pPr>
            <a:r>
              <a:rPr lang="en-US" sz="2400" dirty="0" smtClean="0"/>
              <a:t>Athena Diagnostics SCA5</a:t>
            </a:r>
          </a:p>
          <a:p>
            <a:pPr>
              <a:buFont typeface="Wingdings" pitchFamily="2" charset="2"/>
              <a:buChar char="§"/>
            </a:pPr>
            <a:r>
              <a:rPr lang="en-US" sz="2400" dirty="0" smtClean="0"/>
              <a:t>Consultant – </a:t>
            </a:r>
            <a:r>
              <a:rPr lang="en-US" sz="2400" dirty="0" err="1" smtClean="0"/>
              <a:t>Ionis</a:t>
            </a:r>
            <a:r>
              <a:rPr lang="en-US" sz="2400" dirty="0" smtClean="0"/>
              <a:t> and Biogen</a:t>
            </a:r>
          </a:p>
          <a:p>
            <a:pPr>
              <a:buFont typeface="Wingdings" pitchFamily="2" charset="2"/>
              <a:buChar char="§"/>
            </a:pPr>
            <a:r>
              <a:rPr lang="en-US" sz="2400" dirty="0" smtClean="0"/>
              <a:t>Research support – </a:t>
            </a:r>
            <a:r>
              <a:rPr lang="en-US" sz="2400" dirty="0" err="1" smtClean="0"/>
              <a:t>Ionis</a:t>
            </a:r>
            <a:r>
              <a:rPr lang="en-US" sz="2400" dirty="0" smtClean="0"/>
              <a:t> and Biogen, NIH, MDA</a:t>
            </a:r>
            <a:endParaRPr lang="en-US" sz="2400" dirty="0"/>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Finding a cure</a:t>
            </a:r>
            <a:endParaRPr lang="en-US" dirty="0"/>
          </a:p>
        </p:txBody>
      </p:sp>
      <p:sp>
        <p:nvSpPr>
          <p:cNvPr id="3" name="Content Placeholder 2"/>
          <p:cNvSpPr>
            <a:spLocks noGrp="1"/>
          </p:cNvSpPr>
          <p:nvPr>
            <p:ph idx="1"/>
          </p:nvPr>
        </p:nvSpPr>
        <p:spPr>
          <a:xfrm>
            <a:off x="762000" y="1828800"/>
            <a:ext cx="10820400" cy="4024125"/>
          </a:xfrm>
        </p:spPr>
        <p:txBody>
          <a:bodyPr>
            <a:normAutofit lnSpcReduction="10000"/>
          </a:bodyPr>
          <a:lstStyle/>
          <a:p>
            <a:r>
              <a:rPr lang="en-US" dirty="0" smtClean="0"/>
              <a:t>What do we need to develop a treatment for ataxia?</a:t>
            </a:r>
          </a:p>
          <a:p>
            <a:pPr lvl="1"/>
            <a:r>
              <a:rPr lang="en-US" dirty="0" smtClean="0"/>
              <a:t>Organize Patients</a:t>
            </a:r>
            <a:r>
              <a:rPr lang="en-US" dirty="0" smtClean="0"/>
              <a:t>, Clinicians, </a:t>
            </a:r>
            <a:r>
              <a:rPr lang="en-US" dirty="0" smtClean="0"/>
              <a:t>Investigators, Pharma</a:t>
            </a:r>
            <a:endParaRPr lang="en-US" dirty="0" smtClean="0"/>
          </a:p>
          <a:p>
            <a:pPr lvl="1"/>
            <a:r>
              <a:rPr lang="en-US" dirty="0" smtClean="0"/>
              <a:t>Diagnose it</a:t>
            </a:r>
          </a:p>
          <a:p>
            <a:pPr lvl="1"/>
            <a:r>
              <a:rPr lang="en-US" dirty="0" smtClean="0"/>
              <a:t>Understand it</a:t>
            </a:r>
          </a:p>
          <a:p>
            <a:pPr lvl="1"/>
            <a:r>
              <a:rPr lang="en-US" dirty="0" smtClean="0"/>
              <a:t>Manage it optimally</a:t>
            </a:r>
          </a:p>
          <a:p>
            <a:pPr lvl="1"/>
            <a:r>
              <a:rPr lang="en-US" dirty="0" smtClean="0"/>
              <a:t>Find a treatment</a:t>
            </a:r>
          </a:p>
          <a:p>
            <a:pPr lvl="1"/>
            <a:r>
              <a:rPr lang="en-US" dirty="0" smtClean="0"/>
              <a:t>Evaluate treatment </a:t>
            </a:r>
            <a:r>
              <a:rPr lang="en-US" dirty="0" smtClean="0"/>
              <a:t>biology in </a:t>
            </a:r>
            <a:r>
              <a:rPr lang="en-US" dirty="0" smtClean="0"/>
              <a:t>patients</a:t>
            </a:r>
          </a:p>
          <a:p>
            <a:pPr lvl="1"/>
            <a:r>
              <a:rPr lang="en-US" dirty="0" smtClean="0"/>
              <a:t>Validate treatment’s clinical value</a:t>
            </a:r>
          </a:p>
          <a:p>
            <a:r>
              <a:rPr lang="en-US" dirty="0" smtClean="0"/>
              <a:t>How long will it take? </a:t>
            </a:r>
          </a:p>
          <a:p>
            <a:pPr lvl="1"/>
            <a:r>
              <a:rPr lang="en-US" dirty="0" smtClean="0"/>
              <a:t>Phase 1 – 1 year</a:t>
            </a:r>
          </a:p>
          <a:p>
            <a:pPr lvl="1"/>
            <a:r>
              <a:rPr lang="en-US" dirty="0" smtClean="0"/>
              <a:t>Phase 2 – 1-2 years</a:t>
            </a:r>
          </a:p>
          <a:p>
            <a:pPr lvl="1"/>
            <a:r>
              <a:rPr lang="en-US" dirty="0" smtClean="0"/>
              <a:t>Phase 3 – 2 years</a:t>
            </a:r>
            <a:endParaRPr lang="en-US" dirty="0"/>
          </a:p>
          <a:p>
            <a:endParaRPr lang="en-US" dirty="0"/>
          </a:p>
        </p:txBody>
      </p:sp>
      <p:sp>
        <p:nvSpPr>
          <p:cNvPr id="9" name="Title 1"/>
          <p:cNvSpPr txBox="1">
            <a:spLocks/>
          </p:cNvSpPr>
          <p:nvPr/>
        </p:nvSpPr>
        <p:spPr>
          <a:xfrm>
            <a:off x="2895600" y="764372"/>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Finding a treatment</a:t>
            </a:r>
            <a:endParaRPr lang="en-US" dirty="0"/>
          </a:p>
        </p:txBody>
      </p:sp>
      <p:sp>
        <p:nvSpPr>
          <p:cNvPr id="5" name="TextBox 4"/>
          <p:cNvSpPr txBox="1"/>
          <p:nvPr/>
        </p:nvSpPr>
        <p:spPr>
          <a:xfrm>
            <a:off x="3886200" y="4343400"/>
            <a:ext cx="4343400" cy="369332"/>
          </a:xfrm>
          <a:prstGeom prst="rect">
            <a:avLst/>
          </a:prstGeom>
          <a:noFill/>
        </p:spPr>
        <p:txBody>
          <a:bodyPr wrap="square" rtlCol="0">
            <a:spAutoFit/>
          </a:bodyPr>
          <a:lstStyle/>
          <a:p>
            <a:r>
              <a:rPr lang="en-US" b="1" dirty="0">
                <a:solidFill>
                  <a:srgbClr val="FF0000"/>
                </a:solidFill>
              </a:rPr>
              <a:t>– at least 5 years from tomorrow</a:t>
            </a:r>
          </a:p>
        </p:txBody>
      </p:sp>
    </p:spTree>
    <p:extLst>
      <p:ext uri="{BB962C8B-B14F-4D97-AF65-F5344CB8AC3E}">
        <p14:creationId xmlns:p14="http://schemas.microsoft.com/office/powerpoint/2010/main" val="13618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advAuto="500"/>
      <p:bldP spid="9" grpId="0"/>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80055">
            <a:off x="6181767" y="3428319"/>
            <a:ext cx="493471" cy="32898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b="33308"/>
          <a:stretch/>
        </p:blipFill>
        <p:spPr>
          <a:xfrm>
            <a:off x="4129990" y="533400"/>
            <a:ext cx="4394517" cy="1905000"/>
          </a:xfrm>
          <a:prstGeom prst="rect">
            <a:avLst/>
          </a:prstGeom>
          <a:ln>
            <a:noFill/>
          </a:ln>
          <a:effectLst>
            <a:softEdge rad="112500"/>
          </a:effectLst>
        </p:spPr>
      </p:pic>
      <p:pic>
        <p:nvPicPr>
          <p:cNvPr id="4" name="Picture 3" descr="atalogo.gif"/>
          <p:cNvPicPr>
            <a:picLocks noChangeAspect="1"/>
          </p:cNvPicPr>
          <p:nvPr/>
        </p:nvPicPr>
        <p:blipFill>
          <a:blip r:embed="rId5"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513" t="19675" r="13161"/>
          <a:stretch/>
        </p:blipFill>
        <p:spPr>
          <a:xfrm>
            <a:off x="6096000" y="5105400"/>
            <a:ext cx="609600" cy="609600"/>
          </a:xfrm>
          <a:prstGeom prst="rect">
            <a:avLst/>
          </a:prstGeom>
        </p:spPr>
      </p:pic>
      <p:grpSp>
        <p:nvGrpSpPr>
          <p:cNvPr id="29" name="Group 28"/>
          <p:cNvGrpSpPr/>
          <p:nvPr/>
        </p:nvGrpSpPr>
        <p:grpSpPr>
          <a:xfrm>
            <a:off x="717210" y="1447800"/>
            <a:ext cx="11150940" cy="2036423"/>
            <a:chOff x="717210" y="1447800"/>
            <a:chExt cx="11150940" cy="2036423"/>
          </a:xfrm>
        </p:grpSpPr>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800" y="1447800"/>
              <a:ext cx="2800350" cy="1628775"/>
            </a:xfrm>
            <a:prstGeom prst="rect">
              <a:avLst/>
            </a:prstGeom>
          </p:spPr>
        </p:pic>
        <p:grpSp>
          <p:nvGrpSpPr>
            <p:cNvPr id="31" name="Group 30"/>
            <p:cNvGrpSpPr/>
            <p:nvPr/>
          </p:nvGrpSpPr>
          <p:grpSpPr>
            <a:xfrm>
              <a:off x="717210" y="1447800"/>
              <a:ext cx="3790818" cy="2036423"/>
              <a:chOff x="717210" y="1447800"/>
              <a:chExt cx="3790818" cy="2036423"/>
            </a:xfrm>
          </p:grpSpPr>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1447800"/>
                <a:ext cx="2800350" cy="1628775"/>
              </a:xfrm>
              <a:prstGeom prst="rect">
                <a:avLst/>
              </a:prstGeom>
            </p:spPr>
          </p:pic>
          <p:grpSp>
            <p:nvGrpSpPr>
              <p:cNvPr id="33" name="Group 32"/>
              <p:cNvGrpSpPr/>
              <p:nvPr/>
            </p:nvGrpSpPr>
            <p:grpSpPr>
              <a:xfrm rot="8311676">
                <a:off x="2466508" y="2371522"/>
                <a:ext cx="2041520" cy="1112701"/>
                <a:chOff x="6090017" y="3752479"/>
                <a:chExt cx="2041520" cy="1112701"/>
              </a:xfrm>
            </p:grpSpPr>
            <p:pic>
              <p:nvPicPr>
                <p:cNvPr id="35" name="Picture 34"/>
                <p:cNvPicPr>
                  <a:picLocks noChangeAspect="1"/>
                </p:cNvPicPr>
                <p:nvPr/>
              </p:nvPicPr>
              <p:blipFill rotWithShape="1">
                <a:blip r:embed="rId7">
                  <a:extLst>
                    <a:ext uri="{28A0092B-C50C-407E-A947-70E740481C1C}">
                      <a14:useLocalDpi xmlns:a14="http://schemas.microsoft.com/office/drawing/2010/main" val="0"/>
                    </a:ext>
                  </a:extLst>
                </a:blip>
                <a:srcRect t="57018" r="44683"/>
                <a:stretch/>
              </p:blipFill>
              <p:spPr>
                <a:xfrm>
                  <a:off x="6090017" y="4165093"/>
                  <a:ext cx="1549066" cy="700087"/>
                </a:xfrm>
                <a:prstGeom prst="rect">
                  <a:avLst/>
                </a:prstGeom>
              </p:spPr>
            </p:pic>
            <p:sp>
              <p:nvSpPr>
                <p:cNvPr id="36" name="Rectangle 35"/>
                <p:cNvSpPr/>
                <p:nvPr/>
              </p:nvSpPr>
              <p:spPr>
                <a:xfrm rot="1569585">
                  <a:off x="6342487" y="3752479"/>
                  <a:ext cx="1789050" cy="643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rot="17820000">
                <a:off x="1340181" y="1796482"/>
                <a:ext cx="459304" cy="1705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162175" y="1572628"/>
            <a:ext cx="8915400" cy="4495800"/>
            <a:chOff x="1981200" y="1447800"/>
            <a:chExt cx="8915400" cy="4495800"/>
          </a:xfrm>
        </p:grpSpPr>
        <p:cxnSp>
          <p:nvCxnSpPr>
            <p:cNvPr id="9" name="Straight Connector 8"/>
            <p:cNvCxnSpPr/>
            <p:nvPr/>
          </p:nvCxnSpPr>
          <p:spPr>
            <a:xfrm flipV="1">
              <a:off x="1981200" y="1447800"/>
              <a:ext cx="8915400" cy="4495800"/>
            </a:xfrm>
            <a:prstGeom prst="line">
              <a:avLst/>
            </a:prstGeom>
            <a:ln w="254000" cap="rn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1200" y="1447800"/>
              <a:ext cx="8915400" cy="4495800"/>
            </a:xfrm>
            <a:prstGeom prst="line">
              <a:avLst/>
            </a:prstGeom>
            <a:ln w="254000" cap="rn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53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6" presetClass="emph" presetSubtype="0" repeatCount="indefinite" nodeType="withEffect">
                                  <p:stCondLst>
                                    <p:cond delay="0"/>
                                  </p:stCondLst>
                                  <p:endCondLst>
                                    <p:cond evt="onNext" delay="0">
                                      <p:tgtEl>
                                        <p:sldTgt/>
                                      </p:tgtEl>
                                    </p:cond>
                                  </p:end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35" presetClass="emph" presetSubtype="0" repeatCount="10000" fill="remove" nodeType="withEffect">
                                  <p:stCondLst>
                                    <p:cond delay="0"/>
                                  </p:stCondLst>
                                  <p:childTnLst>
                                    <p:anim calcmode="discrete" valueType="str">
                                      <p:cBhvr>
                                        <p:cTn id="20" dur="500" fill="hold"/>
                                        <p:tgtEl>
                                          <p:spTgt spid="29"/>
                                        </p:tgtEl>
                                        <p:attrNameLst>
                                          <p:attrName>style.visibility</p:attrName>
                                        </p:attrNameLst>
                                      </p:cBhvr>
                                      <p:tavLst>
                                        <p:tav tm="0">
                                          <p:val>
                                            <p:strVal val="hidden"/>
                                          </p:val>
                                        </p:tav>
                                        <p:tav tm="50000">
                                          <p:val>
                                            <p:strVal val="visible"/>
                                          </p:val>
                                        </p:tav>
                                      </p:tavLst>
                                    </p:anim>
                                  </p:childTnLst>
                                </p:cTn>
                              </p:par>
                              <p:par>
                                <p:cTn id="21" presetID="6" presetClass="emph" presetSubtype="0" fill="hold" nodeType="withEffect">
                                  <p:stCondLst>
                                    <p:cond delay="0"/>
                                  </p:stCondLst>
                                  <p:childTnLst>
                                    <p:animScale>
                                      <p:cBhvr>
                                        <p:cTn id="22" dur="5000" fill="hold"/>
                                        <p:tgtEl>
                                          <p:spTgt spid="10"/>
                                        </p:tgtEl>
                                      </p:cBhvr>
                                      <p:by x="400000" y="400000"/>
                                    </p:animScale>
                                  </p:childTnLst>
                                </p:cTn>
                              </p:par>
                              <p:par>
                                <p:cTn id="23" presetID="8" presetClass="emph" presetSubtype="0" repeatCount="5000" fill="hold" nodeType="withEffect">
                                  <p:stCondLst>
                                    <p:cond delay="0"/>
                                  </p:stCondLst>
                                  <p:childTnLst>
                                    <p:animRot by="21600000">
                                      <p:cBhvr>
                                        <p:cTn id="24" dur="500" fill="hold"/>
                                        <p:tgtEl>
                                          <p:spTgt spid="10"/>
                                        </p:tgtEl>
                                        <p:attrNameLst>
                                          <p:attrName>r</p:attrName>
                                        </p:attrNameLst>
                                      </p:cBhvr>
                                    </p:animRot>
                                  </p:childTnLst>
                                </p:cTn>
                              </p:par>
                              <p:par>
                                <p:cTn id="25" presetID="10" presetClass="entr" presetSubtype="0" fill="hold" nodeType="withEffect">
                                  <p:stCondLst>
                                    <p:cond delay="4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8" presetClass="emph" presetSubtype="0" repeatCount="10000" fill="hold" nodeType="withEffect">
                                  <p:stCondLst>
                                    <p:cond delay="4000"/>
                                  </p:stCondLst>
                                  <p:childTnLst>
                                    <p:animRot by="21600000">
                                      <p:cBhvr>
                                        <p:cTn id="29" dur="500" fill="hold"/>
                                        <p:tgtEl>
                                          <p:spTgt spid="5"/>
                                        </p:tgtEl>
                                        <p:attrNameLst>
                                          <p:attrName>r</p:attrName>
                                        </p:attrNameLst>
                                      </p:cBhvr>
                                    </p:animRot>
                                  </p:childTnLst>
                                </p:cTn>
                              </p:par>
                              <p:par>
                                <p:cTn id="30" presetID="6" presetClass="emph" presetSubtype="0" fill="hold" nodeType="withEffect">
                                  <p:stCondLst>
                                    <p:cond delay="4000"/>
                                  </p:stCondLst>
                                  <p:childTnLst>
                                    <p:animScale>
                                      <p:cBhvr>
                                        <p:cTn id="31" dur="5000" fill="hold"/>
                                        <p:tgtEl>
                                          <p:spTgt spid="5"/>
                                        </p:tgtEl>
                                      </p:cBhvr>
                                      <p:by x="400000" y="4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45" y="990600"/>
            <a:ext cx="11012980" cy="490077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75" y="2207418"/>
            <a:ext cx="1370246" cy="1376363"/>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775" r="17891"/>
          <a:stretch/>
        </p:blipFill>
        <p:spPr>
          <a:xfrm rot="20436994">
            <a:off x="7384604" y="521110"/>
            <a:ext cx="3581400" cy="342900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00000">
            <a:off x="7895321" y="4189448"/>
            <a:ext cx="3373070" cy="2038350"/>
          </a:xfrm>
          <a:prstGeom prst="rect">
            <a:avLst/>
          </a:prstGeom>
        </p:spPr>
      </p:pic>
      <p:sp>
        <p:nvSpPr>
          <p:cNvPr id="22" name="TextBox 21"/>
          <p:cNvSpPr txBox="1"/>
          <p:nvPr/>
        </p:nvSpPr>
        <p:spPr>
          <a:xfrm>
            <a:off x="228600" y="1150531"/>
            <a:ext cx="6886156" cy="954107"/>
          </a:xfrm>
          <a:prstGeom prst="rect">
            <a:avLst/>
          </a:prstGeom>
          <a:noFill/>
        </p:spPr>
        <p:txBody>
          <a:bodyPr wrap="square" rtlCol="0">
            <a:spAutoFit/>
          </a:bodyPr>
          <a:lstStyle/>
          <a:p>
            <a:r>
              <a:rPr lang="en-US" sz="2800" b="1" dirty="0" smtClean="0">
                <a:solidFill>
                  <a:srgbClr val="FF0000"/>
                </a:solidFill>
                <a:latin typeface="+mj-lt"/>
              </a:rPr>
              <a:t>But Other Types of Magic Require Skill, Education, and Hard Work</a:t>
            </a:r>
            <a:endParaRPr lang="en-US" sz="2800" b="1" dirty="0">
              <a:solidFill>
                <a:srgbClr val="FF0000"/>
              </a:solidFill>
              <a:latin typeface="+mj-lt"/>
            </a:endParaRPr>
          </a:p>
        </p:txBody>
      </p:sp>
    </p:spTree>
    <p:extLst>
      <p:ext uri="{BB962C8B-B14F-4D97-AF65-F5344CB8AC3E}">
        <p14:creationId xmlns:p14="http://schemas.microsoft.com/office/powerpoint/2010/main" val="16490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6" presetClass="emph" presetSubtype="0" fill="hold" nodeType="afterEffect">
                                  <p:stCondLst>
                                    <p:cond delay="3000"/>
                                  </p:stCondLst>
                                  <p:childTnLst>
                                    <p:animScale>
                                      <p:cBhvr>
                                        <p:cTn id="10" dur="1000" fill="hold"/>
                                        <p:tgtEl>
                                          <p:spTgt spid="18"/>
                                        </p:tgtEl>
                                      </p:cBhvr>
                                      <p:by x="50000" y="50000"/>
                                    </p:animScale>
                                  </p:childTnLst>
                                </p:cTn>
                              </p:par>
                              <p:par>
                                <p:cTn id="11" presetID="0" presetClass="path" presetSubtype="0" accel="50000" decel="50000" fill="hold" nodeType="withEffect">
                                  <p:stCondLst>
                                    <p:cond delay="3000"/>
                                  </p:stCondLst>
                                  <p:childTnLst>
                                    <p:animMotion origin="layout" path="M -6.45833E-6 -2.59259E-6 L -0.29258 0.20787 L -0.29258 0.20579 " pathEditMode="relative" ptsTypes="AAA">
                                      <p:cBhvr>
                                        <p:cTn id="12" dur="1000" fill="hold"/>
                                        <p:tgtEl>
                                          <p:spTgt spid="18"/>
                                        </p:tgtEl>
                                        <p:attrNameLst>
                                          <p:attrName>ppt_x</p:attrName>
                                          <p:attrName>ppt_y</p:attrName>
                                        </p:attrNameLst>
                                      </p:cBhvr>
                                    </p:animMotion>
                                  </p:childTnLst>
                                </p:cTn>
                              </p:par>
                            </p:childTnLst>
                          </p:cTn>
                        </p:par>
                        <p:par>
                          <p:cTn id="13" fill="hold">
                            <p:stCondLst>
                              <p:cond delay="4500"/>
                            </p:stCondLst>
                            <p:childTnLst>
                              <p:par>
                                <p:cTn id="14" presetID="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9" name="TextBox 8"/>
          <p:cNvSpPr txBox="1"/>
          <p:nvPr/>
        </p:nvSpPr>
        <p:spPr>
          <a:xfrm>
            <a:off x="640849" y="5114925"/>
            <a:ext cx="1981200" cy="523220"/>
          </a:xfrm>
          <a:prstGeom prst="rect">
            <a:avLst/>
          </a:prstGeom>
          <a:noFill/>
        </p:spPr>
        <p:txBody>
          <a:bodyPr wrap="square" rtlCol="0">
            <a:spAutoFit/>
          </a:bodyPr>
          <a:lstStyle/>
          <a:p>
            <a:r>
              <a:rPr lang="en-US" sz="2800" b="1" dirty="0" smtClean="0">
                <a:solidFill>
                  <a:srgbClr val="FF0000"/>
                </a:solidFill>
              </a:rPr>
              <a:t>Diagnosis</a:t>
            </a:r>
            <a:endParaRPr lang="en-US" sz="2800" b="1" dirty="0">
              <a:solidFill>
                <a:srgbClr val="FF0000"/>
              </a:solidFill>
            </a:endParaRPr>
          </a:p>
        </p:txBody>
      </p:sp>
      <p:sp>
        <p:nvSpPr>
          <p:cNvPr id="18" name="TextBox 17"/>
          <p:cNvSpPr txBox="1"/>
          <p:nvPr/>
        </p:nvSpPr>
        <p:spPr>
          <a:xfrm>
            <a:off x="1030288" y="2709944"/>
            <a:ext cx="2740025" cy="523220"/>
          </a:xfrm>
          <a:prstGeom prst="rect">
            <a:avLst/>
          </a:prstGeom>
          <a:noFill/>
        </p:spPr>
        <p:txBody>
          <a:bodyPr wrap="square" rtlCol="0">
            <a:spAutoFit/>
          </a:bodyPr>
          <a:lstStyle/>
          <a:p>
            <a:r>
              <a:rPr lang="en-US" sz="2800" b="1" dirty="0" smtClean="0">
                <a:solidFill>
                  <a:srgbClr val="FF0000"/>
                </a:solidFill>
              </a:rPr>
              <a:t>Management</a:t>
            </a:r>
            <a:endParaRPr lang="en-US" sz="2800" b="1" dirty="0">
              <a:solidFill>
                <a:srgbClr val="FF0000"/>
              </a:solidFill>
            </a:endParaRPr>
          </a:p>
        </p:txBody>
      </p:sp>
      <p:sp>
        <p:nvSpPr>
          <p:cNvPr id="19" name="TextBox 18"/>
          <p:cNvSpPr txBox="1"/>
          <p:nvPr/>
        </p:nvSpPr>
        <p:spPr>
          <a:xfrm>
            <a:off x="4972783" y="2181314"/>
            <a:ext cx="1981200" cy="954107"/>
          </a:xfrm>
          <a:prstGeom prst="rect">
            <a:avLst/>
          </a:prstGeom>
          <a:noFill/>
        </p:spPr>
        <p:txBody>
          <a:bodyPr wrap="square" rtlCol="0">
            <a:spAutoFit/>
          </a:bodyPr>
          <a:lstStyle/>
          <a:p>
            <a:r>
              <a:rPr lang="en-US" sz="2800" b="1" dirty="0" smtClean="0">
                <a:solidFill>
                  <a:srgbClr val="FF0000"/>
                </a:solidFill>
              </a:rPr>
              <a:t>Treatment Discovery</a:t>
            </a:r>
            <a:endParaRPr lang="en-US" sz="2800" b="1" dirty="0">
              <a:solidFill>
                <a:srgbClr val="FF0000"/>
              </a:solidFill>
            </a:endParaRPr>
          </a:p>
        </p:txBody>
      </p:sp>
      <p:sp>
        <p:nvSpPr>
          <p:cNvPr id="20" name="TextBox 19"/>
          <p:cNvSpPr txBox="1"/>
          <p:nvPr/>
        </p:nvSpPr>
        <p:spPr>
          <a:xfrm>
            <a:off x="8305800" y="2382098"/>
            <a:ext cx="1981200" cy="954107"/>
          </a:xfrm>
          <a:prstGeom prst="rect">
            <a:avLst/>
          </a:prstGeom>
          <a:noFill/>
        </p:spPr>
        <p:txBody>
          <a:bodyPr wrap="square" rtlCol="0">
            <a:spAutoFit/>
          </a:bodyPr>
          <a:lstStyle/>
          <a:p>
            <a:r>
              <a:rPr lang="en-US" sz="2800" b="1" dirty="0" smtClean="0">
                <a:solidFill>
                  <a:srgbClr val="FF0000"/>
                </a:solidFill>
              </a:rPr>
              <a:t>Treatment Evaluation</a:t>
            </a:r>
            <a:endParaRPr lang="en-US" sz="2800" b="1" dirty="0">
              <a:solidFill>
                <a:srgbClr val="FF0000"/>
              </a:solidFill>
            </a:endParaRPr>
          </a:p>
        </p:txBody>
      </p:sp>
      <p:sp>
        <p:nvSpPr>
          <p:cNvPr id="21" name="TextBox 20"/>
          <p:cNvSpPr txBox="1"/>
          <p:nvPr/>
        </p:nvSpPr>
        <p:spPr>
          <a:xfrm>
            <a:off x="8610600" y="4114800"/>
            <a:ext cx="3352800" cy="954107"/>
          </a:xfrm>
          <a:prstGeom prst="rect">
            <a:avLst/>
          </a:prstGeom>
          <a:noFill/>
        </p:spPr>
        <p:txBody>
          <a:bodyPr wrap="square" rtlCol="0">
            <a:spAutoFit/>
          </a:bodyPr>
          <a:lstStyle/>
          <a:p>
            <a:r>
              <a:rPr lang="en-US" sz="2800" b="1" dirty="0" smtClean="0">
                <a:solidFill>
                  <a:srgbClr val="FF0000"/>
                </a:solidFill>
              </a:rPr>
              <a:t>Treatment Clinical Validation</a:t>
            </a:r>
            <a:endParaRPr lang="en-US" sz="2800" b="1" dirty="0">
              <a:solidFill>
                <a:srgbClr val="FF0000"/>
              </a:solidFill>
            </a:endParaRPr>
          </a:p>
        </p:txBody>
      </p:sp>
      <p:sp>
        <p:nvSpPr>
          <p:cNvPr id="22" name="TextBox 21"/>
          <p:cNvSpPr txBox="1"/>
          <p:nvPr/>
        </p:nvSpPr>
        <p:spPr>
          <a:xfrm>
            <a:off x="307975" y="3914685"/>
            <a:ext cx="3197225" cy="954107"/>
          </a:xfrm>
          <a:prstGeom prst="rect">
            <a:avLst/>
          </a:prstGeom>
          <a:noFill/>
        </p:spPr>
        <p:txBody>
          <a:bodyPr wrap="square" rtlCol="0">
            <a:spAutoFit/>
          </a:bodyPr>
          <a:lstStyle/>
          <a:p>
            <a:r>
              <a:rPr lang="en-US" sz="2800" b="1" dirty="0" smtClean="0">
                <a:solidFill>
                  <a:srgbClr val="FF0000"/>
                </a:solidFill>
              </a:rPr>
              <a:t>Disease Characterization</a:t>
            </a:r>
            <a:endParaRPr lang="en-US" sz="2800" b="1" dirty="0">
              <a:solidFill>
                <a:srgbClr val="FF0000"/>
              </a:solidFill>
            </a:endParaRPr>
          </a:p>
        </p:txBody>
      </p:sp>
      <p:sp>
        <p:nvSpPr>
          <p:cNvPr id="24" name="Title 1"/>
          <p:cNvSpPr txBox="1">
            <a:spLocks/>
          </p:cNvSpPr>
          <p:nvPr/>
        </p:nvSpPr>
        <p:spPr>
          <a:xfrm>
            <a:off x="2209800" y="912422"/>
            <a:ext cx="9049483"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Real Magic of </a:t>
            </a:r>
            <a:r>
              <a:rPr lang="en-US" b="1" dirty="0" err="1" smtClean="0">
                <a:solidFill>
                  <a:srgbClr val="FF0000"/>
                </a:solidFill>
              </a:rPr>
              <a:t>AtaxiA</a:t>
            </a:r>
            <a:r>
              <a:rPr lang="en-US" b="1" dirty="0" smtClean="0">
                <a:solidFill>
                  <a:srgbClr val="FF0000"/>
                </a:solidFill>
              </a:rPr>
              <a:t> </a:t>
            </a:r>
            <a:r>
              <a:rPr lang="en-US" b="1" dirty="0">
                <a:solidFill>
                  <a:srgbClr val="FF0000"/>
                </a:solidFill>
              </a:rPr>
              <a:t>treatment</a:t>
            </a: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93249" y="5267325"/>
            <a:ext cx="1981200" cy="523220"/>
          </a:xfrm>
          <a:prstGeom prst="rect">
            <a:avLst/>
          </a:prstGeom>
          <a:noFill/>
        </p:spPr>
        <p:txBody>
          <a:bodyPr wrap="square" rtlCol="0">
            <a:spAutoFit/>
          </a:bodyPr>
          <a:lstStyle/>
          <a:p>
            <a:r>
              <a:rPr lang="en-US" sz="2800" b="1" dirty="0" smtClean="0">
                <a:solidFill>
                  <a:srgbClr val="FF0000"/>
                </a:solidFill>
              </a:rPr>
              <a:t>Diagnosis</a:t>
            </a:r>
            <a:endParaRPr lang="en-US" sz="2800" b="1" dirty="0">
              <a:solidFill>
                <a:srgbClr val="FF0000"/>
              </a:solidFill>
            </a:endParaRPr>
          </a:p>
        </p:txBody>
      </p:sp>
      <p:sp>
        <p:nvSpPr>
          <p:cNvPr id="16" name="TextBox 15"/>
          <p:cNvSpPr txBox="1"/>
          <p:nvPr/>
        </p:nvSpPr>
        <p:spPr>
          <a:xfrm>
            <a:off x="460375" y="4067085"/>
            <a:ext cx="3197225" cy="954107"/>
          </a:xfrm>
          <a:prstGeom prst="rect">
            <a:avLst/>
          </a:prstGeom>
          <a:noFill/>
        </p:spPr>
        <p:txBody>
          <a:bodyPr wrap="square" rtlCol="0">
            <a:spAutoFit/>
          </a:bodyPr>
          <a:lstStyle/>
          <a:p>
            <a:r>
              <a:rPr lang="en-US" sz="2800" b="1" dirty="0" smtClean="0">
                <a:solidFill>
                  <a:srgbClr val="FF0000"/>
                </a:solidFill>
              </a:rPr>
              <a:t>Disease Characterization</a:t>
            </a:r>
            <a:endParaRPr lang="en-US" sz="2800" b="1" dirty="0">
              <a:solidFill>
                <a:srgbClr val="FF0000"/>
              </a:solidFill>
            </a:endParaRPr>
          </a:p>
        </p:txBody>
      </p:sp>
      <p:sp>
        <p:nvSpPr>
          <p:cNvPr id="17" name="TextBox 16"/>
          <p:cNvSpPr txBox="1"/>
          <p:nvPr/>
        </p:nvSpPr>
        <p:spPr>
          <a:xfrm>
            <a:off x="1182688" y="2862344"/>
            <a:ext cx="2740025" cy="523220"/>
          </a:xfrm>
          <a:prstGeom prst="rect">
            <a:avLst/>
          </a:prstGeom>
          <a:noFill/>
        </p:spPr>
        <p:txBody>
          <a:bodyPr wrap="square" rtlCol="0">
            <a:spAutoFit/>
          </a:bodyPr>
          <a:lstStyle/>
          <a:p>
            <a:r>
              <a:rPr lang="en-US" sz="2800" b="1" dirty="0" smtClean="0">
                <a:solidFill>
                  <a:srgbClr val="FF0000"/>
                </a:solidFill>
              </a:rPr>
              <a:t>Management</a:t>
            </a:r>
            <a:endParaRPr lang="en-US" sz="2800" b="1" dirty="0">
              <a:solidFill>
                <a:srgbClr val="FF0000"/>
              </a:solidFill>
            </a:endParaRPr>
          </a:p>
        </p:txBody>
      </p:sp>
      <p:sp>
        <p:nvSpPr>
          <p:cNvPr id="25" name="TextBox 24"/>
          <p:cNvSpPr txBox="1"/>
          <p:nvPr/>
        </p:nvSpPr>
        <p:spPr>
          <a:xfrm>
            <a:off x="5125183" y="2333714"/>
            <a:ext cx="1981200" cy="954107"/>
          </a:xfrm>
          <a:prstGeom prst="rect">
            <a:avLst/>
          </a:prstGeom>
          <a:noFill/>
        </p:spPr>
        <p:txBody>
          <a:bodyPr wrap="square" rtlCol="0">
            <a:spAutoFit/>
          </a:bodyPr>
          <a:lstStyle/>
          <a:p>
            <a:r>
              <a:rPr lang="en-US" sz="2800" b="1" dirty="0" smtClean="0">
                <a:solidFill>
                  <a:srgbClr val="FF0000"/>
                </a:solidFill>
              </a:rPr>
              <a:t>Treatment Discovery</a:t>
            </a:r>
            <a:endParaRPr lang="en-US" sz="2800" b="1" dirty="0">
              <a:solidFill>
                <a:srgbClr val="FF0000"/>
              </a:solidFill>
            </a:endParaRPr>
          </a:p>
        </p:txBody>
      </p:sp>
      <p:sp>
        <p:nvSpPr>
          <p:cNvPr id="26" name="TextBox 25"/>
          <p:cNvSpPr txBox="1"/>
          <p:nvPr/>
        </p:nvSpPr>
        <p:spPr>
          <a:xfrm>
            <a:off x="8458200" y="2534498"/>
            <a:ext cx="1981200" cy="954107"/>
          </a:xfrm>
          <a:prstGeom prst="rect">
            <a:avLst/>
          </a:prstGeom>
          <a:noFill/>
        </p:spPr>
        <p:txBody>
          <a:bodyPr wrap="square" rtlCol="0">
            <a:spAutoFit/>
          </a:bodyPr>
          <a:lstStyle/>
          <a:p>
            <a:r>
              <a:rPr lang="en-US" sz="2800" b="1" dirty="0" smtClean="0">
                <a:solidFill>
                  <a:srgbClr val="FF0000"/>
                </a:solidFill>
              </a:rPr>
              <a:t>Treatment Evaluation</a:t>
            </a:r>
            <a:endParaRPr lang="en-US" sz="2800" b="1" dirty="0">
              <a:solidFill>
                <a:srgbClr val="FF0000"/>
              </a:solidFill>
            </a:endParaRPr>
          </a:p>
        </p:txBody>
      </p:sp>
      <p:sp>
        <p:nvSpPr>
          <p:cNvPr id="27" name="TextBox 26"/>
          <p:cNvSpPr txBox="1"/>
          <p:nvPr/>
        </p:nvSpPr>
        <p:spPr>
          <a:xfrm>
            <a:off x="8763000" y="4267200"/>
            <a:ext cx="3352800" cy="954107"/>
          </a:xfrm>
          <a:prstGeom prst="rect">
            <a:avLst/>
          </a:prstGeom>
          <a:noFill/>
        </p:spPr>
        <p:txBody>
          <a:bodyPr wrap="square" rtlCol="0">
            <a:spAutoFit/>
          </a:bodyPr>
          <a:lstStyle/>
          <a:p>
            <a:r>
              <a:rPr lang="en-US" sz="2800" b="1" dirty="0" smtClean="0">
                <a:solidFill>
                  <a:srgbClr val="FF0000"/>
                </a:solidFill>
              </a:rPr>
              <a:t>Treatment Clinical Validation</a:t>
            </a:r>
            <a:endParaRPr lang="en-US" sz="2800" b="1" dirty="0">
              <a:solidFill>
                <a:srgbClr val="FF0000"/>
              </a:solidFill>
            </a:endParaRPr>
          </a:p>
        </p:txBody>
      </p:sp>
      <p:sp>
        <p:nvSpPr>
          <p:cNvPr id="28" name="Title 1"/>
          <p:cNvSpPr txBox="1">
            <a:spLocks/>
          </p:cNvSpPr>
          <p:nvPr/>
        </p:nvSpPr>
        <p:spPr>
          <a:xfrm>
            <a:off x="2438400" y="457200"/>
            <a:ext cx="9524999"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What is needed </a:t>
            </a:r>
            <a:r>
              <a:rPr lang="en-US" dirty="0" smtClean="0"/>
              <a:t>to make </a:t>
            </a:r>
            <a:r>
              <a:rPr lang="en-US" dirty="0" smtClean="0"/>
              <a:t>an Ataxia treatment potion</a:t>
            </a:r>
            <a:r>
              <a:rPr lang="en-US" dirty="0" smtClean="0"/>
              <a:t>?</a:t>
            </a:r>
            <a:endParaRPr lang="en-US" dirty="0"/>
          </a:p>
        </p:txBody>
      </p:sp>
    </p:spTree>
    <p:extLst>
      <p:ext uri="{BB962C8B-B14F-4D97-AF65-F5344CB8AC3E}">
        <p14:creationId xmlns:p14="http://schemas.microsoft.com/office/powerpoint/2010/main" val="22343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1000" fill="hold"/>
                                        <p:tgtEl>
                                          <p:spTgt spid="9"/>
                                        </p:tgtEl>
                                      </p:cBhvr>
                                      <p:by x="25000" y="25000"/>
                                    </p:animScale>
                                  </p:childTnLst>
                                </p:cTn>
                              </p:par>
                            </p:childTnLst>
                          </p:cTn>
                        </p:par>
                        <p:par>
                          <p:cTn id="10" fill="hold">
                            <p:stCondLst>
                              <p:cond delay="1000"/>
                            </p:stCondLst>
                            <p:childTnLst>
                              <p:par>
                                <p:cTn id="11" presetID="0" presetClass="path" presetSubtype="0" accel="50000" decel="50000" fill="hold" grpId="2" nodeType="afterEffect">
                                  <p:stCondLst>
                                    <p:cond delay="0"/>
                                  </p:stCondLst>
                                  <p:childTnLst>
                                    <p:animMotion origin="layout" path="M -4.16667E-6 -0.0007 C 0.06433 -0.02732 0.1448 -0.1088 0.19323 -0.08102 C 0.26641 -0.04422 0.29922 -0.01621 0.3724 0.02106 " pathEditMode="relative" rAng="0" ptsTypes="AAA">
                                      <p:cBhvr>
                                        <p:cTn id="12" dur="1000" fill="hold"/>
                                        <p:tgtEl>
                                          <p:spTgt spid="9"/>
                                        </p:tgtEl>
                                        <p:attrNameLst>
                                          <p:attrName>ppt_x</p:attrName>
                                          <p:attrName>ppt_y</p:attrName>
                                        </p:attrNameLst>
                                      </p:cBhvr>
                                      <p:rCtr x="18620" y="-3218"/>
                                    </p:animMotion>
                                  </p:childTnLst>
                                </p:cTn>
                              </p:par>
                            </p:childTnLst>
                          </p:cTn>
                        </p:par>
                        <p:par>
                          <p:cTn id="13" fill="hold">
                            <p:stCondLst>
                              <p:cond delay="2000"/>
                            </p:stCondLst>
                            <p:childTnLst>
                              <p:par>
                                <p:cTn id="14" presetID="10" presetClass="exit" presetSubtype="0" fill="hold" grpId="3" nodeType="after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6" presetClass="emph" presetSubtype="0" fill="hold" grpId="1" nodeType="afterEffect">
                                  <p:stCondLst>
                                    <p:cond delay="0"/>
                                  </p:stCondLst>
                                  <p:childTnLst>
                                    <p:animScale>
                                      <p:cBhvr>
                                        <p:cTn id="23" dur="1000" fill="hold"/>
                                        <p:tgtEl>
                                          <p:spTgt spid="22"/>
                                        </p:tgtEl>
                                      </p:cBhvr>
                                      <p:by x="25000" y="25000"/>
                                    </p:animScale>
                                  </p:childTnLst>
                                </p:cTn>
                              </p:par>
                            </p:childTnLst>
                          </p:cTn>
                        </p:par>
                        <p:par>
                          <p:cTn id="24" fill="hold">
                            <p:stCondLst>
                              <p:cond delay="1000"/>
                            </p:stCondLst>
                            <p:childTnLst>
                              <p:par>
                                <p:cTn id="25" presetID="0" presetClass="path" presetSubtype="0" accel="50000" decel="50000" fill="hold" grpId="2" nodeType="afterEffect">
                                  <p:stCondLst>
                                    <p:cond delay="0"/>
                                  </p:stCondLst>
                                  <p:childTnLst>
                                    <p:animMotion origin="layout" path="M -2.08333E-7 -0.00047 C 0.06706 0.03009 0.12904 -0.06736 0.21172 -0.03797 C 0.27031 0.0625 0.33672 0.09953 0.35508 0.16088 " pathEditMode="relative" rAng="0" ptsTypes="AAA">
                                      <p:cBhvr>
                                        <p:cTn id="26" dur="1000" fill="hold"/>
                                        <p:tgtEl>
                                          <p:spTgt spid="22"/>
                                        </p:tgtEl>
                                        <p:attrNameLst>
                                          <p:attrName>ppt_x</p:attrName>
                                          <p:attrName>ppt_y</p:attrName>
                                        </p:attrNameLst>
                                      </p:cBhvr>
                                      <p:rCtr x="17747" y="5903"/>
                                    </p:animMotion>
                                  </p:childTnLst>
                                </p:cTn>
                              </p:par>
                            </p:childTnLst>
                          </p:cTn>
                        </p:par>
                        <p:par>
                          <p:cTn id="27" fill="hold">
                            <p:stCondLst>
                              <p:cond delay="2000"/>
                            </p:stCondLst>
                            <p:childTnLst>
                              <p:par>
                                <p:cTn id="28" presetID="10" presetClass="exit" presetSubtype="0" fill="hold" grpId="3" nodeType="after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6" presetClass="emph" presetSubtype="0" fill="hold" grpId="1" nodeType="afterEffect">
                                  <p:stCondLst>
                                    <p:cond delay="0"/>
                                  </p:stCondLst>
                                  <p:childTnLst>
                                    <p:animScale>
                                      <p:cBhvr>
                                        <p:cTn id="37" dur="1000" fill="hold"/>
                                        <p:tgtEl>
                                          <p:spTgt spid="18"/>
                                        </p:tgtEl>
                                      </p:cBhvr>
                                      <p:by x="25000" y="25000"/>
                                    </p:animScale>
                                  </p:childTnLst>
                                </p:cTn>
                              </p:par>
                            </p:childTnLst>
                          </p:cTn>
                        </p:par>
                        <p:par>
                          <p:cTn id="38" fill="hold">
                            <p:stCondLst>
                              <p:cond delay="1000"/>
                            </p:stCondLst>
                            <p:childTnLst>
                              <p:par>
                                <p:cTn id="39" presetID="0" presetClass="path" presetSubtype="0" accel="50000" decel="50000" fill="hold" grpId="2" nodeType="afterEffect">
                                  <p:stCondLst>
                                    <p:cond delay="0"/>
                                  </p:stCondLst>
                                  <p:childTnLst>
                                    <p:animMotion origin="layout" path="M 5E-6 -3.33333E-6 L 0.2017 0.09051 C 0.25014 0.1044 0.29506 0.30949 0.31342 0.37037 " pathEditMode="relative" rAng="0" ptsTypes="AAA">
                                      <p:cBhvr>
                                        <p:cTn id="40" dur="1000" fill="hold"/>
                                        <p:tgtEl>
                                          <p:spTgt spid="18"/>
                                        </p:tgtEl>
                                        <p:attrNameLst>
                                          <p:attrName>ppt_x</p:attrName>
                                          <p:attrName>ppt_y</p:attrName>
                                        </p:attrNameLst>
                                      </p:cBhvr>
                                      <p:rCtr x="15664" y="18519"/>
                                    </p:animMotion>
                                  </p:childTnLst>
                                </p:cTn>
                              </p:par>
                            </p:childTnLst>
                          </p:cTn>
                        </p:par>
                        <p:par>
                          <p:cTn id="41" fill="hold">
                            <p:stCondLst>
                              <p:cond delay="2000"/>
                            </p:stCondLst>
                            <p:childTnLst>
                              <p:par>
                                <p:cTn id="42" presetID="10" presetClass="exit" presetSubtype="0" fill="hold" grpId="3" nodeType="after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0"/>
                            </p:stCondLst>
                            <p:childTnLst>
                              <p:par>
                                <p:cTn id="50" presetID="6" presetClass="emph" presetSubtype="0" fill="hold" grpId="1" nodeType="afterEffect">
                                  <p:stCondLst>
                                    <p:cond delay="0"/>
                                  </p:stCondLst>
                                  <p:childTnLst>
                                    <p:animScale>
                                      <p:cBhvr>
                                        <p:cTn id="51" dur="1000" fill="hold"/>
                                        <p:tgtEl>
                                          <p:spTgt spid="19"/>
                                        </p:tgtEl>
                                      </p:cBhvr>
                                      <p:by x="25000" y="25000"/>
                                    </p:animScale>
                                  </p:childTnLst>
                                </p:cTn>
                              </p:par>
                            </p:childTnLst>
                          </p:cTn>
                        </p:par>
                        <p:par>
                          <p:cTn id="52" fill="hold">
                            <p:stCondLst>
                              <p:cond delay="1000"/>
                            </p:stCondLst>
                            <p:childTnLst>
                              <p:par>
                                <p:cTn id="53" presetID="0" presetClass="path" presetSubtype="0" accel="50000" decel="50000" fill="hold" grpId="2" nodeType="afterEffect">
                                  <p:stCondLst>
                                    <p:cond delay="0"/>
                                  </p:stCondLst>
                                  <p:childTnLst>
                                    <p:animMotion origin="layout" path="M -2.5E-6 5.55112E-17 C 0.01719 0.04699 0.01901 0.06319 0.00143 0.1919 C -0.00208 0.3294 0.02474 0.35579 0.0263 0.42847 " pathEditMode="relative" rAng="0" ptsTypes="AAA">
                                      <p:cBhvr>
                                        <p:cTn id="54" dur="1000" fill="hold"/>
                                        <p:tgtEl>
                                          <p:spTgt spid="19"/>
                                        </p:tgtEl>
                                        <p:attrNameLst>
                                          <p:attrName>ppt_x</p:attrName>
                                          <p:attrName>ppt_y</p:attrName>
                                        </p:attrNameLst>
                                      </p:cBhvr>
                                      <p:rCtr x="1315" y="21412"/>
                                    </p:animMotion>
                                  </p:childTnLst>
                                </p:cTn>
                              </p:par>
                            </p:childTnLst>
                          </p:cTn>
                        </p:par>
                        <p:par>
                          <p:cTn id="55" fill="hold">
                            <p:stCondLst>
                              <p:cond delay="2000"/>
                            </p:stCondLst>
                            <p:childTnLst>
                              <p:par>
                                <p:cTn id="56" presetID="10" presetClass="exit" presetSubtype="0" fill="hold" grpId="3" nodeType="after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0"/>
                            </p:stCondLst>
                            <p:childTnLst>
                              <p:par>
                                <p:cTn id="64" presetID="6" presetClass="emph" presetSubtype="0" fill="hold" grpId="1" nodeType="afterEffect">
                                  <p:stCondLst>
                                    <p:cond delay="0"/>
                                  </p:stCondLst>
                                  <p:childTnLst>
                                    <p:animScale>
                                      <p:cBhvr>
                                        <p:cTn id="65" dur="1000" fill="hold"/>
                                        <p:tgtEl>
                                          <p:spTgt spid="20"/>
                                        </p:tgtEl>
                                      </p:cBhvr>
                                      <p:by x="25000" y="25000"/>
                                    </p:animScale>
                                  </p:childTnLst>
                                </p:cTn>
                              </p:par>
                            </p:childTnLst>
                          </p:cTn>
                        </p:par>
                        <p:par>
                          <p:cTn id="66" fill="hold">
                            <p:stCondLst>
                              <p:cond delay="1000"/>
                            </p:stCondLst>
                            <p:childTnLst>
                              <p:par>
                                <p:cTn id="67" presetID="0" presetClass="path" presetSubtype="0" accel="50000" decel="50000" fill="hold" grpId="2" nodeType="afterEffect">
                                  <p:stCondLst>
                                    <p:cond delay="0"/>
                                  </p:stCondLst>
                                  <p:childTnLst>
                                    <p:animMotion origin="layout" path="M 1.11022E-16 1.85185E-6 C -0.05521 0.03518 -0.12461 0.02986 -0.16484 0.01666 C -0.20065 0.04722 -0.23294 0.06481 -0.23776 0.28171 C -0.23737 0.31551 -0.24531 0.34768 -0.24492 0.38287 " pathEditMode="relative" rAng="0" ptsTypes="AAAA">
                                      <p:cBhvr>
                                        <p:cTn id="68" dur="1000" fill="hold"/>
                                        <p:tgtEl>
                                          <p:spTgt spid="20"/>
                                        </p:tgtEl>
                                        <p:attrNameLst>
                                          <p:attrName>ppt_x</p:attrName>
                                          <p:attrName>ppt_y</p:attrName>
                                        </p:attrNameLst>
                                      </p:cBhvr>
                                      <p:rCtr x="-12253" y="19144"/>
                                    </p:animMotion>
                                  </p:childTnLst>
                                </p:cTn>
                              </p:par>
                            </p:childTnLst>
                          </p:cTn>
                        </p:par>
                        <p:par>
                          <p:cTn id="69" fill="hold">
                            <p:stCondLst>
                              <p:cond delay="2000"/>
                            </p:stCondLst>
                            <p:childTnLst>
                              <p:par>
                                <p:cTn id="70" presetID="10" presetClass="exit" presetSubtype="0" fill="hold" grpId="3" nodeType="after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par>
                          <p:cTn id="77" fill="hold">
                            <p:stCondLst>
                              <p:cond delay="0"/>
                            </p:stCondLst>
                            <p:childTnLst>
                              <p:par>
                                <p:cTn id="78" presetID="6" presetClass="emph" presetSubtype="0" fill="hold" grpId="1" nodeType="afterEffect">
                                  <p:stCondLst>
                                    <p:cond delay="0"/>
                                  </p:stCondLst>
                                  <p:childTnLst>
                                    <p:animScale>
                                      <p:cBhvr>
                                        <p:cTn id="79" dur="1000" fill="hold"/>
                                        <p:tgtEl>
                                          <p:spTgt spid="21"/>
                                        </p:tgtEl>
                                      </p:cBhvr>
                                      <p:by x="25000" y="25000"/>
                                    </p:animScale>
                                  </p:childTnLst>
                                </p:cTn>
                              </p:par>
                            </p:childTnLst>
                          </p:cTn>
                        </p:par>
                        <p:par>
                          <p:cTn id="80" fill="hold">
                            <p:stCondLst>
                              <p:cond delay="1000"/>
                            </p:stCondLst>
                            <p:childTnLst>
                              <p:par>
                                <p:cTn id="81" presetID="0" presetClass="path" presetSubtype="0" accel="50000" decel="50000" fill="hold" grpId="2" nodeType="afterEffect">
                                  <p:stCondLst>
                                    <p:cond delay="0"/>
                                  </p:stCondLst>
                                  <p:childTnLst>
                                    <p:animMotion origin="layout" path="M 1.11022E-16 -0.00023 L -0.14492 -0.01574 C -0.15716 -0.00763 -0.16927 -0.03611 -0.2737 -0.01851 C -0.34518 0.02269 -0.34076 0.11968 -0.34544 0.1426 " pathEditMode="relative" rAng="0" ptsTypes="AAAA">
                                      <p:cBhvr>
                                        <p:cTn id="82" dur="1000" fill="hold"/>
                                        <p:tgtEl>
                                          <p:spTgt spid="21"/>
                                        </p:tgtEl>
                                        <p:attrNameLst>
                                          <p:attrName>ppt_x</p:attrName>
                                          <p:attrName>ppt_y</p:attrName>
                                        </p:attrNameLst>
                                      </p:cBhvr>
                                      <p:rCtr x="-17279" y="5926"/>
                                    </p:animMotion>
                                  </p:childTnLst>
                                </p:cTn>
                              </p:par>
                            </p:childTnLst>
                          </p:cTn>
                        </p:par>
                        <p:par>
                          <p:cTn id="83" fill="hold">
                            <p:stCondLst>
                              <p:cond delay="2000"/>
                            </p:stCondLst>
                            <p:childTnLst>
                              <p:par>
                                <p:cTn id="84" presetID="10" presetClass="exit" presetSubtype="0" fill="hold" grpId="3" nodeType="after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2500"/>
                            </p:stCondLst>
                            <p:childTnLst>
                              <p:par>
                                <p:cTn id="88" presetID="1"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childTnLst>
                                </p:cTn>
                              </p:par>
                            </p:childTnLst>
                          </p:cTn>
                        </p:par>
                        <p:par>
                          <p:cTn id="90" fill="hold">
                            <p:stCondLst>
                              <p:cond delay="2500"/>
                            </p:stCondLst>
                            <p:childTnLst>
                              <p:par>
                                <p:cTn id="91" presetID="1" presetClass="entr" presetSubtype="0"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par>
                          <p:cTn id="93" fill="hold">
                            <p:stCondLst>
                              <p:cond delay="2500"/>
                            </p:stCondLst>
                            <p:childTnLst>
                              <p:par>
                                <p:cTn id="94" presetID="1" presetClass="entr" presetSubtype="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childTnLst>
                                </p:cTn>
                              </p:par>
                            </p:childTnLst>
                          </p:cTn>
                        </p:par>
                        <p:par>
                          <p:cTn id="96" fill="hold">
                            <p:stCondLst>
                              <p:cond delay="2500"/>
                            </p:stCondLst>
                            <p:childTnLst>
                              <p:par>
                                <p:cTn id="97" presetID="1"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par>
                          <p:cTn id="99" fill="hold">
                            <p:stCondLst>
                              <p:cond delay="2500"/>
                            </p:stCondLst>
                            <p:childTnLst>
                              <p:par>
                                <p:cTn id="100" presetID="1"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childTnLst>
                                </p:cTn>
                              </p:par>
                            </p:childTnLst>
                          </p:cTn>
                        </p:par>
                        <p:par>
                          <p:cTn id="102" fill="hold">
                            <p:stCondLst>
                              <p:cond delay="2500"/>
                            </p:stCondLst>
                            <p:childTnLst>
                              <p:par>
                                <p:cTn id="103" presetID="1"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6" presetClass="emph" presetSubtype="0" repeatCount="2000" fill="remove" nodeType="clickEffect">
                                  <p:stCondLst>
                                    <p:cond delay="500"/>
                                  </p:stCondLst>
                                  <p:childTnLst>
                                    <p:animScale>
                                      <p:cBhvr>
                                        <p:cTn id="108" dur="1000" fill="hold"/>
                                        <p:tgtEl>
                                          <p:spTgt spid="5"/>
                                        </p:tgtEl>
                                      </p:cBhvr>
                                      <p:by x="2000" y="100000"/>
                                    </p:animScale>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down)">
                                      <p:cBhvr>
                                        <p:cTn id="112" dur="500"/>
                                        <p:tgtEl>
                                          <p:spTgt spid="23"/>
                                        </p:tgtEl>
                                      </p:cBhvr>
                                    </p:animEffect>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xit" presetSubtype="0" fill="hold" grpId="0" nodeType="withEffect">
                                  <p:stCondLst>
                                    <p:cond delay="0"/>
                                  </p:stCondLst>
                                  <p:childTnLst>
                                    <p:animEffect transition="out" filter="fade">
                                      <p:cBhvr>
                                        <p:cTn id="118" dur="500"/>
                                        <p:tgtEl>
                                          <p:spTgt spid="28"/>
                                        </p:tgtEl>
                                      </p:cBhvr>
                                    </p:animEffect>
                                    <p:set>
                                      <p:cBhvr>
                                        <p:cTn id="11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3" grpId="0" animBg="1"/>
      <p:bldP spid="15" grpId="0"/>
      <p:bldP spid="16" grpId="0"/>
      <p:bldP spid="17"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18" name="TextBox 17"/>
          <p:cNvSpPr txBox="1"/>
          <p:nvPr/>
        </p:nvSpPr>
        <p:spPr>
          <a:xfrm>
            <a:off x="1030288" y="2709944"/>
            <a:ext cx="3846512" cy="800219"/>
          </a:xfrm>
          <a:prstGeom prst="rect">
            <a:avLst/>
          </a:prstGeom>
          <a:noFill/>
        </p:spPr>
        <p:txBody>
          <a:bodyPr wrap="square" rtlCol="0">
            <a:spAutoFit/>
          </a:bodyPr>
          <a:lstStyle/>
          <a:p>
            <a:r>
              <a:rPr lang="en-US" sz="2800" b="1" dirty="0" smtClean="0">
                <a:solidFill>
                  <a:srgbClr val="FF0000"/>
                </a:solidFill>
              </a:rPr>
              <a:t>David Lynch</a:t>
            </a:r>
          </a:p>
          <a:p>
            <a:r>
              <a:rPr lang="en-US" b="1" dirty="0" smtClean="0"/>
              <a:t>Importance of Genetic </a:t>
            </a:r>
            <a:r>
              <a:rPr lang="en-US" b="1" dirty="0" err="1" smtClean="0"/>
              <a:t>Dx</a:t>
            </a:r>
            <a:r>
              <a:rPr lang="en-US" b="1" dirty="0" smtClean="0"/>
              <a:t> of FA</a:t>
            </a:r>
            <a:endParaRPr lang="en-US" b="1" dirty="0"/>
          </a:p>
        </p:txBody>
      </p:sp>
      <p:sp>
        <p:nvSpPr>
          <p:cNvPr id="19" name="TextBox 18"/>
          <p:cNvSpPr txBox="1"/>
          <p:nvPr/>
        </p:nvSpPr>
        <p:spPr>
          <a:xfrm>
            <a:off x="4972782" y="2181314"/>
            <a:ext cx="3485418" cy="1077218"/>
          </a:xfrm>
          <a:prstGeom prst="rect">
            <a:avLst/>
          </a:prstGeom>
          <a:noFill/>
        </p:spPr>
        <p:txBody>
          <a:bodyPr wrap="square" rtlCol="0">
            <a:spAutoFit/>
          </a:bodyPr>
          <a:lstStyle/>
          <a:p>
            <a:r>
              <a:rPr lang="en-US" sz="2800" b="1" dirty="0" err="1" smtClean="0">
                <a:solidFill>
                  <a:srgbClr val="FF0000"/>
                </a:solidFill>
              </a:rPr>
              <a:t>Vikram</a:t>
            </a:r>
            <a:r>
              <a:rPr lang="en-US" sz="2800" b="1" dirty="0" smtClean="0">
                <a:solidFill>
                  <a:srgbClr val="FF0000"/>
                </a:solidFill>
              </a:rPr>
              <a:t> </a:t>
            </a:r>
            <a:r>
              <a:rPr lang="en-US" sz="2800" b="1" dirty="0" err="1" smtClean="0">
                <a:solidFill>
                  <a:srgbClr val="FF0000"/>
                </a:solidFill>
              </a:rPr>
              <a:t>Shakkottai</a:t>
            </a:r>
            <a:endParaRPr lang="en-US" sz="2800" b="1" dirty="0" smtClean="0">
              <a:solidFill>
                <a:srgbClr val="FF0000"/>
              </a:solidFill>
            </a:endParaRPr>
          </a:p>
          <a:p>
            <a:r>
              <a:rPr lang="en-US" b="1" dirty="0" smtClean="0"/>
              <a:t>Increasing ease of dx</a:t>
            </a:r>
          </a:p>
          <a:p>
            <a:r>
              <a:rPr lang="en-US" b="1" dirty="0" smtClean="0"/>
              <a:t>Increasing gene discovery</a:t>
            </a:r>
            <a:endParaRPr lang="en-US" b="1" dirty="0"/>
          </a:p>
        </p:txBody>
      </p:sp>
      <p:sp>
        <p:nvSpPr>
          <p:cNvPr id="20" name="TextBox 19"/>
          <p:cNvSpPr txBox="1"/>
          <p:nvPr/>
        </p:nvSpPr>
        <p:spPr>
          <a:xfrm>
            <a:off x="8296642" y="2389242"/>
            <a:ext cx="3666758" cy="1354217"/>
          </a:xfrm>
          <a:prstGeom prst="rect">
            <a:avLst/>
          </a:prstGeom>
          <a:noFill/>
        </p:spPr>
        <p:txBody>
          <a:bodyPr wrap="square" rtlCol="0">
            <a:spAutoFit/>
          </a:bodyPr>
          <a:lstStyle/>
          <a:p>
            <a:r>
              <a:rPr lang="en-US" sz="2800" b="1" dirty="0" err="1" smtClean="0">
                <a:solidFill>
                  <a:srgbClr val="FF0000"/>
                </a:solidFill>
              </a:rPr>
              <a:t>Vikram</a:t>
            </a:r>
            <a:r>
              <a:rPr lang="en-US" sz="2800" b="1" dirty="0" smtClean="0">
                <a:solidFill>
                  <a:srgbClr val="FF0000"/>
                </a:solidFill>
              </a:rPr>
              <a:t> </a:t>
            </a:r>
            <a:r>
              <a:rPr lang="en-US" sz="2800" b="1" dirty="0" err="1" smtClean="0">
                <a:solidFill>
                  <a:srgbClr val="FF0000"/>
                </a:solidFill>
              </a:rPr>
              <a:t>Khurana</a:t>
            </a:r>
            <a:endParaRPr lang="en-US" sz="2800" b="1" dirty="0" smtClean="0">
              <a:solidFill>
                <a:srgbClr val="FF0000"/>
              </a:solidFill>
            </a:endParaRPr>
          </a:p>
          <a:p>
            <a:r>
              <a:rPr lang="en-US" b="1" dirty="0" smtClean="0"/>
              <a:t>Importance of precise dx</a:t>
            </a:r>
          </a:p>
          <a:p>
            <a:r>
              <a:rPr lang="en-US" b="1" dirty="0" smtClean="0"/>
              <a:t>Clinical dx MSA and sporadic Gene dx</a:t>
            </a:r>
            <a:endParaRPr lang="en-US" b="1" dirty="0"/>
          </a:p>
        </p:txBody>
      </p:sp>
      <p:sp>
        <p:nvSpPr>
          <p:cNvPr id="21" name="TextBox 20"/>
          <p:cNvSpPr txBox="1"/>
          <p:nvPr/>
        </p:nvSpPr>
        <p:spPr>
          <a:xfrm>
            <a:off x="8610600" y="4114800"/>
            <a:ext cx="3352800" cy="2492990"/>
          </a:xfrm>
          <a:prstGeom prst="rect">
            <a:avLst/>
          </a:prstGeom>
          <a:noFill/>
        </p:spPr>
        <p:txBody>
          <a:bodyPr wrap="square" rtlCol="0">
            <a:spAutoFit/>
          </a:bodyPr>
          <a:lstStyle/>
          <a:p>
            <a:r>
              <a:rPr lang="en-US" sz="2800" b="1" dirty="0" smtClean="0">
                <a:solidFill>
                  <a:srgbClr val="FF0000"/>
                </a:solidFill>
              </a:rPr>
              <a:t>Susan Perlman</a:t>
            </a:r>
          </a:p>
          <a:p>
            <a:r>
              <a:rPr lang="en-US" sz="2800" b="1" dirty="0" smtClean="0">
                <a:solidFill>
                  <a:srgbClr val="FF0000"/>
                </a:solidFill>
              </a:rPr>
              <a:t>Chip </a:t>
            </a:r>
            <a:r>
              <a:rPr lang="en-US" sz="2800" b="1" dirty="0" smtClean="0">
                <a:solidFill>
                  <a:srgbClr val="FF0000"/>
                </a:solidFill>
              </a:rPr>
              <a:t>Wilmot</a:t>
            </a:r>
          </a:p>
          <a:p>
            <a:r>
              <a:rPr lang="en-US" b="1" dirty="0" smtClean="0"/>
              <a:t>Improved facility to dx</a:t>
            </a:r>
          </a:p>
          <a:p>
            <a:r>
              <a:rPr lang="en-US" b="1" dirty="0" smtClean="0"/>
              <a:t>Tailoring treatment to dx</a:t>
            </a:r>
          </a:p>
          <a:p>
            <a:r>
              <a:rPr lang="en-US" b="1" dirty="0" smtClean="0"/>
              <a:t>Focusing research on specific forms of ataxia</a:t>
            </a:r>
            <a:endParaRPr lang="en-US" b="1" dirty="0"/>
          </a:p>
          <a:p>
            <a:endParaRPr lang="en-US" sz="2800" b="1" dirty="0" smtClean="0">
              <a:solidFill>
                <a:srgbClr val="FF0000"/>
              </a:solidFill>
            </a:endParaRPr>
          </a:p>
        </p:txBody>
      </p:sp>
      <p:sp>
        <p:nvSpPr>
          <p:cNvPr id="24" name="Title 1"/>
          <p:cNvSpPr txBox="1">
            <a:spLocks/>
          </p:cNvSpPr>
          <p:nvPr/>
        </p:nvSpPr>
        <p:spPr>
          <a:xfrm>
            <a:off x="2286000" y="912422"/>
            <a:ext cx="9448799"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More and </a:t>
            </a:r>
            <a:r>
              <a:rPr lang="en-US" b="1" dirty="0" smtClean="0">
                <a:solidFill>
                  <a:srgbClr val="FF0000"/>
                </a:solidFill>
              </a:rPr>
              <a:t>better </a:t>
            </a:r>
            <a:r>
              <a:rPr lang="en-US" b="1" dirty="0" smtClean="0">
                <a:solidFill>
                  <a:srgbClr val="FF0000"/>
                </a:solidFill>
              </a:rPr>
              <a:t>Diagnoses</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itle 1"/>
          <p:cNvSpPr txBox="1">
            <a:spLocks/>
          </p:cNvSpPr>
          <p:nvPr/>
        </p:nvSpPr>
        <p:spPr>
          <a:xfrm>
            <a:off x="2961359" y="-6129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Is there progress in diagnosis</a:t>
            </a:r>
            <a:endParaRPr lang="en-US" dirty="0"/>
          </a:p>
        </p:txBody>
      </p:sp>
    </p:spTree>
    <p:extLst>
      <p:ext uri="{BB962C8B-B14F-4D97-AF65-F5344CB8AC3E}">
        <p14:creationId xmlns:p14="http://schemas.microsoft.com/office/powerpoint/2010/main" val="10605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18"/>
                                        </p:tgtEl>
                                      </p:cBhvr>
                                      <p:by x="25000" y="25000"/>
                                    </p:animScale>
                                  </p:childTnLst>
                                </p:cTn>
                              </p:par>
                            </p:childTnLst>
                          </p:cTn>
                        </p:par>
                        <p:par>
                          <p:cTn id="11" fill="hold">
                            <p:stCondLst>
                              <p:cond delay="1000"/>
                            </p:stCondLst>
                            <p:childTnLst>
                              <p:par>
                                <p:cTn id="12" presetID="0" presetClass="path" presetSubtype="0" accel="50000" decel="50000" fill="hold" grpId="2" nodeType="afterEffect">
                                  <p:stCondLst>
                                    <p:cond delay="0"/>
                                  </p:stCondLst>
                                  <p:childTnLst>
                                    <p:animMotion origin="layout" path="M 2.5E-6 -2.22222E-6 L 0.20169 0.09028 C 0.25013 0.10417 0.24974 0.28611 0.26823 0.34699 " pathEditMode="relative" rAng="0" ptsTypes="AAA">
                                      <p:cBhvr>
                                        <p:cTn id="13" dur="1000" fill="hold"/>
                                        <p:tgtEl>
                                          <p:spTgt spid="18"/>
                                        </p:tgtEl>
                                        <p:attrNameLst>
                                          <p:attrName>ppt_x</p:attrName>
                                          <p:attrName>ppt_y</p:attrName>
                                        </p:attrNameLst>
                                      </p:cBhvr>
                                      <p:rCtr x="13411" y="17338"/>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000" fill="hold"/>
                                        <p:tgtEl>
                                          <p:spTgt spid="19"/>
                                        </p:tgtEl>
                                      </p:cBhvr>
                                      <p:by x="25000" y="25000"/>
                                    </p:animScale>
                                  </p:childTnLst>
                                </p:cTn>
                              </p:par>
                            </p:childTnLst>
                          </p:cTn>
                        </p:par>
                        <p:par>
                          <p:cTn id="26" fill="hold">
                            <p:stCondLst>
                              <p:cond delay="1000"/>
                            </p:stCondLst>
                            <p:childTnLst>
                              <p:par>
                                <p:cTn id="27" presetID="0" presetClass="path" presetSubtype="0" accel="50000" decel="50000" fill="hold" grpId="2" nodeType="afterEffect">
                                  <p:stCondLst>
                                    <p:cond delay="0"/>
                                  </p:stCondLst>
                                  <p:childTnLst>
                                    <p:animMotion origin="layout" path="M -1.25E-6 2.22222E-6 C 0.01719 0.04676 0.01901 0.06296 0.00143 0.19166 C -0.00208 0.32916 -0.0444 0.325 -0.04284 0.39768 " pathEditMode="relative" rAng="0" ptsTypes="AAA">
                                      <p:cBhvr>
                                        <p:cTn id="28" dur="1000" fill="hold"/>
                                        <p:tgtEl>
                                          <p:spTgt spid="19"/>
                                        </p:tgtEl>
                                        <p:attrNameLst>
                                          <p:attrName>ppt_x</p:attrName>
                                          <p:attrName>ppt_y</p:attrName>
                                        </p:attrNameLst>
                                      </p:cBhvr>
                                      <p:rCtr x="-1458" y="19884"/>
                                    </p:animMotion>
                                  </p:childTnLst>
                                </p:cTn>
                              </p:par>
                            </p:childTnLst>
                          </p:cTn>
                        </p:par>
                        <p:par>
                          <p:cTn id="29" fill="hold">
                            <p:stCondLst>
                              <p:cond delay="2000"/>
                            </p:stCondLst>
                            <p:childTnLst>
                              <p:par>
                                <p:cTn id="30" presetID="10" presetClass="exit" presetSubtype="0" fill="hold" grpId="3" nodeType="after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000" fill="hold"/>
                                        <p:tgtEl>
                                          <p:spTgt spid="20"/>
                                        </p:tgtEl>
                                      </p:cBhvr>
                                      <p:by x="25000" y="25000"/>
                                    </p:animScale>
                                  </p:childTnLst>
                                </p:cTn>
                              </p:par>
                            </p:childTnLst>
                          </p:cTn>
                        </p:par>
                        <p:par>
                          <p:cTn id="41" fill="hold">
                            <p:stCondLst>
                              <p:cond delay="1000"/>
                            </p:stCondLst>
                            <p:childTnLst>
                              <p:par>
                                <p:cTn id="42" presetID="0" presetClass="path" presetSubtype="0" accel="50000" decel="50000" fill="hold" grpId="2" nodeType="afterEffect">
                                  <p:stCondLst>
                                    <p:cond delay="0"/>
                                  </p:stCondLst>
                                  <p:childTnLst>
                                    <p:animMotion origin="layout" path="M 6.25E-7 -1.85185E-6 C -0.05521 0.03472 -0.12461 0.0294 -0.16484 0.01644 C -0.20065 0.04653 -0.22162 -0.06041 -0.22643 0.15671 C -0.19154 0.26968 -0.32279 0.3507 -0.32227 0.38611 " pathEditMode="relative" rAng="0" ptsTypes="AAAA">
                                      <p:cBhvr>
                                        <p:cTn id="43" dur="1000" fill="hold"/>
                                        <p:tgtEl>
                                          <p:spTgt spid="20"/>
                                        </p:tgtEl>
                                        <p:attrNameLst>
                                          <p:attrName>ppt_x</p:attrName>
                                          <p:attrName>ppt_y</p:attrName>
                                        </p:attrNameLst>
                                      </p:cBhvr>
                                      <p:rCtr x="-16120" y="19306"/>
                                    </p:animMotion>
                                  </p:childTnLst>
                                </p:cTn>
                              </p:par>
                            </p:childTnLst>
                          </p:cTn>
                        </p:par>
                        <p:par>
                          <p:cTn id="44" fill="hold">
                            <p:stCondLst>
                              <p:cond delay="2000"/>
                            </p:stCondLst>
                            <p:childTnLst>
                              <p:par>
                                <p:cTn id="45" presetID="10" presetClass="exit" presetSubtype="0" fill="hold" grpId="3" nodeType="after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21"/>
                                        </p:tgtEl>
                                      </p:cBhvr>
                                      <p:by x="25000" y="25000"/>
                                    </p:animScale>
                                  </p:childTnLst>
                                </p:cTn>
                              </p:par>
                            </p:childTnLst>
                          </p:cTn>
                        </p:par>
                        <p:par>
                          <p:cTn id="56" fill="hold">
                            <p:stCondLst>
                              <p:cond delay="1000"/>
                            </p:stCondLst>
                            <p:childTnLst>
                              <p:par>
                                <p:cTn id="57" presetID="0" presetClass="path" presetSubtype="0" accel="50000" decel="50000" fill="hold" grpId="2" nodeType="afterEffect">
                                  <p:stCondLst>
                                    <p:cond delay="0"/>
                                  </p:stCondLst>
                                  <p:childTnLst>
                                    <p:animMotion origin="layout" path="M 1.11022E-16 -0.00023 L -0.14492 -0.01574 C -0.15716 -0.00764 -0.16927 -0.03611 -0.2737 -0.01852 C -0.34518 0.02269 -0.34076 0.11968 -0.34544 0.1426 " pathEditMode="relative" rAng="0" ptsTypes="AAAA">
                                      <p:cBhvr>
                                        <p:cTn id="58" dur="1000" fill="hold"/>
                                        <p:tgtEl>
                                          <p:spTgt spid="21"/>
                                        </p:tgtEl>
                                        <p:attrNameLst>
                                          <p:attrName>ppt_x</p:attrName>
                                          <p:attrName>ppt_y</p:attrName>
                                        </p:attrNameLst>
                                      </p:cBhvr>
                                      <p:rCtr x="-17279" y="5926"/>
                                    </p:animMotion>
                                  </p:childTnLst>
                                </p:cTn>
                              </p:par>
                            </p:childTnLst>
                          </p:cTn>
                        </p:par>
                        <p:par>
                          <p:cTn id="59" fill="hold">
                            <p:stCondLst>
                              <p:cond delay="2000"/>
                            </p:stCondLst>
                            <p:childTnLst>
                              <p:par>
                                <p:cTn id="60" presetID="10" presetClass="exit" presetSubtype="0" fill="hold" grpId="3" nodeType="after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par>
                          <p:cTn id="63" fill="hold">
                            <p:stCondLst>
                              <p:cond delay="2500"/>
                            </p:stCondLst>
                            <p:childTnLst>
                              <p:par>
                                <p:cTn id="64" presetID="6" presetClass="emph" presetSubtype="0" repeatCount="2000" fill="remove" nodeType="afterEffect">
                                  <p:stCondLst>
                                    <p:cond delay="0"/>
                                  </p:stCondLst>
                                  <p:childTnLst>
                                    <p:animScale>
                                      <p:cBhvr>
                                        <p:cTn id="65" dur="1000" fill="hold"/>
                                        <p:tgtEl>
                                          <p:spTgt spid="5"/>
                                        </p:tgtEl>
                                      </p:cBhvr>
                                      <p:by x="2000" y="100000"/>
                                    </p:animScale>
                                  </p:childTnLst>
                                </p:cTn>
                              </p:par>
                            </p:childTnLst>
                          </p:cTn>
                        </p:par>
                        <p:par>
                          <p:cTn id="66" fill="hold">
                            <p:stCondLst>
                              <p:cond delay="4500"/>
                            </p:stCondLst>
                            <p:childTnLst>
                              <p:par>
                                <p:cTn id="67" presetID="2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xit" presetSubtype="0" fill="hold" grpId="0"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4" grpId="0"/>
      <p:bldP spid="23"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6019800"/>
            <a:ext cx="2667000" cy="666750"/>
          </a:xfrm>
          <a:prstGeom prst="rect">
            <a:avLst/>
          </a:prstGeom>
        </p:spPr>
      </p:pic>
      <p:sp>
        <p:nvSpPr>
          <p:cNvPr id="7" name="AutoShape 2" descr="Image result for ma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ma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125" y="5114925"/>
            <a:ext cx="1352550" cy="1352550"/>
          </a:xfrm>
          <a:prstGeom prst="rect">
            <a:avLst/>
          </a:prstGeom>
        </p:spPr>
      </p:pic>
      <p:sp>
        <p:nvSpPr>
          <p:cNvPr id="9" name="TextBox 8"/>
          <p:cNvSpPr txBox="1"/>
          <p:nvPr/>
        </p:nvSpPr>
        <p:spPr>
          <a:xfrm>
            <a:off x="640848" y="5114925"/>
            <a:ext cx="3682450" cy="1508105"/>
          </a:xfrm>
          <a:prstGeom prst="rect">
            <a:avLst/>
          </a:prstGeom>
          <a:noFill/>
        </p:spPr>
        <p:txBody>
          <a:bodyPr wrap="square" rtlCol="0">
            <a:spAutoFit/>
          </a:bodyPr>
          <a:lstStyle/>
          <a:p>
            <a:r>
              <a:rPr lang="en-US" sz="2800" b="1" dirty="0" err="1" smtClean="0">
                <a:solidFill>
                  <a:srgbClr val="FF0000"/>
                </a:solidFill>
              </a:rPr>
              <a:t>Vikram</a:t>
            </a:r>
            <a:r>
              <a:rPr lang="en-US" sz="2800" b="1" dirty="0" smtClean="0">
                <a:solidFill>
                  <a:srgbClr val="FF0000"/>
                </a:solidFill>
              </a:rPr>
              <a:t> </a:t>
            </a:r>
            <a:r>
              <a:rPr lang="en-US" sz="2800" b="1" dirty="0" err="1" smtClean="0">
                <a:solidFill>
                  <a:srgbClr val="FF0000"/>
                </a:solidFill>
              </a:rPr>
              <a:t>Khurana</a:t>
            </a:r>
            <a:endParaRPr lang="en-US" sz="2800" b="1" dirty="0" smtClean="0">
              <a:solidFill>
                <a:srgbClr val="FF0000"/>
              </a:solidFill>
            </a:endParaRPr>
          </a:p>
          <a:p>
            <a:r>
              <a:rPr lang="en-US" b="1" dirty="0" smtClean="0"/>
              <a:t>Connection of MSA and PD</a:t>
            </a:r>
          </a:p>
          <a:p>
            <a:r>
              <a:rPr lang="en-US" b="1" dirty="0" smtClean="0"/>
              <a:t>Role of protein folding in ataxia</a:t>
            </a:r>
            <a:endParaRPr lang="en-US" b="1" dirty="0"/>
          </a:p>
          <a:p>
            <a:endParaRPr lang="en-US" sz="2800" b="1" dirty="0">
              <a:solidFill>
                <a:srgbClr val="FF0000"/>
              </a:solidFill>
            </a:endParaRPr>
          </a:p>
        </p:txBody>
      </p:sp>
      <p:sp>
        <p:nvSpPr>
          <p:cNvPr id="18" name="TextBox 17"/>
          <p:cNvSpPr txBox="1"/>
          <p:nvPr/>
        </p:nvSpPr>
        <p:spPr>
          <a:xfrm>
            <a:off x="1030288" y="2709944"/>
            <a:ext cx="3846512" cy="1077218"/>
          </a:xfrm>
          <a:prstGeom prst="rect">
            <a:avLst/>
          </a:prstGeom>
          <a:noFill/>
        </p:spPr>
        <p:txBody>
          <a:bodyPr wrap="square" rtlCol="0">
            <a:spAutoFit/>
          </a:bodyPr>
          <a:lstStyle/>
          <a:p>
            <a:r>
              <a:rPr lang="en-US" sz="2800" b="1" dirty="0" smtClean="0">
                <a:solidFill>
                  <a:srgbClr val="FF0000"/>
                </a:solidFill>
              </a:rPr>
              <a:t>David Lynch</a:t>
            </a:r>
          </a:p>
          <a:p>
            <a:r>
              <a:rPr lang="en-US" b="1" dirty="0" smtClean="0"/>
              <a:t>Effects of </a:t>
            </a:r>
            <a:r>
              <a:rPr lang="en-US" b="1" dirty="0" err="1"/>
              <a:t>f</a:t>
            </a:r>
            <a:r>
              <a:rPr lang="en-US" b="1" dirty="0" err="1" smtClean="0"/>
              <a:t>rataxin</a:t>
            </a:r>
            <a:r>
              <a:rPr lang="en-US" b="1" dirty="0" smtClean="0"/>
              <a:t> loss on mitochondria and energy prod.</a:t>
            </a:r>
            <a:endParaRPr lang="en-US" b="1" dirty="0"/>
          </a:p>
        </p:txBody>
      </p:sp>
      <p:sp>
        <p:nvSpPr>
          <p:cNvPr id="19" name="TextBox 18"/>
          <p:cNvSpPr txBox="1"/>
          <p:nvPr/>
        </p:nvSpPr>
        <p:spPr>
          <a:xfrm>
            <a:off x="4876800" y="2181314"/>
            <a:ext cx="3810000" cy="1508105"/>
          </a:xfrm>
          <a:prstGeom prst="rect">
            <a:avLst/>
          </a:prstGeom>
          <a:noFill/>
        </p:spPr>
        <p:txBody>
          <a:bodyPr wrap="square" rtlCol="0">
            <a:spAutoFit/>
          </a:bodyPr>
          <a:lstStyle/>
          <a:p>
            <a:r>
              <a:rPr lang="en-US" sz="2800" b="1" dirty="0" smtClean="0">
                <a:solidFill>
                  <a:srgbClr val="FF0000"/>
                </a:solidFill>
              </a:rPr>
              <a:t>Henry Paulson and Lauren Moore</a:t>
            </a:r>
          </a:p>
          <a:p>
            <a:r>
              <a:rPr lang="en-US" b="1" dirty="0" smtClean="0"/>
              <a:t>Stem cells to understand ataxia</a:t>
            </a:r>
          </a:p>
          <a:p>
            <a:r>
              <a:rPr lang="en-US" b="1" dirty="0" smtClean="0"/>
              <a:t>Using stem cells to test treatment</a:t>
            </a:r>
          </a:p>
        </p:txBody>
      </p:sp>
      <p:sp>
        <p:nvSpPr>
          <p:cNvPr id="20" name="TextBox 19"/>
          <p:cNvSpPr txBox="1"/>
          <p:nvPr/>
        </p:nvSpPr>
        <p:spPr>
          <a:xfrm>
            <a:off x="8305800" y="2389242"/>
            <a:ext cx="3810000" cy="1077218"/>
          </a:xfrm>
          <a:prstGeom prst="rect">
            <a:avLst/>
          </a:prstGeom>
          <a:noFill/>
        </p:spPr>
        <p:txBody>
          <a:bodyPr wrap="square" rtlCol="0">
            <a:spAutoFit/>
          </a:bodyPr>
          <a:lstStyle/>
          <a:p>
            <a:r>
              <a:rPr lang="en-US" sz="2800" b="1" dirty="0" smtClean="0">
                <a:solidFill>
                  <a:srgbClr val="FF0000"/>
                </a:solidFill>
              </a:rPr>
              <a:t>Harry Orr</a:t>
            </a:r>
          </a:p>
          <a:p>
            <a:r>
              <a:rPr lang="en-US" b="1" dirty="0" smtClean="0"/>
              <a:t>NAF helps new investigators</a:t>
            </a:r>
          </a:p>
          <a:p>
            <a:r>
              <a:rPr lang="en-US" b="1" dirty="0" smtClean="0"/>
              <a:t>NAF promotes new Rx</a:t>
            </a:r>
            <a:endParaRPr lang="en-US" b="1" dirty="0"/>
          </a:p>
        </p:txBody>
      </p:sp>
      <p:sp>
        <p:nvSpPr>
          <p:cNvPr id="21" name="TextBox 20"/>
          <p:cNvSpPr txBox="1"/>
          <p:nvPr/>
        </p:nvSpPr>
        <p:spPr>
          <a:xfrm>
            <a:off x="8610600" y="4114800"/>
            <a:ext cx="3352800" cy="2062103"/>
          </a:xfrm>
          <a:prstGeom prst="rect">
            <a:avLst/>
          </a:prstGeom>
          <a:noFill/>
        </p:spPr>
        <p:txBody>
          <a:bodyPr wrap="square" rtlCol="0">
            <a:spAutoFit/>
          </a:bodyPr>
          <a:lstStyle/>
          <a:p>
            <a:r>
              <a:rPr lang="en-US" sz="2800" b="1" dirty="0" smtClean="0">
                <a:solidFill>
                  <a:srgbClr val="FF0000"/>
                </a:solidFill>
              </a:rPr>
              <a:t>Chip </a:t>
            </a:r>
            <a:r>
              <a:rPr lang="en-US" sz="2800" b="1" dirty="0" smtClean="0">
                <a:solidFill>
                  <a:srgbClr val="FF0000"/>
                </a:solidFill>
              </a:rPr>
              <a:t>Wilmot</a:t>
            </a:r>
          </a:p>
          <a:p>
            <a:r>
              <a:rPr lang="en-US" b="1" dirty="0" smtClean="0"/>
              <a:t>Common elements of SCA – protein folding</a:t>
            </a:r>
          </a:p>
          <a:p>
            <a:r>
              <a:rPr lang="en-US" b="1" dirty="0" smtClean="0"/>
              <a:t>nerve cell calcium loading</a:t>
            </a:r>
          </a:p>
          <a:p>
            <a:r>
              <a:rPr lang="en-US" b="1" dirty="0" smtClean="0"/>
              <a:t>RNA processing</a:t>
            </a:r>
            <a:endParaRPr lang="en-US" b="1" dirty="0"/>
          </a:p>
          <a:p>
            <a:endParaRPr lang="en-US" sz="2800" b="1" dirty="0" smtClean="0">
              <a:solidFill>
                <a:srgbClr val="FF0000"/>
              </a:solidFill>
            </a:endParaRPr>
          </a:p>
        </p:txBody>
      </p:sp>
      <p:sp>
        <p:nvSpPr>
          <p:cNvPr id="22" name="TextBox 21"/>
          <p:cNvSpPr txBox="1"/>
          <p:nvPr/>
        </p:nvSpPr>
        <p:spPr>
          <a:xfrm>
            <a:off x="540560" y="3701491"/>
            <a:ext cx="3883025" cy="1631216"/>
          </a:xfrm>
          <a:prstGeom prst="rect">
            <a:avLst/>
          </a:prstGeom>
          <a:noFill/>
        </p:spPr>
        <p:txBody>
          <a:bodyPr wrap="square" rtlCol="0">
            <a:spAutoFit/>
          </a:bodyPr>
          <a:lstStyle/>
          <a:p>
            <a:r>
              <a:rPr lang="en-US" sz="2800" b="1" dirty="0" err="1">
                <a:solidFill>
                  <a:srgbClr val="FF0000"/>
                </a:solidFill>
              </a:rPr>
              <a:t>G</a:t>
            </a:r>
            <a:r>
              <a:rPr lang="en-US" sz="2800" b="1" dirty="0" err="1">
                <a:solidFill>
                  <a:srgbClr val="FF0000"/>
                </a:solidFill>
                <a:latin typeface="Century Gothic" panose="020B0502020202020204" pitchFamily="34" charset="0"/>
              </a:rPr>
              <a:t>ü</a:t>
            </a:r>
            <a:r>
              <a:rPr lang="en-US" sz="2800" b="1" dirty="0" err="1">
                <a:solidFill>
                  <a:srgbClr val="FF0000"/>
                </a:solidFill>
              </a:rPr>
              <a:t>lin</a:t>
            </a:r>
            <a:r>
              <a:rPr lang="en-US" sz="2800" b="1" dirty="0">
                <a:solidFill>
                  <a:srgbClr val="FF0000"/>
                </a:solidFill>
              </a:rPr>
              <a:t> </a:t>
            </a:r>
            <a:r>
              <a:rPr lang="en-US" sz="2800" b="1" dirty="0" err="1" smtClean="0">
                <a:solidFill>
                  <a:srgbClr val="FF0000"/>
                </a:solidFill>
                <a:latin typeface="Century Gothic" panose="020B0502020202020204" pitchFamily="34" charset="0"/>
              </a:rPr>
              <a:t>Ö</a:t>
            </a:r>
            <a:r>
              <a:rPr lang="en-US" sz="2800" b="1" dirty="0" err="1" smtClean="0">
                <a:solidFill>
                  <a:srgbClr val="FF0000"/>
                </a:solidFill>
              </a:rPr>
              <a:t>z</a:t>
            </a:r>
            <a:endParaRPr lang="en-US" sz="2800" b="1" dirty="0" smtClean="0">
              <a:solidFill>
                <a:srgbClr val="FF0000"/>
              </a:solidFill>
            </a:endParaRPr>
          </a:p>
          <a:p>
            <a:r>
              <a:rPr lang="en-US" b="1" dirty="0" smtClean="0"/>
              <a:t>160 investigators finding ataxia causes</a:t>
            </a:r>
          </a:p>
          <a:p>
            <a:r>
              <a:rPr lang="en-US" b="1" dirty="0" smtClean="0"/>
              <a:t>Clarifying </a:t>
            </a:r>
            <a:r>
              <a:rPr lang="en-US" b="1" dirty="0" smtClean="0"/>
              <a:t>causes in cells, animals and people</a:t>
            </a:r>
          </a:p>
        </p:txBody>
      </p:sp>
      <p:sp>
        <p:nvSpPr>
          <p:cNvPr id="24" name="Title 1"/>
          <p:cNvSpPr txBox="1">
            <a:spLocks/>
          </p:cNvSpPr>
          <p:nvPr/>
        </p:nvSpPr>
        <p:spPr>
          <a:xfrm>
            <a:off x="2895600" y="912422"/>
            <a:ext cx="9067799"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rgbClr val="FF0000"/>
                </a:solidFill>
              </a:rPr>
              <a:t>clearer </a:t>
            </a:r>
            <a:r>
              <a:rPr lang="en-US" b="1" dirty="0" smtClean="0">
                <a:solidFill>
                  <a:srgbClr val="FF0000"/>
                </a:solidFill>
              </a:rPr>
              <a:t>mechanisms of </a:t>
            </a:r>
            <a:r>
              <a:rPr lang="en-US" b="1" dirty="0" smtClean="0">
                <a:solidFill>
                  <a:srgbClr val="FF0000"/>
                </a:solidFill>
              </a:rPr>
              <a:t>ataxia</a:t>
            </a:r>
            <a:endParaRPr lang="en-US" b="1" dirty="0">
              <a:solidFill>
                <a:srgbClr val="FF0000"/>
              </a:solidFill>
            </a:endParaRPr>
          </a:p>
        </p:txBody>
      </p:sp>
      <p:sp>
        <p:nvSpPr>
          <p:cNvPr id="23" name="Curved Left Arrow 22"/>
          <p:cNvSpPr/>
          <p:nvPr/>
        </p:nvSpPr>
        <p:spPr>
          <a:xfrm rot="10048919">
            <a:off x="4794197" y="1585606"/>
            <a:ext cx="1090729" cy="44647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itle 1"/>
          <p:cNvSpPr txBox="1">
            <a:spLocks/>
          </p:cNvSpPr>
          <p:nvPr/>
        </p:nvSpPr>
        <p:spPr>
          <a:xfrm>
            <a:off x="2961359" y="-6129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Do we understand the biology of ataxia?</a:t>
            </a:r>
            <a:endParaRPr lang="en-US" dirty="0"/>
          </a:p>
        </p:txBody>
      </p:sp>
    </p:spTree>
    <p:extLst>
      <p:ext uri="{BB962C8B-B14F-4D97-AF65-F5344CB8AC3E}">
        <p14:creationId xmlns:p14="http://schemas.microsoft.com/office/powerpoint/2010/main" val="11791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9"/>
                                        </p:tgtEl>
                                      </p:cBhvr>
                                      <p:by x="25000" y="25000"/>
                                    </p:animScale>
                                  </p:childTnLst>
                                </p:cTn>
                              </p:par>
                            </p:childTnLst>
                          </p:cTn>
                        </p:par>
                        <p:par>
                          <p:cTn id="11" fill="hold">
                            <p:stCondLst>
                              <p:cond delay="1000"/>
                            </p:stCondLst>
                            <p:childTnLst>
                              <p:par>
                                <p:cTn id="12" presetID="0" presetClass="path" presetSubtype="0" accel="50000" decel="50000" fill="hold" grpId="2" nodeType="afterEffect">
                                  <p:stCondLst>
                                    <p:cond delay="0"/>
                                  </p:stCondLst>
                                  <p:childTnLst>
                                    <p:animMotion origin="layout" path="M 4.375E-6 -0.0007 C 0.06432 -0.02732 0.14479 -0.1088 0.19322 -0.08102 C 0.2664 -0.04422 0.29921 -0.01621 0.37239 0.02106 " pathEditMode="relative" rAng="0" ptsTypes="AAA">
                                      <p:cBhvr>
                                        <p:cTn id="13" dur="1000" fill="hold"/>
                                        <p:tgtEl>
                                          <p:spTgt spid="9"/>
                                        </p:tgtEl>
                                        <p:attrNameLst>
                                          <p:attrName>ppt_x</p:attrName>
                                          <p:attrName>ppt_y</p:attrName>
                                        </p:attrNameLst>
                                      </p:cBhvr>
                                      <p:rCtr x="18620" y="-3218"/>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000" fill="hold"/>
                                        <p:tgtEl>
                                          <p:spTgt spid="22"/>
                                        </p:tgtEl>
                                      </p:cBhvr>
                                      <p:by x="25000" y="25000"/>
                                    </p:animScale>
                                  </p:childTnLst>
                                </p:cTn>
                              </p:par>
                            </p:childTnLst>
                          </p:cTn>
                        </p:par>
                        <p:par>
                          <p:cTn id="26" fill="hold">
                            <p:stCondLst>
                              <p:cond delay="1000"/>
                            </p:stCondLst>
                            <p:childTnLst>
                              <p:par>
                                <p:cTn id="27" presetID="0" presetClass="path" presetSubtype="0" accel="50000" decel="50000" fill="hold" grpId="2" nodeType="afterEffect">
                                  <p:stCondLst>
                                    <p:cond delay="0"/>
                                  </p:stCondLst>
                                  <p:childTnLst>
                                    <p:animMotion origin="layout" path="M 4.16667E-6 -0.00046 C 0.06705 0.0301 0.12903 -0.06736 0.21171 -0.03796 C 0.27031 0.0625 0.33671 0.09954 0.35507 0.16088 " pathEditMode="relative" rAng="0" ptsTypes="AAA">
                                      <p:cBhvr>
                                        <p:cTn id="28" dur="1000" fill="hold"/>
                                        <p:tgtEl>
                                          <p:spTgt spid="22"/>
                                        </p:tgtEl>
                                        <p:attrNameLst>
                                          <p:attrName>ppt_x</p:attrName>
                                          <p:attrName>ppt_y</p:attrName>
                                        </p:attrNameLst>
                                      </p:cBhvr>
                                      <p:rCtr x="17747" y="5903"/>
                                    </p:animMotion>
                                  </p:childTnLst>
                                </p:cTn>
                              </p:par>
                            </p:childTnLst>
                          </p:cTn>
                        </p:par>
                        <p:par>
                          <p:cTn id="29" fill="hold">
                            <p:stCondLst>
                              <p:cond delay="2000"/>
                            </p:stCondLst>
                            <p:childTnLst>
                              <p:par>
                                <p:cTn id="30" presetID="10" presetClass="exit" presetSubtype="0" fill="hold" grpId="3"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000" fill="hold"/>
                                        <p:tgtEl>
                                          <p:spTgt spid="18"/>
                                        </p:tgtEl>
                                      </p:cBhvr>
                                      <p:by x="25000" y="25000"/>
                                    </p:animScale>
                                  </p:childTnLst>
                                </p:cTn>
                              </p:par>
                            </p:childTnLst>
                          </p:cTn>
                        </p:par>
                        <p:par>
                          <p:cTn id="41" fill="hold">
                            <p:stCondLst>
                              <p:cond delay="1000"/>
                            </p:stCondLst>
                            <p:childTnLst>
                              <p:par>
                                <p:cTn id="42" presetID="0" presetClass="path" presetSubtype="0" accel="50000" decel="50000" fill="hold" grpId="2" nodeType="afterEffect">
                                  <p:stCondLst>
                                    <p:cond delay="0"/>
                                  </p:stCondLst>
                                  <p:childTnLst>
                                    <p:animMotion origin="layout" path="M 2.5E-6 -1.11111E-6 L 0.20169 0.09028 C 0.25013 0.10417 0.24974 0.28611 0.26823 0.34699 " pathEditMode="relative" rAng="0" ptsTypes="AAA">
                                      <p:cBhvr>
                                        <p:cTn id="43" dur="1000" fill="hold"/>
                                        <p:tgtEl>
                                          <p:spTgt spid="18"/>
                                        </p:tgtEl>
                                        <p:attrNameLst>
                                          <p:attrName>ppt_x</p:attrName>
                                          <p:attrName>ppt_y</p:attrName>
                                        </p:attrNameLst>
                                      </p:cBhvr>
                                      <p:rCtr x="13411" y="17338"/>
                                    </p:animMotion>
                                  </p:childTnLst>
                                </p:cTn>
                              </p:par>
                            </p:childTnLst>
                          </p:cTn>
                        </p:par>
                        <p:par>
                          <p:cTn id="44" fill="hold">
                            <p:stCondLst>
                              <p:cond delay="2000"/>
                            </p:stCondLst>
                            <p:childTnLst>
                              <p:par>
                                <p:cTn id="45" presetID="10" presetClass="exit" presetSubtype="0" fill="hold" grpId="3" nodeType="after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19"/>
                                        </p:tgtEl>
                                      </p:cBhvr>
                                      <p:by x="25000" y="25000"/>
                                    </p:animScale>
                                  </p:childTnLst>
                                </p:cTn>
                              </p:par>
                            </p:childTnLst>
                          </p:cTn>
                        </p:par>
                        <p:par>
                          <p:cTn id="56" fill="hold">
                            <p:stCondLst>
                              <p:cond delay="1000"/>
                            </p:stCondLst>
                            <p:childTnLst>
                              <p:par>
                                <p:cTn id="57" presetID="0" presetClass="path" presetSubtype="0" accel="50000" decel="50000" fill="hold" grpId="2" nodeType="afterEffect">
                                  <p:stCondLst>
                                    <p:cond delay="0"/>
                                  </p:stCondLst>
                                  <p:childTnLst>
                                    <p:animMotion origin="layout" path="M 0 7.40741E-7 C 0.01719 0.04676 0.01901 0.06296 0.00143 0.19167 C -0.00208 0.32917 -0.0444 0.325 -0.04284 0.39768 " pathEditMode="relative" rAng="0" ptsTypes="AAA">
                                      <p:cBhvr>
                                        <p:cTn id="58" dur="1000" fill="hold"/>
                                        <p:tgtEl>
                                          <p:spTgt spid="19"/>
                                        </p:tgtEl>
                                        <p:attrNameLst>
                                          <p:attrName>ppt_x</p:attrName>
                                          <p:attrName>ppt_y</p:attrName>
                                        </p:attrNameLst>
                                      </p:cBhvr>
                                      <p:rCtr x="-1471" y="19884"/>
                                    </p:animMotion>
                                  </p:childTnLst>
                                </p:cTn>
                              </p:par>
                            </p:childTnLst>
                          </p:cTn>
                        </p:par>
                        <p:par>
                          <p:cTn id="59" fill="hold">
                            <p:stCondLst>
                              <p:cond delay="2000"/>
                            </p:stCondLst>
                            <p:childTnLst>
                              <p:par>
                                <p:cTn id="60" presetID="10" presetClass="exit" presetSubtype="0" fill="hold" grpId="3" nodeType="after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1000" fill="hold"/>
                                        <p:tgtEl>
                                          <p:spTgt spid="20"/>
                                        </p:tgtEl>
                                      </p:cBhvr>
                                      <p:by x="25000" y="25000"/>
                                    </p:animScale>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0 -1.85185E-6 C -0.05521 0.03472 -0.12461 0.0294 -0.16484 0.01644 C -0.20065 0.04653 -0.22161 -0.06041 -0.22643 0.15671 C -0.19154 0.26968 -0.32279 0.3507 -0.32227 0.38611 " pathEditMode="relative" rAng="0" ptsTypes="AAAA">
                                      <p:cBhvr>
                                        <p:cTn id="73" dur="1000" fill="hold"/>
                                        <p:tgtEl>
                                          <p:spTgt spid="20"/>
                                        </p:tgtEl>
                                        <p:attrNameLst>
                                          <p:attrName>ppt_x</p:attrName>
                                          <p:attrName>ppt_y</p:attrName>
                                        </p:attrNameLst>
                                      </p:cBhvr>
                                      <p:rCtr x="-16120" y="19306"/>
                                    </p:animMotion>
                                  </p:childTnLst>
                                </p:cTn>
                              </p:par>
                            </p:childTnLst>
                          </p:cTn>
                        </p:par>
                        <p:par>
                          <p:cTn id="74" fill="hold">
                            <p:stCondLst>
                              <p:cond delay="2000"/>
                            </p:stCondLst>
                            <p:childTnLst>
                              <p:par>
                                <p:cTn id="75" presetID="10" presetClass="exit" presetSubtype="0" fill="hold" grpId="3" nodeType="after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1" nodeType="clickEffect">
                                  <p:stCondLst>
                                    <p:cond delay="0"/>
                                  </p:stCondLst>
                                  <p:childTnLst>
                                    <p:animScale>
                                      <p:cBhvr>
                                        <p:cTn id="85" dur="1000" fill="hold"/>
                                        <p:tgtEl>
                                          <p:spTgt spid="21"/>
                                        </p:tgtEl>
                                      </p:cBhvr>
                                      <p:by x="25000" y="25000"/>
                                    </p:animScale>
                                  </p:childTnLst>
                                </p:cTn>
                              </p:par>
                            </p:childTnLst>
                          </p:cTn>
                        </p:par>
                        <p:par>
                          <p:cTn id="86" fill="hold">
                            <p:stCondLst>
                              <p:cond delay="1000"/>
                            </p:stCondLst>
                            <p:childTnLst>
                              <p:par>
                                <p:cTn id="87" presetID="0" presetClass="path" presetSubtype="0" accel="50000" decel="50000" fill="hold" grpId="2" nodeType="afterEffect">
                                  <p:stCondLst>
                                    <p:cond delay="0"/>
                                  </p:stCondLst>
                                  <p:childTnLst>
                                    <p:animMotion origin="layout" path="M 1.11022E-16 -0.00023 L -0.14492 -0.01574 C -0.15716 -0.00764 -0.16927 -0.03611 -0.2737 -0.01852 C -0.34518 0.02269 -0.34076 0.11968 -0.34544 0.14259 " pathEditMode="relative" rAng="0" ptsTypes="AAAA">
                                      <p:cBhvr>
                                        <p:cTn id="88" dur="1000" fill="hold"/>
                                        <p:tgtEl>
                                          <p:spTgt spid="21"/>
                                        </p:tgtEl>
                                        <p:attrNameLst>
                                          <p:attrName>ppt_x</p:attrName>
                                          <p:attrName>ppt_y</p:attrName>
                                        </p:attrNameLst>
                                      </p:cBhvr>
                                      <p:rCtr x="-17279" y="5926"/>
                                    </p:animMotion>
                                  </p:childTnLst>
                                </p:cTn>
                              </p:par>
                            </p:childTnLst>
                          </p:cTn>
                        </p:par>
                        <p:par>
                          <p:cTn id="89" fill="hold">
                            <p:stCondLst>
                              <p:cond delay="2000"/>
                            </p:stCondLst>
                            <p:childTnLst>
                              <p:par>
                                <p:cTn id="90" presetID="10" presetClass="exit" presetSubtype="0" fill="hold" grpId="3" nodeType="after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mph" presetSubtype="0" repeatCount="2000" fill="remove" nodeType="clickEffect">
                                  <p:stCondLst>
                                    <p:cond delay="500"/>
                                  </p:stCondLst>
                                  <p:childTnLst>
                                    <p:animScale>
                                      <p:cBhvr>
                                        <p:cTn id="96" dur="1000" fill="hold"/>
                                        <p:tgtEl>
                                          <p:spTgt spid="5"/>
                                        </p:tgtEl>
                                      </p:cBhvr>
                                      <p:by x="2000" y="100000"/>
                                    </p:animScale>
                                  </p:childTnLst>
                                </p:cTn>
                              </p:par>
                            </p:childTnLst>
                          </p:cTn>
                        </p:par>
                        <p:par>
                          <p:cTn id="97" fill="hold">
                            <p:stCondLst>
                              <p:cond delay="2500"/>
                            </p:stCondLst>
                            <p:childTnLst>
                              <p:par>
                                <p:cTn id="98" presetID="22" presetClass="entr" presetSubtype="4"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down)">
                                      <p:cBhvr>
                                        <p:cTn id="100" dur="500"/>
                                        <p:tgtEl>
                                          <p:spTgt spid="23"/>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xit" presetSubtype="0" fill="hold" grpId="0" nodeType="withEffect">
                                  <p:stCondLst>
                                    <p:cond delay="0"/>
                                  </p:stCondLst>
                                  <p:childTnLst>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3" grpId="0" animBg="1"/>
      <p:bldP spid="14"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3168</TotalTime>
  <Words>748</Words>
  <Application>Microsoft Office PowerPoint</Application>
  <PresentationFormat>Widescreen</PresentationFormat>
  <Paragraphs>162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vt:lpstr>
      <vt:lpstr>Vapor Trail</vt:lpstr>
      <vt:lpstr>What We Have Learned!</vt:lpstr>
      <vt:lpstr>Disclaimer</vt:lpstr>
      <vt:lpstr>Presenter Disclosures   </vt:lpstr>
      <vt:lpstr>Finding a cure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Messages</vt:lpstr>
    </vt:vector>
  </TitlesOfParts>
  <Company>NAF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JW Day</cp:lastModifiedBy>
  <cp:revision>122</cp:revision>
  <dcterms:created xsi:type="dcterms:W3CDTF">2011-10-05T17:48:34Z</dcterms:created>
  <dcterms:modified xsi:type="dcterms:W3CDTF">2016-04-03T12:25:20Z</dcterms:modified>
</cp:coreProperties>
</file>