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56" r:id="rId5"/>
    <p:sldId id="257" r:id="rId6"/>
    <p:sldId id="259" r:id="rId7"/>
    <p:sldId id="272" r:id="rId8"/>
    <p:sldId id="273" r:id="rId9"/>
    <p:sldId id="471" r:id="rId10"/>
    <p:sldId id="274" r:id="rId11"/>
    <p:sldId id="275" r:id="rId12"/>
    <p:sldId id="463" r:id="rId13"/>
    <p:sldId id="277" r:id="rId14"/>
    <p:sldId id="460" r:id="rId15"/>
    <p:sldId id="459" r:id="rId16"/>
    <p:sldId id="461" r:id="rId17"/>
    <p:sldId id="462" r:id="rId18"/>
    <p:sldId id="458" r:id="rId19"/>
    <p:sldId id="469" r:id="rId20"/>
    <p:sldId id="470" r:id="rId21"/>
    <p:sldId id="472" r:id="rId22"/>
    <p:sldId id="267" r:id="rId23"/>
    <p:sldId id="473" r:id="rId24"/>
    <p:sldId id="268" r:id="rId25"/>
    <p:sldId id="269" r:id="rId26"/>
    <p:sldId id="270" r:id="rId27"/>
    <p:sldId id="271"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106A0-E48D-468A-8DAF-E18CA5A7D412}" v="321" dt="2022-02-04T16:02:12.162"/>
    <p1510:client id="{C150EA56-D1F2-FF9D-DD5F-CCC7AD1477F1}" v="101" dt="2022-02-04T12:58:41.343"/>
    <p1510:client id="{CCCA9A91-DD70-754A-863B-1AA4B77A6A90}" v="7" dt="2022-02-04T12:51:4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a:latin typeface="Roboto" panose="02000000000000000000" pitchFamily="2" charset="0"/>
              <a:ea typeface="Roboto" panose="02000000000000000000" pitchFamily="2" charset="0"/>
            </a:rPr>
            <a:t>Products or series mentioned during these presentations does not imply endorsement by NAF</a:t>
          </a:r>
          <a:endParaRPr lang="en-US" sz="180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a:t>.</a:t>
          </a:r>
          <a:endParaRPr lang="en-US" sz="160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a:t>.</a:t>
          </a:r>
          <a:endParaRPr lang="en-US" sz="1600" kern="120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2/9/2022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2/9/2022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png"/><Relationship Id="rId7" Type="http://schemas.openxmlformats.org/officeDocument/2006/relationships/image" Target="../media/image33.jpeg"/><Relationship Id="rId12"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2.jpe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8.sv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svg"/><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https://doi.org/10.1007/s11136-015-0990-y" TargetMode="External"/><Relationship Id="rId4" Type="http://schemas.openxmlformats.org/officeDocument/2006/relationships/hyperlink" Target="https://doi.org/10.1007/s00455-017-980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1"/>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5632934" y="666722"/>
            <a:ext cx="6331757" cy="2585323"/>
          </a:xfrm>
          <a:prstGeom prst="rect">
            <a:avLst/>
          </a:prstGeom>
          <a:noFill/>
        </p:spPr>
        <p:txBody>
          <a:bodyPr wrap="square" rtlCol="0">
            <a:spAutoFit/>
          </a:bodyPr>
          <a:lstStyle/>
          <a:p>
            <a:r>
              <a:rPr lang="en-US" sz="5400" dirty="0">
                <a:solidFill>
                  <a:schemeClr val="bg1"/>
                </a:solidFill>
                <a:latin typeface="Roboto Black" pitchFamily="2" charset="0"/>
                <a:ea typeface="Roboto Black" pitchFamily="2" charset="0"/>
              </a:rPr>
              <a:t>Ataxia, Assistive Technology, and Swallowing </a:t>
            </a:r>
            <a:endParaRPr lang="en-US" sz="54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a:solidFill>
                  <a:schemeClr val="bg1"/>
                </a:solidFill>
                <a:latin typeface="Roboto" panose="02000000000000000000" pitchFamily="2" charset="0"/>
                <a:ea typeface="Roboto" panose="02000000000000000000" pitchFamily="2" charset="0"/>
              </a:rPr>
              <a:t>A Virtual Event</a:t>
            </a:r>
          </a:p>
          <a:p>
            <a:pPr algn="r"/>
            <a:r>
              <a:rPr lang="en-US" sz="2400" b="1">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749170" y="3252045"/>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pic>
        <p:nvPicPr>
          <p:cNvPr id="2" name="Picture 1">
            <a:extLst>
              <a:ext uri="{FF2B5EF4-FFF2-40B4-BE49-F238E27FC236}">
                <a16:creationId xmlns:a16="http://schemas.microsoft.com/office/drawing/2014/main" id="{E0FE7332-42F0-49E1-88F7-4983963D2E1B}"/>
              </a:ext>
            </a:extLst>
          </p:cNvPr>
          <p:cNvPicPr>
            <a:picLocks noChangeAspect="1"/>
          </p:cNvPicPr>
          <p:nvPr/>
        </p:nvPicPr>
        <p:blipFill>
          <a:blip r:embed="rId4"/>
          <a:stretch>
            <a:fillRect/>
          </a:stretch>
        </p:blipFill>
        <p:spPr>
          <a:xfrm>
            <a:off x="500423" y="1053780"/>
            <a:ext cx="4632088" cy="1106277"/>
          </a:xfrm>
          <a:prstGeom prst="rect">
            <a:avLst/>
          </a:prstGeom>
        </p:spPr>
      </p:pic>
      <p:sp>
        <p:nvSpPr>
          <p:cNvPr id="3" name="TextBox 2">
            <a:extLst>
              <a:ext uri="{FF2B5EF4-FFF2-40B4-BE49-F238E27FC236}">
                <a16:creationId xmlns:a16="http://schemas.microsoft.com/office/drawing/2014/main" id="{81C86484-904E-414F-8F7C-30CFFFDD0DB5}"/>
              </a:ext>
            </a:extLst>
          </p:cNvPr>
          <p:cNvSpPr txBox="1"/>
          <p:nvPr/>
        </p:nvSpPr>
        <p:spPr>
          <a:xfrm>
            <a:off x="5749170" y="3644153"/>
            <a:ext cx="4322658" cy="646331"/>
          </a:xfrm>
          <a:prstGeom prst="rect">
            <a:avLst/>
          </a:prstGeom>
          <a:noFill/>
        </p:spPr>
        <p:txBody>
          <a:bodyPr wrap="none" rtlCol="0">
            <a:spAutoFit/>
          </a:bodyPr>
          <a:lstStyle/>
          <a:p>
            <a:r>
              <a:rPr lang="en-US" b="1">
                <a:solidFill>
                  <a:schemeClr val="bg1"/>
                </a:solidFill>
              </a:rPr>
              <a:t>Carolyn Buchanan, M.A., CCC-SLP, ATP, CBIS</a:t>
            </a:r>
          </a:p>
          <a:p>
            <a:r>
              <a:rPr lang="en-US" b="1">
                <a:solidFill>
                  <a:schemeClr val="bg1"/>
                </a:solidFill>
              </a:rPr>
              <a:t>Todd R. Fix, M.A., CCC-SLP, CBIS</a:t>
            </a:r>
          </a:p>
        </p:txBody>
      </p:sp>
      <p:pic>
        <p:nvPicPr>
          <p:cNvPr id="10" name="Picture 9" descr="Logo&#10;&#10;Description automatically generated">
            <a:extLst>
              <a:ext uri="{FF2B5EF4-FFF2-40B4-BE49-F238E27FC236}">
                <a16:creationId xmlns:a16="http://schemas.microsoft.com/office/drawing/2014/main" id="{1B37D725-4732-420C-8180-89615657D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265" y="2386692"/>
            <a:ext cx="1784405" cy="1784405"/>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Computers &amp; Technology</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10" name="Picture 9" descr="A person using a computer mouse&#10;&#10;Description automatically generated with low confidence">
            <a:extLst>
              <a:ext uri="{FF2B5EF4-FFF2-40B4-BE49-F238E27FC236}">
                <a16:creationId xmlns:a16="http://schemas.microsoft.com/office/drawing/2014/main" id="{3A206AE3-6600-4E46-85F3-C3968960F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653" y="2020419"/>
            <a:ext cx="5442033" cy="4351882"/>
          </a:xfrm>
          <a:prstGeom prst="rect">
            <a:avLst/>
          </a:prstGeom>
        </p:spPr>
      </p:pic>
      <p:sp>
        <p:nvSpPr>
          <p:cNvPr id="14" name="Rectangle 13">
            <a:extLst>
              <a:ext uri="{FF2B5EF4-FFF2-40B4-BE49-F238E27FC236}">
                <a16:creationId xmlns:a16="http://schemas.microsoft.com/office/drawing/2014/main" id="{CE4F0F0A-425D-4204-87DE-E030698295C6}"/>
              </a:ext>
            </a:extLst>
          </p:cNvPr>
          <p:cNvSpPr>
            <a:spLocks noGrp="1" noChangeArrowheads="1"/>
          </p:cNvSpPr>
          <p:nvPr/>
        </p:nvSpPr>
        <p:spPr>
          <a:xfrm>
            <a:off x="7908206" y="2269649"/>
            <a:ext cx="4013829" cy="2057400"/>
          </a:xfrm>
          <a:prstGeom prst="rect">
            <a:avLst/>
          </a:prstGeom>
        </p:spPr>
        <p:txBody>
          <a:bodyPr vert="horz" lIns="45720" tIns="22860" rIns="45720" bIns="228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en-US" sz="2000">
                <a:solidFill>
                  <a:schemeClr val="accent4">
                    <a:lumMod val="75000"/>
                  </a:schemeClr>
                </a:solidFill>
              </a:rPr>
              <a:t>Alternative Computer Access</a:t>
            </a:r>
          </a:p>
          <a:p>
            <a:pPr lvl="1"/>
            <a:r>
              <a:rPr lang="en-US" altLang="en-US" sz="2000">
                <a:solidFill>
                  <a:schemeClr val="accent4">
                    <a:lumMod val="75000"/>
                  </a:schemeClr>
                </a:solidFill>
              </a:rPr>
              <a:t>Alternative keyboards</a:t>
            </a:r>
          </a:p>
          <a:p>
            <a:pPr lvl="1"/>
            <a:r>
              <a:rPr lang="en-US" altLang="en-US" sz="2000">
                <a:solidFill>
                  <a:schemeClr val="accent4">
                    <a:lumMod val="75000"/>
                  </a:schemeClr>
                </a:solidFill>
              </a:rPr>
              <a:t>On Screen Keyboards accessed via Touch, Switch, Eye gaze or Head Pointing</a:t>
            </a:r>
          </a:p>
          <a:p>
            <a:pPr>
              <a:lnSpc>
                <a:spcPct val="90000"/>
              </a:lnSpc>
            </a:pPr>
            <a:r>
              <a:rPr lang="en-US" altLang="en-US" sz="2000">
                <a:solidFill>
                  <a:schemeClr val="accent4">
                    <a:lumMod val="75000"/>
                  </a:schemeClr>
                </a:solidFill>
              </a:rPr>
              <a:t>Accessible educational software</a:t>
            </a:r>
          </a:p>
          <a:p>
            <a:pPr lvl="1">
              <a:lnSpc>
                <a:spcPct val="90000"/>
              </a:lnSpc>
            </a:pPr>
            <a:r>
              <a:rPr lang="en-US" altLang="en-US" sz="2000">
                <a:solidFill>
                  <a:schemeClr val="accent4">
                    <a:lumMod val="75000"/>
                  </a:schemeClr>
                </a:solidFill>
              </a:rPr>
              <a:t>Many popular applications are not universally accessible to individuals with disabilities.</a:t>
            </a:r>
          </a:p>
          <a:p>
            <a:pPr lvl="1">
              <a:lnSpc>
                <a:spcPct val="90000"/>
              </a:lnSpc>
              <a:spcBef>
                <a:spcPct val="0"/>
              </a:spcBef>
            </a:pPr>
            <a:r>
              <a:rPr lang="en-US" altLang="en-US" sz="2000">
                <a:solidFill>
                  <a:schemeClr val="accent4">
                    <a:lumMod val="75000"/>
                  </a:schemeClr>
                </a:solidFill>
              </a:rPr>
              <a:t>Educators should consider access issues when selecting software.</a:t>
            </a:r>
          </a:p>
          <a:p>
            <a:pPr lvl="1">
              <a:lnSpc>
                <a:spcPct val="90000"/>
              </a:lnSpc>
            </a:pPr>
            <a:endParaRPr lang="en-US" altLang="en-US" sz="2000">
              <a:solidFill>
                <a:schemeClr val="accent4">
                  <a:lumMod val="75000"/>
                </a:schemeClr>
              </a:solidFill>
            </a:endParaRPr>
          </a:p>
        </p:txBody>
      </p:sp>
    </p:spTree>
    <p:extLst>
      <p:ext uri="{BB962C8B-B14F-4D97-AF65-F5344CB8AC3E}">
        <p14:creationId xmlns:p14="http://schemas.microsoft.com/office/powerpoint/2010/main" val="194756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Adaptive Software</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10" name="Picture 9">
            <a:extLst>
              <a:ext uri="{FF2B5EF4-FFF2-40B4-BE49-F238E27FC236}">
                <a16:creationId xmlns:a16="http://schemas.microsoft.com/office/drawing/2014/main" id="{A5436A52-58C9-4C72-953F-C259F234F4D6}"/>
              </a:ext>
            </a:extLst>
          </p:cNvPr>
          <p:cNvPicPr>
            <a:picLocks noChangeAspect="1"/>
          </p:cNvPicPr>
          <p:nvPr/>
        </p:nvPicPr>
        <p:blipFill>
          <a:blip r:embed="rId5"/>
          <a:stretch>
            <a:fillRect/>
          </a:stretch>
        </p:blipFill>
        <p:spPr>
          <a:xfrm>
            <a:off x="4378496" y="1874526"/>
            <a:ext cx="1382244" cy="741765"/>
          </a:xfrm>
          <a:prstGeom prst="rect">
            <a:avLst/>
          </a:prstGeom>
        </p:spPr>
      </p:pic>
      <p:pic>
        <p:nvPicPr>
          <p:cNvPr id="14" name="Picture 13">
            <a:extLst>
              <a:ext uri="{FF2B5EF4-FFF2-40B4-BE49-F238E27FC236}">
                <a16:creationId xmlns:a16="http://schemas.microsoft.com/office/drawing/2014/main" id="{71DC6BA1-D975-4CB4-9BCA-F128E82DB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038" y="2550748"/>
            <a:ext cx="1268097" cy="1433307"/>
          </a:xfrm>
          <a:prstGeom prst="rect">
            <a:avLst/>
          </a:prstGeom>
        </p:spPr>
      </p:pic>
      <p:pic>
        <p:nvPicPr>
          <p:cNvPr id="15" name="Content Placeholder 2">
            <a:extLst>
              <a:ext uri="{FF2B5EF4-FFF2-40B4-BE49-F238E27FC236}">
                <a16:creationId xmlns:a16="http://schemas.microsoft.com/office/drawing/2014/main" id="{AF591AA7-59B8-40F6-8A58-1EB636575BB7}"/>
              </a:ext>
            </a:extLst>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a:off x="4378496" y="3136160"/>
            <a:ext cx="1313858" cy="1561648"/>
          </a:xfrm>
          <a:prstGeom prst="rect">
            <a:avLst/>
          </a:prstGeom>
        </p:spPr>
      </p:pic>
      <p:graphicFrame>
        <p:nvGraphicFramePr>
          <p:cNvPr id="16" name="Object 15">
            <a:extLst>
              <a:ext uri="{FF2B5EF4-FFF2-40B4-BE49-F238E27FC236}">
                <a16:creationId xmlns:a16="http://schemas.microsoft.com/office/drawing/2014/main" id="{F8B60098-A9F0-4CE6-A273-F3ED6A4E1589}"/>
              </a:ext>
            </a:extLst>
          </p:cNvPr>
          <p:cNvGraphicFramePr>
            <a:graphicFrameLocks noChangeAspect="1"/>
          </p:cNvGraphicFramePr>
          <p:nvPr>
            <p:extLst>
              <p:ext uri="{D42A27DB-BD31-4B8C-83A1-F6EECF244321}">
                <p14:modId xmlns:p14="http://schemas.microsoft.com/office/powerpoint/2010/main" val="2133654945"/>
              </p:ext>
            </p:extLst>
          </p:nvPr>
        </p:nvGraphicFramePr>
        <p:xfrm>
          <a:off x="2102493" y="4097219"/>
          <a:ext cx="1368121" cy="1201178"/>
        </p:xfrm>
        <a:graphic>
          <a:graphicData uri="http://schemas.openxmlformats.org/presentationml/2006/ole">
            <mc:AlternateContent xmlns:mc="http://schemas.openxmlformats.org/markup-compatibility/2006">
              <mc:Choice xmlns:v="urn:schemas-microsoft-com:vml" Requires="v">
                <p:oleObj spid="_x0000_s1027" r:id="rId8" imgW="2133812" imgH="1873242" progId="">
                  <p:embed/>
                </p:oleObj>
              </mc:Choice>
              <mc:Fallback>
                <p:oleObj r:id="rId8" imgW="2133812" imgH="1873242" progId="">
                  <p:embed/>
                  <p:pic>
                    <p:nvPicPr>
                      <p:cNvPr id="16" name="Object 15">
                        <a:extLst>
                          <a:ext uri="{FF2B5EF4-FFF2-40B4-BE49-F238E27FC236}">
                            <a16:creationId xmlns:a16="http://schemas.microsoft.com/office/drawing/2014/main" id="{F8B60098-A9F0-4CE6-A273-F3ED6A4E1589}"/>
                          </a:ext>
                        </a:extLst>
                      </p:cNvPr>
                      <p:cNvPicPr/>
                      <p:nvPr/>
                    </p:nvPicPr>
                    <p:blipFill>
                      <a:blip r:embed="rId9"/>
                      <a:stretch>
                        <a:fillRect/>
                      </a:stretch>
                    </p:blipFill>
                    <p:spPr>
                      <a:xfrm>
                        <a:off x="2102493" y="4097219"/>
                        <a:ext cx="1368121" cy="120117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8CD40E02-CE2D-43A6-AD7D-85FC056DC6C7}"/>
              </a:ext>
            </a:extLst>
          </p:cNvPr>
          <p:cNvPicPr>
            <a:picLocks noChangeAspect="1"/>
          </p:cNvPicPr>
          <p:nvPr/>
        </p:nvPicPr>
        <p:blipFill>
          <a:blip r:embed="rId10"/>
          <a:stretch>
            <a:fillRect/>
          </a:stretch>
        </p:blipFill>
        <p:spPr>
          <a:xfrm>
            <a:off x="3904174" y="5217677"/>
            <a:ext cx="1479228" cy="1479228"/>
          </a:xfrm>
          <a:prstGeom prst="rect">
            <a:avLst/>
          </a:prstGeom>
        </p:spPr>
      </p:pic>
      <p:pic>
        <p:nvPicPr>
          <p:cNvPr id="18" name="Picture 17">
            <a:extLst>
              <a:ext uri="{FF2B5EF4-FFF2-40B4-BE49-F238E27FC236}">
                <a16:creationId xmlns:a16="http://schemas.microsoft.com/office/drawing/2014/main" id="{A6C40D67-2750-42F2-833A-A18C23BE5984}"/>
              </a:ext>
            </a:extLst>
          </p:cNvPr>
          <p:cNvPicPr>
            <a:picLocks noChangeAspect="1"/>
          </p:cNvPicPr>
          <p:nvPr/>
        </p:nvPicPr>
        <p:blipFill>
          <a:blip r:embed="rId11"/>
          <a:stretch>
            <a:fillRect/>
          </a:stretch>
        </p:blipFill>
        <p:spPr>
          <a:xfrm>
            <a:off x="2167624" y="1262141"/>
            <a:ext cx="1354150" cy="1354150"/>
          </a:xfrm>
          <a:prstGeom prst="rect">
            <a:avLst/>
          </a:prstGeom>
        </p:spPr>
      </p:pic>
      <p:pic>
        <p:nvPicPr>
          <p:cNvPr id="19" name="Picture 18">
            <a:extLst>
              <a:ext uri="{FF2B5EF4-FFF2-40B4-BE49-F238E27FC236}">
                <a16:creationId xmlns:a16="http://schemas.microsoft.com/office/drawing/2014/main" id="{6961D3D6-558D-44CE-A58D-2E7905CC859D}"/>
              </a:ext>
            </a:extLst>
          </p:cNvPr>
          <p:cNvPicPr>
            <a:picLocks noChangeAspect="1"/>
          </p:cNvPicPr>
          <p:nvPr/>
        </p:nvPicPr>
        <p:blipFill>
          <a:blip r:embed="rId12"/>
          <a:stretch>
            <a:fillRect/>
          </a:stretch>
        </p:blipFill>
        <p:spPr>
          <a:xfrm>
            <a:off x="2393420" y="5595859"/>
            <a:ext cx="1165104" cy="1165104"/>
          </a:xfrm>
          <a:prstGeom prst="rect">
            <a:avLst/>
          </a:prstGeom>
        </p:spPr>
      </p:pic>
      <p:sp>
        <p:nvSpPr>
          <p:cNvPr id="20" name="Rectangle 19">
            <a:extLst>
              <a:ext uri="{FF2B5EF4-FFF2-40B4-BE49-F238E27FC236}">
                <a16:creationId xmlns:a16="http://schemas.microsoft.com/office/drawing/2014/main" id="{6B17118C-E713-469A-974B-0462DC5E0C79}"/>
              </a:ext>
            </a:extLst>
          </p:cNvPr>
          <p:cNvSpPr>
            <a:spLocks noGrp="1" noChangeArrowheads="1"/>
          </p:cNvSpPr>
          <p:nvPr/>
        </p:nvSpPr>
        <p:spPr>
          <a:xfrm>
            <a:off x="7499147" y="2347779"/>
            <a:ext cx="3141483" cy="2162437"/>
          </a:xfrm>
          <a:prstGeom prst="rect">
            <a:avLst/>
          </a:prstGeom>
        </p:spPr>
        <p:txBody>
          <a:bodyPr vert="horz" lIns="45720" tIns="22860" rIns="45720" bIns="228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200">
                <a:solidFill>
                  <a:schemeClr val="accent4">
                    <a:lumMod val="75000"/>
                  </a:schemeClr>
                </a:solidFill>
              </a:rPr>
              <a:t>Speech-to-Text</a:t>
            </a:r>
          </a:p>
          <a:p>
            <a:pPr lvl="1"/>
            <a:r>
              <a:rPr lang="en-US" altLang="en-US" sz="2200">
                <a:solidFill>
                  <a:schemeClr val="accent4">
                    <a:lumMod val="75000"/>
                  </a:schemeClr>
                </a:solidFill>
              </a:rPr>
              <a:t>Text-to-speech word processors</a:t>
            </a:r>
          </a:p>
          <a:p>
            <a:pPr lvl="1"/>
            <a:r>
              <a:rPr lang="en-US" altLang="en-US" sz="2200">
                <a:solidFill>
                  <a:schemeClr val="accent4">
                    <a:lumMod val="75000"/>
                  </a:schemeClr>
                </a:solidFill>
              </a:rPr>
              <a:t>Screen magnifier</a:t>
            </a:r>
          </a:p>
          <a:p>
            <a:pPr lvl="1"/>
            <a:r>
              <a:rPr lang="en-US" altLang="en-US" sz="2200">
                <a:solidFill>
                  <a:schemeClr val="accent4">
                    <a:lumMod val="75000"/>
                  </a:schemeClr>
                </a:solidFill>
              </a:rPr>
              <a:t>Screen reader</a:t>
            </a:r>
          </a:p>
          <a:p>
            <a:pPr lvl="1"/>
            <a:endParaRPr lang="en-US" altLang="en-US" sz="2200">
              <a:solidFill>
                <a:schemeClr val="accent4">
                  <a:lumMod val="75000"/>
                </a:schemeClr>
              </a:solidFill>
            </a:endParaRPr>
          </a:p>
          <a:p>
            <a:pPr marL="0" indent="0">
              <a:buNone/>
            </a:pPr>
            <a:r>
              <a:rPr lang="en-US" altLang="en-US" sz="2200">
                <a:solidFill>
                  <a:schemeClr val="accent4">
                    <a:lumMod val="75000"/>
                  </a:schemeClr>
                </a:solidFill>
              </a:rPr>
              <a:t>Adaptive tools</a:t>
            </a:r>
          </a:p>
          <a:p>
            <a:pPr lvl="1"/>
            <a:r>
              <a:rPr lang="en-US" altLang="en-US" sz="2200">
                <a:solidFill>
                  <a:schemeClr val="accent4">
                    <a:lumMod val="75000"/>
                  </a:schemeClr>
                </a:solidFill>
              </a:rPr>
              <a:t>Pen &amp; paintbrush holders</a:t>
            </a:r>
          </a:p>
          <a:p>
            <a:pPr lvl="1"/>
            <a:r>
              <a:rPr lang="en-US" altLang="en-US" sz="2200">
                <a:solidFill>
                  <a:schemeClr val="accent4">
                    <a:lumMod val="75000"/>
                  </a:schemeClr>
                </a:solidFill>
              </a:rPr>
              <a:t>Page turners</a:t>
            </a:r>
          </a:p>
          <a:p>
            <a:pPr lvl="1"/>
            <a:r>
              <a:rPr lang="en-US" altLang="en-US" sz="2200">
                <a:solidFill>
                  <a:schemeClr val="accent4">
                    <a:lumMod val="75000"/>
                  </a:schemeClr>
                </a:solidFill>
              </a:rPr>
              <a:t>Captioned video</a:t>
            </a:r>
          </a:p>
          <a:p>
            <a:endParaRPr lang="en-US" altLang="en-US" sz="2200">
              <a:solidFill>
                <a:schemeClr val="accent4">
                  <a:lumMod val="75000"/>
                </a:schemeClr>
              </a:solidFill>
            </a:endParaRPr>
          </a:p>
        </p:txBody>
      </p:sp>
    </p:spTree>
    <p:extLst>
      <p:ext uri="{BB962C8B-B14F-4D97-AF65-F5344CB8AC3E}">
        <p14:creationId xmlns:p14="http://schemas.microsoft.com/office/powerpoint/2010/main" val="28661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Activities of Daily Living</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a:extLst>
              <a:ext uri="{FF2B5EF4-FFF2-40B4-BE49-F238E27FC236}">
                <a16:creationId xmlns:a16="http://schemas.microsoft.com/office/drawing/2014/main" id="{A01054A3-171D-43DD-B988-91156ADDF30F}"/>
              </a:ext>
            </a:extLst>
          </p:cNvPr>
          <p:cNvPicPr>
            <a:picLocks noChangeAspect="1"/>
          </p:cNvPicPr>
          <p:nvPr/>
        </p:nvPicPr>
        <p:blipFill>
          <a:blip r:embed="rId4"/>
          <a:stretch>
            <a:fillRect/>
          </a:stretch>
        </p:blipFill>
        <p:spPr>
          <a:xfrm>
            <a:off x="2498003" y="2058587"/>
            <a:ext cx="2408543" cy="2143603"/>
          </a:xfrm>
          <a:prstGeom prst="rect">
            <a:avLst/>
          </a:prstGeom>
        </p:spPr>
      </p:pic>
      <p:sp>
        <p:nvSpPr>
          <p:cNvPr id="10" name="Rectangle 4">
            <a:extLst>
              <a:ext uri="{FF2B5EF4-FFF2-40B4-BE49-F238E27FC236}">
                <a16:creationId xmlns:a16="http://schemas.microsoft.com/office/drawing/2014/main" id="{D6376323-9206-43CE-86EB-E59E9C25E148}"/>
              </a:ext>
            </a:extLst>
          </p:cNvPr>
          <p:cNvSpPr txBox="1">
            <a:spLocks noChangeArrowheads="1"/>
          </p:cNvSpPr>
          <p:nvPr/>
        </p:nvSpPr>
        <p:spPr>
          <a:xfrm>
            <a:off x="5350944" y="2161558"/>
            <a:ext cx="381317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endParaRPr lang="en-US" altLang="en-US"/>
          </a:p>
          <a:p>
            <a:r>
              <a:rPr lang="en-US" altLang="en-US"/>
              <a:t>Self-feeder </a:t>
            </a:r>
          </a:p>
          <a:p>
            <a:pPr lvl="1"/>
            <a:r>
              <a:rPr lang="en-US" altLang="en-US" sz="1400"/>
              <a:t>Photo from Winsford Feeder®</a:t>
            </a:r>
          </a:p>
          <a:p>
            <a:pPr lvl="1"/>
            <a:endParaRPr lang="en-US" altLang="en-US" sz="1400"/>
          </a:p>
          <a:p>
            <a:r>
              <a:rPr lang="en-US" altLang="en-US"/>
              <a:t>Computerized Utensils</a:t>
            </a:r>
          </a:p>
          <a:p>
            <a:pPr lvl="1"/>
            <a:r>
              <a:rPr lang="en-US" altLang="en-US" sz="1400"/>
              <a:t>Photo from </a:t>
            </a:r>
            <a:r>
              <a:rPr lang="en-US" altLang="en-US" sz="1400" err="1"/>
              <a:t>Liftware</a:t>
            </a:r>
            <a:endParaRPr lang="en-US" altLang="en-US" sz="1400"/>
          </a:p>
          <a:p>
            <a:pPr lvl="1"/>
            <a:endParaRPr lang="en-US" altLang="en-US" sz="1400"/>
          </a:p>
          <a:p>
            <a:r>
              <a:rPr lang="en-US" altLang="en-US"/>
              <a:t>Reacher</a:t>
            </a:r>
          </a:p>
          <a:p>
            <a:pPr lvl="1"/>
            <a:r>
              <a:rPr lang="en-US" altLang="en-US" sz="1400"/>
              <a:t>Photo from </a:t>
            </a:r>
            <a:r>
              <a:rPr lang="en-US" altLang="en-US" sz="1400" err="1"/>
              <a:t>Enablemart</a:t>
            </a:r>
            <a:endParaRPr lang="en-US" altLang="en-US" sz="1400"/>
          </a:p>
          <a:p>
            <a:pPr lvl="1"/>
            <a:endParaRPr lang="en-US" altLang="en-US" sz="1400"/>
          </a:p>
          <a:p>
            <a:pPr lvl="1"/>
            <a:endParaRPr lang="en-US" altLang="en-US" sz="1400"/>
          </a:p>
          <a:p>
            <a:endParaRPr lang="en-US" altLang="en-US" sz="1600"/>
          </a:p>
        </p:txBody>
      </p:sp>
      <p:pic>
        <p:nvPicPr>
          <p:cNvPr id="14" name="Content Placeholder 2">
            <a:extLst>
              <a:ext uri="{FF2B5EF4-FFF2-40B4-BE49-F238E27FC236}">
                <a16:creationId xmlns:a16="http://schemas.microsoft.com/office/drawing/2014/main" id="{C7DDFB10-CA12-482A-B3CE-0DFF0AB49783}"/>
              </a:ext>
            </a:extLst>
          </p:cNvPr>
          <p:cNvPicPr>
            <a:picLocks noGrp="1" noChangeAspect="1"/>
          </p:cNvPicPr>
          <p:nvPr>
            <p:ph sz="quarter" idx="2"/>
          </p:nvPr>
        </p:nvPicPr>
        <p:blipFill>
          <a:blip r:embed="rId5"/>
          <a:stretch>
            <a:fillRect/>
          </a:stretch>
        </p:blipFill>
        <p:spPr>
          <a:xfrm>
            <a:off x="9641305" y="2843720"/>
            <a:ext cx="1981200" cy="1981200"/>
          </a:xfrm>
          <a:prstGeom prst="rect">
            <a:avLst/>
          </a:prstGeom>
        </p:spPr>
      </p:pic>
      <p:pic>
        <p:nvPicPr>
          <p:cNvPr id="1026" name="Picture 2" descr="Liftware Level">
            <a:extLst>
              <a:ext uri="{FF2B5EF4-FFF2-40B4-BE49-F238E27FC236}">
                <a16:creationId xmlns:a16="http://schemas.microsoft.com/office/drawing/2014/main" id="{7FAFDF16-E11B-415C-BE2D-BC09B8C5F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732" y="4824920"/>
            <a:ext cx="2041084" cy="130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6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Switch Adapted Toys</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a:extLst>
              <a:ext uri="{FF2B5EF4-FFF2-40B4-BE49-F238E27FC236}">
                <a16:creationId xmlns:a16="http://schemas.microsoft.com/office/drawing/2014/main" id="{A6E79370-EBD3-4232-96C3-FB4E5DE4B3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1883" y="2686656"/>
            <a:ext cx="3337859" cy="250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1410105-AB71-4369-956C-E59D0FFC3B00}"/>
              </a:ext>
            </a:extLst>
          </p:cNvPr>
          <p:cNvSpPr txBox="1"/>
          <p:nvPr/>
        </p:nvSpPr>
        <p:spPr>
          <a:xfrm>
            <a:off x="2358724" y="2982130"/>
            <a:ext cx="5641188" cy="20826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28600" indent="-228600">
              <a:buFont typeface="Arial" panose="020B0604020202020204" pitchFamily="34" charset="0"/>
              <a:buChar char="•"/>
              <a:defRPr/>
            </a:pPr>
            <a:r>
              <a:rPr lang="en-US" sz="2200"/>
              <a:t>A toy that has been modified so that a person with physical disabilities can operate it</a:t>
            </a:r>
          </a:p>
          <a:p>
            <a:pPr marL="228600" indent="-228600">
              <a:buFont typeface="Arial" panose="020B0604020202020204" pitchFamily="34" charset="0"/>
              <a:buChar char="•"/>
              <a:defRPr/>
            </a:pPr>
            <a:r>
              <a:rPr lang="en-US" sz="2200"/>
              <a:t>Increases ability to independently play</a:t>
            </a:r>
            <a:endParaRPr lang="en-US" sz="2200" b="1"/>
          </a:p>
          <a:p>
            <a:pPr marL="228600" indent="-228600">
              <a:buFont typeface="Arial" panose="020B0604020202020204" pitchFamily="34" charset="0"/>
              <a:buChar char="•"/>
              <a:defRPr/>
            </a:pPr>
            <a:r>
              <a:rPr lang="en-US" sz="2200"/>
              <a:t>Allows for a variety of switches to accommodate a range of physical limitations</a:t>
            </a:r>
            <a:endParaRPr lang="en-US" sz="2200" i="1"/>
          </a:p>
          <a:p>
            <a:pPr defTabSz="412750" latinLnBrk="1" hangingPunct="0"/>
            <a:endParaRPr lang="en-US" sz="2200">
              <a:solidFill>
                <a:srgbClr val="000000"/>
              </a:solidFill>
              <a:sym typeface="Helvetica Light"/>
            </a:endParaRPr>
          </a:p>
        </p:txBody>
      </p:sp>
    </p:spTree>
    <p:extLst>
      <p:ext uri="{BB962C8B-B14F-4D97-AF65-F5344CB8AC3E}">
        <p14:creationId xmlns:p14="http://schemas.microsoft.com/office/powerpoint/2010/main" val="271602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Activities of Daily Living</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TextBox 7">
            <a:extLst>
              <a:ext uri="{FF2B5EF4-FFF2-40B4-BE49-F238E27FC236}">
                <a16:creationId xmlns:a16="http://schemas.microsoft.com/office/drawing/2014/main" id="{6E1C78AE-C675-42DB-9FA9-44CC86CBBFA5}"/>
              </a:ext>
            </a:extLst>
          </p:cNvPr>
          <p:cNvSpPr txBox="1"/>
          <p:nvPr/>
        </p:nvSpPr>
        <p:spPr>
          <a:xfrm>
            <a:off x="4733808" y="1803553"/>
            <a:ext cx="4608072" cy="646331"/>
          </a:xfrm>
          <a:prstGeom prst="rect">
            <a:avLst/>
          </a:prstGeom>
          <a:noFill/>
        </p:spPr>
        <p:txBody>
          <a:bodyPr wrap="square">
            <a:spAutoFit/>
          </a:bodyPr>
          <a:lstStyle/>
          <a:p>
            <a:pPr>
              <a:defRPr/>
            </a:pPr>
            <a:r>
              <a:rPr lang="en-US">
                <a:latin typeface="+mj-lt"/>
              </a:rPr>
              <a:t>Items to assist with tasks impacted by decreased strength or muscle endurance:</a:t>
            </a:r>
          </a:p>
        </p:txBody>
      </p:sp>
      <p:pic>
        <p:nvPicPr>
          <p:cNvPr id="10" name="Picture 2" descr="https://images-na.ssl-images-amazon.com/images/I/614-LMY4yzL._SL1000_.jpg">
            <a:extLst>
              <a:ext uri="{FF2B5EF4-FFF2-40B4-BE49-F238E27FC236}">
                <a16:creationId xmlns:a16="http://schemas.microsoft.com/office/drawing/2014/main" id="{3D6B7DC7-E3BF-4178-885F-A8FC33D48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111" y="2982130"/>
            <a:ext cx="1892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Easy Safe Ring Pull CAN OPENER Protects Nails Arthritis Hands Helper">
            <a:extLst>
              <a:ext uri="{FF2B5EF4-FFF2-40B4-BE49-F238E27FC236}">
                <a16:creationId xmlns:a16="http://schemas.microsoft.com/office/drawing/2014/main" id="{A75F3F53-A5FC-45A7-83DC-A665E92FA2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1391" y="4097768"/>
            <a:ext cx="1365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s://images-na.ssl-images-amazon.com/images/I/31L0G-BE22L.jpg">
            <a:extLst>
              <a:ext uri="{FF2B5EF4-FFF2-40B4-BE49-F238E27FC236}">
                <a16:creationId xmlns:a16="http://schemas.microsoft.com/office/drawing/2014/main" id="{C468B210-7F1C-48FB-B4EC-11287D4D8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1305" y="2952100"/>
            <a:ext cx="1706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2C3DC140-CCE2-4851-AF49-96ADA98C53E9}"/>
              </a:ext>
            </a:extLst>
          </p:cNvPr>
          <p:cNvSpPr txBox="1"/>
          <p:nvPr/>
        </p:nvSpPr>
        <p:spPr>
          <a:xfrm>
            <a:off x="3201036" y="4985695"/>
            <a:ext cx="1349375" cy="584775"/>
          </a:xfrm>
          <a:prstGeom prst="rect">
            <a:avLst/>
          </a:prstGeom>
          <a:noFill/>
        </p:spPr>
        <p:txBody>
          <a:bodyPr>
            <a:spAutoFit/>
          </a:bodyPr>
          <a:lstStyle/>
          <a:p>
            <a:pPr>
              <a:defRPr/>
            </a:pPr>
            <a:r>
              <a:rPr lang="en-US" sz="1600">
                <a:latin typeface="+mj-lt"/>
              </a:rPr>
              <a:t>Chef Remi Jar Opener</a:t>
            </a:r>
          </a:p>
        </p:txBody>
      </p:sp>
      <p:sp>
        <p:nvSpPr>
          <p:cNvPr id="17" name="TextBox 16">
            <a:extLst>
              <a:ext uri="{FF2B5EF4-FFF2-40B4-BE49-F238E27FC236}">
                <a16:creationId xmlns:a16="http://schemas.microsoft.com/office/drawing/2014/main" id="{F57EFA91-593E-4C4D-BBB9-4971C0BDA674}"/>
              </a:ext>
            </a:extLst>
          </p:cNvPr>
          <p:cNvSpPr txBox="1"/>
          <p:nvPr/>
        </p:nvSpPr>
        <p:spPr>
          <a:xfrm>
            <a:off x="6479340" y="3182482"/>
            <a:ext cx="1206500" cy="830997"/>
          </a:xfrm>
          <a:prstGeom prst="rect">
            <a:avLst/>
          </a:prstGeom>
          <a:noFill/>
        </p:spPr>
        <p:txBody>
          <a:bodyPr>
            <a:spAutoFit/>
          </a:bodyPr>
          <a:lstStyle/>
          <a:p>
            <a:pPr>
              <a:defRPr/>
            </a:pPr>
            <a:r>
              <a:rPr lang="en-US" sz="1600">
                <a:latin typeface="+mj-lt"/>
              </a:rPr>
              <a:t>Easy Safe Ring Pull Can Opener</a:t>
            </a:r>
          </a:p>
        </p:txBody>
      </p:sp>
      <p:sp>
        <p:nvSpPr>
          <p:cNvPr id="18" name="TextBox 17">
            <a:extLst>
              <a:ext uri="{FF2B5EF4-FFF2-40B4-BE49-F238E27FC236}">
                <a16:creationId xmlns:a16="http://schemas.microsoft.com/office/drawing/2014/main" id="{02A78532-DCC0-4D61-ABDD-6516EF07CCEF}"/>
              </a:ext>
            </a:extLst>
          </p:cNvPr>
          <p:cNvSpPr txBox="1"/>
          <p:nvPr/>
        </p:nvSpPr>
        <p:spPr>
          <a:xfrm>
            <a:off x="10682872" y="4206731"/>
            <a:ext cx="1301750" cy="584775"/>
          </a:xfrm>
          <a:prstGeom prst="rect">
            <a:avLst/>
          </a:prstGeom>
          <a:noFill/>
        </p:spPr>
        <p:txBody>
          <a:bodyPr>
            <a:spAutoFit/>
          </a:bodyPr>
          <a:lstStyle/>
          <a:p>
            <a:pPr>
              <a:defRPr/>
            </a:pPr>
            <a:r>
              <a:rPr lang="en-US" sz="1600">
                <a:latin typeface="+mj-lt"/>
              </a:rPr>
              <a:t>One Touch Can Opener</a:t>
            </a:r>
          </a:p>
        </p:txBody>
      </p:sp>
    </p:spTree>
    <p:extLst>
      <p:ext uri="{BB962C8B-B14F-4D97-AF65-F5344CB8AC3E}">
        <p14:creationId xmlns:p14="http://schemas.microsoft.com/office/powerpoint/2010/main" val="25148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a:t>Augmentative and Alternative Communication (AAC)</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descr="A picture containing text, red, dark, close&#10;&#10;Description automatically generated">
            <a:extLst>
              <a:ext uri="{FF2B5EF4-FFF2-40B4-BE49-F238E27FC236}">
                <a16:creationId xmlns:a16="http://schemas.microsoft.com/office/drawing/2014/main" id="{BE7C4C74-5F93-483D-AE0B-9D5FD511A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0768" y="1930596"/>
            <a:ext cx="1571225" cy="1513849"/>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8FBB948C-7A35-4EBC-A23B-DEDE992EC5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787" y="1874526"/>
            <a:ext cx="2238540" cy="1513849"/>
          </a:xfrm>
          <a:prstGeom prst="rect">
            <a:avLst/>
          </a:prstGeom>
        </p:spPr>
      </p:pic>
      <p:pic>
        <p:nvPicPr>
          <p:cNvPr id="14" name="Picture 2">
            <a:extLst>
              <a:ext uri="{FF2B5EF4-FFF2-40B4-BE49-F238E27FC236}">
                <a16:creationId xmlns:a16="http://schemas.microsoft.com/office/drawing/2014/main" id="{B30C9037-810E-4815-9459-46BA4C32E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2781" y="1998587"/>
            <a:ext cx="1830070" cy="1337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Placeholder 41">
            <a:extLst>
              <a:ext uri="{FF2B5EF4-FFF2-40B4-BE49-F238E27FC236}">
                <a16:creationId xmlns:a16="http://schemas.microsoft.com/office/drawing/2014/main" id="{942610A9-1B90-4AA9-BEC1-AF9B5C75D6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575" t="38320" r="10254"/>
          <a:stretch/>
        </p:blipFill>
        <p:spPr>
          <a:xfrm>
            <a:off x="7621356" y="1930596"/>
            <a:ext cx="1518395" cy="1518395"/>
          </a:xfrm>
          <a:prstGeom prst="rect">
            <a:avLst/>
          </a:prstGeom>
          <a:ln w="76200">
            <a:solidFill>
              <a:schemeClr val="bg1"/>
            </a:solidFill>
          </a:ln>
        </p:spPr>
      </p:pic>
      <p:pic>
        <p:nvPicPr>
          <p:cNvPr id="17" name="Picture Placeholder 43">
            <a:extLst>
              <a:ext uri="{FF2B5EF4-FFF2-40B4-BE49-F238E27FC236}">
                <a16:creationId xmlns:a16="http://schemas.microsoft.com/office/drawing/2014/main" id="{858E44AB-5DDA-4F8F-A8A4-45FA9F9DC3CF}"/>
              </a:ext>
            </a:extLst>
          </p:cNvPr>
          <p:cNvPicPr>
            <a:picLocks noChangeAspect="1"/>
          </p:cNvPicPr>
          <p:nvPr/>
        </p:nvPicPr>
        <p:blipFill>
          <a:blip r:embed="rId8" cstate="print">
            <a:extLst>
              <a:ext uri="{28A0092B-C50C-407E-A947-70E740481C1C}">
                <a14:useLocalDpi xmlns:a14="http://schemas.microsoft.com/office/drawing/2010/main" val="0"/>
              </a:ext>
            </a:extLst>
          </a:blip>
          <a:srcRect l="25070" r="25070"/>
          <a:stretch/>
        </p:blipFill>
        <p:spPr>
          <a:xfrm>
            <a:off x="10105598" y="4164346"/>
            <a:ext cx="2089411" cy="2723060"/>
          </a:xfrm>
          <a:custGeom>
            <a:avLst/>
            <a:gdLst>
              <a:gd name="connsiteX0" fmla="*/ 2576203 w 3059211"/>
              <a:gd name="connsiteY0" fmla="*/ 0 h 3986969"/>
              <a:gd name="connsiteX1" fmla="*/ 2839605 w 3059211"/>
              <a:gd name="connsiteY1" fmla="*/ 13301 h 3986969"/>
              <a:gd name="connsiteX2" fmla="*/ 3059211 w 3059211"/>
              <a:gd name="connsiteY2" fmla="*/ 46817 h 3986969"/>
              <a:gd name="connsiteX3" fmla="*/ 3059211 w 3059211"/>
              <a:gd name="connsiteY3" fmla="*/ 3986969 h 3986969"/>
              <a:gd name="connsiteX4" fmla="*/ 421984 w 3059211"/>
              <a:gd name="connsiteY4" fmla="*/ 3986969 h 3986969"/>
              <a:gd name="connsiteX5" fmla="*/ 310934 w 3059211"/>
              <a:gd name="connsiteY5" fmla="*/ 3804175 h 3986969"/>
              <a:gd name="connsiteX6" fmla="*/ 0 w 3059211"/>
              <a:gd name="connsiteY6" fmla="*/ 2576203 h 3986969"/>
              <a:gd name="connsiteX7" fmla="*/ 2576203 w 3059211"/>
              <a:gd name="connsiteY7" fmla="*/ 0 h 39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9211" h="3986969">
                <a:moveTo>
                  <a:pt x="2576203" y="0"/>
                </a:moveTo>
                <a:cubicBezTo>
                  <a:pt x="2665128" y="0"/>
                  <a:pt x="2753000" y="4506"/>
                  <a:pt x="2839605" y="13301"/>
                </a:cubicBezTo>
                <a:lnTo>
                  <a:pt x="3059211" y="46817"/>
                </a:lnTo>
                <a:lnTo>
                  <a:pt x="3059211" y="3986969"/>
                </a:lnTo>
                <a:lnTo>
                  <a:pt x="421984" y="3986969"/>
                </a:lnTo>
                <a:lnTo>
                  <a:pt x="310934" y="3804175"/>
                </a:lnTo>
                <a:cubicBezTo>
                  <a:pt x="112637" y="3439144"/>
                  <a:pt x="0" y="3020828"/>
                  <a:pt x="0" y="2576203"/>
                </a:cubicBezTo>
                <a:cubicBezTo>
                  <a:pt x="0" y="1153405"/>
                  <a:pt x="1153405" y="0"/>
                  <a:pt x="2576203" y="0"/>
                </a:cubicBezTo>
                <a:close/>
              </a:path>
            </a:pathLst>
          </a:custGeom>
        </p:spPr>
      </p:pic>
      <p:sp>
        <p:nvSpPr>
          <p:cNvPr id="18" name="Shape 275">
            <a:extLst>
              <a:ext uri="{FF2B5EF4-FFF2-40B4-BE49-F238E27FC236}">
                <a16:creationId xmlns:a16="http://schemas.microsoft.com/office/drawing/2014/main" id="{00D0E7CE-FBE6-401E-9F7F-C02BF488C981}"/>
              </a:ext>
            </a:extLst>
          </p:cNvPr>
          <p:cNvSpPr/>
          <p:nvPr/>
        </p:nvSpPr>
        <p:spPr>
          <a:xfrm>
            <a:off x="2501935" y="4791969"/>
            <a:ext cx="7139370" cy="18490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20000"/>
              </a:lnSpc>
              <a:defRPr sz="4000">
                <a:solidFill>
                  <a:srgbClr val="BDC2C7"/>
                </a:solidFill>
                <a:latin typeface="Lato Black"/>
                <a:ea typeface="Lato Black"/>
                <a:cs typeface="Lato Black"/>
                <a:sym typeface="Lato Black"/>
              </a:defRPr>
            </a:lvl1pPr>
          </a:lstStyle>
          <a:p>
            <a:pPr marL="34925">
              <a:lnSpc>
                <a:spcPct val="115000"/>
              </a:lnSpc>
              <a:buClr>
                <a:schemeClr val="lt1"/>
              </a:buClr>
              <a:buSzPts val="2500"/>
            </a:pPr>
            <a:r>
              <a: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rPr>
              <a:t>“AAC incorporates the individual’s full communication abilities and may include any existing speech or vocalizations, gestures, manual signs, and aided communication.”</a:t>
            </a:r>
          </a:p>
          <a:p>
            <a:pPr marL="34925">
              <a:lnSpc>
                <a:spcPct val="115000"/>
              </a:lnSpc>
              <a:buClr>
                <a:schemeClr val="lt1"/>
              </a:buClr>
              <a:buSzPts val="2500"/>
            </a:pP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925">
              <a:lnSpc>
                <a:spcPct val="115000"/>
              </a:lnSpc>
              <a:buClr>
                <a:schemeClr val="lt1"/>
              </a:buClr>
              <a:buSzPts val="2500"/>
            </a:pP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-National Joint Committee for the Communication Needs of Persons with Severe Disabilities</a:t>
            </a:r>
          </a:p>
        </p:txBody>
      </p:sp>
    </p:spTree>
    <p:extLst>
      <p:ext uri="{BB962C8B-B14F-4D97-AF65-F5344CB8AC3E}">
        <p14:creationId xmlns:p14="http://schemas.microsoft.com/office/powerpoint/2010/main" val="8079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Low-Tech Communication Systems</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a:extLst>
              <a:ext uri="{FF2B5EF4-FFF2-40B4-BE49-F238E27FC236}">
                <a16:creationId xmlns:a16="http://schemas.microsoft.com/office/drawing/2014/main" id="{F7DC66C7-9346-4846-A67C-9C499A7F7E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5284" y="2043289"/>
            <a:ext cx="2362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47F496F3-0D48-461C-A165-56171B0A48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9390" y="3824933"/>
            <a:ext cx="2946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684D1444-B9BE-48CE-AEC8-A43DBBC798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74055" y="1803553"/>
            <a:ext cx="30448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1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Speech Generating Devices (SGDs)</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4436514"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Content Placeholder 2">
            <a:extLst>
              <a:ext uri="{FF2B5EF4-FFF2-40B4-BE49-F238E27FC236}">
                <a16:creationId xmlns:a16="http://schemas.microsoft.com/office/drawing/2014/main" id="{A6F0825D-0C75-4C6E-9A72-05E69E732ACF}"/>
              </a:ext>
            </a:extLst>
          </p:cNvPr>
          <p:cNvSpPr txBox="1">
            <a:spLocks/>
          </p:cNvSpPr>
          <p:nvPr/>
        </p:nvSpPr>
        <p:spPr>
          <a:xfrm>
            <a:off x="1973180" y="2457552"/>
            <a:ext cx="6654800" cy="332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defRPr/>
            </a:pPr>
            <a:r>
              <a:rPr lang="en-US" sz="2100"/>
              <a:t>iPad &amp; iPad Mini</a:t>
            </a:r>
          </a:p>
          <a:p>
            <a:pPr marL="285750" indent="-285750">
              <a:defRPr/>
            </a:pPr>
            <a:r>
              <a:rPr lang="en-US" sz="2100"/>
              <a:t>Android Tablets (some AAC Apps available)</a:t>
            </a:r>
          </a:p>
          <a:p>
            <a:pPr marL="147335">
              <a:defRPr/>
            </a:pPr>
            <a:endParaRPr lang="en-US" sz="2100" b="1"/>
          </a:p>
          <a:p>
            <a:pPr marL="147335">
              <a:defRPr/>
            </a:pPr>
            <a:r>
              <a:rPr lang="en-US" sz="2100" b="1"/>
              <a:t>Dedicated Tablet Devices</a:t>
            </a:r>
          </a:p>
          <a:p>
            <a:pPr marL="285750" indent="-285750">
              <a:defRPr/>
            </a:pPr>
            <a:r>
              <a:rPr lang="en-US" sz="2100"/>
              <a:t>Nova</a:t>
            </a:r>
            <a:r>
              <a:rPr lang="en-US" sz="2100" b="1"/>
              <a:t> </a:t>
            </a:r>
            <a:r>
              <a:rPr lang="en-US" sz="2100"/>
              <a:t>Chat 5, 8  &amp; 10 (an Android Device)</a:t>
            </a:r>
            <a:endParaRPr lang="en-US" sz="2100" i="1"/>
          </a:p>
          <a:p>
            <a:pPr marL="285750" indent="-285750">
              <a:defRPr/>
            </a:pPr>
            <a:r>
              <a:rPr lang="en-US" sz="2100"/>
              <a:t>Accent 800, 1000, 1400</a:t>
            </a:r>
          </a:p>
          <a:p>
            <a:pPr marL="285750" indent="-285750">
              <a:defRPr/>
            </a:pPr>
            <a:r>
              <a:rPr lang="en-US" sz="2100" err="1"/>
              <a:t>Dynavox</a:t>
            </a:r>
            <a:r>
              <a:rPr lang="en-US" sz="2100"/>
              <a:t> I-110</a:t>
            </a:r>
            <a:endParaRPr lang="en-US" sz="2100" i="1"/>
          </a:p>
          <a:p>
            <a:pPr marL="285750" indent="-285750">
              <a:defRPr/>
            </a:pPr>
            <a:r>
              <a:rPr lang="en-US" sz="2100" err="1"/>
              <a:t>Lingraphica</a:t>
            </a:r>
            <a:r>
              <a:rPr lang="en-US" sz="2100"/>
              <a:t> Touch Talk &amp; Mini Talk</a:t>
            </a:r>
            <a:endParaRPr lang="en-US" sz="2100" i="1"/>
          </a:p>
          <a:p>
            <a:pPr marL="147335">
              <a:defRPr/>
            </a:pPr>
            <a:endParaRPr lang="en-US"/>
          </a:p>
        </p:txBody>
      </p:sp>
      <p:pic>
        <p:nvPicPr>
          <p:cNvPr id="10" name="Picture 11">
            <a:extLst>
              <a:ext uri="{FF2B5EF4-FFF2-40B4-BE49-F238E27FC236}">
                <a16:creationId xmlns:a16="http://schemas.microsoft.com/office/drawing/2014/main" id="{5DE93789-BFB6-4465-A9C9-E2130858D9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8901" y="1803553"/>
            <a:ext cx="3578891" cy="20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DB585DA-2C66-436A-A3AA-D89D3E7A0C06}"/>
              </a:ext>
            </a:extLst>
          </p:cNvPr>
          <p:cNvPicPr>
            <a:picLocks noChangeAspect="1"/>
          </p:cNvPicPr>
          <p:nvPr/>
        </p:nvPicPr>
        <p:blipFill>
          <a:blip r:embed="rId5"/>
          <a:stretch>
            <a:fillRect/>
          </a:stretch>
        </p:blipFill>
        <p:spPr>
          <a:xfrm>
            <a:off x="7450804" y="3874207"/>
            <a:ext cx="2176193" cy="1631512"/>
          </a:xfrm>
          <a:prstGeom prst="rect">
            <a:avLst/>
          </a:prstGeom>
          <a:effectLst>
            <a:softEdge rad="127000"/>
          </a:effectLst>
        </p:spPr>
      </p:pic>
      <p:pic>
        <p:nvPicPr>
          <p:cNvPr id="15" name="Picture 14">
            <a:extLst>
              <a:ext uri="{FF2B5EF4-FFF2-40B4-BE49-F238E27FC236}">
                <a16:creationId xmlns:a16="http://schemas.microsoft.com/office/drawing/2014/main" id="{9904D84C-323C-4850-884F-85D4C3AAB9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9535" y="4883026"/>
            <a:ext cx="2193132" cy="1803851"/>
          </a:xfrm>
          <a:prstGeom prst="rect">
            <a:avLst/>
          </a:prstGeom>
          <a:effectLst>
            <a:softEdge rad="127000"/>
          </a:effectLst>
        </p:spPr>
      </p:pic>
    </p:spTree>
    <p:extLst>
      <p:ext uri="{BB962C8B-B14F-4D97-AF65-F5344CB8AC3E}">
        <p14:creationId xmlns:p14="http://schemas.microsoft.com/office/powerpoint/2010/main" val="127246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2D27EA9B-64C9-40F8-9C05-03EABB4E2F33}"/>
              </a:ext>
            </a:extLst>
          </p:cNvPr>
          <p:cNvSpPr>
            <a:spLocks noGrp="1"/>
          </p:cNvSpPr>
          <p:nvPr>
            <p:ph type="title"/>
          </p:nvPr>
        </p:nvSpPr>
        <p:spPr>
          <a:xfrm>
            <a:off x="1676400" y="165501"/>
            <a:ext cx="10515600" cy="1325563"/>
          </a:xfrm>
        </p:spPr>
        <p:txBody>
          <a:bodyPr/>
          <a:lstStyle/>
          <a:p>
            <a:pPr algn="ctr"/>
            <a:r>
              <a:rPr lang="en-US" b="1" dirty="0">
                <a:solidFill>
                  <a:schemeClr val="accent5">
                    <a:lumMod val="50000"/>
                  </a:schemeClr>
                </a:solidFill>
                <a:latin typeface="Roboto" panose="02000000000000000000" pitchFamily="2" charset="0"/>
                <a:ea typeface="Roboto" panose="02000000000000000000" pitchFamily="2" charset="0"/>
              </a:rPr>
              <a:t>Where Do I Go for Help with Assistive Technology?</a:t>
            </a:r>
          </a:p>
        </p:txBody>
      </p:sp>
      <p:pic>
        <p:nvPicPr>
          <p:cNvPr id="17" name="Picture 16">
            <a:extLst>
              <a:ext uri="{FF2B5EF4-FFF2-40B4-BE49-F238E27FC236}">
                <a16:creationId xmlns:a16="http://schemas.microsoft.com/office/drawing/2014/main" id="{96D9C21C-4666-4572-9CD0-7D7A56B9DE59}"/>
              </a:ext>
            </a:extLst>
          </p:cNvPr>
          <p:cNvPicPr>
            <a:picLocks noChangeAspect="1"/>
          </p:cNvPicPr>
          <p:nvPr/>
        </p:nvPicPr>
        <p:blipFill>
          <a:blip r:embed="rId4"/>
          <a:stretch>
            <a:fillRect/>
          </a:stretch>
        </p:blipFill>
        <p:spPr>
          <a:xfrm>
            <a:off x="8901393" y="5225576"/>
            <a:ext cx="1285875" cy="771525"/>
          </a:xfrm>
          <a:prstGeom prst="rect">
            <a:avLst/>
          </a:prstGeom>
        </p:spPr>
      </p:pic>
      <p:pic>
        <p:nvPicPr>
          <p:cNvPr id="21" name="Picture 20">
            <a:extLst>
              <a:ext uri="{FF2B5EF4-FFF2-40B4-BE49-F238E27FC236}">
                <a16:creationId xmlns:a16="http://schemas.microsoft.com/office/drawing/2014/main" id="{69545AFE-E194-4BC5-B550-09A1C5616CBF}"/>
              </a:ext>
            </a:extLst>
          </p:cNvPr>
          <p:cNvPicPr>
            <a:picLocks noChangeAspect="1"/>
          </p:cNvPicPr>
          <p:nvPr/>
        </p:nvPicPr>
        <p:blipFill>
          <a:blip r:embed="rId5"/>
          <a:stretch>
            <a:fillRect/>
          </a:stretch>
        </p:blipFill>
        <p:spPr>
          <a:xfrm>
            <a:off x="2647669" y="5295189"/>
            <a:ext cx="2490262" cy="701912"/>
          </a:xfrm>
          <a:prstGeom prst="rect">
            <a:avLst/>
          </a:prstGeom>
        </p:spPr>
      </p:pic>
      <p:sp>
        <p:nvSpPr>
          <p:cNvPr id="22" name="TextBox 21">
            <a:extLst>
              <a:ext uri="{FF2B5EF4-FFF2-40B4-BE49-F238E27FC236}">
                <a16:creationId xmlns:a16="http://schemas.microsoft.com/office/drawing/2014/main" id="{7A663200-BFD8-476A-9885-E4202827625A}"/>
              </a:ext>
            </a:extLst>
          </p:cNvPr>
          <p:cNvSpPr txBox="1"/>
          <p:nvPr/>
        </p:nvSpPr>
        <p:spPr>
          <a:xfrm>
            <a:off x="2424769" y="2509738"/>
            <a:ext cx="4172681" cy="1200329"/>
          </a:xfrm>
          <a:prstGeom prst="rect">
            <a:avLst/>
          </a:prstGeom>
          <a:noFill/>
        </p:spPr>
        <p:txBody>
          <a:bodyPr wrap="none" rtlCol="0">
            <a:spAutoFit/>
          </a:bodyPr>
          <a:lstStyle/>
          <a:p>
            <a:r>
              <a:rPr lang="en-US"/>
              <a:t>For clinical services including assessments:</a:t>
            </a:r>
          </a:p>
          <a:p>
            <a:pPr marL="285750" indent="-285750">
              <a:buFont typeface="Arial" panose="020B0604020202020204" pitchFamily="34" charset="0"/>
              <a:buChar char="•"/>
            </a:pPr>
            <a:r>
              <a:rPr lang="en-US"/>
              <a:t>Speech-language pathologists</a:t>
            </a:r>
          </a:p>
          <a:p>
            <a:pPr marL="285750" indent="-285750">
              <a:buFont typeface="Arial" panose="020B0604020202020204" pitchFamily="34" charset="0"/>
              <a:buChar char="•"/>
            </a:pPr>
            <a:r>
              <a:rPr lang="en-US"/>
              <a:t>Physical Therapists</a:t>
            </a:r>
          </a:p>
          <a:p>
            <a:pPr marL="285750" indent="-285750">
              <a:buFont typeface="Arial" panose="020B0604020202020204" pitchFamily="34" charset="0"/>
              <a:buChar char="•"/>
            </a:pPr>
            <a:r>
              <a:rPr lang="en-US"/>
              <a:t>Occupational Therapists</a:t>
            </a:r>
          </a:p>
        </p:txBody>
      </p:sp>
      <p:sp>
        <p:nvSpPr>
          <p:cNvPr id="23" name="TextBox 22">
            <a:extLst>
              <a:ext uri="{FF2B5EF4-FFF2-40B4-BE49-F238E27FC236}">
                <a16:creationId xmlns:a16="http://schemas.microsoft.com/office/drawing/2014/main" id="{92657199-06E7-4C4F-802E-CB674D012A72}"/>
              </a:ext>
            </a:extLst>
          </p:cNvPr>
          <p:cNvSpPr txBox="1"/>
          <p:nvPr/>
        </p:nvSpPr>
        <p:spPr>
          <a:xfrm>
            <a:off x="7947638" y="2483076"/>
            <a:ext cx="3845386" cy="2031325"/>
          </a:xfrm>
          <a:prstGeom prst="rect">
            <a:avLst/>
          </a:prstGeom>
          <a:noFill/>
        </p:spPr>
        <p:txBody>
          <a:bodyPr wrap="square" rtlCol="0">
            <a:spAutoFit/>
          </a:bodyPr>
          <a:lstStyle/>
          <a:p>
            <a:r>
              <a:rPr lang="en-US"/>
              <a:t>For State Tech Act Services:</a:t>
            </a:r>
          </a:p>
          <a:p>
            <a:pPr marL="285750" indent="-285750">
              <a:buFont typeface="Arial" panose="020B0604020202020204" pitchFamily="34" charset="0"/>
              <a:buChar char="•"/>
            </a:pPr>
            <a:r>
              <a:rPr lang="en-US"/>
              <a:t>Every state and U.S. territory has a state tech act program</a:t>
            </a:r>
          </a:p>
          <a:p>
            <a:pPr marL="285750" indent="-285750">
              <a:buFont typeface="Arial" panose="020B0604020202020204" pitchFamily="34" charset="0"/>
              <a:buChar char="•"/>
            </a:pPr>
            <a:r>
              <a:rPr lang="en-US"/>
              <a:t>Services include demonstrations, loans, information &amp; assistance, and trainings</a:t>
            </a:r>
          </a:p>
          <a:p>
            <a:pPr marL="285750" indent="-285750">
              <a:buFont typeface="Arial" panose="020B0604020202020204" pitchFamily="34" charset="0"/>
              <a:buChar char="•"/>
            </a:pPr>
            <a:r>
              <a:rPr lang="en-US"/>
              <a:t>All services are free</a:t>
            </a:r>
          </a:p>
        </p:txBody>
      </p:sp>
    </p:spTree>
    <p:extLst>
      <p:ext uri="{BB962C8B-B14F-4D97-AF65-F5344CB8AC3E}">
        <p14:creationId xmlns:p14="http://schemas.microsoft.com/office/powerpoint/2010/main" val="30136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4800" b="1" dirty="0">
                <a:solidFill>
                  <a:schemeClr val="accent5">
                    <a:lumMod val="50000"/>
                  </a:schemeClr>
                </a:solidFill>
                <a:latin typeface="Roboto" panose="02000000000000000000" pitchFamily="2" charset="0"/>
                <a:ea typeface="Roboto" panose="02000000000000000000" pitchFamily="2" charset="0"/>
                <a:cs typeface="+mj-lt"/>
              </a:rPr>
              <a:t>Difficulty Swallowing and Ataxia</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7" name="Content Placeholder 2">
            <a:extLst>
              <a:ext uri="{FF2B5EF4-FFF2-40B4-BE49-F238E27FC236}">
                <a16:creationId xmlns:a16="http://schemas.microsoft.com/office/drawing/2014/main" id="{24677F5C-90F9-4249-874D-6C505ACC79A0}"/>
              </a:ext>
            </a:extLst>
          </p:cNvPr>
          <p:cNvSpPr>
            <a:spLocks noGrp="1"/>
          </p:cNvSpPr>
          <p:nvPr>
            <p:ph sz="half" idx="1"/>
          </p:nvPr>
        </p:nvSpPr>
        <p:spPr>
          <a:xfrm>
            <a:off x="2256366" y="2100791"/>
            <a:ext cx="9097434" cy="4076172"/>
          </a:xfrm>
        </p:spPr>
        <p:txBody>
          <a:bodyPr vert="horz" lIns="91440" tIns="45720" rIns="91440" bIns="45720" rtlCol="0" anchor="t">
            <a:normAutofit/>
          </a:bodyPr>
          <a:lstStyle/>
          <a:p>
            <a:r>
              <a:rPr lang="en-US" dirty="0">
                <a:cs typeface="Calibri"/>
              </a:rPr>
              <a:t>Each year 1 in 25 people in the US experience difficulty swallowing</a:t>
            </a:r>
          </a:p>
          <a:p>
            <a:r>
              <a:rPr lang="en-US" dirty="0">
                <a:cs typeface="Calibri"/>
              </a:rPr>
              <a:t>Occurs more often in adults with neurological disorders</a:t>
            </a:r>
          </a:p>
          <a:p>
            <a:r>
              <a:rPr lang="en-US" dirty="0">
                <a:cs typeface="Calibri"/>
              </a:rPr>
              <a:t>Impacts quality of life</a:t>
            </a:r>
          </a:p>
          <a:p>
            <a:r>
              <a:rPr lang="en-US" dirty="0">
                <a:cs typeface="Calibri"/>
              </a:rPr>
              <a:t>May impact nutrition and hydration</a:t>
            </a:r>
          </a:p>
          <a:p>
            <a:r>
              <a:rPr lang="en-US" dirty="0">
                <a:cs typeface="Calibri"/>
              </a:rPr>
              <a:t>May impact respiratory/lung health</a:t>
            </a:r>
          </a:p>
          <a:p>
            <a:r>
              <a:rPr lang="en-US" dirty="0">
                <a:cs typeface="Calibri"/>
              </a:rPr>
              <a:t>While difficulty swallowing is seen in people with individuals that have ataxia, it remains mild to moderate</a:t>
            </a:r>
          </a:p>
        </p:txBody>
      </p:sp>
    </p:spTree>
    <p:extLst>
      <p:ext uri="{BB962C8B-B14F-4D97-AF65-F5344CB8AC3E}">
        <p14:creationId xmlns:p14="http://schemas.microsoft.com/office/powerpoint/2010/main" val="38020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a:solidFill>
                  <a:srgbClr val="002567"/>
                </a:solidFill>
                <a:latin typeface="Roboto" panose="02000000000000000000" pitchFamily="2" charset="0"/>
                <a:ea typeface="Roboto" panose="02000000000000000000" pitchFamily="2" charset="0"/>
              </a:rPr>
              <a:t>DISCLAIMER</a:t>
            </a:r>
            <a:endParaRPr lang="en-US" sz="6000" b="1">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5400" b="1" dirty="0">
                <a:solidFill>
                  <a:schemeClr val="accent5">
                    <a:lumMod val="50000"/>
                  </a:schemeClr>
                </a:solidFill>
                <a:latin typeface="Roboto" panose="02000000000000000000" pitchFamily="2" charset="0"/>
                <a:ea typeface="Roboto" panose="02000000000000000000" pitchFamily="2" charset="0"/>
                <a:cs typeface="+mj-lt"/>
              </a:rPr>
              <a:t>Dysphagia</a:t>
            </a:r>
            <a:endParaRPr lang="en-US" b="1" dirty="0">
              <a:solidFill>
                <a:schemeClr val="accent5">
                  <a:lumMod val="50000"/>
                </a:schemeClr>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Content Placeholder 2">
            <a:extLst>
              <a:ext uri="{FF2B5EF4-FFF2-40B4-BE49-F238E27FC236}">
                <a16:creationId xmlns:a16="http://schemas.microsoft.com/office/drawing/2014/main" id="{E97BD253-D510-41F3-AE6A-833DCDFE63AE}"/>
              </a:ext>
            </a:extLst>
          </p:cNvPr>
          <p:cNvSpPr>
            <a:spLocks noGrp="1"/>
          </p:cNvSpPr>
          <p:nvPr>
            <p:ph sz="half" idx="1"/>
          </p:nvPr>
        </p:nvSpPr>
        <p:spPr>
          <a:xfrm>
            <a:off x="2266950" y="1931458"/>
            <a:ext cx="9086850" cy="4245505"/>
          </a:xfrm>
        </p:spPr>
        <p:txBody>
          <a:bodyPr vert="horz" lIns="91440" tIns="45720" rIns="91440" bIns="45720" rtlCol="0" anchor="t">
            <a:normAutofit/>
          </a:bodyPr>
          <a:lstStyle/>
          <a:p>
            <a:r>
              <a:rPr lang="en-US" sz="4800" dirty="0">
                <a:cs typeface="Calibri"/>
              </a:rPr>
              <a:t>Difficulty swallowing is called </a:t>
            </a:r>
            <a:r>
              <a:rPr lang="en-US" sz="4800" b="1" i="1" dirty="0">
                <a:cs typeface="Calibri"/>
              </a:rPr>
              <a:t>dysphagia </a:t>
            </a:r>
            <a:r>
              <a:rPr lang="en-US" sz="4800" dirty="0">
                <a:cs typeface="Calibri"/>
              </a:rPr>
              <a:t>(dis-fay-</a:t>
            </a:r>
            <a:r>
              <a:rPr lang="en-US" sz="4800" dirty="0" err="1">
                <a:cs typeface="Calibri"/>
              </a:rPr>
              <a:t>juh</a:t>
            </a:r>
            <a:r>
              <a:rPr lang="en-US" sz="4800" dirty="0">
                <a:cs typeface="Calibri"/>
              </a:rPr>
              <a:t>).</a:t>
            </a:r>
          </a:p>
          <a:p>
            <a:endParaRPr lang="en-US" dirty="0">
              <a:cs typeface="Calibri"/>
            </a:endParaRPr>
          </a:p>
        </p:txBody>
      </p:sp>
    </p:spTree>
    <p:extLst>
      <p:ext uri="{BB962C8B-B14F-4D97-AF65-F5344CB8AC3E}">
        <p14:creationId xmlns:p14="http://schemas.microsoft.com/office/powerpoint/2010/main" val="137675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5400" b="1" dirty="0">
                <a:solidFill>
                  <a:schemeClr val="accent5">
                    <a:lumMod val="50000"/>
                  </a:schemeClr>
                </a:solidFill>
                <a:latin typeface="Roboto" panose="02000000000000000000" pitchFamily="2" charset="0"/>
                <a:ea typeface="Roboto" panose="02000000000000000000" pitchFamily="2" charset="0"/>
                <a:cs typeface="+mj-lt"/>
              </a:rPr>
              <a:t>Symptoms of Dysphagia</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Content Placeholder 2">
            <a:extLst>
              <a:ext uri="{FF2B5EF4-FFF2-40B4-BE49-F238E27FC236}">
                <a16:creationId xmlns:a16="http://schemas.microsoft.com/office/drawing/2014/main" id="{147B83EE-18AE-4E15-89EE-734283EC50B4}"/>
              </a:ext>
            </a:extLst>
          </p:cNvPr>
          <p:cNvSpPr>
            <a:spLocks noGrp="1"/>
          </p:cNvSpPr>
          <p:nvPr>
            <p:ph sz="half" idx="1"/>
          </p:nvPr>
        </p:nvSpPr>
        <p:spPr>
          <a:xfrm>
            <a:off x="2224616" y="1867958"/>
            <a:ext cx="9129184" cy="4690005"/>
          </a:xfrm>
        </p:spPr>
        <p:txBody>
          <a:bodyPr vert="horz" lIns="91440" tIns="45720" rIns="91440" bIns="45720" rtlCol="0" anchor="t">
            <a:normAutofit fontScale="70000" lnSpcReduction="20000"/>
          </a:bodyPr>
          <a:lstStyle/>
          <a:p>
            <a:r>
              <a:rPr lang="en-US" dirty="0">
                <a:ea typeface="+mn-lt"/>
                <a:cs typeface="+mn-lt"/>
              </a:rPr>
              <a:t>drooling</a:t>
            </a:r>
            <a:endParaRPr lang="en-US" dirty="0"/>
          </a:p>
          <a:p>
            <a:r>
              <a:rPr lang="en-US" dirty="0">
                <a:ea typeface="+mn-lt"/>
                <a:cs typeface="+mn-lt"/>
              </a:rPr>
              <a:t>food or liquid remaining in the mouth after the swallow; </a:t>
            </a:r>
            <a:endParaRPr lang="en-US" dirty="0"/>
          </a:p>
          <a:p>
            <a:r>
              <a:rPr lang="en-US" dirty="0">
                <a:ea typeface="+mn-lt"/>
                <a:cs typeface="+mn-lt"/>
              </a:rPr>
              <a:t>inability to maintain lip closure, leading to food and/or liquids leaking from the oral cavity; </a:t>
            </a:r>
            <a:endParaRPr lang="en-US" dirty="0"/>
          </a:p>
          <a:p>
            <a:r>
              <a:rPr lang="en-US" dirty="0">
                <a:ea typeface="+mn-lt"/>
                <a:cs typeface="+mn-lt"/>
              </a:rPr>
              <a:t>food and/or liquids leaking from the nasal cavity; </a:t>
            </a:r>
            <a:endParaRPr lang="en-US" dirty="0"/>
          </a:p>
          <a:p>
            <a:r>
              <a:rPr lang="en-US" dirty="0">
                <a:ea typeface="+mn-lt"/>
                <a:cs typeface="+mn-lt"/>
              </a:rPr>
              <a:t>complaints of food "sticking"; </a:t>
            </a:r>
            <a:endParaRPr lang="en-US" dirty="0"/>
          </a:p>
          <a:p>
            <a:r>
              <a:rPr lang="en-US" dirty="0">
                <a:ea typeface="+mn-lt"/>
                <a:cs typeface="+mn-lt"/>
              </a:rPr>
              <a:t>complaints of pain when swallowing; </a:t>
            </a:r>
            <a:endParaRPr lang="en-US" dirty="0"/>
          </a:p>
          <a:p>
            <a:r>
              <a:rPr lang="en-US" dirty="0">
                <a:ea typeface="+mn-lt"/>
                <a:cs typeface="+mn-lt"/>
              </a:rPr>
              <a:t>wet or </a:t>
            </a:r>
            <a:r>
              <a:rPr lang="en-US" dirty="0" err="1">
                <a:ea typeface="+mn-lt"/>
                <a:cs typeface="+mn-lt"/>
              </a:rPr>
              <a:t>gurgly</a:t>
            </a:r>
            <a:r>
              <a:rPr lang="en-US" dirty="0">
                <a:ea typeface="+mn-lt"/>
                <a:cs typeface="+mn-lt"/>
              </a:rPr>
              <a:t> sounding voice during or after eating or drinking; </a:t>
            </a:r>
            <a:endParaRPr lang="en-US" dirty="0"/>
          </a:p>
          <a:p>
            <a:r>
              <a:rPr lang="en-US" dirty="0">
                <a:ea typeface="+mn-lt"/>
                <a:cs typeface="+mn-lt"/>
              </a:rPr>
              <a:t>coughing during or right after eating or drinking; </a:t>
            </a:r>
            <a:endParaRPr lang="en-US" dirty="0"/>
          </a:p>
          <a:p>
            <a:r>
              <a:rPr lang="en-US" dirty="0">
                <a:ea typeface="+mn-lt"/>
                <a:cs typeface="+mn-lt"/>
              </a:rPr>
              <a:t>difficulty coordinating breathing and swallowing; </a:t>
            </a:r>
            <a:endParaRPr lang="en-US" dirty="0"/>
          </a:p>
          <a:p>
            <a:r>
              <a:rPr lang="en-US" dirty="0">
                <a:ea typeface="+mn-lt"/>
                <a:cs typeface="+mn-lt"/>
              </a:rPr>
              <a:t>recurring aspiration pneumonia/respiratory infection and/or fever; </a:t>
            </a:r>
            <a:endParaRPr lang="en-US" dirty="0"/>
          </a:p>
          <a:p>
            <a:r>
              <a:rPr lang="en-US" dirty="0">
                <a:ea typeface="+mn-lt"/>
                <a:cs typeface="+mn-lt"/>
              </a:rPr>
              <a:t>extra effort or time needed to chew or swallow; </a:t>
            </a:r>
            <a:endParaRPr lang="en-US" dirty="0"/>
          </a:p>
          <a:p>
            <a:r>
              <a:rPr lang="en-US" dirty="0">
                <a:ea typeface="+mn-lt"/>
                <a:cs typeface="+mn-lt"/>
              </a:rPr>
              <a:t>changes in eating habits—specifically, avoidance of certain foods/drinks; and </a:t>
            </a:r>
            <a:endParaRPr lang="en-US" dirty="0"/>
          </a:p>
          <a:p>
            <a:r>
              <a:rPr lang="en-US" dirty="0">
                <a:ea typeface="+mn-lt"/>
                <a:cs typeface="+mn-lt"/>
              </a:rPr>
              <a:t>weight loss or dehydration from not being able to eat enough.</a:t>
            </a:r>
            <a:endParaRPr lang="en-US" dirty="0"/>
          </a:p>
          <a:p>
            <a:pPr marL="0" indent="0">
              <a:buNone/>
            </a:pPr>
            <a:endParaRPr lang="en-US" dirty="0">
              <a:cs typeface="Calibri"/>
            </a:endParaRPr>
          </a:p>
        </p:txBody>
      </p:sp>
    </p:spTree>
    <p:extLst>
      <p:ext uri="{BB962C8B-B14F-4D97-AF65-F5344CB8AC3E}">
        <p14:creationId xmlns:p14="http://schemas.microsoft.com/office/powerpoint/2010/main" val="330020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5400" b="1" dirty="0">
                <a:solidFill>
                  <a:schemeClr val="accent5">
                    <a:lumMod val="50000"/>
                  </a:schemeClr>
                </a:solidFill>
                <a:latin typeface="Roboto" panose="02000000000000000000" pitchFamily="2" charset="0"/>
                <a:ea typeface="Roboto" panose="02000000000000000000" pitchFamily="2" charset="0"/>
                <a:cs typeface="+mj-lt"/>
              </a:rPr>
              <a:t>Help is Available!</a:t>
            </a:r>
            <a:endParaRPr lang="en-US" b="1" dirty="0">
              <a:solidFill>
                <a:schemeClr val="accent5">
                  <a:lumMod val="50000"/>
                </a:schemeClr>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Content Placeholder 2">
            <a:extLst>
              <a:ext uri="{FF2B5EF4-FFF2-40B4-BE49-F238E27FC236}">
                <a16:creationId xmlns:a16="http://schemas.microsoft.com/office/drawing/2014/main" id="{E97BD253-D510-41F3-AE6A-833DCDFE63AE}"/>
              </a:ext>
            </a:extLst>
          </p:cNvPr>
          <p:cNvSpPr>
            <a:spLocks noGrp="1"/>
          </p:cNvSpPr>
          <p:nvPr>
            <p:ph sz="half" idx="1"/>
          </p:nvPr>
        </p:nvSpPr>
        <p:spPr>
          <a:xfrm>
            <a:off x="2266950" y="1931458"/>
            <a:ext cx="9086850" cy="4245505"/>
          </a:xfrm>
        </p:spPr>
        <p:txBody>
          <a:bodyPr vert="horz" lIns="91440" tIns="45720" rIns="91440" bIns="45720" rtlCol="0" anchor="t">
            <a:normAutofit/>
          </a:bodyPr>
          <a:lstStyle/>
          <a:p>
            <a:r>
              <a:rPr lang="en-US">
                <a:cs typeface="Calibri"/>
              </a:rPr>
              <a:t>Primary Care Providers</a:t>
            </a:r>
          </a:p>
          <a:p>
            <a:r>
              <a:rPr lang="en-US">
                <a:cs typeface="Calibri"/>
              </a:rPr>
              <a:t>Neurology Care Providers</a:t>
            </a:r>
          </a:p>
          <a:p>
            <a:r>
              <a:rPr lang="en-US">
                <a:cs typeface="Calibri"/>
              </a:rPr>
              <a:t>Ear, Nose, and Throat specialists</a:t>
            </a:r>
          </a:p>
          <a:p>
            <a:r>
              <a:rPr lang="en-US">
                <a:cs typeface="Calibri"/>
              </a:rPr>
              <a:t>Speech and Language Pathologists</a:t>
            </a:r>
          </a:p>
          <a:p>
            <a:r>
              <a:rPr lang="en-US">
                <a:cs typeface="Calibri"/>
              </a:rPr>
              <a:t>Dieticians</a:t>
            </a:r>
          </a:p>
          <a:p>
            <a:r>
              <a:rPr lang="en-US">
                <a:cs typeface="Calibri"/>
              </a:rPr>
              <a:t>Other therapists of physical activities (e.g., physical and occupational therapists)</a:t>
            </a:r>
          </a:p>
          <a:p>
            <a:endParaRPr lang="en-US">
              <a:cs typeface="Calibri"/>
            </a:endParaRPr>
          </a:p>
          <a:p>
            <a:endParaRPr lang="en-US">
              <a:cs typeface="Calibri"/>
            </a:endParaRPr>
          </a:p>
        </p:txBody>
      </p:sp>
    </p:spTree>
    <p:extLst>
      <p:ext uri="{BB962C8B-B14F-4D97-AF65-F5344CB8AC3E}">
        <p14:creationId xmlns:p14="http://schemas.microsoft.com/office/powerpoint/2010/main" val="228908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5400" b="1" dirty="0">
                <a:solidFill>
                  <a:schemeClr val="accent5">
                    <a:lumMod val="50000"/>
                  </a:schemeClr>
                </a:solidFill>
                <a:latin typeface="Roboto" panose="02000000000000000000" pitchFamily="2" charset="0"/>
                <a:ea typeface="Roboto" panose="02000000000000000000" pitchFamily="2" charset="0"/>
                <a:cs typeface="+mj-lt"/>
              </a:rPr>
              <a:t>Swallowing Tests </a:t>
            </a:r>
            <a:endParaRPr lang="en-US" b="1" dirty="0">
              <a:solidFill>
                <a:schemeClr val="accent5">
                  <a:lumMod val="50000"/>
                </a:schemeClr>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3" name="Content Placeholder 2">
            <a:extLst>
              <a:ext uri="{FF2B5EF4-FFF2-40B4-BE49-F238E27FC236}">
                <a16:creationId xmlns:a16="http://schemas.microsoft.com/office/drawing/2014/main" id="{79FB82E8-B065-4BB2-A9F9-A1DBD929A5BB}"/>
              </a:ext>
            </a:extLst>
          </p:cNvPr>
          <p:cNvSpPr>
            <a:spLocks noGrp="1"/>
          </p:cNvSpPr>
          <p:nvPr>
            <p:ph sz="half" idx="1"/>
          </p:nvPr>
        </p:nvSpPr>
        <p:spPr>
          <a:xfrm>
            <a:off x="2298700" y="1878542"/>
            <a:ext cx="9467850" cy="4351338"/>
          </a:xfrm>
        </p:spPr>
        <p:txBody>
          <a:bodyPr vert="horz" lIns="91440" tIns="45720" rIns="91440" bIns="45720" rtlCol="0" anchor="t">
            <a:normAutofit/>
          </a:bodyPr>
          <a:lstStyle/>
          <a:p>
            <a:r>
              <a:rPr lang="en-US">
                <a:cs typeface="Calibri"/>
              </a:rPr>
              <a:t>A primary care or specialty provider may send you to a speech – language pathologist that specializes in treating dysphagia.</a:t>
            </a:r>
            <a:endParaRPr lang="en-US"/>
          </a:p>
          <a:p>
            <a:r>
              <a:rPr lang="en-US">
                <a:cs typeface="Calibri"/>
              </a:rPr>
              <a:t>The tests for swallowing may include eating and drinking foods while the clinician observes. </a:t>
            </a:r>
          </a:p>
          <a:p>
            <a:r>
              <a:rPr lang="en-US">
                <a:cs typeface="Calibri"/>
              </a:rPr>
              <a:t>May be done in a clinic, with x-ray, or a scope</a:t>
            </a:r>
          </a:p>
          <a:p>
            <a:r>
              <a:rPr lang="en-US">
                <a:cs typeface="Calibri"/>
              </a:rPr>
              <a:t>Results of swallowing tests give the clinician information on how to best treat dysphagia</a:t>
            </a:r>
          </a:p>
          <a:p>
            <a:endParaRPr lang="en-US">
              <a:cs typeface="Calibri"/>
            </a:endParaRPr>
          </a:p>
        </p:txBody>
      </p:sp>
    </p:spTree>
    <p:extLst>
      <p:ext uri="{BB962C8B-B14F-4D97-AF65-F5344CB8AC3E}">
        <p14:creationId xmlns:p14="http://schemas.microsoft.com/office/powerpoint/2010/main" val="426141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r>
              <a:rPr lang="en-US" sz="5400" b="1" dirty="0">
                <a:solidFill>
                  <a:schemeClr val="accent5">
                    <a:lumMod val="50000"/>
                  </a:schemeClr>
                </a:solidFill>
                <a:latin typeface="Roboto" panose="02000000000000000000" pitchFamily="2" charset="0"/>
                <a:ea typeface="Roboto" panose="02000000000000000000" pitchFamily="2" charset="0"/>
                <a:cs typeface="+mj-lt"/>
              </a:rPr>
              <a:t>Swallowing Treatments</a:t>
            </a:r>
            <a:endParaRPr lang="en-US" b="1" dirty="0">
              <a:solidFill>
                <a:schemeClr val="accent5">
                  <a:lumMod val="50000"/>
                </a:schemeClr>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3" name="Content Placeholder 2">
            <a:extLst>
              <a:ext uri="{FF2B5EF4-FFF2-40B4-BE49-F238E27FC236}">
                <a16:creationId xmlns:a16="http://schemas.microsoft.com/office/drawing/2014/main" id="{79FB82E8-B065-4BB2-A9F9-A1DBD929A5BB}"/>
              </a:ext>
            </a:extLst>
          </p:cNvPr>
          <p:cNvSpPr>
            <a:spLocks noGrp="1"/>
          </p:cNvSpPr>
          <p:nvPr>
            <p:ph sz="half" idx="1"/>
          </p:nvPr>
        </p:nvSpPr>
        <p:spPr>
          <a:xfrm>
            <a:off x="2298700" y="1878542"/>
            <a:ext cx="9467850" cy="4351338"/>
          </a:xfrm>
        </p:spPr>
        <p:txBody>
          <a:bodyPr vert="horz" lIns="91440" tIns="45720" rIns="91440" bIns="45720" rtlCol="0" anchor="t">
            <a:normAutofit/>
          </a:bodyPr>
          <a:lstStyle/>
          <a:p>
            <a:r>
              <a:rPr lang="en-US">
                <a:cs typeface="Calibri"/>
              </a:rPr>
              <a:t>Speech – language pathologists work together with doctors and nurses to customize a treatment plan</a:t>
            </a:r>
          </a:p>
          <a:p>
            <a:r>
              <a:rPr lang="en-US">
                <a:cs typeface="Calibri"/>
              </a:rPr>
              <a:t>Treatments may include posture changes while eating/drinking, adaptive tools to use during eating and drinking, exercise programs for the mouth and throat, and medications</a:t>
            </a:r>
            <a:endParaRPr lang="en-US"/>
          </a:p>
          <a:p>
            <a:r>
              <a:rPr lang="en-US">
                <a:cs typeface="Calibri"/>
              </a:rPr>
              <a:t>It is recommended that people with ataxia and difficulty swallowing seek out speech – language pathologists that specialize in treating people with movement disorders</a:t>
            </a:r>
            <a:endParaRPr lang="en-US"/>
          </a:p>
        </p:txBody>
      </p:sp>
    </p:spTree>
    <p:extLst>
      <p:ext uri="{BB962C8B-B14F-4D97-AF65-F5344CB8AC3E}">
        <p14:creationId xmlns:p14="http://schemas.microsoft.com/office/powerpoint/2010/main" val="392077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b="1" dirty="0">
                <a:solidFill>
                  <a:schemeClr val="accent5">
                    <a:lumMod val="50000"/>
                  </a:schemeClr>
                </a:solidFill>
                <a:latin typeface="Roboto"/>
                <a:ea typeface="Roboto"/>
              </a:rPr>
              <a:t>Swallowing References</a:t>
            </a:r>
            <a:endParaRPr lang="en-US" b="1" dirty="0">
              <a:solidFill>
                <a:schemeClr val="accent5">
                  <a:lumMod val="50000"/>
                </a:schemeClr>
              </a:solidFill>
            </a:endParaRP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vert="horz" lIns="91440" tIns="45720" rIns="91440" bIns="45720" rtlCol="0" anchor="t">
            <a:normAutofit lnSpcReduction="10000"/>
          </a:bodyPr>
          <a:lstStyle/>
          <a:p>
            <a:r>
              <a:rPr lang="en-US" sz="1400" dirty="0">
                <a:latin typeface="Roboto" panose="02000000000000000000" pitchFamily="2" charset="0"/>
                <a:ea typeface="Roboto" panose="02000000000000000000" pitchFamily="2" charset="0"/>
              </a:rPr>
              <a:t>American Speech-Language-Hearing Association. (n.d.). </a:t>
            </a:r>
            <a:r>
              <a:rPr lang="en-US" sz="1400" i="1" dirty="0">
                <a:latin typeface="Roboto" panose="02000000000000000000" pitchFamily="2" charset="0"/>
                <a:ea typeface="Roboto" panose="02000000000000000000" pitchFamily="2" charset="0"/>
              </a:rPr>
              <a:t>Adult dysphagia</a:t>
            </a:r>
            <a:r>
              <a:rPr lang="en-US" sz="1400" dirty="0">
                <a:latin typeface="Roboto" panose="02000000000000000000" pitchFamily="2" charset="0"/>
                <a:ea typeface="Roboto" panose="02000000000000000000" pitchFamily="2" charset="0"/>
              </a:rPr>
              <a:t>. American Speech-Language-Hearing Association. Retrieved February 4, 2022, from https://</a:t>
            </a:r>
            <a:r>
              <a:rPr lang="en-US" sz="1400" dirty="0" err="1">
                <a:latin typeface="Roboto" panose="02000000000000000000" pitchFamily="2" charset="0"/>
                <a:ea typeface="Roboto" panose="02000000000000000000" pitchFamily="2" charset="0"/>
              </a:rPr>
              <a:t>www.asha.org</a:t>
            </a:r>
            <a:r>
              <a:rPr lang="en-US" sz="1400" dirty="0">
                <a:latin typeface="Roboto" panose="02000000000000000000" pitchFamily="2" charset="0"/>
                <a:ea typeface="Roboto" panose="02000000000000000000" pitchFamily="2" charset="0"/>
              </a:rPr>
              <a:t>/practice-portal/clinical-topics/adult-dysphagia/ </a:t>
            </a:r>
            <a:endParaRPr lang="en-US" sz="1400" dirty="0">
              <a:latin typeface="Roboto" panose="02000000000000000000" pitchFamily="2" charset="0"/>
              <a:ea typeface="Roboto" panose="02000000000000000000" pitchFamily="2" charset="0"/>
              <a:cs typeface="+mn-lt"/>
            </a:endParaRPr>
          </a:p>
          <a:p>
            <a:r>
              <a:rPr lang="en-US" sz="1400" dirty="0">
                <a:latin typeface="Roboto" panose="02000000000000000000" pitchFamily="2" charset="0"/>
                <a:ea typeface="Roboto" panose="02000000000000000000" pitchFamily="2" charset="0"/>
                <a:cs typeface="+mn-lt"/>
              </a:rPr>
              <a:t>Bhattacharyya, N. (2014). The prevalence of dysphagia among adults in the United States. </a:t>
            </a:r>
            <a:r>
              <a:rPr lang="en-US" sz="1400" i="1" dirty="0">
                <a:latin typeface="Roboto" panose="02000000000000000000" pitchFamily="2" charset="0"/>
                <a:ea typeface="Roboto" panose="02000000000000000000" pitchFamily="2" charset="0"/>
                <a:cs typeface="+mn-lt"/>
              </a:rPr>
              <a:t>Otolaryngology–Head and Neck Surgery, 151,</a:t>
            </a:r>
            <a:r>
              <a:rPr lang="en-US" sz="1400" dirty="0">
                <a:latin typeface="Roboto" panose="02000000000000000000" pitchFamily="2" charset="0"/>
                <a:ea typeface="Roboto" panose="02000000000000000000" pitchFamily="2" charset="0"/>
                <a:cs typeface="+mn-lt"/>
              </a:rPr>
              <a:t> 765–769</a:t>
            </a:r>
            <a:endParaRPr lang="en-US" sz="1400" dirty="0">
              <a:latin typeface="Roboto" panose="02000000000000000000" pitchFamily="2" charset="0"/>
              <a:ea typeface="Roboto" panose="02000000000000000000" pitchFamily="2" charset="0"/>
            </a:endParaRPr>
          </a:p>
          <a:p>
            <a:r>
              <a:rPr lang="en-US" sz="1400" dirty="0" err="1">
                <a:latin typeface="Roboto"/>
                <a:ea typeface="Roboto"/>
              </a:rPr>
              <a:t>Keage</a:t>
            </a:r>
            <a:r>
              <a:rPr lang="en-US" sz="1400" dirty="0">
                <a:latin typeface="Roboto"/>
                <a:ea typeface="Roboto"/>
              </a:rPr>
              <a:t>, </a:t>
            </a:r>
            <a:r>
              <a:rPr lang="en-US" sz="1400" dirty="0" err="1">
                <a:latin typeface="Roboto"/>
                <a:ea typeface="Roboto"/>
              </a:rPr>
              <a:t>Delatycki</a:t>
            </a:r>
            <a:r>
              <a:rPr lang="en-US" sz="1400" dirty="0">
                <a:latin typeface="Roboto"/>
                <a:ea typeface="Roboto"/>
              </a:rPr>
              <a:t>, M. B., Gupta, I., </a:t>
            </a:r>
            <a:r>
              <a:rPr lang="en-US" sz="1400" dirty="0" err="1">
                <a:latin typeface="Roboto"/>
                <a:ea typeface="Roboto"/>
              </a:rPr>
              <a:t>Corben</a:t>
            </a:r>
            <a:r>
              <a:rPr lang="en-US" sz="1400" dirty="0">
                <a:latin typeface="Roboto"/>
                <a:ea typeface="Roboto"/>
              </a:rPr>
              <a:t>, L. A., &amp; Vogel, A. P. (2017). Dysphagia in Friedreich Ataxia. Dysphagia, 32(5), 626–635. </a:t>
            </a:r>
            <a:r>
              <a:rPr lang="en-US" sz="1400" dirty="0">
                <a:latin typeface="Roboto"/>
                <a:ea typeface="Roboto"/>
                <a:hlinkClick r:id="rId4"/>
              </a:rPr>
              <a:t>https://doi.org/10.1007/s00455-017-9804-4</a:t>
            </a:r>
            <a:endParaRPr lang="en-US" sz="1400" dirty="0">
              <a:latin typeface="Roboto"/>
              <a:ea typeface="Roboto"/>
            </a:endParaRPr>
          </a:p>
          <a:p>
            <a:r>
              <a:rPr lang="en-US" sz="1400" dirty="0">
                <a:latin typeface="Roboto"/>
                <a:ea typeface="Roboto"/>
              </a:rPr>
              <a:t>Nagaya, </a:t>
            </a:r>
            <a:r>
              <a:rPr lang="en-US" sz="1400" dirty="0" err="1">
                <a:latin typeface="Roboto"/>
                <a:ea typeface="Roboto"/>
              </a:rPr>
              <a:t>Kachi</a:t>
            </a:r>
            <a:r>
              <a:rPr lang="en-US" sz="1400" dirty="0">
                <a:latin typeface="Roboto"/>
                <a:ea typeface="Roboto"/>
              </a:rPr>
              <a:t>, T., Yamada, T., &amp; Sumi, Y. (2004). </a:t>
            </a:r>
            <a:r>
              <a:rPr lang="en-US" sz="1400" dirty="0" err="1">
                <a:latin typeface="Roboto"/>
                <a:ea typeface="Roboto"/>
              </a:rPr>
              <a:t>Videofluorographic</a:t>
            </a:r>
            <a:r>
              <a:rPr lang="en-US" sz="1400" dirty="0">
                <a:latin typeface="Roboto"/>
                <a:ea typeface="Roboto"/>
              </a:rPr>
              <a:t> observations on swallowing in patients with dysphagia due to neurodegenerative diseases. In Nagoya Journal of Medical Science (Vol. 67, Issues 1-2, pp. 17–23). Nagoya University School of Medicine.</a:t>
            </a:r>
          </a:p>
          <a:p>
            <a:r>
              <a:rPr lang="en-US" sz="1400" dirty="0">
                <a:latin typeface="Roboto"/>
                <a:ea typeface="Roboto"/>
              </a:rPr>
              <a:t>Swan, Speyer, R., </a:t>
            </a:r>
            <a:r>
              <a:rPr lang="en-US" sz="1400" dirty="0" err="1">
                <a:latin typeface="Roboto"/>
                <a:ea typeface="Roboto"/>
              </a:rPr>
              <a:t>Heijnen</a:t>
            </a:r>
            <a:r>
              <a:rPr lang="en-US" sz="1400" dirty="0">
                <a:latin typeface="Roboto"/>
                <a:ea typeface="Roboto"/>
              </a:rPr>
              <a:t>, B. J., Wagg, B., &amp; Cordier, R. (2015). Living with oropharyngeal dysphagia: effects of bolus modification on health-related quality of life—a systematic review. Quality of Life Research, 24(10), 2447–2456. </a:t>
            </a:r>
            <a:r>
              <a:rPr lang="en-US" sz="1400" dirty="0">
                <a:latin typeface="Roboto"/>
                <a:ea typeface="Roboto"/>
                <a:hlinkClick r:id="rId5"/>
              </a:rPr>
              <a:t>https://doi.org/10.1007/s11136-015-0990-y</a:t>
            </a:r>
            <a:endParaRPr lang="en-US" sz="1400" dirty="0">
              <a:latin typeface="Roboto" panose="02000000000000000000" pitchFamily="2" charset="0"/>
              <a:ea typeface="Roboto" panose="02000000000000000000" pitchFamily="2" charset="0"/>
            </a:endParaRPr>
          </a:p>
          <a:p>
            <a:r>
              <a:rPr lang="en-US" sz="1400" dirty="0" err="1">
                <a:latin typeface="Roboto"/>
                <a:ea typeface="Roboto"/>
              </a:rPr>
              <a:t>Rönnefarth</a:t>
            </a:r>
            <a:r>
              <a:rPr lang="en-US" sz="1400" dirty="0">
                <a:latin typeface="Roboto"/>
                <a:ea typeface="Roboto"/>
              </a:rPr>
              <a:t>, </a:t>
            </a:r>
            <a:r>
              <a:rPr lang="en-US" sz="1400" dirty="0" err="1">
                <a:latin typeface="Roboto"/>
                <a:ea typeface="Roboto"/>
              </a:rPr>
              <a:t>Hanisch</a:t>
            </a:r>
            <a:r>
              <a:rPr lang="en-US" sz="1400" dirty="0">
                <a:latin typeface="Roboto"/>
                <a:ea typeface="Roboto"/>
              </a:rPr>
              <a:t>, N., Brandt, A. U., </a:t>
            </a:r>
            <a:r>
              <a:rPr lang="en-US" sz="1400" dirty="0" err="1">
                <a:latin typeface="Roboto"/>
                <a:ea typeface="Roboto"/>
              </a:rPr>
              <a:t>Mähler</a:t>
            </a:r>
            <a:r>
              <a:rPr lang="en-US" sz="1400" dirty="0">
                <a:latin typeface="Roboto"/>
                <a:ea typeface="Roboto"/>
              </a:rPr>
              <a:t>, A., Endres, M., Paul, F., &amp; Doss, S. (2020). Dysphagia Affecting Quality of Life in Cerebellar Ataxia—a Large Survey. Cerebellum (London, England), 19(3), 437–445. https://</a:t>
            </a:r>
            <a:r>
              <a:rPr lang="en-US" sz="1400" dirty="0" err="1">
                <a:latin typeface="Roboto"/>
                <a:ea typeface="Roboto"/>
              </a:rPr>
              <a:t>doi.org</a:t>
            </a:r>
            <a:r>
              <a:rPr lang="en-US" sz="1400" dirty="0">
                <a:latin typeface="Roboto"/>
                <a:ea typeface="Roboto"/>
              </a:rPr>
              <a:t>/10.1007/s12311-020-01122-w</a:t>
            </a:r>
            <a:endParaRPr lang="en-US" sz="1400" dirty="0">
              <a:latin typeface="Roboto" panose="02000000000000000000" pitchFamily="2" charset="0"/>
              <a:ea typeface="Roboto" panose="02000000000000000000" pitchFamily="2" charset="0"/>
            </a:endParaRPr>
          </a:p>
          <a:p>
            <a:r>
              <a:rPr lang="en-US" sz="1400" dirty="0">
                <a:latin typeface="Roboto"/>
                <a:ea typeface="Roboto"/>
              </a:rPr>
              <a:t>Vogel, </a:t>
            </a:r>
            <a:r>
              <a:rPr lang="en-US" sz="1400" dirty="0" err="1">
                <a:latin typeface="Roboto"/>
                <a:ea typeface="Roboto"/>
              </a:rPr>
              <a:t>Fendel</a:t>
            </a:r>
            <a:r>
              <a:rPr lang="en-US" sz="1400" dirty="0">
                <a:latin typeface="Roboto"/>
                <a:ea typeface="Roboto"/>
              </a:rPr>
              <a:t>, L., Paige Brubacher, K., Chan, V., &amp; Maule, R. (2015). Dysphagia in spinocerebellar ataxia and multiple system atrophy-cerebellar. Speech, Language and Hearing, 18(1), 39–43. https://</a:t>
            </a:r>
            <a:r>
              <a:rPr lang="en-US" sz="1400" dirty="0" err="1">
                <a:latin typeface="Roboto"/>
                <a:ea typeface="Roboto"/>
              </a:rPr>
              <a:t>doi.org</a:t>
            </a:r>
            <a:r>
              <a:rPr lang="en-US" sz="1400" dirty="0">
                <a:latin typeface="Roboto"/>
                <a:ea typeface="Roboto"/>
              </a:rPr>
              <a:t>/10.1179/2050572814Y.0000000047</a:t>
            </a:r>
          </a:p>
        </p:txBody>
      </p:sp>
    </p:spTree>
    <p:extLst>
      <p:ext uri="{BB962C8B-B14F-4D97-AF65-F5344CB8AC3E}">
        <p14:creationId xmlns:p14="http://schemas.microsoft.com/office/powerpoint/2010/main" val="261419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pitchFamily="2" charset="0"/>
                <a:ea typeface="Roboto Black" pitchFamily="2" charset="0"/>
              </a:rPr>
              <a:t>PRESENTER DISCLOSURES</a:t>
            </a:r>
            <a:endParaRPr lang="en-US" sz="4000" b="1">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a:solidFill>
                  <a:srgbClr val="002567"/>
                </a:solidFill>
                <a:latin typeface="Roboto" panose="02000000000000000000" pitchFamily="2" charset="0"/>
                <a:ea typeface="Roboto" panose="02000000000000000000" pitchFamily="2" charset="0"/>
              </a:rPr>
              <a:t>Carolyn Buchanan and Todd R. Fix</a:t>
            </a:r>
          </a:p>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r>
              <a:rPr lang="en-US">
                <a:solidFill>
                  <a:srgbClr val="002567"/>
                </a:solidFill>
                <a:latin typeface="Roboto" panose="02000000000000000000" pitchFamily="2" charset="0"/>
                <a:ea typeface="Roboto" panose="02000000000000000000" pitchFamily="2" charset="0"/>
              </a:rPr>
              <a:t>No relationships to disclose or list</a:t>
            </a: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What is Assistive Technology?</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pPr marL="0" indent="0" algn="ctr">
              <a:buNone/>
            </a:pPr>
            <a:r>
              <a:rPr lang="en-US" i="1"/>
              <a:t>“For people without disabilities, technology makes things easier. For people with disabilities, technology makes things possible.”</a:t>
            </a:r>
          </a:p>
          <a:p>
            <a:pPr marL="0" indent="0" algn="ctr">
              <a:buNone/>
            </a:pPr>
            <a:endParaRPr lang="en-US" i="1"/>
          </a:p>
          <a:p>
            <a:pPr marL="0" indent="0" algn="ctr">
              <a:buNone/>
            </a:pPr>
            <a:r>
              <a:rPr lang="en-US" sz="1200"/>
              <a:t>PIAT web site (www.temple.edu/inst_disabilities/piat)</a:t>
            </a:r>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01770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What is Assistive Technology?</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Shape 1352">
            <a:extLst>
              <a:ext uri="{FF2B5EF4-FFF2-40B4-BE49-F238E27FC236}">
                <a16:creationId xmlns:a16="http://schemas.microsoft.com/office/drawing/2014/main" id="{49E5E0EC-B1C9-4F61-8ADE-4CEE08C54F74}"/>
              </a:ext>
            </a:extLst>
          </p:cNvPr>
          <p:cNvSpPr/>
          <p:nvPr/>
        </p:nvSpPr>
        <p:spPr>
          <a:xfrm>
            <a:off x="2277097" y="1738248"/>
            <a:ext cx="9788691" cy="1778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5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AT Device</a:t>
            </a:r>
            <a:endParaRPr sz="15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a:p>
            <a:pPr lvl="0">
              <a:defRPr sz="1800"/>
            </a:pPr>
            <a:r>
              <a:rPr lang="en-US" sz="1200">
                <a:solidFill>
                  <a:srgbClr val="003366"/>
                </a:solidFill>
                <a:latin typeface="Open Sans" panose="020B0606030504020204" pitchFamily="34" charset="0"/>
                <a:ea typeface="Open Sans" panose="020B0606030504020204" pitchFamily="34" charset="0"/>
                <a:cs typeface="Open Sans" panose="020B0606030504020204" pitchFamily="34" charset="0"/>
                <a:sym typeface="Lato Italic"/>
              </a:rPr>
              <a:t>Any item, piece of equipment of product system whether acquired commercially off-the-shelf, modified, </a:t>
            </a:r>
          </a:p>
          <a:p>
            <a:pPr lvl="0">
              <a:defRPr sz="1800"/>
            </a:pPr>
            <a:r>
              <a:rPr lang="en-US" sz="1200">
                <a:solidFill>
                  <a:srgbClr val="003366"/>
                </a:solidFill>
                <a:latin typeface="Open Sans" panose="020B0606030504020204" pitchFamily="34" charset="0"/>
                <a:ea typeface="Open Sans" panose="020B0606030504020204" pitchFamily="34" charset="0"/>
                <a:cs typeface="Open Sans" panose="020B0606030504020204" pitchFamily="34" charset="0"/>
                <a:sym typeface="Lato Italic"/>
              </a:rPr>
              <a:t>or customized that is used to increase or improve functional capabilities of individuals with disabilities.</a:t>
            </a:r>
          </a:p>
          <a:p>
            <a:pPr lvl="0">
              <a:defRPr sz="1800"/>
            </a:pPr>
            <a:endParaRPr lang="en-US" sz="900">
              <a:solidFill>
                <a:srgbClr val="003366"/>
              </a:solidFill>
              <a:latin typeface="Open Sans" panose="020B0606030504020204" pitchFamily="34" charset="0"/>
              <a:ea typeface="Open Sans" panose="020B0606030504020204" pitchFamily="34" charset="0"/>
              <a:cs typeface="Open Sans" panose="020B0606030504020204" pitchFamily="34" charset="0"/>
              <a:sym typeface="Lato Italic"/>
            </a:endParaRPr>
          </a:p>
          <a:p>
            <a:pPr lvl="0">
              <a:defRPr sz="1800"/>
            </a:pPr>
            <a:r>
              <a:rPr lang="en-US" sz="15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AT Service</a:t>
            </a:r>
          </a:p>
          <a:p>
            <a:pPr lvl="0">
              <a:defRPr sz="1800"/>
            </a:pPr>
            <a:r>
              <a:rPr lang="en-US" sz="1200">
                <a:solidFill>
                  <a:srgbClr val="003366"/>
                </a:solidFill>
                <a:latin typeface="Open Sans" panose="020B0606030504020204" pitchFamily="34" charset="0"/>
                <a:ea typeface="Open Sans" panose="020B0606030504020204" pitchFamily="34" charset="0"/>
                <a:cs typeface="Open Sans" panose="020B0606030504020204" pitchFamily="34" charset="0"/>
                <a:sym typeface="Lato Italic"/>
              </a:rPr>
              <a:t>Any Service that directly assists an individual with a disability in the selection, acquisition, or use of an assistive technology device.</a:t>
            </a:r>
          </a:p>
          <a:p>
            <a:pPr lvl="0">
              <a:defRPr sz="1800"/>
            </a:pPr>
            <a:endParaRPr lang="en-US" sz="900">
              <a:solidFill>
                <a:srgbClr val="1B2D40"/>
              </a:solidFill>
              <a:latin typeface="Open Sans" panose="020B0606030504020204" pitchFamily="34" charset="0"/>
              <a:ea typeface="Open Sans" panose="020B0606030504020204" pitchFamily="34" charset="0"/>
              <a:cs typeface="Open Sans" panose="020B0606030504020204" pitchFamily="34" charset="0"/>
              <a:sym typeface="Lato Italic"/>
            </a:endParaRPr>
          </a:p>
          <a:p>
            <a:pPr lvl="0">
              <a:defRPr sz="1800"/>
            </a:pPr>
            <a:endParaRPr lang="en-US" sz="900">
              <a:solidFill>
                <a:srgbClr val="1B2D40"/>
              </a:solidFill>
              <a:latin typeface="Open Sans" panose="020B0606030504020204" pitchFamily="34" charset="0"/>
              <a:ea typeface="Open Sans" panose="020B0606030504020204" pitchFamily="34" charset="0"/>
              <a:cs typeface="Open Sans" panose="020B0606030504020204" pitchFamily="34" charset="0"/>
              <a:sym typeface="Lato Italic"/>
            </a:endParaRPr>
          </a:p>
          <a:p>
            <a:pPr lvl="0">
              <a:defRPr sz="1800"/>
            </a:pPr>
            <a:endParaRPr lang="en-US" sz="900">
              <a:solidFill>
                <a:srgbClr val="1B2D40"/>
              </a:solidFill>
              <a:latin typeface="Open Sans" panose="020B0606030504020204" pitchFamily="34" charset="0"/>
              <a:ea typeface="Open Sans" panose="020B0606030504020204" pitchFamily="34" charset="0"/>
              <a:cs typeface="Open Sans" panose="020B0606030504020204" pitchFamily="34" charset="0"/>
              <a:sym typeface="Lato Italic"/>
            </a:endParaRPr>
          </a:p>
          <a:p>
            <a:pPr lvl="0">
              <a:defRPr sz="1800"/>
            </a:pPr>
            <a:endParaRPr lang="en-US" sz="900">
              <a:solidFill>
                <a:srgbClr val="1B2D40"/>
              </a:solidFill>
              <a:latin typeface="Open Sans" panose="020B0606030504020204" pitchFamily="34" charset="0"/>
              <a:ea typeface="Open Sans" panose="020B0606030504020204" pitchFamily="34" charset="0"/>
              <a:cs typeface="Open Sans" panose="020B0606030504020204" pitchFamily="34" charset="0"/>
              <a:sym typeface="Lato Italic"/>
            </a:endParaRPr>
          </a:p>
          <a:p>
            <a:pPr lvl="0">
              <a:defRPr sz="1800"/>
            </a:pPr>
            <a:endParaRPr sz="900">
              <a:solidFill>
                <a:srgbClr val="1B2D40"/>
              </a:solidFill>
              <a:latin typeface="Open Sans" panose="020B0606030504020204" pitchFamily="34" charset="0"/>
              <a:ea typeface="Open Sans" panose="020B0606030504020204" pitchFamily="34" charset="0"/>
              <a:cs typeface="Open Sans" panose="020B0606030504020204" pitchFamily="34" charset="0"/>
              <a:sym typeface="Lato Italic"/>
            </a:endParaRPr>
          </a:p>
        </p:txBody>
      </p:sp>
      <p:pic>
        <p:nvPicPr>
          <p:cNvPr id="10" name="Picture 9" descr="Icon&#10;&#10;Description automatically generated">
            <a:extLst>
              <a:ext uri="{FF2B5EF4-FFF2-40B4-BE49-F238E27FC236}">
                <a16:creationId xmlns:a16="http://schemas.microsoft.com/office/drawing/2014/main" id="{06886613-87ED-4C00-BCD3-C4D9550FB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911" y="3470923"/>
            <a:ext cx="954110" cy="954110"/>
          </a:xfrm>
          <a:prstGeom prst="rect">
            <a:avLst/>
          </a:prstGeom>
        </p:spPr>
      </p:pic>
      <p:pic>
        <p:nvPicPr>
          <p:cNvPr id="14" name="Picture 13" descr="Icon&#10;&#10;Description automatically generated">
            <a:extLst>
              <a:ext uri="{FF2B5EF4-FFF2-40B4-BE49-F238E27FC236}">
                <a16:creationId xmlns:a16="http://schemas.microsoft.com/office/drawing/2014/main" id="{968C2D04-13C1-4237-825F-6237042D4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464" y="3456729"/>
            <a:ext cx="954110" cy="954110"/>
          </a:xfrm>
          <a:prstGeom prst="rect">
            <a:avLst/>
          </a:prstGeom>
        </p:spPr>
      </p:pic>
      <p:pic>
        <p:nvPicPr>
          <p:cNvPr id="15" name="Picture 14" descr="Icon&#10;&#10;Description automatically generated">
            <a:extLst>
              <a:ext uri="{FF2B5EF4-FFF2-40B4-BE49-F238E27FC236}">
                <a16:creationId xmlns:a16="http://schemas.microsoft.com/office/drawing/2014/main" id="{D4416CFD-0DDB-459C-B9A0-9AFF6DB1F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3946" y="3470923"/>
            <a:ext cx="954110" cy="954110"/>
          </a:xfrm>
          <a:prstGeom prst="rect">
            <a:avLst/>
          </a:prstGeom>
        </p:spPr>
      </p:pic>
      <p:pic>
        <p:nvPicPr>
          <p:cNvPr id="16" name="Picture 15" descr="Icon&#10;&#10;Description automatically generated">
            <a:extLst>
              <a:ext uri="{FF2B5EF4-FFF2-40B4-BE49-F238E27FC236}">
                <a16:creationId xmlns:a16="http://schemas.microsoft.com/office/drawing/2014/main" id="{F5856DD5-7FB3-467B-A235-62CAC17C5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4406" y="3456729"/>
            <a:ext cx="954110" cy="954110"/>
          </a:xfrm>
          <a:prstGeom prst="rect">
            <a:avLst/>
          </a:prstGeom>
        </p:spPr>
      </p:pic>
      <p:pic>
        <p:nvPicPr>
          <p:cNvPr id="17" name="Picture 16" descr="Icon&#10;&#10;Description automatically generated">
            <a:extLst>
              <a:ext uri="{FF2B5EF4-FFF2-40B4-BE49-F238E27FC236}">
                <a16:creationId xmlns:a16="http://schemas.microsoft.com/office/drawing/2014/main" id="{3FC0F091-5895-47BC-970F-7500BCF343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9637" y="3428998"/>
            <a:ext cx="954110" cy="954110"/>
          </a:xfrm>
          <a:prstGeom prst="rect">
            <a:avLst/>
          </a:prstGeom>
        </p:spPr>
      </p:pic>
      <p:pic>
        <p:nvPicPr>
          <p:cNvPr id="18" name="Picture 17" descr="Icon&#10;&#10;Description automatically generated">
            <a:extLst>
              <a:ext uri="{FF2B5EF4-FFF2-40B4-BE49-F238E27FC236}">
                <a16:creationId xmlns:a16="http://schemas.microsoft.com/office/drawing/2014/main" id="{93895384-1AAA-41C5-BE18-842F84744D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6911" y="5278083"/>
            <a:ext cx="954110" cy="954110"/>
          </a:xfrm>
          <a:prstGeom prst="rect">
            <a:avLst/>
          </a:prstGeom>
        </p:spPr>
      </p:pic>
      <p:pic>
        <p:nvPicPr>
          <p:cNvPr id="19" name="Picture 18" descr="Icon&#10;&#10;Description automatically generated">
            <a:extLst>
              <a:ext uri="{FF2B5EF4-FFF2-40B4-BE49-F238E27FC236}">
                <a16:creationId xmlns:a16="http://schemas.microsoft.com/office/drawing/2014/main" id="{ED808F62-8738-4C40-8876-4B43AABB78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8464" y="5316159"/>
            <a:ext cx="954110" cy="954110"/>
          </a:xfrm>
          <a:prstGeom prst="rect">
            <a:avLst/>
          </a:prstGeom>
        </p:spPr>
      </p:pic>
      <p:pic>
        <p:nvPicPr>
          <p:cNvPr id="20" name="Picture 19" descr="Icon&#10;&#10;Description automatically generated">
            <a:extLst>
              <a:ext uri="{FF2B5EF4-FFF2-40B4-BE49-F238E27FC236}">
                <a16:creationId xmlns:a16="http://schemas.microsoft.com/office/drawing/2014/main" id="{55D18053-ED8C-44E1-9B0B-E85677E835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4148" y="5278083"/>
            <a:ext cx="954110" cy="954110"/>
          </a:xfrm>
          <a:prstGeom prst="rect">
            <a:avLst/>
          </a:prstGeom>
        </p:spPr>
      </p:pic>
      <p:pic>
        <p:nvPicPr>
          <p:cNvPr id="21" name="Picture 20" descr="Icon&#10;&#10;Description automatically generated">
            <a:extLst>
              <a:ext uri="{FF2B5EF4-FFF2-40B4-BE49-F238E27FC236}">
                <a16:creationId xmlns:a16="http://schemas.microsoft.com/office/drawing/2014/main" id="{16DA6C52-B64F-435E-9A3E-1D83A6C8D0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4406" y="5261883"/>
            <a:ext cx="970310" cy="970310"/>
          </a:xfrm>
          <a:prstGeom prst="rect">
            <a:avLst/>
          </a:prstGeom>
        </p:spPr>
      </p:pic>
      <p:pic>
        <p:nvPicPr>
          <p:cNvPr id="22" name="Picture 21" descr="Icon&#10;&#10;Description automatically generated">
            <a:extLst>
              <a:ext uri="{FF2B5EF4-FFF2-40B4-BE49-F238E27FC236}">
                <a16:creationId xmlns:a16="http://schemas.microsoft.com/office/drawing/2014/main" id="{4D849669-3275-40D1-A3B2-55785776EB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79637" y="5261883"/>
            <a:ext cx="970310" cy="970310"/>
          </a:xfrm>
          <a:prstGeom prst="rect">
            <a:avLst/>
          </a:prstGeom>
        </p:spPr>
      </p:pic>
      <p:sp>
        <p:nvSpPr>
          <p:cNvPr id="23" name="Shape 1367">
            <a:extLst>
              <a:ext uri="{FF2B5EF4-FFF2-40B4-BE49-F238E27FC236}">
                <a16:creationId xmlns:a16="http://schemas.microsoft.com/office/drawing/2014/main" id="{92DEB22B-5473-478F-A85E-F3510764EA02}"/>
              </a:ext>
            </a:extLst>
          </p:cNvPr>
          <p:cNvSpPr/>
          <p:nvPr/>
        </p:nvSpPr>
        <p:spPr>
          <a:xfrm>
            <a:off x="2532277" y="4579602"/>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VISION</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24" name="Shape 1364">
            <a:extLst>
              <a:ext uri="{FF2B5EF4-FFF2-40B4-BE49-F238E27FC236}">
                <a16:creationId xmlns:a16="http://schemas.microsoft.com/office/drawing/2014/main" id="{3A82D117-E5DA-497C-A512-60E3DE992464}"/>
              </a:ext>
            </a:extLst>
          </p:cNvPr>
          <p:cNvSpPr/>
          <p:nvPr/>
        </p:nvSpPr>
        <p:spPr>
          <a:xfrm>
            <a:off x="3694430" y="4593796"/>
            <a:ext cx="2093527" cy="3756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SPEECH COMMUNICATION</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25" name="Shape 1373">
            <a:extLst>
              <a:ext uri="{FF2B5EF4-FFF2-40B4-BE49-F238E27FC236}">
                <a16:creationId xmlns:a16="http://schemas.microsoft.com/office/drawing/2014/main" id="{C2058B0A-CE62-467A-9129-7172688E9F48}"/>
              </a:ext>
            </a:extLst>
          </p:cNvPr>
          <p:cNvSpPr/>
          <p:nvPr/>
        </p:nvSpPr>
        <p:spPr>
          <a:xfrm>
            <a:off x="6316823" y="4593797"/>
            <a:ext cx="1496550" cy="3756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HEARING</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27" name="Shape 1370">
            <a:extLst>
              <a:ext uri="{FF2B5EF4-FFF2-40B4-BE49-F238E27FC236}">
                <a16:creationId xmlns:a16="http://schemas.microsoft.com/office/drawing/2014/main" id="{B7A60C89-CC6F-4655-BDDA-C26CE1AD64BC}"/>
              </a:ext>
            </a:extLst>
          </p:cNvPr>
          <p:cNvSpPr/>
          <p:nvPr/>
        </p:nvSpPr>
        <p:spPr>
          <a:xfrm>
            <a:off x="8102130" y="4533579"/>
            <a:ext cx="1660994" cy="6864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COMPUTERS AND RELATED PERIPHERALS</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28" name="Shape 1376">
            <a:extLst>
              <a:ext uri="{FF2B5EF4-FFF2-40B4-BE49-F238E27FC236}">
                <a16:creationId xmlns:a16="http://schemas.microsoft.com/office/drawing/2014/main" id="{D46CBBE6-2B64-42ED-981F-995B35D0A774}"/>
              </a:ext>
            </a:extLst>
          </p:cNvPr>
          <p:cNvSpPr/>
          <p:nvPr/>
        </p:nvSpPr>
        <p:spPr>
          <a:xfrm>
            <a:off x="10073222" y="4527842"/>
            <a:ext cx="1666514"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MOBILITY, SEATING, AND POSITIONING</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29" name="Shape 1367">
            <a:extLst>
              <a:ext uri="{FF2B5EF4-FFF2-40B4-BE49-F238E27FC236}">
                <a16:creationId xmlns:a16="http://schemas.microsoft.com/office/drawing/2014/main" id="{CE098566-1BB1-4497-918E-D4DA718A53BD}"/>
              </a:ext>
            </a:extLst>
          </p:cNvPr>
          <p:cNvSpPr/>
          <p:nvPr/>
        </p:nvSpPr>
        <p:spPr>
          <a:xfrm>
            <a:off x="2119089" y="6446031"/>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COMPUTER ACCESS</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30" name="Shape 1367">
            <a:extLst>
              <a:ext uri="{FF2B5EF4-FFF2-40B4-BE49-F238E27FC236}">
                <a16:creationId xmlns:a16="http://schemas.microsoft.com/office/drawing/2014/main" id="{4141F695-9C3B-4AC1-9B9B-03F7938AFB60}"/>
              </a:ext>
            </a:extLst>
          </p:cNvPr>
          <p:cNvSpPr/>
          <p:nvPr/>
        </p:nvSpPr>
        <p:spPr>
          <a:xfrm>
            <a:off x="3696962" y="6398008"/>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VEHICLE MODIFICATION AND TRANSPORTATION</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31" name="Shape 1367">
            <a:extLst>
              <a:ext uri="{FF2B5EF4-FFF2-40B4-BE49-F238E27FC236}">
                <a16:creationId xmlns:a16="http://schemas.microsoft.com/office/drawing/2014/main" id="{BB0B036E-9073-4EEC-9B59-44CA6273D183}"/>
              </a:ext>
            </a:extLst>
          </p:cNvPr>
          <p:cNvSpPr/>
          <p:nvPr/>
        </p:nvSpPr>
        <p:spPr>
          <a:xfrm>
            <a:off x="6365254" y="6398008"/>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DAILY </a:t>
            </a:r>
          </a:p>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LIVING</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32" name="Shape 1367">
            <a:extLst>
              <a:ext uri="{FF2B5EF4-FFF2-40B4-BE49-F238E27FC236}">
                <a16:creationId xmlns:a16="http://schemas.microsoft.com/office/drawing/2014/main" id="{934A33C7-9078-45DC-9197-D1FB4D759EE8}"/>
              </a:ext>
            </a:extLst>
          </p:cNvPr>
          <p:cNvSpPr/>
          <p:nvPr/>
        </p:nvSpPr>
        <p:spPr>
          <a:xfrm>
            <a:off x="8050281" y="6372301"/>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ENVIRONMENTAL ADAPTATIONS</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
        <p:nvSpPr>
          <p:cNvPr id="33" name="Shape 1367">
            <a:extLst>
              <a:ext uri="{FF2B5EF4-FFF2-40B4-BE49-F238E27FC236}">
                <a16:creationId xmlns:a16="http://schemas.microsoft.com/office/drawing/2014/main" id="{541C31B1-FFE6-489F-9C72-0B09AF962B0A}"/>
              </a:ext>
            </a:extLst>
          </p:cNvPr>
          <p:cNvSpPr/>
          <p:nvPr/>
        </p:nvSpPr>
        <p:spPr>
          <a:xfrm>
            <a:off x="10155707" y="6372301"/>
            <a:ext cx="2324307" cy="7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RECREATION, SPORTS </a:t>
            </a:r>
          </a:p>
          <a:p>
            <a:pPr lvl="0">
              <a:defRPr sz="1800"/>
            </a:pPr>
            <a:r>
              <a:rPr lang="en-US"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rPr>
              <a:t>AND LEISURE</a:t>
            </a:r>
            <a:endParaRPr sz="1200" b="1">
              <a:solidFill>
                <a:srgbClr val="003366"/>
              </a:solidFill>
              <a:latin typeface="Open Sans" panose="020B0606030504020204" pitchFamily="34" charset="0"/>
              <a:ea typeface="Open Sans" panose="020B0606030504020204" pitchFamily="34" charset="0"/>
              <a:cs typeface="Open Sans" panose="020B0606030504020204" pitchFamily="34" charset="0"/>
              <a:sym typeface="Lato Black"/>
            </a:endParaRPr>
          </a:p>
        </p:txBody>
      </p:sp>
    </p:spTree>
    <p:extLst>
      <p:ext uri="{BB962C8B-B14F-4D97-AF65-F5344CB8AC3E}">
        <p14:creationId xmlns:p14="http://schemas.microsoft.com/office/powerpoint/2010/main" val="38413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a:ea typeface="Roboto Black"/>
              </a:rPr>
              <a:t>Assistive Technology and Ataxia</a:t>
            </a:r>
            <a:endParaRPr lang="en-US" dirty="0"/>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4098" name="Picture 2" descr="Lack of Coordination infographic">
            <a:extLst>
              <a:ext uri="{FF2B5EF4-FFF2-40B4-BE49-F238E27FC236}">
                <a16:creationId xmlns:a16="http://schemas.microsoft.com/office/drawing/2014/main" id="{846B710B-4A9F-4BDF-9B79-7D7A05255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681" y="1652690"/>
            <a:ext cx="3865670" cy="4640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6033AA-64CC-489A-8443-3E211CB6882F}"/>
              </a:ext>
            </a:extLst>
          </p:cNvPr>
          <p:cNvSpPr txBox="1"/>
          <p:nvPr/>
        </p:nvSpPr>
        <p:spPr>
          <a:xfrm>
            <a:off x="2704290" y="6365555"/>
            <a:ext cx="2879443" cy="276999"/>
          </a:xfrm>
          <a:prstGeom prst="rect">
            <a:avLst/>
          </a:prstGeom>
          <a:noFill/>
        </p:spPr>
        <p:txBody>
          <a:bodyPr wrap="none" rtlCol="0">
            <a:spAutoFit/>
          </a:bodyPr>
          <a:lstStyle/>
          <a:p>
            <a:r>
              <a:rPr lang="en-US" sz="1200"/>
              <a:t>Image from the National Ataxia Foundation</a:t>
            </a:r>
          </a:p>
        </p:txBody>
      </p:sp>
      <p:sp>
        <p:nvSpPr>
          <p:cNvPr id="7" name="TextBox 6">
            <a:extLst>
              <a:ext uri="{FF2B5EF4-FFF2-40B4-BE49-F238E27FC236}">
                <a16:creationId xmlns:a16="http://schemas.microsoft.com/office/drawing/2014/main" id="{201A4929-34CB-4D95-82D1-AE2C261EB54B}"/>
              </a:ext>
            </a:extLst>
          </p:cNvPr>
          <p:cNvSpPr txBox="1"/>
          <p:nvPr/>
        </p:nvSpPr>
        <p:spPr>
          <a:xfrm>
            <a:off x="7348830" y="2137584"/>
            <a:ext cx="4406463" cy="1477328"/>
          </a:xfrm>
          <a:prstGeom prst="rect">
            <a:avLst/>
          </a:prstGeom>
          <a:noFill/>
        </p:spPr>
        <p:txBody>
          <a:bodyPr wrap="none" rtlCol="0">
            <a:spAutoFit/>
          </a:bodyPr>
          <a:lstStyle/>
          <a:p>
            <a:pPr marL="285750" indent="-285750">
              <a:buFont typeface="Arial" panose="020B0604020202020204" pitchFamily="34" charset="0"/>
              <a:buChar char="•"/>
            </a:pPr>
            <a:r>
              <a:rPr lang="en-US"/>
              <a:t>Ataxia has great variability in presentation</a:t>
            </a:r>
          </a:p>
          <a:p>
            <a:pPr marL="742950" lvl="1" indent="-285750">
              <a:buFont typeface="Arial" panose="020B0604020202020204" pitchFamily="34" charset="0"/>
              <a:buChar char="•"/>
            </a:pPr>
            <a:r>
              <a:rPr lang="en-US"/>
              <a:t>Severity</a:t>
            </a:r>
          </a:p>
          <a:p>
            <a:pPr marL="742950" lvl="1" indent="-285750">
              <a:buFont typeface="Arial" panose="020B0604020202020204" pitchFamily="34" charset="0"/>
              <a:buChar char="•"/>
            </a:pPr>
            <a:r>
              <a:rPr lang="en-US"/>
              <a:t>Age of onset</a:t>
            </a:r>
          </a:p>
          <a:p>
            <a:pPr marL="742950" lvl="1" indent="-285750">
              <a:buFont typeface="Arial" panose="020B0604020202020204" pitchFamily="34" charset="0"/>
              <a:buChar char="•"/>
            </a:pPr>
            <a:r>
              <a:rPr lang="en-US"/>
              <a:t>Presentation</a:t>
            </a:r>
          </a:p>
          <a:p>
            <a:pPr marL="742950" lvl="1" indent="-285750">
              <a:buFont typeface="Arial" panose="020B0604020202020204" pitchFamily="34" charset="0"/>
              <a:buChar char="•"/>
            </a:pPr>
            <a:r>
              <a:rPr lang="en-US"/>
              <a:t>Co-morbidities</a:t>
            </a:r>
          </a:p>
        </p:txBody>
      </p:sp>
      <p:sp>
        <p:nvSpPr>
          <p:cNvPr id="8" name="TextBox 7">
            <a:extLst>
              <a:ext uri="{FF2B5EF4-FFF2-40B4-BE49-F238E27FC236}">
                <a16:creationId xmlns:a16="http://schemas.microsoft.com/office/drawing/2014/main" id="{51283DF4-813F-4CE2-BD26-AA6605AFB946}"/>
              </a:ext>
            </a:extLst>
          </p:cNvPr>
          <p:cNvSpPr txBox="1"/>
          <p:nvPr/>
        </p:nvSpPr>
        <p:spPr>
          <a:xfrm>
            <a:off x="7348830" y="3972736"/>
            <a:ext cx="4711148" cy="923330"/>
          </a:xfrm>
          <a:prstGeom prst="rect">
            <a:avLst/>
          </a:prstGeom>
          <a:noFill/>
        </p:spPr>
        <p:txBody>
          <a:bodyPr wrap="square" rtlCol="0">
            <a:spAutoFit/>
          </a:bodyPr>
          <a:lstStyle/>
          <a:p>
            <a:pPr marL="285750" indent="-285750">
              <a:buFont typeface="Arial" panose="020B0604020202020204" pitchFamily="34" charset="0"/>
              <a:buChar char="•"/>
            </a:pPr>
            <a:r>
              <a:rPr lang="en-US"/>
              <a:t>Assistive technology recommendations will vary based on symptoms, environment, and use</a:t>
            </a:r>
          </a:p>
        </p:txBody>
      </p:sp>
    </p:spTree>
    <p:extLst>
      <p:ext uri="{BB962C8B-B14F-4D97-AF65-F5344CB8AC3E}">
        <p14:creationId xmlns:p14="http://schemas.microsoft.com/office/powerpoint/2010/main" val="27468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a:ea typeface="Roboto Black"/>
              </a:rPr>
              <a:t>Mobility &amp; Positioning</a:t>
            </a: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a:extLst>
              <a:ext uri="{FF2B5EF4-FFF2-40B4-BE49-F238E27FC236}">
                <a16:creationId xmlns:a16="http://schemas.microsoft.com/office/drawing/2014/main" id="{D3B64948-F977-4B03-9C4B-28108FD4415D}"/>
              </a:ext>
            </a:extLst>
          </p:cNvPr>
          <p:cNvPicPr>
            <a:picLocks noGrp="1" noChangeAspect="1" noChangeArrowheads="1"/>
          </p:cNvPicPr>
          <p:nvPr/>
        </p:nvPicPr>
        <p:blipFill>
          <a:blip r:embed="rId4" cstate="print"/>
          <a:srcRect/>
          <a:stretch>
            <a:fillRect/>
          </a:stretch>
        </p:blipFill>
        <p:spPr>
          <a:xfrm>
            <a:off x="2437120" y="2043289"/>
            <a:ext cx="2554171" cy="3557066"/>
          </a:xfrm>
          <a:prstGeom prst="rect">
            <a:avLst/>
          </a:prstGeom>
          <a:ln/>
        </p:spPr>
      </p:pic>
      <p:sp>
        <p:nvSpPr>
          <p:cNvPr id="10" name="TextBox 9">
            <a:extLst>
              <a:ext uri="{FF2B5EF4-FFF2-40B4-BE49-F238E27FC236}">
                <a16:creationId xmlns:a16="http://schemas.microsoft.com/office/drawing/2014/main" id="{3B23F813-BB60-4362-8D9B-310FD4CABBDE}"/>
              </a:ext>
            </a:extLst>
          </p:cNvPr>
          <p:cNvSpPr txBox="1"/>
          <p:nvPr/>
        </p:nvSpPr>
        <p:spPr>
          <a:xfrm>
            <a:off x="2601721" y="5699973"/>
            <a:ext cx="2224968" cy="2975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rtl="0" latinLnBrk="1" hangingPunct="0"/>
            <a:r>
              <a:rPr lang="en-US" altLang="en-US" sz="800">
                <a:latin typeface="Times" charset="0"/>
              </a:rPr>
              <a:t>Photo from Exceptional Parent magazine, Sept. 2000</a:t>
            </a:r>
          </a:p>
          <a:p>
            <a:pPr algn="ctr" defTabSz="412750" latinLnBrk="1" hangingPunct="0"/>
            <a:endParaRPr lang="en-US" sz="800">
              <a:solidFill>
                <a:srgbClr val="000000"/>
              </a:solidFill>
              <a:sym typeface="Helvetica Light"/>
            </a:endParaRPr>
          </a:p>
        </p:txBody>
      </p:sp>
      <p:pic>
        <p:nvPicPr>
          <p:cNvPr id="14" name="Picture 13">
            <a:extLst>
              <a:ext uri="{FF2B5EF4-FFF2-40B4-BE49-F238E27FC236}">
                <a16:creationId xmlns:a16="http://schemas.microsoft.com/office/drawing/2014/main" id="{35F91175-3996-4570-8564-F899715C82D6}"/>
              </a:ext>
            </a:extLst>
          </p:cNvPr>
          <p:cNvPicPr>
            <a:picLocks noChangeAspect="1" noChangeArrowheads="1"/>
          </p:cNvPicPr>
          <p:nvPr/>
        </p:nvPicPr>
        <p:blipFill>
          <a:blip r:embed="rId5" cstate="print"/>
          <a:srcRect/>
          <a:stretch>
            <a:fillRect/>
          </a:stretch>
        </p:blipFill>
        <p:spPr bwMode="auto">
          <a:xfrm>
            <a:off x="5575858" y="2085979"/>
            <a:ext cx="1624853" cy="1420538"/>
          </a:xfrm>
          <a:prstGeom prst="rect">
            <a:avLst/>
          </a:prstGeom>
          <a:noFill/>
        </p:spPr>
      </p:pic>
      <p:sp>
        <p:nvSpPr>
          <p:cNvPr id="15" name="Rectangle 14">
            <a:extLst>
              <a:ext uri="{FF2B5EF4-FFF2-40B4-BE49-F238E27FC236}">
                <a16:creationId xmlns:a16="http://schemas.microsoft.com/office/drawing/2014/main" id="{79F71BAC-2D9B-4BB4-AB56-7FD627B326FE}"/>
              </a:ext>
            </a:extLst>
          </p:cNvPr>
          <p:cNvSpPr/>
          <p:nvPr/>
        </p:nvSpPr>
        <p:spPr>
          <a:xfrm>
            <a:off x="5683604" y="3774586"/>
            <a:ext cx="1409360" cy="215444"/>
          </a:xfrm>
          <a:prstGeom prst="rect">
            <a:avLst/>
          </a:prstGeom>
        </p:spPr>
        <p:txBody>
          <a:bodyPr wrap="none">
            <a:spAutoFit/>
          </a:bodyPr>
          <a:lstStyle/>
          <a:p>
            <a:pPr eaLnBrk="0" hangingPunct="0">
              <a:spcBef>
                <a:spcPct val="50000"/>
              </a:spcBef>
            </a:pPr>
            <a:r>
              <a:rPr lang="en-US" altLang="en-US" sz="800">
                <a:latin typeface="Times" charset="0"/>
              </a:rPr>
              <a:t>Photos from Sunrise Medical </a:t>
            </a:r>
          </a:p>
        </p:txBody>
      </p:sp>
      <p:pic>
        <p:nvPicPr>
          <p:cNvPr id="16" name="Picture 15">
            <a:extLst>
              <a:ext uri="{FF2B5EF4-FFF2-40B4-BE49-F238E27FC236}">
                <a16:creationId xmlns:a16="http://schemas.microsoft.com/office/drawing/2014/main" id="{D8BF55BA-2C59-45A9-9618-20E73B5938AE}"/>
              </a:ext>
            </a:extLst>
          </p:cNvPr>
          <p:cNvPicPr>
            <a:picLocks noChangeAspect="1" noChangeArrowheads="1"/>
          </p:cNvPicPr>
          <p:nvPr/>
        </p:nvPicPr>
        <p:blipFill>
          <a:blip r:embed="rId6" cstate="print"/>
          <a:srcRect r="35294" b="21428"/>
          <a:stretch>
            <a:fillRect/>
          </a:stretch>
        </p:blipFill>
        <p:spPr bwMode="auto">
          <a:xfrm>
            <a:off x="5606811" y="4300789"/>
            <a:ext cx="1610921" cy="1299566"/>
          </a:xfrm>
          <a:prstGeom prst="rect">
            <a:avLst/>
          </a:prstGeom>
          <a:noFill/>
        </p:spPr>
      </p:pic>
      <p:sp>
        <p:nvSpPr>
          <p:cNvPr id="17" name="TextBox 16">
            <a:extLst>
              <a:ext uri="{FF2B5EF4-FFF2-40B4-BE49-F238E27FC236}">
                <a16:creationId xmlns:a16="http://schemas.microsoft.com/office/drawing/2014/main" id="{5DA7BD38-C7B7-4CC9-B14C-2ADB6F0E7239}"/>
              </a:ext>
            </a:extLst>
          </p:cNvPr>
          <p:cNvSpPr txBox="1"/>
          <p:nvPr/>
        </p:nvSpPr>
        <p:spPr>
          <a:xfrm>
            <a:off x="8361434" y="3087219"/>
            <a:ext cx="3353547" cy="15901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342900" indent="-342900" defTabSz="412750" latinLnBrk="1" hangingPunct="0">
              <a:buFont typeface="Wingdings" panose="05000000000000000000" pitchFamily="2" charset="2"/>
              <a:buChar char="ü"/>
            </a:pPr>
            <a:r>
              <a:rPr lang="en-US" sz="2500">
                <a:solidFill>
                  <a:srgbClr val="000000"/>
                </a:solidFill>
                <a:sym typeface="Helvetica Light"/>
              </a:rPr>
              <a:t>Wheelchairs</a:t>
            </a:r>
          </a:p>
          <a:p>
            <a:pPr marL="342900" indent="-342900" defTabSz="412750" latinLnBrk="1" hangingPunct="0">
              <a:buFont typeface="Wingdings" panose="05000000000000000000" pitchFamily="2" charset="2"/>
              <a:buChar char="ü"/>
            </a:pPr>
            <a:r>
              <a:rPr lang="en-US" sz="2500">
                <a:solidFill>
                  <a:srgbClr val="000000"/>
                </a:solidFill>
                <a:sym typeface="Helvetica Light"/>
              </a:rPr>
              <a:t>Standers</a:t>
            </a:r>
          </a:p>
          <a:p>
            <a:pPr marL="342900" indent="-342900" defTabSz="412750" latinLnBrk="1" hangingPunct="0">
              <a:buFont typeface="Wingdings" panose="05000000000000000000" pitchFamily="2" charset="2"/>
              <a:buChar char="ü"/>
            </a:pPr>
            <a:r>
              <a:rPr lang="en-US" sz="2500">
                <a:solidFill>
                  <a:srgbClr val="000000"/>
                </a:solidFill>
                <a:sym typeface="Helvetica Light"/>
              </a:rPr>
              <a:t>Walkers/Canes</a:t>
            </a:r>
            <a:endParaRPr lang="en-US" sz="900">
              <a:solidFill>
                <a:srgbClr val="000000"/>
              </a:solidFill>
            </a:endParaRPr>
          </a:p>
          <a:p>
            <a:pPr marL="342900" indent="-342900" defTabSz="412750" latinLnBrk="1" hangingPunct="0">
              <a:buFont typeface="Wingdings" panose="05000000000000000000" pitchFamily="2" charset="2"/>
              <a:buChar char="ü"/>
            </a:pPr>
            <a:r>
              <a:rPr lang="en-US" sz="2500">
                <a:solidFill>
                  <a:srgbClr val="000000"/>
                </a:solidFill>
                <a:sym typeface="Helvetica Light"/>
              </a:rPr>
              <a:t>Alternative positioning</a:t>
            </a:r>
          </a:p>
        </p:txBody>
      </p:sp>
    </p:spTree>
    <p:extLst>
      <p:ext uri="{BB962C8B-B14F-4D97-AF65-F5344CB8AC3E}">
        <p14:creationId xmlns:p14="http://schemas.microsoft.com/office/powerpoint/2010/main" val="423091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Architectural Adaptations</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TextBox 7">
            <a:extLst>
              <a:ext uri="{FF2B5EF4-FFF2-40B4-BE49-F238E27FC236}">
                <a16:creationId xmlns:a16="http://schemas.microsoft.com/office/drawing/2014/main" id="{2C595435-F7A4-430D-9597-A88D0B8851CD}"/>
              </a:ext>
            </a:extLst>
          </p:cNvPr>
          <p:cNvSpPr txBox="1"/>
          <p:nvPr/>
        </p:nvSpPr>
        <p:spPr>
          <a:xfrm>
            <a:off x="4532931" y="1758605"/>
            <a:ext cx="9284593" cy="7899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rtl="0" latinLnBrk="1" hangingPunct="0"/>
            <a:r>
              <a:rPr lang="en-US" altLang="en-US" sz="1600"/>
              <a:t>Citizens have a right to a physically accessible environment                    				</a:t>
            </a:r>
          </a:p>
          <a:p>
            <a:pPr rtl="0" latinLnBrk="1" hangingPunct="0"/>
            <a:r>
              <a:rPr lang="en-US" altLang="en-US" sz="1600" i="1"/>
              <a:t>PL 101-336- Americans with Disabilities Act</a:t>
            </a:r>
          </a:p>
          <a:p>
            <a:pPr algn="ctr" defTabSz="412750" latinLnBrk="1" hangingPunct="0"/>
            <a:endParaRPr lang="en-US" sz="1600">
              <a:solidFill>
                <a:srgbClr val="000000"/>
              </a:solidFill>
              <a:sym typeface="Helvetica Light"/>
            </a:endParaRPr>
          </a:p>
        </p:txBody>
      </p:sp>
      <p:sp>
        <p:nvSpPr>
          <p:cNvPr id="10" name="Rectangle 9">
            <a:extLst>
              <a:ext uri="{FF2B5EF4-FFF2-40B4-BE49-F238E27FC236}">
                <a16:creationId xmlns:a16="http://schemas.microsoft.com/office/drawing/2014/main" id="{722F1DA6-124E-4AFA-AD5F-C130AD7A3463}"/>
              </a:ext>
            </a:extLst>
          </p:cNvPr>
          <p:cNvSpPr/>
          <p:nvPr/>
        </p:nvSpPr>
        <p:spPr>
          <a:xfrm>
            <a:off x="2223581" y="2701031"/>
            <a:ext cx="6096000" cy="3083921"/>
          </a:xfrm>
          <a:prstGeom prst="rect">
            <a:avLst/>
          </a:prstGeom>
        </p:spPr>
        <p:txBody>
          <a:bodyPr>
            <a:spAutoFit/>
          </a:bodyPr>
          <a:lstStyle/>
          <a:p>
            <a:pPr algn="l">
              <a:lnSpc>
                <a:spcPct val="90000"/>
              </a:lnSpc>
            </a:pPr>
            <a:r>
              <a:rPr lang="en-US" altLang="en-US" sz="2400"/>
              <a:t>Modifications include:</a:t>
            </a:r>
          </a:p>
          <a:p>
            <a:pPr algn="l">
              <a:lnSpc>
                <a:spcPct val="90000"/>
              </a:lnSpc>
            </a:pPr>
            <a:endParaRPr lang="en-US" altLang="en-US" sz="2400"/>
          </a:p>
          <a:p>
            <a:pPr lvl="1" algn="l">
              <a:lnSpc>
                <a:spcPct val="90000"/>
              </a:lnSpc>
              <a:buFont typeface="Wingdings" pitchFamily="2" charset="2"/>
              <a:buChar char="Ø"/>
            </a:pPr>
            <a:r>
              <a:rPr lang="en-US" altLang="en-US" sz="2400"/>
              <a:t>Ramps</a:t>
            </a:r>
          </a:p>
          <a:p>
            <a:pPr lvl="1" algn="l">
              <a:lnSpc>
                <a:spcPct val="90000"/>
              </a:lnSpc>
              <a:buFont typeface="Wingdings" pitchFamily="2" charset="2"/>
              <a:buChar char="Ø"/>
            </a:pPr>
            <a:r>
              <a:rPr lang="en-US" altLang="en-US" sz="2400"/>
              <a:t>Braille signs</a:t>
            </a:r>
          </a:p>
          <a:p>
            <a:pPr lvl="1" algn="l">
              <a:lnSpc>
                <a:spcPct val="90000"/>
              </a:lnSpc>
              <a:buFont typeface="Wingdings" pitchFamily="2" charset="2"/>
              <a:buChar char="Ø"/>
            </a:pPr>
            <a:r>
              <a:rPr lang="en-US" altLang="en-US" sz="2400"/>
              <a:t>Elevators </a:t>
            </a:r>
          </a:p>
          <a:p>
            <a:pPr lvl="1" algn="l">
              <a:lnSpc>
                <a:spcPct val="90000"/>
              </a:lnSpc>
              <a:buFont typeface="Wingdings" pitchFamily="2" charset="2"/>
              <a:buChar char="Ø"/>
            </a:pPr>
            <a:r>
              <a:rPr lang="en-US" altLang="en-US" sz="2400"/>
              <a:t>Accessible restrooms</a:t>
            </a:r>
          </a:p>
          <a:p>
            <a:pPr lvl="1" algn="l">
              <a:lnSpc>
                <a:spcPct val="90000"/>
              </a:lnSpc>
              <a:buFont typeface="Wingdings" pitchFamily="2" charset="2"/>
              <a:buChar char="Ø"/>
            </a:pPr>
            <a:r>
              <a:rPr lang="en-US" altLang="en-US" sz="2400"/>
              <a:t>Automated transportation announcements</a:t>
            </a:r>
          </a:p>
          <a:p>
            <a:pPr lvl="1" algn="l">
              <a:lnSpc>
                <a:spcPct val="90000"/>
              </a:lnSpc>
              <a:buFont typeface="Wingdings" pitchFamily="2" charset="2"/>
              <a:buChar char="Ø"/>
            </a:pPr>
            <a:r>
              <a:rPr lang="en-US" altLang="en-US" sz="2400"/>
              <a:t>Accessible public transportation</a:t>
            </a:r>
          </a:p>
        </p:txBody>
      </p:sp>
      <p:pic>
        <p:nvPicPr>
          <p:cNvPr id="14" name="Picture 13">
            <a:extLst>
              <a:ext uri="{FF2B5EF4-FFF2-40B4-BE49-F238E27FC236}">
                <a16:creationId xmlns:a16="http://schemas.microsoft.com/office/drawing/2014/main" id="{A18A1215-2219-40B5-B9CC-07A5F312B06E}"/>
              </a:ext>
            </a:extLst>
          </p:cNvPr>
          <p:cNvPicPr>
            <a:picLocks noChangeAspect="1"/>
          </p:cNvPicPr>
          <p:nvPr/>
        </p:nvPicPr>
        <p:blipFill>
          <a:blip r:embed="rId4"/>
          <a:stretch>
            <a:fillRect/>
          </a:stretch>
        </p:blipFill>
        <p:spPr>
          <a:xfrm>
            <a:off x="8555763" y="2818757"/>
            <a:ext cx="2079507" cy="1400201"/>
          </a:xfrm>
          <a:prstGeom prst="rect">
            <a:avLst/>
          </a:prstGeom>
        </p:spPr>
      </p:pic>
      <p:pic>
        <p:nvPicPr>
          <p:cNvPr id="15" name="Picture 14">
            <a:extLst>
              <a:ext uri="{FF2B5EF4-FFF2-40B4-BE49-F238E27FC236}">
                <a16:creationId xmlns:a16="http://schemas.microsoft.com/office/drawing/2014/main" id="{2D7EB184-8B0A-45B1-AA5F-DD412DE09EE2}"/>
              </a:ext>
            </a:extLst>
          </p:cNvPr>
          <p:cNvPicPr>
            <a:picLocks noChangeAspect="1"/>
          </p:cNvPicPr>
          <p:nvPr/>
        </p:nvPicPr>
        <p:blipFill>
          <a:blip r:embed="rId5"/>
          <a:stretch>
            <a:fillRect/>
          </a:stretch>
        </p:blipFill>
        <p:spPr>
          <a:xfrm>
            <a:off x="8555763" y="4407227"/>
            <a:ext cx="2123474" cy="2123474"/>
          </a:xfrm>
          <a:prstGeom prst="rect">
            <a:avLst/>
          </a:prstGeom>
        </p:spPr>
      </p:pic>
    </p:spTree>
    <p:extLst>
      <p:ext uri="{BB962C8B-B14F-4D97-AF65-F5344CB8AC3E}">
        <p14:creationId xmlns:p14="http://schemas.microsoft.com/office/powerpoint/2010/main" val="222174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a:ea typeface="Roboto Black"/>
              </a:rPr>
              <a:t>Home Automation</a:t>
            </a:r>
            <a:endParaRPr lang="en-US"/>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8" name="Rectangle 7">
            <a:extLst>
              <a:ext uri="{FF2B5EF4-FFF2-40B4-BE49-F238E27FC236}">
                <a16:creationId xmlns:a16="http://schemas.microsoft.com/office/drawing/2014/main" id="{8BBF3494-1B4D-40A8-A1CE-E116A2274185}"/>
              </a:ext>
            </a:extLst>
          </p:cNvPr>
          <p:cNvSpPr/>
          <p:nvPr/>
        </p:nvSpPr>
        <p:spPr>
          <a:xfrm>
            <a:off x="2370221" y="2837094"/>
            <a:ext cx="4572000" cy="2062103"/>
          </a:xfrm>
          <a:prstGeom prst="rect">
            <a:avLst/>
          </a:prstGeom>
        </p:spPr>
        <p:txBody>
          <a:bodyPr>
            <a:spAutoFit/>
          </a:bodyPr>
          <a:lstStyle/>
          <a:p>
            <a:pPr>
              <a:defRPr/>
            </a:pPr>
            <a:r>
              <a:rPr lang="en-US" sz="1600">
                <a:latin typeface="+mj-lt"/>
              </a:rPr>
              <a:t>Automation can be used to increase independence through controlling a number of elements in homes:</a:t>
            </a:r>
          </a:p>
          <a:p>
            <a:pPr>
              <a:defRPr/>
            </a:pPr>
            <a:endParaRPr lang="en-US" sz="1600">
              <a:latin typeface="+mj-lt"/>
            </a:endParaRPr>
          </a:p>
          <a:p>
            <a:pPr marL="600075" lvl="1" indent="-257175">
              <a:buFont typeface="Wingdings" panose="05000000000000000000" pitchFamily="2" charset="2"/>
              <a:buChar char="Ø"/>
              <a:defRPr/>
            </a:pPr>
            <a:r>
              <a:rPr lang="en-US" sz="1600">
                <a:latin typeface="+mj-lt"/>
              </a:rPr>
              <a:t>Thermostats for heating and air conditioning</a:t>
            </a:r>
          </a:p>
          <a:p>
            <a:pPr marL="600075" lvl="1" indent="-257175">
              <a:buFont typeface="Wingdings" panose="05000000000000000000" pitchFamily="2" charset="2"/>
              <a:buChar char="Ø"/>
              <a:defRPr/>
            </a:pPr>
            <a:r>
              <a:rPr lang="en-US" sz="1600">
                <a:latin typeface="+mj-lt"/>
              </a:rPr>
              <a:t>Security cameras and locks</a:t>
            </a:r>
          </a:p>
          <a:p>
            <a:pPr marL="600075" lvl="1" indent="-257175">
              <a:buFont typeface="Wingdings" panose="05000000000000000000" pitchFamily="2" charset="2"/>
              <a:buChar char="Ø"/>
              <a:defRPr/>
            </a:pPr>
            <a:r>
              <a:rPr lang="en-US" sz="1600">
                <a:latin typeface="+mj-lt"/>
              </a:rPr>
              <a:t>Lighting</a:t>
            </a:r>
          </a:p>
          <a:p>
            <a:pPr marL="600075" lvl="1" indent="-257175">
              <a:buFont typeface="Wingdings" panose="05000000000000000000" pitchFamily="2" charset="2"/>
              <a:buChar char="Ø"/>
              <a:defRPr/>
            </a:pPr>
            <a:r>
              <a:rPr lang="en-US" sz="1600">
                <a:latin typeface="+mj-lt"/>
              </a:rPr>
              <a:t>Home appliances</a:t>
            </a:r>
          </a:p>
          <a:p>
            <a:pPr>
              <a:spcAft>
                <a:spcPts val="1463"/>
              </a:spcAft>
              <a:defRPr/>
            </a:pPr>
            <a:endParaRPr lang="en-US" sz="1600">
              <a:latin typeface="+mj-lt"/>
            </a:endParaRPr>
          </a:p>
        </p:txBody>
      </p:sp>
      <p:pic>
        <p:nvPicPr>
          <p:cNvPr id="10" name="Picture 4" descr="Image result for amazon echo">
            <a:extLst>
              <a:ext uri="{FF2B5EF4-FFF2-40B4-BE49-F238E27FC236}">
                <a16:creationId xmlns:a16="http://schemas.microsoft.com/office/drawing/2014/main" id="{949B125D-7B6D-4B77-AA9F-116E883C1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736" y="3857727"/>
            <a:ext cx="1927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EB027985-FC1E-4F41-A188-97F6559CDC3B}"/>
              </a:ext>
            </a:extLst>
          </p:cNvPr>
          <p:cNvSpPr txBox="1">
            <a:spLocks noChangeArrowheads="1"/>
          </p:cNvSpPr>
          <p:nvPr/>
        </p:nvSpPr>
        <p:spPr bwMode="auto">
          <a:xfrm>
            <a:off x="7660976" y="5878991"/>
            <a:ext cx="213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a:spcBef>
                <a:spcPct val="0"/>
              </a:spcBef>
              <a:buClrTx/>
              <a:buSzTx/>
              <a:buFontTx/>
              <a:buNone/>
            </a:pPr>
            <a:r>
              <a:rPr lang="en-US" altLang="en-US" sz="1800">
                <a:solidFill>
                  <a:srgbClr val="000000"/>
                </a:solidFill>
              </a:rPr>
              <a:t>Amazon Echo</a:t>
            </a:r>
          </a:p>
        </p:txBody>
      </p:sp>
      <p:pic>
        <p:nvPicPr>
          <p:cNvPr id="15" name="Picture 2" descr="https://images-na.ssl-images-amazon.com/images/I/516xZcxohZL._SL1218_.jpg">
            <a:extLst>
              <a:ext uri="{FF2B5EF4-FFF2-40B4-BE49-F238E27FC236}">
                <a16:creationId xmlns:a16="http://schemas.microsoft.com/office/drawing/2014/main" id="{EB6285A8-D761-4395-B38C-0605B9CFA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5412" y="2230590"/>
            <a:ext cx="2355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47DAD12-085A-453B-8F17-C218813C24A8}"/>
              </a:ext>
            </a:extLst>
          </p:cNvPr>
          <p:cNvSpPr txBox="1"/>
          <p:nvPr/>
        </p:nvSpPr>
        <p:spPr>
          <a:xfrm>
            <a:off x="9728283" y="3863816"/>
            <a:ext cx="1785938" cy="584775"/>
          </a:xfrm>
          <a:prstGeom prst="rect">
            <a:avLst/>
          </a:prstGeom>
          <a:noFill/>
        </p:spPr>
        <p:txBody>
          <a:bodyPr>
            <a:spAutoFit/>
          </a:bodyPr>
          <a:lstStyle/>
          <a:p>
            <a:pPr>
              <a:defRPr/>
            </a:pPr>
            <a:r>
              <a:rPr lang="en-US" sz="1600">
                <a:latin typeface="+mj-lt"/>
              </a:rPr>
              <a:t>Samsung </a:t>
            </a:r>
            <a:r>
              <a:rPr lang="en-US" sz="1600" err="1">
                <a:latin typeface="+mj-lt"/>
              </a:rPr>
              <a:t>Smartthings</a:t>
            </a:r>
            <a:r>
              <a:rPr lang="en-US" sz="1600">
                <a:latin typeface="+mj-lt"/>
              </a:rPr>
              <a:t> Hub</a:t>
            </a:r>
          </a:p>
        </p:txBody>
      </p:sp>
    </p:spTree>
    <p:extLst>
      <p:ext uri="{BB962C8B-B14F-4D97-AF65-F5344CB8AC3E}">
        <p14:creationId xmlns:p14="http://schemas.microsoft.com/office/powerpoint/2010/main" val="279162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5FAA7C-E6C3-48D3-B4B7-12BDA7D7710E}"/>
</file>

<file path=customXml/itemProps2.xml><?xml version="1.0" encoding="utf-8"?>
<ds:datastoreItem xmlns:ds="http://schemas.openxmlformats.org/officeDocument/2006/customXml" ds:itemID="{3C9427DC-8CCE-4C61-95B1-E0FD1B32B97A}">
  <ds:schemaRefs>
    <ds:schemaRef ds:uri="http://purl.org/dc/elements/1.1/"/>
    <ds:schemaRef ds:uri="http://purl.org/dc/terms/"/>
    <ds:schemaRef ds:uri="http://schemas.microsoft.com/office/2006/documentManagement/types"/>
    <ds:schemaRef ds:uri="4f7f5c37-561b-4b06-8e12-e4d5776365ef"/>
    <ds:schemaRef ds:uri="http://schemas.openxmlformats.org/package/2006/metadata/core-properties"/>
    <ds:schemaRef ds:uri="http://schemas.microsoft.com/office/2006/metadata/properties"/>
    <ds:schemaRef ds:uri="http://www.w3.org/XML/1998/namespace"/>
    <ds:schemaRef ds:uri="166e0ee6-762f-4334-8215-880370ecf749"/>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B5F377F-3FA0-402C-8FB5-62D2A066B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6750</TotalTime>
  <Words>1594</Words>
  <Application>Microsoft Office PowerPoint</Application>
  <PresentationFormat>Widescreen</PresentationFormat>
  <Paragraphs>265</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4" baseType="lpstr">
      <vt:lpstr>Arial</vt:lpstr>
      <vt:lpstr>Calibri</vt:lpstr>
      <vt:lpstr>Calibri Light</vt:lpstr>
      <vt:lpstr>Open Sans</vt:lpstr>
      <vt:lpstr>Roboto</vt:lpstr>
      <vt:lpstr>Roboto Black</vt:lpstr>
      <vt:lpstr>Times</vt:lpstr>
      <vt:lpstr>Wingdings</vt:lpstr>
      <vt:lpstr>Office Theme</vt:lpstr>
      <vt:lpstr>PowerPoint Presentation</vt:lpstr>
      <vt:lpstr>DISCLAIMER</vt:lpstr>
      <vt:lpstr>PRESENTER DISCLOSURES</vt:lpstr>
      <vt:lpstr>What is Assistive Technology?</vt:lpstr>
      <vt:lpstr>What is Assistive Technology?</vt:lpstr>
      <vt:lpstr>Assistive Technology and Ataxia</vt:lpstr>
      <vt:lpstr>Mobility &amp; Positioning</vt:lpstr>
      <vt:lpstr>Architectural Adaptations</vt:lpstr>
      <vt:lpstr>Home Automation</vt:lpstr>
      <vt:lpstr>Computers &amp; Technology</vt:lpstr>
      <vt:lpstr>Adaptive Software</vt:lpstr>
      <vt:lpstr>Activities of Daily Living</vt:lpstr>
      <vt:lpstr>Switch Adapted Toys</vt:lpstr>
      <vt:lpstr>Activities of Daily Living</vt:lpstr>
      <vt:lpstr>Augmentative and Alternative Communication (AAC)</vt:lpstr>
      <vt:lpstr>Low-Tech Communication Systems</vt:lpstr>
      <vt:lpstr>Speech Generating Devices (SGDs)</vt:lpstr>
      <vt:lpstr>Where Do I Go for Help with Assistive Technology?</vt:lpstr>
      <vt:lpstr>Difficulty Swallowing and Ataxia</vt:lpstr>
      <vt:lpstr>Dysphagia</vt:lpstr>
      <vt:lpstr>Symptoms of Dysphagia</vt:lpstr>
      <vt:lpstr>Help is Available!</vt:lpstr>
      <vt:lpstr>Swallowing Tests </vt:lpstr>
      <vt:lpstr>Swallowing Treatments</vt:lpstr>
      <vt:lpstr>Swallowing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Shogren, Lori</cp:lastModifiedBy>
  <cp:revision>2</cp:revision>
  <dcterms:created xsi:type="dcterms:W3CDTF">2022-01-14T16:59:00Z</dcterms:created>
  <dcterms:modified xsi:type="dcterms:W3CDTF">2022-02-09T14:19:40Z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