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7"/>
  </p:notesMasterIdLst>
  <p:sldIdLst>
    <p:sldId id="256" r:id="rId5"/>
    <p:sldId id="257" r:id="rId6"/>
    <p:sldId id="259" r:id="rId7"/>
    <p:sldId id="2245" r:id="rId8"/>
    <p:sldId id="2261" r:id="rId9"/>
    <p:sldId id="2262" r:id="rId10"/>
    <p:sldId id="2252" r:id="rId11"/>
    <p:sldId id="2258" r:id="rId12"/>
    <p:sldId id="2259" r:id="rId13"/>
    <p:sldId id="2260" r:id="rId14"/>
    <p:sldId id="2254" r:id="rId15"/>
    <p:sldId id="2255" r:id="rId16"/>
    <p:sldId id="2269" r:id="rId17"/>
    <p:sldId id="2270" r:id="rId18"/>
    <p:sldId id="2271" r:id="rId19"/>
    <p:sldId id="2257" r:id="rId20"/>
    <p:sldId id="2263" r:id="rId21"/>
    <p:sldId id="2266" r:id="rId22"/>
    <p:sldId id="2267" r:id="rId23"/>
    <p:sldId id="2264" r:id="rId24"/>
    <p:sldId id="2268"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7"/>
    <a:srgbClr val="00A3E0"/>
    <a:srgbClr val="0055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75" autoAdjust="0"/>
  </p:normalViewPr>
  <p:slideViewPr>
    <p:cSldViewPr snapToGrid="0">
      <p:cViewPr>
        <p:scale>
          <a:sx n="125" d="100"/>
          <a:sy n="125" d="100"/>
        </p:scale>
        <p:origin x="1584" y="111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ED11-B92B-4DEF-849E-393988D9BC72}" type="doc">
      <dgm:prSet loTypeId="urn:microsoft.com/office/officeart/2005/8/layout/vList3" loCatId="list" qsTypeId="urn:microsoft.com/office/officeart/2005/8/quickstyle/simple1" qsCatId="simple" csTypeId="urn:microsoft.com/office/officeart/2005/8/colors/accent1_2" csCatId="accent1" phldr="1"/>
      <dgm:spPr/>
    </dgm:pt>
    <dgm:pt modelId="{0669CA4A-A797-4963-BAD5-5808F6D774E6}">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dirty="0">
            <a:latin typeface="Roboto" panose="02000000000000000000" pitchFamily="2" charset="0"/>
            <a:ea typeface="Roboto" panose="02000000000000000000" pitchFamily="2" charset="0"/>
          </a:endParaRPr>
        </a:p>
      </dgm:t>
    </dgm:pt>
    <dgm:pt modelId="{F31F77A3-3F6B-46FB-8E3C-90021AABDA01}" type="parTrans" cxnId="{4D4E4931-D4AF-47CB-AEDF-B769AF44D03B}">
      <dgm:prSet/>
      <dgm:spPr/>
      <dgm:t>
        <a:bodyPr/>
        <a:lstStyle/>
        <a:p>
          <a:endParaRPr lang="en-US"/>
        </a:p>
      </dgm:t>
    </dgm:pt>
    <dgm:pt modelId="{B3F63022-78B6-4B1B-B825-590754F01C52}" type="sibTrans" cxnId="{4D4E4931-D4AF-47CB-AEDF-B769AF44D03B}">
      <dgm:prSet/>
      <dgm:spPr/>
      <dgm:t>
        <a:bodyPr/>
        <a:lstStyle/>
        <a:p>
          <a:endParaRPr lang="en-US"/>
        </a:p>
      </dgm:t>
    </dgm:pt>
    <dgm:pt modelId="{BE4979F0-5568-4D96-817D-B79478B6A987}">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Products or series mentioned during these presentations does not imply endorsement by NAF</a:t>
          </a:r>
          <a:endParaRPr lang="en-US" sz="1800" dirty="0">
            <a:latin typeface="Roboto" panose="02000000000000000000" pitchFamily="2" charset="0"/>
            <a:ea typeface="Roboto" panose="02000000000000000000" pitchFamily="2" charset="0"/>
          </a:endParaRPr>
        </a:p>
      </dgm:t>
    </dgm:pt>
    <dgm:pt modelId="{2B28D49E-26BD-46BA-A022-FDBA5F0352C6}" type="parTrans" cxnId="{7C585DC8-DED1-4BE6-8B43-3A20E142AEA2}">
      <dgm:prSet/>
      <dgm:spPr/>
      <dgm:t>
        <a:bodyPr/>
        <a:lstStyle/>
        <a:p>
          <a:endParaRPr lang="en-US"/>
        </a:p>
      </dgm:t>
    </dgm:pt>
    <dgm:pt modelId="{161399E2-C396-4EF3-907A-9C4244B3841F}" type="sibTrans" cxnId="{7C585DC8-DED1-4BE6-8B43-3A20E142AEA2}">
      <dgm:prSet/>
      <dgm:spPr/>
      <dgm:t>
        <a:bodyPr/>
        <a:lstStyle/>
        <a:p>
          <a:endParaRPr lang="en-US"/>
        </a:p>
      </dgm:t>
    </dgm:pt>
    <dgm:pt modelId="{9AD856C3-F7E4-4C1E-A752-9677AD9647D4}">
      <dgm:prSet phldrT="[Text]" custT="1"/>
      <dgm:spPr>
        <a:solidFill>
          <a:srgbClr val="002567"/>
        </a:solidFill>
      </dgm:spPr>
      <dgm:t>
        <a:bodyPr/>
        <a:lstStyle/>
        <a:p>
          <a:pPr algn="r"/>
          <a:r>
            <a:rPr lang="en-US" sz="1600" b="1"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dirty="0"/>
            <a:t>.</a:t>
          </a:r>
          <a:endParaRPr lang="en-US" sz="1600" dirty="0"/>
        </a:p>
      </dgm:t>
    </dgm:pt>
    <dgm:pt modelId="{A6D36927-1032-46E4-BDD9-A7F9B73DFCA9}" type="sibTrans" cxnId="{65C5320C-B2F2-468C-B84C-BAEB6225D283}">
      <dgm:prSet/>
      <dgm:spPr/>
      <dgm:t>
        <a:bodyPr/>
        <a:lstStyle/>
        <a:p>
          <a:endParaRPr lang="en-US"/>
        </a:p>
      </dgm:t>
    </dgm:pt>
    <dgm:pt modelId="{8C9D4521-A45F-4706-BA02-093A797D24B1}" type="parTrans" cxnId="{65C5320C-B2F2-468C-B84C-BAEB6225D283}">
      <dgm:prSet/>
      <dgm:spPr/>
      <dgm:t>
        <a:bodyPr/>
        <a:lstStyle/>
        <a:p>
          <a:endParaRPr lang="en-US"/>
        </a:p>
      </dgm:t>
    </dgm:pt>
    <dgm:pt modelId="{26399A93-00B2-4111-B554-40ADDAFA1624}" type="pres">
      <dgm:prSet presAssocID="{000FED11-B92B-4DEF-849E-393988D9BC72}" presName="linearFlow" presStyleCnt="0">
        <dgm:presLayoutVars>
          <dgm:dir/>
          <dgm:resizeHandles val="exact"/>
        </dgm:presLayoutVars>
      </dgm:prSet>
      <dgm:spPr/>
    </dgm:pt>
    <dgm:pt modelId="{4AD0BB32-368A-4C52-B05C-E29F31994C44}" type="pres">
      <dgm:prSet presAssocID="{0669CA4A-A797-4963-BAD5-5808F6D774E6}" presName="composite" presStyleCnt="0"/>
      <dgm:spPr/>
    </dgm:pt>
    <dgm:pt modelId="{806EE8AE-F692-47A8-B8A6-6748781AC494}" type="pres">
      <dgm:prSet presAssocID="{0669CA4A-A797-4963-BAD5-5808F6D774E6}" presName="imgShp" presStyleLbl="fgImgPlace1" presStyleIdx="0" presStyleCnt="3" custLinFactNeighborX="-6075" custLinFactNeighborY="6826"/>
      <dgm:spPr>
        <a:solidFill>
          <a:srgbClr val="FFC000"/>
        </a:solidFill>
      </dgm:spPr>
    </dgm:pt>
    <dgm:pt modelId="{17C983CE-A0EC-42A3-B0D8-E9B9A8594F5F}" type="pres">
      <dgm:prSet presAssocID="{0669CA4A-A797-4963-BAD5-5808F6D774E6}" presName="txShp" presStyleLbl="node1" presStyleIdx="0" presStyleCnt="3">
        <dgm:presLayoutVars>
          <dgm:bulletEnabled val="1"/>
        </dgm:presLayoutVars>
      </dgm:prSet>
      <dgm:spPr/>
    </dgm:pt>
    <dgm:pt modelId="{426A42D5-F38A-4FEC-BC8B-18B36BF71F7E}" type="pres">
      <dgm:prSet presAssocID="{B3F63022-78B6-4B1B-B825-590754F01C52}" presName="spacing" presStyleCnt="0"/>
      <dgm:spPr/>
    </dgm:pt>
    <dgm:pt modelId="{9165A5D7-8823-4B2D-B676-8700CAF083A7}" type="pres">
      <dgm:prSet presAssocID="{9AD856C3-F7E4-4C1E-A752-9677AD9647D4}" presName="composite" presStyleCnt="0"/>
      <dgm:spPr/>
    </dgm:pt>
    <dgm:pt modelId="{9EC63E2D-1E71-4577-962A-7D2160EE368A}" type="pres">
      <dgm:prSet presAssocID="{9AD856C3-F7E4-4C1E-A752-9677AD9647D4}" presName="imgShp" presStyleLbl="fgImgPlace1" presStyleIdx="1" presStyleCnt="3"/>
      <dgm:spPr>
        <a:solidFill>
          <a:srgbClr val="FFC000"/>
        </a:solidFill>
      </dgm:spPr>
    </dgm:pt>
    <dgm:pt modelId="{75082FA1-1725-4669-AA6B-BE1EC917CFBE}" type="pres">
      <dgm:prSet presAssocID="{9AD856C3-F7E4-4C1E-A752-9677AD9647D4}" presName="txShp" presStyleLbl="node1" presStyleIdx="1" presStyleCnt="3" custScaleY="110165">
        <dgm:presLayoutVars>
          <dgm:bulletEnabled val="1"/>
        </dgm:presLayoutVars>
      </dgm:prSet>
      <dgm:spPr/>
    </dgm:pt>
    <dgm:pt modelId="{6F3D81CD-9FF1-4A5C-9423-FBB38269A3FA}" type="pres">
      <dgm:prSet presAssocID="{A6D36927-1032-46E4-BDD9-A7F9B73DFCA9}" presName="spacing" presStyleCnt="0"/>
      <dgm:spPr/>
    </dgm:pt>
    <dgm:pt modelId="{EA070E7F-176A-4DFC-87BA-CD24F779C74B}" type="pres">
      <dgm:prSet presAssocID="{BE4979F0-5568-4D96-817D-B79478B6A987}" presName="composite" presStyleCnt="0"/>
      <dgm:spPr/>
    </dgm:pt>
    <dgm:pt modelId="{D0DD2A09-FC23-4315-B927-D28884AF14C1}" type="pres">
      <dgm:prSet presAssocID="{BE4979F0-5568-4D96-817D-B79478B6A987}" presName="imgShp" presStyleLbl="fgImgPlace1" presStyleIdx="2" presStyleCnt="3"/>
      <dgm:spPr>
        <a:solidFill>
          <a:srgbClr val="FFC000"/>
        </a:solidFill>
      </dgm:spPr>
    </dgm:pt>
    <dgm:pt modelId="{09D75589-8C84-434B-BFE3-049743FB8547}" type="pres">
      <dgm:prSet presAssocID="{BE4979F0-5568-4D96-817D-B79478B6A987}" presName="txShp" presStyleLbl="node1" presStyleIdx="2" presStyleCnt="3">
        <dgm:presLayoutVars>
          <dgm:bulletEnabled val="1"/>
        </dgm:presLayoutVars>
      </dgm:prSet>
      <dgm:spPr/>
    </dgm:pt>
  </dgm:ptLst>
  <dgm:cxnLst>
    <dgm:cxn modelId="{65C5320C-B2F2-468C-B84C-BAEB6225D283}" srcId="{000FED11-B92B-4DEF-849E-393988D9BC72}" destId="{9AD856C3-F7E4-4C1E-A752-9677AD9647D4}" srcOrd="1" destOrd="0" parTransId="{8C9D4521-A45F-4706-BA02-093A797D24B1}" sibTransId="{A6D36927-1032-46E4-BDD9-A7F9B73DFCA9}"/>
    <dgm:cxn modelId="{83E1D827-23E6-4D41-98C1-98BF5EFCC53F}" type="presOf" srcId="{9AD856C3-F7E4-4C1E-A752-9677AD9647D4}" destId="{75082FA1-1725-4669-AA6B-BE1EC917CFBE}" srcOrd="0" destOrd="0" presId="urn:microsoft.com/office/officeart/2005/8/layout/vList3"/>
    <dgm:cxn modelId="{4D4E4931-D4AF-47CB-AEDF-B769AF44D03B}" srcId="{000FED11-B92B-4DEF-849E-393988D9BC72}" destId="{0669CA4A-A797-4963-BAD5-5808F6D774E6}" srcOrd="0" destOrd="0" parTransId="{F31F77A3-3F6B-46FB-8E3C-90021AABDA01}" sibTransId="{B3F63022-78B6-4B1B-B825-590754F01C52}"/>
    <dgm:cxn modelId="{0BFB7444-A64D-4E0B-A421-0C97CFBE704C}" type="presOf" srcId="{000FED11-B92B-4DEF-849E-393988D9BC72}" destId="{26399A93-00B2-4111-B554-40ADDAFA1624}" srcOrd="0" destOrd="0" presId="urn:microsoft.com/office/officeart/2005/8/layout/vList3"/>
    <dgm:cxn modelId="{D5DAE1B2-9934-4884-AC08-E9FA81E62423}" type="presOf" srcId="{0669CA4A-A797-4963-BAD5-5808F6D774E6}" destId="{17C983CE-A0EC-42A3-B0D8-E9B9A8594F5F}" srcOrd="0" destOrd="0" presId="urn:microsoft.com/office/officeart/2005/8/layout/vList3"/>
    <dgm:cxn modelId="{FD965BBD-EB1B-45AC-A81F-727EA41C164D}" type="presOf" srcId="{BE4979F0-5568-4D96-817D-B79478B6A987}" destId="{09D75589-8C84-434B-BFE3-049743FB8547}" srcOrd="0" destOrd="0" presId="urn:microsoft.com/office/officeart/2005/8/layout/vList3"/>
    <dgm:cxn modelId="{7C585DC8-DED1-4BE6-8B43-3A20E142AEA2}" srcId="{000FED11-B92B-4DEF-849E-393988D9BC72}" destId="{BE4979F0-5568-4D96-817D-B79478B6A987}" srcOrd="2" destOrd="0" parTransId="{2B28D49E-26BD-46BA-A022-FDBA5F0352C6}" sibTransId="{161399E2-C396-4EF3-907A-9C4244B3841F}"/>
    <dgm:cxn modelId="{609E2090-B0F7-4255-91B9-8D3465F6DDB6}" type="presParOf" srcId="{26399A93-00B2-4111-B554-40ADDAFA1624}" destId="{4AD0BB32-368A-4C52-B05C-E29F31994C44}" srcOrd="0" destOrd="0" presId="urn:microsoft.com/office/officeart/2005/8/layout/vList3"/>
    <dgm:cxn modelId="{7D191B27-FA4C-4270-9546-BB7D69D7CC55}" type="presParOf" srcId="{4AD0BB32-368A-4C52-B05C-E29F31994C44}" destId="{806EE8AE-F692-47A8-B8A6-6748781AC494}" srcOrd="0" destOrd="0" presId="urn:microsoft.com/office/officeart/2005/8/layout/vList3"/>
    <dgm:cxn modelId="{C7D6EB09-27E2-4477-BF11-5C53A863FF28}" type="presParOf" srcId="{4AD0BB32-368A-4C52-B05C-E29F31994C44}" destId="{17C983CE-A0EC-42A3-B0D8-E9B9A8594F5F}" srcOrd="1" destOrd="0" presId="urn:microsoft.com/office/officeart/2005/8/layout/vList3"/>
    <dgm:cxn modelId="{6A6C851E-5B4C-4DAC-8F35-FDC394D85455}" type="presParOf" srcId="{26399A93-00B2-4111-B554-40ADDAFA1624}" destId="{426A42D5-F38A-4FEC-BC8B-18B36BF71F7E}" srcOrd="1" destOrd="0" presId="urn:microsoft.com/office/officeart/2005/8/layout/vList3"/>
    <dgm:cxn modelId="{BABB3361-F999-4874-9C08-C88DCC64F82A}" type="presParOf" srcId="{26399A93-00B2-4111-B554-40ADDAFA1624}" destId="{9165A5D7-8823-4B2D-B676-8700CAF083A7}" srcOrd="2" destOrd="0" presId="urn:microsoft.com/office/officeart/2005/8/layout/vList3"/>
    <dgm:cxn modelId="{DA229EAC-DBCC-4539-A874-191EE7EF1B3A}" type="presParOf" srcId="{9165A5D7-8823-4B2D-B676-8700CAF083A7}" destId="{9EC63E2D-1E71-4577-962A-7D2160EE368A}" srcOrd="0" destOrd="0" presId="urn:microsoft.com/office/officeart/2005/8/layout/vList3"/>
    <dgm:cxn modelId="{F76A7999-2D71-41FB-A2E5-6250DB9A548A}" type="presParOf" srcId="{9165A5D7-8823-4B2D-B676-8700CAF083A7}" destId="{75082FA1-1725-4669-AA6B-BE1EC917CFBE}" srcOrd="1" destOrd="0" presId="urn:microsoft.com/office/officeart/2005/8/layout/vList3"/>
    <dgm:cxn modelId="{FF2B2580-D802-4D94-B9AF-6745EA784687}" type="presParOf" srcId="{26399A93-00B2-4111-B554-40ADDAFA1624}" destId="{6F3D81CD-9FF1-4A5C-9423-FBB38269A3FA}" srcOrd="3" destOrd="0" presId="urn:microsoft.com/office/officeart/2005/8/layout/vList3"/>
    <dgm:cxn modelId="{8DE079CB-C3AD-4397-98BF-EB430E40145B}" type="presParOf" srcId="{26399A93-00B2-4111-B554-40ADDAFA1624}" destId="{EA070E7F-176A-4DFC-87BA-CD24F779C74B}" srcOrd="4" destOrd="0" presId="urn:microsoft.com/office/officeart/2005/8/layout/vList3"/>
    <dgm:cxn modelId="{DA661E8E-CDA4-49A7-9F5C-FA4317E29BE9}" type="presParOf" srcId="{EA070E7F-176A-4DFC-87BA-CD24F779C74B}" destId="{D0DD2A09-FC23-4315-B927-D28884AF14C1}" srcOrd="0" destOrd="0" presId="urn:microsoft.com/office/officeart/2005/8/layout/vList3"/>
    <dgm:cxn modelId="{8F67A28A-8993-40A3-A9AE-D36410F6701F}" type="presParOf" srcId="{EA070E7F-176A-4DFC-87BA-CD24F779C74B}" destId="{09D75589-8C84-434B-BFE3-049743FB85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983CE-A0EC-42A3-B0D8-E9B9A8594F5F}">
      <dsp:nvSpPr>
        <dsp:cNvPr id="0" name=""/>
        <dsp:cNvSpPr/>
      </dsp:nvSpPr>
      <dsp:spPr>
        <a:xfrm rot="10800000">
          <a:off x="2069753" y="1238"/>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kern="1200" dirty="0">
            <a:latin typeface="Roboto" panose="02000000000000000000" pitchFamily="2" charset="0"/>
            <a:ea typeface="Roboto" panose="02000000000000000000" pitchFamily="2" charset="0"/>
          </a:endParaRPr>
        </a:p>
      </dsp:txBody>
      <dsp:txXfrm rot="10800000">
        <a:off x="2389360" y="1238"/>
        <a:ext cx="6628735" cy="1278427"/>
      </dsp:txXfrm>
    </dsp:sp>
    <dsp:sp modelId="{806EE8AE-F692-47A8-B8A6-6748781AC494}">
      <dsp:nvSpPr>
        <dsp:cNvPr id="0" name=""/>
        <dsp:cNvSpPr/>
      </dsp:nvSpPr>
      <dsp:spPr>
        <a:xfrm>
          <a:off x="1352875" y="88503"/>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082FA1-1725-4669-AA6B-BE1EC917CFBE}">
      <dsp:nvSpPr>
        <dsp:cNvPr id="0" name=""/>
        <dsp:cNvSpPr/>
      </dsp:nvSpPr>
      <dsp:spPr>
        <a:xfrm rot="10800000">
          <a:off x="2069753" y="1661285"/>
          <a:ext cx="6948342" cy="1408379"/>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0960" rIns="113792" bIns="60960" numCol="1" spcCol="1270" anchor="ctr" anchorCtr="0">
          <a:noAutofit/>
        </a:bodyPr>
        <a:lstStyle/>
        <a:p>
          <a:pPr marL="0" lvl="0" indent="0" algn="r" defTabSz="711200">
            <a:lnSpc>
              <a:spcPct val="90000"/>
            </a:lnSpc>
            <a:spcBef>
              <a:spcPct val="0"/>
            </a:spcBef>
            <a:spcAft>
              <a:spcPct val="35000"/>
            </a:spcAft>
            <a:buNone/>
          </a:pPr>
          <a:r>
            <a:rPr lang="en-US" sz="1600" b="1" kern="1200"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kern="1200" dirty="0"/>
            <a:t>.</a:t>
          </a:r>
          <a:endParaRPr lang="en-US" sz="1600" kern="1200" dirty="0"/>
        </a:p>
      </dsp:txBody>
      <dsp:txXfrm rot="10800000">
        <a:off x="2421848" y="1661285"/>
        <a:ext cx="6596247" cy="1408379"/>
      </dsp:txXfrm>
    </dsp:sp>
    <dsp:sp modelId="{9EC63E2D-1E71-4577-962A-7D2160EE368A}">
      <dsp:nvSpPr>
        <dsp:cNvPr id="0" name=""/>
        <dsp:cNvSpPr/>
      </dsp:nvSpPr>
      <dsp:spPr>
        <a:xfrm>
          <a:off x="1430539" y="1726261"/>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75589-8C84-434B-BFE3-049743FB8547}">
      <dsp:nvSpPr>
        <dsp:cNvPr id="0" name=""/>
        <dsp:cNvSpPr/>
      </dsp:nvSpPr>
      <dsp:spPr>
        <a:xfrm rot="10800000">
          <a:off x="2069753" y="3451285"/>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Products or series mentioned during these presentations does not imply endorsement by NAF</a:t>
          </a:r>
          <a:endParaRPr lang="en-US" sz="1800" kern="1200" dirty="0">
            <a:latin typeface="Roboto" panose="02000000000000000000" pitchFamily="2" charset="0"/>
            <a:ea typeface="Roboto" panose="02000000000000000000" pitchFamily="2" charset="0"/>
          </a:endParaRPr>
        </a:p>
      </dsp:txBody>
      <dsp:txXfrm rot="10800000">
        <a:off x="2389360" y="3451285"/>
        <a:ext cx="6628735" cy="1278427"/>
      </dsp:txXfrm>
    </dsp:sp>
    <dsp:sp modelId="{D0DD2A09-FC23-4315-B927-D28884AF14C1}">
      <dsp:nvSpPr>
        <dsp:cNvPr id="0" name=""/>
        <dsp:cNvSpPr/>
      </dsp:nvSpPr>
      <dsp:spPr>
        <a:xfrm>
          <a:off x="1430539" y="3451285"/>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A81CE-60C7-4836-98A6-DB60BB276E49}" type="datetimeFigureOut">
              <a:rPr lang="en-US" smtClean="0"/>
              <a:t>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0E207-2CB8-412F-B7D3-B91DAE44EF4A}" type="slidenum">
              <a:rPr lang="en-US" smtClean="0"/>
              <a:t>‹#›</a:t>
            </a:fld>
            <a:endParaRPr lang="en-US"/>
          </a:p>
        </p:txBody>
      </p:sp>
    </p:spTree>
    <p:extLst>
      <p:ext uri="{BB962C8B-B14F-4D97-AF65-F5344CB8AC3E}">
        <p14:creationId xmlns:p14="http://schemas.microsoft.com/office/powerpoint/2010/main" val="365373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734A-FABD-4E82-81CF-71342BB55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A1599-8121-44A5-9D94-2473D05F7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7946C-16F0-4C51-8901-C0324DC3750C}"/>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DFE07256-AD80-4A9C-B616-EC793BC40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6DCF-2D49-46D9-B397-176416339F7C}"/>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283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2856-30E7-49E3-8A66-6085694817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3D8836-3404-4F38-AB0A-C9333D377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07441-78FE-4066-B44F-27359BF3CAEC}"/>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73D365C1-DE3A-4CE9-9AB6-1815047B7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DD024-2147-4007-BEE6-CEE224405639}"/>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74228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678D9-3737-422F-AB18-0DDA8E6BC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D3243-E513-469F-A0C8-F90CDE44D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1870B-86E3-4919-A769-F9A98E9C0A76}"/>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8BBD3773-EF1C-4F44-972E-703C46941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EFE1A-0A8D-4FD5-8F42-D88E294551E1}"/>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07078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C588-C1D1-4DCE-A2F9-17155A8AC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3FB59-3DA5-43C2-922F-5AF12D86D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5573D-994F-48A2-8468-ECF9B8BB2DDB}"/>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F038618F-A068-4F54-A423-285CB83D9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1FDD-E8D2-4D5B-B7D3-3FA30C1CD46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69902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9394-5B47-4235-B183-B4FF8BF05D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7676F-AD7A-49F3-9AEC-AEC6C9133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90BC1-3AF0-468A-9B24-477498538194}"/>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CB80D065-F695-4790-A619-70832926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D1F87-62F8-48DA-9A40-45D75ADE16B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10744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2452-3A9E-4CE7-AA4C-663260F04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6F04C-3ED7-4E92-88C7-69A0452C2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D2A329-8D97-422A-A838-217BA90B4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4D259D-A9CD-4BDF-983D-4A599A051384}"/>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6" name="Footer Placeholder 5">
            <a:extLst>
              <a:ext uri="{FF2B5EF4-FFF2-40B4-BE49-F238E27FC236}">
                <a16:creationId xmlns:a16="http://schemas.microsoft.com/office/drawing/2014/main" id="{92BFBC66-B6C8-4CC6-A3A8-7C024D9F3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C3425-BFEB-4782-9B60-A265AA669438}"/>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871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98ED-D4D2-4FB7-9170-2F1F9CF559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D1DDF-7C86-49AC-A2C3-0CAAD1005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469C86-18FA-4F03-B62A-C83055AA8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938CE-96EA-4613-A41B-7CEEDAC67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545135-52FC-4C4F-8A90-29CB7789F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4FFBE-6A7D-4A95-99D8-E7E88268BE20}"/>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8" name="Footer Placeholder 7">
            <a:extLst>
              <a:ext uri="{FF2B5EF4-FFF2-40B4-BE49-F238E27FC236}">
                <a16:creationId xmlns:a16="http://schemas.microsoft.com/office/drawing/2014/main" id="{24DEA317-DF3D-4F74-904E-5CCFE04E3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6784A-74D5-49E8-B040-0B6905B0664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873862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AA4-97B7-482B-B020-765022B73A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B5C57-4397-4D1D-965B-044081ACEB7E}"/>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4" name="Footer Placeholder 3">
            <a:extLst>
              <a:ext uri="{FF2B5EF4-FFF2-40B4-BE49-F238E27FC236}">
                <a16:creationId xmlns:a16="http://schemas.microsoft.com/office/drawing/2014/main" id="{7C2717AB-6B3B-40F5-B899-25DC09E046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F3189-3B03-4DA9-A074-D8E663FAD5D5}"/>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3142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5013F-3512-4F52-A920-0F0F1F63F1B0}"/>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3" name="Footer Placeholder 2">
            <a:extLst>
              <a:ext uri="{FF2B5EF4-FFF2-40B4-BE49-F238E27FC236}">
                <a16:creationId xmlns:a16="http://schemas.microsoft.com/office/drawing/2014/main" id="{3C95D71E-8D55-4FBF-B96F-EAF3F978A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36A71-FB85-412D-A982-2DD4C2495AD7}"/>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06749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D05-38A4-4C9B-A62A-DFEE47549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E7CA5-5975-4797-A941-5B276B023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AF0F47-BF99-490D-9061-108F1B6DC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A2B24-33FF-4C42-A697-B0BAE02E7F04}"/>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6" name="Footer Placeholder 5">
            <a:extLst>
              <a:ext uri="{FF2B5EF4-FFF2-40B4-BE49-F238E27FC236}">
                <a16:creationId xmlns:a16="http://schemas.microsoft.com/office/drawing/2014/main" id="{577CF4B7-71A6-4586-BEA6-11185EFA6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00661-7B2C-4771-9EBD-02966F4B7E7B}"/>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41397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5430-B159-4146-BAA3-E976438AE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40808-6C5B-41B1-9458-230366F63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0B09F-0845-4100-8553-9408A7E6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F0D30-C3D2-4342-ACDA-25194500F878}"/>
              </a:ext>
            </a:extLst>
          </p:cNvPr>
          <p:cNvSpPr>
            <a:spLocks noGrp="1"/>
          </p:cNvSpPr>
          <p:nvPr>
            <p:ph type="dt" sz="half" idx="10"/>
          </p:nvPr>
        </p:nvSpPr>
        <p:spPr/>
        <p:txBody>
          <a:bodyPr/>
          <a:lstStyle/>
          <a:p>
            <a:fld id="{113D3815-ED38-4D90-A531-355BB044A509}" type="datetimeFigureOut">
              <a:rPr lang="en-US" smtClean="0"/>
              <a:t>2/18/2022</a:t>
            </a:fld>
            <a:endParaRPr lang="en-US"/>
          </a:p>
        </p:txBody>
      </p:sp>
      <p:sp>
        <p:nvSpPr>
          <p:cNvPr id="6" name="Footer Placeholder 5">
            <a:extLst>
              <a:ext uri="{FF2B5EF4-FFF2-40B4-BE49-F238E27FC236}">
                <a16:creationId xmlns:a16="http://schemas.microsoft.com/office/drawing/2014/main" id="{7748329F-6E47-4F45-864C-0CBBD8862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378FB-2411-491B-AA11-E1E202FDE9A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14285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B5A0-01BD-4595-829B-8A07CDF56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82F2F9-B32C-4BBE-8CD5-EF0C803D3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6F161-5271-4944-B72F-1F35AA0B1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D3815-ED38-4D90-A531-355BB044A509}" type="datetimeFigureOut">
              <a:rPr lang="en-US" smtClean="0"/>
              <a:t>2/18/2022</a:t>
            </a:fld>
            <a:endParaRPr lang="en-US"/>
          </a:p>
        </p:txBody>
      </p:sp>
      <p:sp>
        <p:nvSpPr>
          <p:cNvPr id="5" name="Footer Placeholder 4">
            <a:extLst>
              <a:ext uri="{FF2B5EF4-FFF2-40B4-BE49-F238E27FC236}">
                <a16:creationId xmlns:a16="http://schemas.microsoft.com/office/drawing/2014/main" id="{B602DF9B-B2A2-4A18-A8B1-5EB9FB8DA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BDA85D-F643-440C-B013-0EC85CFC8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B8C6D-6FD1-497E-8688-6D33DB356D1F}" type="slidenum">
              <a:rPr lang="en-US" smtClean="0"/>
              <a:t>‹#›</a:t>
            </a:fld>
            <a:endParaRPr lang="en-US"/>
          </a:p>
        </p:txBody>
      </p:sp>
    </p:spTree>
    <p:extLst>
      <p:ext uri="{BB962C8B-B14F-4D97-AF65-F5344CB8AC3E}">
        <p14:creationId xmlns:p14="http://schemas.microsoft.com/office/powerpoint/2010/main" val="39833588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oleObject" Target="../embeddings/oleObject5.bin"/><Relationship Id="rId3" Type="http://schemas.openxmlformats.org/officeDocument/2006/relationships/image" Target="../media/image1.png"/><Relationship Id="rId7" Type="http://schemas.openxmlformats.org/officeDocument/2006/relationships/oleObject" Target="../embeddings/oleObject2.bin"/><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slideLayout" Target="../slideLayouts/slideLayout4.xml"/><Relationship Id="rId16" Type="http://schemas.openxmlformats.org/officeDocument/2006/relationships/image" Target="../media/image37.png"/><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oleObject" Target="../embeddings/oleObject3.bin"/><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6.svg"/><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sv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image" Target="../media/image52.png"/><Relationship Id="rId17" Type="http://schemas.openxmlformats.org/officeDocument/2006/relationships/image" Target="../media/image57.emf"/><Relationship Id="rId2" Type="http://schemas.openxmlformats.org/officeDocument/2006/relationships/slideLayout" Target="../slideLayouts/slideLayout4.xml"/><Relationship Id="rId16" Type="http://schemas.openxmlformats.org/officeDocument/2006/relationships/image" Target="../media/image56.pn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51.png"/><Relationship Id="rId5" Type="http://schemas.openxmlformats.org/officeDocument/2006/relationships/image" Target="../media/image47.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49.pn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oleObject" Target="../embeddings/oleObject8.bin"/><Relationship Id="rId10" Type="http://schemas.openxmlformats.org/officeDocument/2006/relationships/image" Target="../media/image62.jpeg"/><Relationship Id="rId4" Type="http://schemas.openxmlformats.org/officeDocument/2006/relationships/image" Target="../media/image2.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dark, night sky&#10;&#10;Description automatically generated">
            <a:extLst>
              <a:ext uri="{FF2B5EF4-FFF2-40B4-BE49-F238E27FC236}">
                <a16:creationId xmlns:a16="http://schemas.microsoft.com/office/drawing/2014/main" id="{D9BC66F9-1922-4B1B-A84C-A3542E0867C0}"/>
              </a:ext>
            </a:extLst>
          </p:cNvPr>
          <p:cNvPicPr>
            <a:picLocks noChangeAspect="1"/>
          </p:cNvPicPr>
          <p:nvPr/>
        </p:nvPicPr>
        <p:blipFill rotWithShape="1">
          <a:blip r:embed="rId2"/>
          <a:srcRect b="21219"/>
          <a:stretch/>
        </p:blipFill>
        <p:spPr>
          <a:xfrm>
            <a:off x="0" y="0"/>
            <a:ext cx="12192000" cy="6858001"/>
          </a:xfrm>
          <a:prstGeom prst="rect">
            <a:avLst/>
          </a:prstGeom>
        </p:spPr>
      </p:pic>
      <p:sp>
        <p:nvSpPr>
          <p:cNvPr id="5" name="TextBox 4">
            <a:extLst>
              <a:ext uri="{FF2B5EF4-FFF2-40B4-BE49-F238E27FC236}">
                <a16:creationId xmlns:a16="http://schemas.microsoft.com/office/drawing/2014/main" id="{F84D6E0C-083A-427F-BD41-B9D2DC1D6DF5}"/>
              </a:ext>
            </a:extLst>
          </p:cNvPr>
          <p:cNvSpPr txBox="1"/>
          <p:nvPr/>
        </p:nvSpPr>
        <p:spPr>
          <a:xfrm>
            <a:off x="5048186" y="299302"/>
            <a:ext cx="6965971" cy="4401205"/>
          </a:xfrm>
          <a:prstGeom prst="rect">
            <a:avLst/>
          </a:prstGeom>
          <a:noFill/>
        </p:spPr>
        <p:txBody>
          <a:bodyPr wrap="square" rtlCol="0">
            <a:spAutoFit/>
          </a:bodyPr>
          <a:lstStyle/>
          <a:p>
            <a:r>
              <a:rPr lang="en-US" sz="5400" dirty="0">
                <a:solidFill>
                  <a:schemeClr val="bg1"/>
                </a:solidFill>
                <a:latin typeface="Roboto Black" pitchFamily="2" charset="0"/>
                <a:ea typeface="Roboto Black" pitchFamily="2" charset="0"/>
              </a:rPr>
              <a:t>Cognition, Emotion, and PROM-ataxia </a:t>
            </a:r>
            <a:br>
              <a:rPr lang="en-US" sz="3600" dirty="0">
                <a:solidFill>
                  <a:schemeClr val="bg1"/>
                </a:solidFill>
                <a:latin typeface="Roboto Black" pitchFamily="2" charset="0"/>
                <a:ea typeface="Roboto Black" pitchFamily="2" charset="0"/>
              </a:rPr>
            </a:br>
            <a:endParaRPr lang="en-US" sz="3600" dirty="0">
              <a:solidFill>
                <a:schemeClr val="bg1"/>
              </a:solidFill>
              <a:latin typeface="Roboto Black" pitchFamily="2" charset="0"/>
              <a:ea typeface="Roboto Black" pitchFamily="2" charset="0"/>
            </a:endParaRPr>
          </a:p>
          <a:p>
            <a:r>
              <a:rPr lang="en-US" sz="4000" dirty="0">
                <a:solidFill>
                  <a:schemeClr val="bg1"/>
                </a:solidFill>
                <a:latin typeface="Roboto Black" pitchFamily="2" charset="0"/>
              </a:rPr>
              <a:t>Jeremy D. Schmahmann, MD</a:t>
            </a:r>
          </a:p>
          <a:p>
            <a:r>
              <a:rPr lang="en-US" sz="3200" dirty="0">
                <a:solidFill>
                  <a:schemeClr val="bg1"/>
                </a:solidFill>
                <a:latin typeface="Roboto Black" pitchFamily="2" charset="0"/>
              </a:rPr>
              <a:t>Ataxia Center</a:t>
            </a:r>
          </a:p>
          <a:p>
            <a:r>
              <a:rPr lang="en-US" sz="3200" dirty="0">
                <a:solidFill>
                  <a:schemeClr val="bg1"/>
                </a:solidFill>
                <a:latin typeface="Roboto Black" pitchFamily="2" charset="0"/>
              </a:rPr>
              <a:t>Massachusetts General Hospital and Harvard Medical School</a:t>
            </a:r>
            <a:endParaRPr lang="en-US" sz="3200" dirty="0">
              <a:solidFill>
                <a:schemeClr val="bg1"/>
              </a:solidFill>
            </a:endParaRPr>
          </a:p>
        </p:txBody>
      </p:sp>
      <p:sp>
        <p:nvSpPr>
          <p:cNvPr id="6" name="TextBox 5">
            <a:extLst>
              <a:ext uri="{FF2B5EF4-FFF2-40B4-BE49-F238E27FC236}">
                <a16:creationId xmlns:a16="http://schemas.microsoft.com/office/drawing/2014/main" id="{F5FF1DB4-11D8-4BFA-A937-00C335A588D8}"/>
              </a:ext>
            </a:extLst>
          </p:cNvPr>
          <p:cNvSpPr txBox="1"/>
          <p:nvPr/>
        </p:nvSpPr>
        <p:spPr>
          <a:xfrm>
            <a:off x="6300744" y="5929747"/>
            <a:ext cx="2823209" cy="830997"/>
          </a:xfrm>
          <a:prstGeom prst="rect">
            <a:avLst/>
          </a:prstGeom>
          <a:noFill/>
        </p:spPr>
        <p:txBody>
          <a:bodyPr wrap="none" rtlCol="0">
            <a:spAutoFit/>
          </a:bodyPr>
          <a:lstStyle/>
          <a:p>
            <a:pPr algn="r"/>
            <a:r>
              <a:rPr lang="en-US" sz="2400" b="1" dirty="0">
                <a:solidFill>
                  <a:schemeClr val="bg1"/>
                </a:solidFill>
                <a:latin typeface="Roboto" panose="02000000000000000000" pitchFamily="2" charset="0"/>
                <a:ea typeface="Roboto" panose="02000000000000000000" pitchFamily="2" charset="0"/>
              </a:rPr>
              <a:t>A Virtual Event</a:t>
            </a:r>
          </a:p>
          <a:p>
            <a:pPr algn="r"/>
            <a:r>
              <a:rPr lang="en-US" sz="2400" b="1" dirty="0">
                <a:solidFill>
                  <a:schemeClr val="bg1"/>
                </a:solidFill>
                <a:latin typeface="Roboto" panose="02000000000000000000" pitchFamily="2" charset="0"/>
                <a:ea typeface="Roboto" panose="02000000000000000000" pitchFamily="2" charset="0"/>
              </a:rPr>
              <a:t>March 17-19, 2022</a:t>
            </a:r>
          </a:p>
        </p:txBody>
      </p:sp>
      <p:cxnSp>
        <p:nvCxnSpPr>
          <p:cNvPr id="7" name="Straight Connector 6">
            <a:extLst>
              <a:ext uri="{FF2B5EF4-FFF2-40B4-BE49-F238E27FC236}">
                <a16:creationId xmlns:a16="http://schemas.microsoft.com/office/drawing/2014/main" id="{7C553F50-A4AD-474C-97FB-B3688B030154}"/>
              </a:ext>
            </a:extLst>
          </p:cNvPr>
          <p:cNvCxnSpPr/>
          <p:nvPr/>
        </p:nvCxnSpPr>
        <p:spPr>
          <a:xfrm>
            <a:off x="4898185" y="2157493"/>
            <a:ext cx="609928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9B9D3182-BFB2-4843-B322-23D5D47DE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673" y="4436953"/>
            <a:ext cx="3254608" cy="2323791"/>
          </a:xfrm>
          <a:prstGeom prst="rect">
            <a:avLst/>
          </a:prstGeom>
        </p:spPr>
      </p:pic>
    </p:spTree>
    <p:extLst>
      <p:ext uri="{BB962C8B-B14F-4D97-AF65-F5344CB8AC3E}">
        <p14:creationId xmlns:p14="http://schemas.microsoft.com/office/powerpoint/2010/main" val="92204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73180" y="56645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2" name="Title 3">
            <a:extLst>
              <a:ext uri="{FF2B5EF4-FFF2-40B4-BE49-F238E27FC236}">
                <a16:creationId xmlns:a16="http://schemas.microsoft.com/office/drawing/2014/main" id="{22F1CB62-11A8-495F-BA4D-409249C43B8C}"/>
              </a:ext>
            </a:extLst>
          </p:cNvPr>
          <p:cNvSpPr txBox="1">
            <a:spLocks/>
          </p:cNvSpPr>
          <p:nvPr/>
        </p:nvSpPr>
        <p:spPr>
          <a:xfrm>
            <a:off x="2119089" y="-100787"/>
            <a:ext cx="9768382" cy="79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002567"/>
                </a:solidFill>
                <a:latin typeface="Roboto Black" pitchFamily="2" charset="0"/>
                <a:ea typeface="Roboto Black" pitchFamily="2" charset="0"/>
              </a:rPr>
              <a:t>Patient-Reported Outcome Measure of Ataxia (PROM-Ataxia)</a:t>
            </a:r>
            <a:endParaRPr lang="en-US" sz="5400" dirty="0">
              <a:solidFill>
                <a:srgbClr val="002567"/>
              </a:solidFill>
              <a:latin typeface="Roboto Black" pitchFamily="2" charset="0"/>
              <a:ea typeface="Roboto Black" pitchFamily="2" charset="0"/>
            </a:endParaRPr>
          </a:p>
        </p:txBody>
      </p:sp>
      <p:pic>
        <p:nvPicPr>
          <p:cNvPr id="2" name="Picture 1">
            <a:extLst>
              <a:ext uri="{FF2B5EF4-FFF2-40B4-BE49-F238E27FC236}">
                <a16:creationId xmlns:a16="http://schemas.microsoft.com/office/drawing/2014/main" id="{C3F48801-082A-4EF6-96A7-EA18948094D8}"/>
              </a:ext>
            </a:extLst>
          </p:cNvPr>
          <p:cNvPicPr>
            <a:picLocks noChangeAspect="1"/>
          </p:cNvPicPr>
          <p:nvPr/>
        </p:nvPicPr>
        <p:blipFill>
          <a:blip r:embed="rId4"/>
          <a:stretch>
            <a:fillRect/>
          </a:stretch>
        </p:blipFill>
        <p:spPr>
          <a:xfrm>
            <a:off x="2918460" y="752163"/>
            <a:ext cx="8573802" cy="5869164"/>
          </a:xfrm>
          <a:prstGeom prst="rect">
            <a:avLst/>
          </a:prstGeom>
        </p:spPr>
      </p:pic>
      <p:pic>
        <p:nvPicPr>
          <p:cNvPr id="11" name="Picture 10">
            <a:extLst>
              <a:ext uri="{FF2B5EF4-FFF2-40B4-BE49-F238E27FC236}">
                <a16:creationId xmlns:a16="http://schemas.microsoft.com/office/drawing/2014/main" id="{366AF90A-DE14-4B2A-B2E9-D36752EB69A8}"/>
              </a:ext>
            </a:extLst>
          </p:cNvPr>
          <p:cNvPicPr>
            <a:picLocks noChangeAspect="1"/>
          </p:cNvPicPr>
          <p:nvPr/>
        </p:nvPicPr>
        <p:blipFill>
          <a:blip r:embed="rId5"/>
          <a:stretch>
            <a:fillRect/>
          </a:stretch>
        </p:blipFill>
        <p:spPr>
          <a:xfrm>
            <a:off x="5425440" y="6658490"/>
            <a:ext cx="3686242" cy="199510"/>
          </a:xfrm>
          <a:prstGeom prst="rect">
            <a:avLst/>
          </a:prstGeom>
        </p:spPr>
      </p:pic>
    </p:spTree>
    <p:extLst>
      <p:ext uri="{BB962C8B-B14F-4D97-AF65-F5344CB8AC3E}">
        <p14:creationId xmlns:p14="http://schemas.microsoft.com/office/powerpoint/2010/main" val="278347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2046973" y="339269"/>
            <a:ext cx="9768382" cy="799610"/>
          </a:xfrm>
        </p:spPr>
        <p:txBody>
          <a:bodyPr>
            <a:noAutofit/>
          </a:bodyPr>
          <a:lstStyle/>
          <a:p>
            <a:pPr algn="ctr"/>
            <a:r>
              <a:rPr lang="en-US" sz="4000" dirty="0">
                <a:solidFill>
                  <a:srgbClr val="002567"/>
                </a:solidFill>
                <a:latin typeface="Roboto Black" pitchFamily="2" charset="0"/>
                <a:ea typeface="Roboto Black" pitchFamily="2" charset="0"/>
              </a:rPr>
              <a:t>Cerebellar Cognitive Affective Syndrome (CCAS)</a:t>
            </a:r>
            <a:endParaRPr lang="en-US" sz="2800" b="1"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25019" y="136655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8" name="Rectangle 3">
            <a:extLst>
              <a:ext uri="{FF2B5EF4-FFF2-40B4-BE49-F238E27FC236}">
                <a16:creationId xmlns:a16="http://schemas.microsoft.com/office/drawing/2014/main" id="{91EDD167-CFD6-4104-A216-B0E0A726F088}"/>
              </a:ext>
            </a:extLst>
          </p:cNvPr>
          <p:cNvSpPr txBox="1">
            <a:spLocks noChangeArrowheads="1"/>
          </p:cNvSpPr>
          <p:nvPr/>
        </p:nvSpPr>
        <p:spPr>
          <a:xfrm>
            <a:off x="2735944" y="1440180"/>
            <a:ext cx="8839200"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Tx/>
              <a:buChar char="•"/>
            </a:pPr>
            <a:r>
              <a:rPr lang="en-US" altLang="en-US" sz="2400" dirty="0">
                <a:latin typeface="Arial" panose="020B0604020202020204" pitchFamily="34" charset="0"/>
              </a:rPr>
              <a:t> Executive Function </a:t>
            </a:r>
          </a:p>
          <a:p>
            <a:pPr>
              <a:buClr>
                <a:schemeClr val="tx1"/>
              </a:buClr>
            </a:pPr>
            <a:r>
              <a:rPr lang="en-US" altLang="en-US" sz="2400" dirty="0">
                <a:latin typeface="Arial" panose="020B0604020202020204" pitchFamily="34" charset="0"/>
              </a:rPr>
              <a:t>	Planning, set-shifting, verbal fluency, </a:t>
            </a:r>
          </a:p>
          <a:p>
            <a:pPr>
              <a:buClr>
                <a:schemeClr val="tx1"/>
              </a:buClr>
            </a:pPr>
            <a:r>
              <a:rPr lang="en-US" altLang="en-US" sz="2400" dirty="0">
                <a:latin typeface="Arial" panose="020B0604020202020204" pitchFamily="34" charset="0"/>
              </a:rPr>
              <a:t>	abstract reasoning, working memory</a:t>
            </a:r>
          </a:p>
          <a:p>
            <a:pPr>
              <a:buClr>
                <a:schemeClr val="tx1"/>
              </a:buClr>
              <a:buFontTx/>
              <a:buChar char="•"/>
            </a:pPr>
            <a:r>
              <a:rPr lang="en-US" altLang="en-US" sz="2400" dirty="0">
                <a:latin typeface="Arial" panose="020B0604020202020204" pitchFamily="34" charset="0"/>
              </a:rPr>
              <a:t> Spatial Cognition </a:t>
            </a:r>
          </a:p>
          <a:p>
            <a:pPr>
              <a:buClr>
                <a:schemeClr val="tx1"/>
              </a:buClr>
            </a:pPr>
            <a:r>
              <a:rPr lang="en-US" altLang="en-US" sz="2400" dirty="0">
                <a:latin typeface="Arial" panose="020B0604020202020204" pitchFamily="34" charset="0"/>
              </a:rPr>
              <a:t>	Visual spatial organization and memory</a:t>
            </a:r>
          </a:p>
          <a:p>
            <a:pPr>
              <a:buClr>
                <a:schemeClr val="tx1"/>
              </a:buClr>
              <a:buFontTx/>
              <a:buChar char="•"/>
            </a:pPr>
            <a:r>
              <a:rPr lang="en-US" altLang="en-US" sz="2400" dirty="0">
                <a:latin typeface="Arial" panose="020B0604020202020204" pitchFamily="34" charset="0"/>
              </a:rPr>
              <a:t> Language Deficits </a:t>
            </a:r>
          </a:p>
          <a:p>
            <a:pPr>
              <a:buClr>
                <a:schemeClr val="tx1"/>
              </a:buClr>
            </a:pPr>
            <a:r>
              <a:rPr lang="en-US" altLang="en-US" sz="2400" dirty="0">
                <a:latin typeface="Arial" panose="020B0604020202020204" pitchFamily="34" charset="0"/>
              </a:rPr>
              <a:t>	Agrammatism, </a:t>
            </a:r>
            <a:r>
              <a:rPr lang="en-US" altLang="en-US" sz="2400" dirty="0" err="1">
                <a:latin typeface="Arial" panose="020B0604020202020204" pitchFamily="34" charset="0"/>
              </a:rPr>
              <a:t>aprosodia</a:t>
            </a:r>
            <a:r>
              <a:rPr lang="en-US" altLang="en-US" sz="2400" dirty="0">
                <a:latin typeface="Arial" panose="020B0604020202020204" pitchFamily="34" charset="0"/>
              </a:rPr>
              <a:t>, anomia</a:t>
            </a:r>
          </a:p>
          <a:p>
            <a:pPr>
              <a:buClr>
                <a:schemeClr val="tx1"/>
              </a:buClr>
              <a:buFontTx/>
              <a:buChar char="•"/>
            </a:pPr>
            <a:r>
              <a:rPr lang="en-US" altLang="en-US" sz="2400" dirty="0">
                <a:latin typeface="Arial" panose="020B0604020202020204" pitchFamily="34" charset="0"/>
              </a:rPr>
              <a:t> Personality Change</a:t>
            </a:r>
          </a:p>
          <a:p>
            <a:pPr>
              <a:buClr>
                <a:schemeClr val="tx1"/>
              </a:buClr>
            </a:pPr>
            <a:r>
              <a:rPr lang="en-US" altLang="en-US" sz="2400" dirty="0">
                <a:latin typeface="Arial" panose="020B0604020202020204" pitchFamily="34" charset="0"/>
              </a:rPr>
              <a:t>	Blunting of affect, disinhibited and inappropriate behavior</a:t>
            </a:r>
          </a:p>
        </p:txBody>
      </p:sp>
      <p:pic>
        <p:nvPicPr>
          <p:cNvPr id="11" name="Picture 5">
            <a:extLst>
              <a:ext uri="{FF2B5EF4-FFF2-40B4-BE49-F238E27FC236}">
                <a16:creationId xmlns:a16="http://schemas.microsoft.com/office/drawing/2014/main" id="{7E03E6F4-8113-432F-843F-9675CBA63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25" y="1676289"/>
            <a:ext cx="1872395" cy="283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a:extLst>
              <a:ext uri="{FF2B5EF4-FFF2-40B4-BE49-F238E27FC236}">
                <a16:creationId xmlns:a16="http://schemas.microsoft.com/office/drawing/2014/main" id="{F6764AD3-C671-43B2-9BCB-EA139FEAB315}"/>
              </a:ext>
            </a:extLst>
          </p:cNvPr>
          <p:cNvSpPr txBox="1">
            <a:spLocks noChangeArrowheads="1"/>
          </p:cNvSpPr>
          <p:nvPr/>
        </p:nvSpPr>
        <p:spPr bwMode="auto">
          <a:xfrm>
            <a:off x="10090323" y="4560844"/>
            <a:ext cx="228355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200" i="0" dirty="0">
                <a:solidFill>
                  <a:schemeClr val="tx1"/>
                </a:solidFill>
                <a:latin typeface="Arial" panose="020B0604020202020204" pitchFamily="34" charset="0"/>
              </a:rPr>
              <a:t>Schmahmann and Sherman. Brain, 1998</a:t>
            </a:r>
          </a:p>
        </p:txBody>
      </p:sp>
      <p:pic>
        <p:nvPicPr>
          <p:cNvPr id="13" name="Picture 3">
            <a:extLst>
              <a:ext uri="{FF2B5EF4-FFF2-40B4-BE49-F238E27FC236}">
                <a16:creationId xmlns:a16="http://schemas.microsoft.com/office/drawing/2014/main" id="{5FEF5AFB-2D7B-4E1F-9064-146928D86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1346" b="-5"/>
          <a:stretch>
            <a:fillRect/>
          </a:stretch>
        </p:blipFill>
        <p:spPr bwMode="auto">
          <a:xfrm>
            <a:off x="4945745" y="5783581"/>
            <a:ext cx="6443663" cy="962025"/>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4A93B65D-CDA9-4EF6-A179-C3B90136562B}"/>
              </a:ext>
            </a:extLst>
          </p:cNvPr>
          <p:cNvSpPr txBox="1">
            <a:spLocks noChangeArrowheads="1"/>
          </p:cNvSpPr>
          <p:nvPr/>
        </p:nvSpPr>
        <p:spPr bwMode="auto">
          <a:xfrm>
            <a:off x="5021945" y="6469381"/>
            <a:ext cx="456247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200" i="0">
                <a:solidFill>
                  <a:srgbClr val="000000"/>
                </a:solidFill>
                <a:latin typeface="Arial" panose="020B0604020202020204" pitchFamily="34" charset="0"/>
                <a:cs typeface="Arial" panose="020B0604020202020204" pitchFamily="34" charset="0"/>
              </a:rPr>
              <a:t>Mario Manto and Peter Mariën. Cerebellum and Ataxias 2015;2:2</a:t>
            </a:r>
          </a:p>
        </p:txBody>
      </p:sp>
      <p:pic>
        <p:nvPicPr>
          <p:cNvPr id="15" name="Content Placeholder 4">
            <a:extLst>
              <a:ext uri="{FF2B5EF4-FFF2-40B4-BE49-F238E27FC236}">
                <a16:creationId xmlns:a16="http://schemas.microsoft.com/office/drawing/2014/main" id="{0361C691-AAA0-48D1-BD41-331C908937CE}"/>
              </a:ext>
            </a:extLst>
          </p:cNvPr>
          <p:cNvPicPr>
            <a:picLocks noChangeAspect="1"/>
          </p:cNvPicPr>
          <p:nvPr/>
        </p:nvPicPr>
        <p:blipFill>
          <a:blip r:embed="rId6">
            <a:extLst>
              <a:ext uri="{28A0092B-C50C-407E-A947-70E740481C1C}">
                <a14:useLocalDpi xmlns:a14="http://schemas.microsoft.com/office/drawing/2010/main" val="0"/>
              </a:ext>
            </a:extLst>
          </a:blip>
          <a:srcRect l="22371" t="14938" r="42232" b="54536"/>
          <a:stretch>
            <a:fillRect/>
          </a:stretch>
        </p:blipFill>
        <p:spPr bwMode="auto">
          <a:xfrm>
            <a:off x="3404282" y="5783581"/>
            <a:ext cx="14906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32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2131188" y="346945"/>
            <a:ext cx="9768382" cy="799610"/>
          </a:xfrm>
        </p:spPr>
        <p:txBody>
          <a:bodyPr>
            <a:noAutofit/>
          </a:bodyPr>
          <a:lstStyle/>
          <a:p>
            <a:pPr algn="ctr"/>
            <a:r>
              <a:rPr lang="en-US" sz="4800" dirty="0">
                <a:solidFill>
                  <a:srgbClr val="002567"/>
                </a:solidFill>
                <a:latin typeface="Roboto Black" pitchFamily="2" charset="0"/>
                <a:ea typeface="Roboto Black" pitchFamily="2" charset="0"/>
              </a:rPr>
              <a:t>Neuropsychiatry of the cerebellum: Insights from the clinic</a:t>
            </a:r>
            <a:endParaRPr lang="en-US" sz="3600" b="1"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25019" y="147323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8" name="Picture 1">
            <a:extLst>
              <a:ext uri="{FF2B5EF4-FFF2-40B4-BE49-F238E27FC236}">
                <a16:creationId xmlns:a16="http://schemas.microsoft.com/office/drawing/2014/main" id="{8BAC6EED-6088-48AA-A79B-4AA5C931E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655" y="1671918"/>
            <a:ext cx="9519325" cy="4839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028">
            <a:extLst>
              <a:ext uri="{FF2B5EF4-FFF2-40B4-BE49-F238E27FC236}">
                <a16:creationId xmlns:a16="http://schemas.microsoft.com/office/drawing/2014/main" id="{ED31D3B0-9CB1-4B57-BBBE-1F804C183D69}"/>
              </a:ext>
            </a:extLst>
          </p:cNvPr>
          <p:cNvSpPr txBox="1">
            <a:spLocks noChangeArrowheads="1"/>
          </p:cNvSpPr>
          <p:nvPr/>
        </p:nvSpPr>
        <p:spPr bwMode="auto">
          <a:xfrm>
            <a:off x="7996901" y="6588842"/>
            <a:ext cx="40350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dirty="0">
                <a:solidFill>
                  <a:srgbClr val="44546A"/>
                </a:solidFill>
                <a:latin typeface="Arial" panose="020B0604020202020204" pitchFamily="34" charset="0"/>
                <a:cs typeface="Arial" panose="020B0604020202020204" pitchFamily="34" charset="0"/>
              </a:rPr>
              <a:t>Schmahmann, </a:t>
            </a:r>
            <a:r>
              <a:rPr lang="en-US" altLang="en-US" sz="1050" dirty="0" err="1">
                <a:solidFill>
                  <a:srgbClr val="44546A"/>
                </a:solidFill>
                <a:latin typeface="Arial" panose="020B0604020202020204" pitchFamily="34" charset="0"/>
                <a:cs typeface="Arial" panose="020B0604020202020204" pitchFamily="34" charset="0"/>
              </a:rPr>
              <a:t>Weilburg</a:t>
            </a:r>
            <a:r>
              <a:rPr lang="en-US" altLang="en-US" sz="1050" dirty="0">
                <a:solidFill>
                  <a:srgbClr val="44546A"/>
                </a:solidFill>
                <a:latin typeface="Arial" panose="020B0604020202020204" pitchFamily="34" charset="0"/>
                <a:cs typeface="Arial" panose="020B0604020202020204" pitchFamily="34" charset="0"/>
              </a:rPr>
              <a:t>, Sherman. Cerebellum. 2007;6:254-267</a:t>
            </a:r>
          </a:p>
        </p:txBody>
      </p:sp>
    </p:spTree>
    <p:extLst>
      <p:ext uri="{BB962C8B-B14F-4D97-AF65-F5344CB8AC3E}">
        <p14:creationId xmlns:p14="http://schemas.microsoft.com/office/powerpoint/2010/main" val="312104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2605640" y="23350"/>
            <a:ext cx="9768382" cy="799610"/>
          </a:xfrm>
        </p:spPr>
        <p:txBody>
          <a:bodyPr>
            <a:noAutofit/>
          </a:bodyPr>
          <a:lstStyle/>
          <a:p>
            <a:pPr algn="ctr"/>
            <a:r>
              <a:rPr lang="en-US" sz="4800" dirty="0">
                <a:solidFill>
                  <a:srgbClr val="002567"/>
                </a:solidFill>
                <a:latin typeface="Roboto Black" pitchFamily="2" charset="0"/>
                <a:ea typeface="Roboto Black" pitchFamily="2" charset="0"/>
              </a:rPr>
              <a:t>CCAS Scale </a:t>
            </a:r>
            <a:r>
              <a:rPr lang="en-US" sz="1600" dirty="0">
                <a:solidFill>
                  <a:srgbClr val="002567"/>
                </a:solidFill>
                <a:latin typeface="Roboto Black" pitchFamily="2" charset="0"/>
                <a:ea typeface="Roboto Black" pitchFamily="2" charset="0"/>
              </a:rPr>
              <a:t>(Hoche et al., Brian, 2018)</a:t>
            </a:r>
            <a:endParaRPr lang="en-US" sz="3600"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887116" y="73409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13" name="Picture 1">
            <a:extLst>
              <a:ext uri="{FF2B5EF4-FFF2-40B4-BE49-F238E27FC236}">
                <a16:creationId xmlns:a16="http://schemas.microsoft.com/office/drawing/2014/main" id="{F18D3291-1781-46A8-98EF-24526C648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601" y="820571"/>
            <a:ext cx="4225925" cy="6019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21D3AB1-EA14-493A-8EAB-07F7DA045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351" y="820571"/>
            <a:ext cx="4371975" cy="6019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6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1973180" y="25861"/>
            <a:ext cx="9768382" cy="799610"/>
          </a:xfrm>
        </p:spPr>
        <p:txBody>
          <a:bodyPr>
            <a:noAutofit/>
          </a:bodyPr>
          <a:lstStyle/>
          <a:p>
            <a:pPr algn="ctr"/>
            <a:r>
              <a:rPr lang="en-US" sz="4800" dirty="0">
                <a:solidFill>
                  <a:srgbClr val="002567"/>
                </a:solidFill>
                <a:latin typeface="Roboto Black" pitchFamily="2" charset="0"/>
                <a:ea typeface="Roboto Black" pitchFamily="2" charset="0"/>
              </a:rPr>
              <a:t>CCAS in SCA </a:t>
            </a:r>
            <a:r>
              <a:rPr lang="en-US" sz="2800" dirty="0">
                <a:solidFill>
                  <a:srgbClr val="002567"/>
                </a:solidFill>
                <a:latin typeface="Roboto Black" pitchFamily="2" charset="0"/>
                <a:ea typeface="Roboto Black" pitchFamily="2" charset="0"/>
              </a:rPr>
              <a:t>(CRC-SCA / READISCA study)</a:t>
            </a:r>
            <a:endParaRPr lang="en-US" sz="3600"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25019" y="797568"/>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1" name="Title 1">
            <a:extLst>
              <a:ext uri="{FF2B5EF4-FFF2-40B4-BE49-F238E27FC236}">
                <a16:creationId xmlns:a16="http://schemas.microsoft.com/office/drawing/2014/main" id="{A9186B40-C7E1-4FF3-9C33-A510745F4EF2}"/>
              </a:ext>
            </a:extLst>
          </p:cNvPr>
          <p:cNvSpPr txBox="1">
            <a:spLocks/>
          </p:cNvSpPr>
          <p:nvPr/>
        </p:nvSpPr>
        <p:spPr>
          <a:xfrm>
            <a:off x="2240322" y="788613"/>
            <a:ext cx="9303978" cy="95028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How many individuals met criteria for the CCAS?</a:t>
            </a:r>
            <a:endParaRPr lang="en-US" dirty="0"/>
          </a:p>
        </p:txBody>
      </p:sp>
      <p:graphicFrame>
        <p:nvGraphicFramePr>
          <p:cNvPr id="12" name="Table 11">
            <a:extLst>
              <a:ext uri="{FF2B5EF4-FFF2-40B4-BE49-F238E27FC236}">
                <a16:creationId xmlns:a16="http://schemas.microsoft.com/office/drawing/2014/main" id="{68939C88-8AC0-4A53-AAB5-5D8AB2084CBB}"/>
              </a:ext>
            </a:extLst>
          </p:cNvPr>
          <p:cNvGraphicFramePr>
            <a:graphicFrameLocks noGrp="1"/>
          </p:cNvGraphicFramePr>
          <p:nvPr>
            <p:extLst>
              <p:ext uri="{D42A27DB-BD31-4B8C-83A1-F6EECF244321}">
                <p14:modId xmlns:p14="http://schemas.microsoft.com/office/powerpoint/2010/main" val="1371186556"/>
              </p:ext>
            </p:extLst>
          </p:nvPr>
        </p:nvGraphicFramePr>
        <p:xfrm>
          <a:off x="2119089" y="1803553"/>
          <a:ext cx="9830355" cy="4453705"/>
        </p:xfrm>
        <a:graphic>
          <a:graphicData uri="http://schemas.openxmlformats.org/drawingml/2006/table">
            <a:tbl>
              <a:tblPr firstRow="1" firstCol="1" bandRow="1"/>
              <a:tblGrid>
                <a:gridCol w="2080369">
                  <a:extLst>
                    <a:ext uri="{9D8B030D-6E8A-4147-A177-3AD203B41FA5}">
                      <a16:colId xmlns:a16="http://schemas.microsoft.com/office/drawing/2014/main" val="1067500285"/>
                    </a:ext>
                  </a:extLst>
                </a:gridCol>
                <a:gridCol w="2191788">
                  <a:extLst>
                    <a:ext uri="{9D8B030D-6E8A-4147-A177-3AD203B41FA5}">
                      <a16:colId xmlns:a16="http://schemas.microsoft.com/office/drawing/2014/main" val="4134351549"/>
                    </a:ext>
                  </a:extLst>
                </a:gridCol>
                <a:gridCol w="1804972">
                  <a:extLst>
                    <a:ext uri="{9D8B030D-6E8A-4147-A177-3AD203B41FA5}">
                      <a16:colId xmlns:a16="http://schemas.microsoft.com/office/drawing/2014/main" val="722682630"/>
                    </a:ext>
                  </a:extLst>
                </a:gridCol>
                <a:gridCol w="1944532">
                  <a:extLst>
                    <a:ext uri="{9D8B030D-6E8A-4147-A177-3AD203B41FA5}">
                      <a16:colId xmlns:a16="http://schemas.microsoft.com/office/drawing/2014/main" val="3811110421"/>
                    </a:ext>
                  </a:extLst>
                </a:gridCol>
                <a:gridCol w="1808694">
                  <a:extLst>
                    <a:ext uri="{9D8B030D-6E8A-4147-A177-3AD203B41FA5}">
                      <a16:colId xmlns:a16="http://schemas.microsoft.com/office/drawing/2014/main" val="1981933612"/>
                    </a:ext>
                  </a:extLst>
                </a:gridCol>
              </a:tblGrid>
              <a:tr h="318822">
                <a:tc gridSpan="5">
                  <a:txBody>
                    <a:bodyPr/>
                    <a:lstStyle/>
                    <a:p>
                      <a:pPr>
                        <a:lnSpc>
                          <a:spcPct val="150000"/>
                        </a:lnSpc>
                        <a:spcAft>
                          <a:spcPts val="80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SYMPTOMATIC INDIVIDUALS (true positives)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8279844"/>
                  </a:ext>
                </a:extLst>
              </a:tr>
              <a:tr h="318822">
                <a:tc>
                  <a:txBody>
                    <a:bodyPr/>
                    <a:lstStyle/>
                    <a:p>
                      <a:pPr>
                        <a:lnSpc>
                          <a:spcPct val="150000"/>
                        </a:lnSpc>
                        <a:spcAft>
                          <a:spcPts val="80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Participant group</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b="1" i="0" dirty="0">
                          <a:effectLst/>
                          <a:latin typeface="Times New Roman" panose="02020603050405020304" pitchFamily="18" charset="0"/>
                          <a:ea typeface="Calibri" panose="020F0502020204030204" pitchFamily="34" charset="0"/>
                          <a:cs typeface="Arial" panose="020B0604020202020204" pitchFamily="34" charset="0"/>
                        </a:rPr>
                        <a:t>Number of participants</a:t>
                      </a:r>
                      <a:endParaRPr lang="en-US" sz="1400" i="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Possible CCAS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Probable CCAS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Definite CCAS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908800"/>
                  </a:ext>
                </a:extLst>
              </a:tr>
              <a:tr h="318822">
                <a:tc>
                  <a:txBody>
                    <a:bodyPr/>
                    <a:lstStyle/>
                    <a:p>
                      <a:pPr>
                        <a:lnSpc>
                          <a:spcPct val="150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All SCAs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309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83.2%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63.1%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46.0%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182259"/>
                  </a:ext>
                </a:extLst>
              </a:tr>
              <a:tr h="318822">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SCA1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89.6%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75.9%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58.6%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29040105"/>
                  </a:ext>
                </a:extLst>
              </a:tr>
              <a:tr h="318822">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SCA2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52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80.8%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55.8%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38.5%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948375"/>
                  </a:ext>
                </a:extLst>
              </a:tr>
              <a:tr h="318822">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SCA3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132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81.1%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65.2%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47.7%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013729"/>
                  </a:ext>
                </a:extLst>
              </a:tr>
              <a:tr h="318822">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SCA6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47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85.1%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48.9%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dirty="0">
                          <a:effectLst/>
                          <a:latin typeface="Times New Roman" panose="02020603050405020304" pitchFamily="18" charset="0"/>
                          <a:ea typeface="Calibri" panose="020F0502020204030204" pitchFamily="34" charset="0"/>
                          <a:cs typeface="Arial" panose="020B0604020202020204" pitchFamily="34" charset="0"/>
                        </a:rPr>
                        <a:t>29.8%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80768"/>
                  </a:ext>
                </a:extLst>
              </a:tr>
              <a:tr h="318822">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SCA7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72.7%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63.6%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50000"/>
                        </a:lnSpc>
                        <a:spcAft>
                          <a:spcPts val="800"/>
                        </a:spcAf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45.5%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2085186"/>
                  </a:ext>
                </a:extLst>
              </a:tr>
              <a:tr h="318822">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SCA8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88.9%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a:effectLst/>
                          <a:latin typeface="Times New Roman" panose="02020603050405020304" pitchFamily="18" charset="0"/>
                          <a:ea typeface="Calibri" panose="020F0502020204030204" pitchFamily="34" charset="0"/>
                          <a:cs typeface="Arial" panose="020B0604020202020204" pitchFamily="34" charset="0"/>
                        </a:rPr>
                        <a:t>66.7%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i="1" dirty="0">
                          <a:effectLst/>
                          <a:latin typeface="Times New Roman" panose="02020603050405020304" pitchFamily="18" charset="0"/>
                          <a:ea typeface="Calibri" panose="020F0502020204030204" pitchFamily="34" charset="0"/>
                          <a:cs typeface="Arial" panose="020B0604020202020204" pitchFamily="34" charset="0"/>
                        </a:rPr>
                        <a:t>66.7%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034932"/>
                  </a:ext>
                </a:extLst>
              </a:tr>
              <a:tr h="318822">
                <a:tc gridSpan="5">
                  <a:txBody>
                    <a:bodyPr/>
                    <a:lstStyle/>
                    <a:p>
                      <a:pPr>
                        <a:lnSpc>
                          <a:spcPct val="150000"/>
                        </a:lnSpc>
                        <a:spcAft>
                          <a:spcPts val="800"/>
                        </a:spcAft>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CONTROLS (false positives)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6597814"/>
                  </a:ext>
                </a:extLst>
              </a:tr>
              <a:tr h="318822">
                <a:tc>
                  <a:txBody>
                    <a:bodyPr/>
                    <a:lstStyle/>
                    <a:p>
                      <a:pPr>
                        <a:lnSpc>
                          <a:spcPct val="150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Controls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37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54.1%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10.8%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5.4%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5128" marR="65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770557"/>
                  </a:ext>
                </a:extLst>
              </a:tr>
            </a:tbl>
          </a:graphicData>
        </a:graphic>
      </p:graphicFrame>
      <p:sp>
        <p:nvSpPr>
          <p:cNvPr id="15" name="TextBox 14">
            <a:extLst>
              <a:ext uri="{FF2B5EF4-FFF2-40B4-BE49-F238E27FC236}">
                <a16:creationId xmlns:a16="http://schemas.microsoft.com/office/drawing/2014/main" id="{F212AE68-D1FD-4D23-B578-8D6A726190F6}"/>
              </a:ext>
            </a:extLst>
          </p:cNvPr>
          <p:cNvSpPr txBox="1"/>
          <p:nvPr/>
        </p:nvSpPr>
        <p:spPr>
          <a:xfrm>
            <a:off x="3134224" y="6511055"/>
            <a:ext cx="7800084" cy="307777"/>
          </a:xfrm>
          <a:prstGeom prst="rect">
            <a:avLst/>
          </a:prstGeom>
          <a:noFill/>
        </p:spPr>
        <p:txBody>
          <a:bodyPr wrap="none" rtlCol="0">
            <a:spAutoFit/>
          </a:bodyPr>
          <a:lstStyle/>
          <a:p>
            <a:r>
              <a:rPr lang="en-US" sz="1400" dirty="0"/>
              <a:t>Selvadurai, Schmahmann, with CRC-SCA and READISCA (NAF Macklin Foundation project). In preparation</a:t>
            </a:r>
          </a:p>
        </p:txBody>
      </p:sp>
    </p:spTree>
    <p:extLst>
      <p:ext uri="{BB962C8B-B14F-4D97-AF65-F5344CB8AC3E}">
        <p14:creationId xmlns:p14="http://schemas.microsoft.com/office/powerpoint/2010/main" val="968287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1973180" y="25861"/>
            <a:ext cx="9768382" cy="799610"/>
          </a:xfrm>
        </p:spPr>
        <p:txBody>
          <a:bodyPr>
            <a:noAutofit/>
          </a:bodyPr>
          <a:lstStyle/>
          <a:p>
            <a:pPr algn="ctr"/>
            <a:r>
              <a:rPr lang="en-US" sz="4800" dirty="0">
                <a:solidFill>
                  <a:srgbClr val="002567"/>
                </a:solidFill>
                <a:latin typeface="Roboto Black" pitchFamily="2" charset="0"/>
                <a:ea typeface="Roboto Black" pitchFamily="2" charset="0"/>
              </a:rPr>
              <a:t>CCAS in SCA </a:t>
            </a:r>
            <a:r>
              <a:rPr lang="en-US" sz="2800" dirty="0">
                <a:solidFill>
                  <a:srgbClr val="002567"/>
                </a:solidFill>
                <a:latin typeface="Roboto Black" pitchFamily="2" charset="0"/>
                <a:ea typeface="Roboto Black" pitchFamily="2" charset="0"/>
              </a:rPr>
              <a:t>(CRC-SCA / READISCA study)</a:t>
            </a:r>
            <a:endParaRPr lang="en-US" sz="3600"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25019" y="797568"/>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3" name="Title 1">
            <a:extLst>
              <a:ext uri="{FF2B5EF4-FFF2-40B4-BE49-F238E27FC236}">
                <a16:creationId xmlns:a16="http://schemas.microsoft.com/office/drawing/2014/main" id="{F78C0F00-7104-4A7B-96B0-691F439E6048}"/>
              </a:ext>
            </a:extLst>
          </p:cNvPr>
          <p:cNvSpPr txBox="1">
            <a:spLocks/>
          </p:cNvSpPr>
          <p:nvPr/>
        </p:nvSpPr>
        <p:spPr>
          <a:xfrm>
            <a:off x="3012653" y="860732"/>
            <a:ext cx="8261101" cy="897044"/>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CCAS Scale total raw score by diagnosis</a:t>
            </a:r>
            <a:endParaRPr lang="en-US" dirty="0"/>
          </a:p>
        </p:txBody>
      </p:sp>
      <p:pic>
        <p:nvPicPr>
          <p:cNvPr id="14" name="Picture 13">
            <a:extLst>
              <a:ext uri="{FF2B5EF4-FFF2-40B4-BE49-F238E27FC236}">
                <a16:creationId xmlns:a16="http://schemas.microsoft.com/office/drawing/2014/main" id="{D30160D2-5351-4B9E-B35E-F9269518A1BC}"/>
              </a:ext>
            </a:extLst>
          </p:cNvPr>
          <p:cNvPicPr>
            <a:picLocks noChangeAspect="1"/>
          </p:cNvPicPr>
          <p:nvPr/>
        </p:nvPicPr>
        <p:blipFill>
          <a:blip r:embed="rId4"/>
          <a:stretch>
            <a:fillRect/>
          </a:stretch>
        </p:blipFill>
        <p:spPr>
          <a:xfrm>
            <a:off x="2586897" y="1586258"/>
            <a:ext cx="8428293" cy="4861633"/>
          </a:xfrm>
          <a:prstGeom prst="rect">
            <a:avLst/>
          </a:prstGeom>
        </p:spPr>
      </p:pic>
      <p:sp>
        <p:nvSpPr>
          <p:cNvPr id="15" name="TextBox 14">
            <a:extLst>
              <a:ext uri="{FF2B5EF4-FFF2-40B4-BE49-F238E27FC236}">
                <a16:creationId xmlns:a16="http://schemas.microsoft.com/office/drawing/2014/main" id="{4616C1F9-16E3-4C78-9722-9820F2AF3A93}"/>
              </a:ext>
            </a:extLst>
          </p:cNvPr>
          <p:cNvSpPr txBox="1"/>
          <p:nvPr/>
        </p:nvSpPr>
        <p:spPr>
          <a:xfrm>
            <a:off x="3134224" y="6511055"/>
            <a:ext cx="7800084" cy="307777"/>
          </a:xfrm>
          <a:prstGeom prst="rect">
            <a:avLst/>
          </a:prstGeom>
          <a:noFill/>
        </p:spPr>
        <p:txBody>
          <a:bodyPr wrap="none" rtlCol="0">
            <a:spAutoFit/>
          </a:bodyPr>
          <a:lstStyle/>
          <a:p>
            <a:r>
              <a:rPr lang="en-US" sz="1400" dirty="0"/>
              <a:t>Selvadurai, Schmahmann, with CRC-SCA and READISCA (NAF Macklin Foundation project). In preparation</a:t>
            </a:r>
          </a:p>
        </p:txBody>
      </p:sp>
    </p:spTree>
    <p:extLst>
      <p:ext uri="{BB962C8B-B14F-4D97-AF65-F5344CB8AC3E}">
        <p14:creationId xmlns:p14="http://schemas.microsoft.com/office/powerpoint/2010/main" val="2386279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graphicFrame>
        <p:nvGraphicFramePr>
          <p:cNvPr id="11" name="Object 3">
            <a:extLst>
              <a:ext uri="{FF2B5EF4-FFF2-40B4-BE49-F238E27FC236}">
                <a16:creationId xmlns:a16="http://schemas.microsoft.com/office/drawing/2014/main" id="{D27C2A13-42B7-4F0F-9605-319EF8A0A5C8}"/>
              </a:ext>
            </a:extLst>
          </p:cNvPr>
          <p:cNvGraphicFramePr>
            <a:graphicFrameLocks noChangeAspect="1"/>
          </p:cNvGraphicFramePr>
          <p:nvPr>
            <p:extLst>
              <p:ext uri="{D42A27DB-BD31-4B8C-83A1-F6EECF244321}">
                <p14:modId xmlns:p14="http://schemas.microsoft.com/office/powerpoint/2010/main" val="916938349"/>
              </p:ext>
            </p:extLst>
          </p:nvPr>
        </p:nvGraphicFramePr>
        <p:xfrm>
          <a:off x="8998586" y="26986"/>
          <a:ext cx="2682875" cy="2438400"/>
        </p:xfrm>
        <a:graphic>
          <a:graphicData uri="http://schemas.openxmlformats.org/presentationml/2006/ole">
            <mc:AlternateContent xmlns:mc="http://schemas.openxmlformats.org/markup-compatibility/2006">
              <mc:Choice xmlns:v="urn:schemas-microsoft-com:vml" Requires="v">
                <p:oleObj spid="_x0000_s3134" name="Photo Editor Photo" r:id="rId5" imgW="3561905" imgH="3238952" progId="MSPhotoEd.3">
                  <p:embed/>
                </p:oleObj>
              </mc:Choice>
              <mc:Fallback>
                <p:oleObj name="Photo Editor Photo" r:id="rId5" imgW="3561905" imgH="3238952" progId="MSPhotoEd.3">
                  <p:embed/>
                  <p:pic>
                    <p:nvPicPr>
                      <p:cNvPr id="51202" name="Object 3">
                        <a:extLst>
                          <a:ext uri="{FF2B5EF4-FFF2-40B4-BE49-F238E27FC236}">
                            <a16:creationId xmlns:a16="http://schemas.microsoft.com/office/drawing/2014/main" id="{8168CB97-B925-4890-A036-4C53FBE1D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8586" y="26986"/>
                        <a:ext cx="26828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4">
            <a:extLst>
              <a:ext uri="{FF2B5EF4-FFF2-40B4-BE49-F238E27FC236}">
                <a16:creationId xmlns:a16="http://schemas.microsoft.com/office/drawing/2014/main" id="{B5DA1392-A0C6-40A8-973B-A896E87B2182}"/>
              </a:ext>
            </a:extLst>
          </p:cNvPr>
          <p:cNvGraphicFramePr>
            <a:graphicFrameLocks noChangeAspect="1"/>
          </p:cNvGraphicFramePr>
          <p:nvPr>
            <p:extLst>
              <p:ext uri="{D42A27DB-BD31-4B8C-83A1-F6EECF244321}">
                <p14:modId xmlns:p14="http://schemas.microsoft.com/office/powerpoint/2010/main" val="1362589218"/>
              </p:ext>
            </p:extLst>
          </p:nvPr>
        </p:nvGraphicFramePr>
        <p:xfrm>
          <a:off x="2918460" y="4446587"/>
          <a:ext cx="2743200" cy="2170113"/>
        </p:xfrm>
        <a:graphic>
          <a:graphicData uri="http://schemas.openxmlformats.org/presentationml/2006/ole">
            <mc:AlternateContent xmlns:mc="http://schemas.openxmlformats.org/markup-compatibility/2006">
              <mc:Choice xmlns:v="urn:schemas-microsoft-com:vml" Requires="v">
                <p:oleObj spid="_x0000_s3135" name="Image" r:id="rId7" imgW="8628309" imgH="6823862" progId="Photoshop.Image.5">
                  <p:embed/>
                </p:oleObj>
              </mc:Choice>
              <mc:Fallback>
                <p:oleObj name="Image" r:id="rId7" imgW="8628309" imgH="6823862" progId="Photoshop.Image.5">
                  <p:embed/>
                  <p:pic>
                    <p:nvPicPr>
                      <p:cNvPr id="51203" name="Object 4">
                        <a:extLst>
                          <a:ext uri="{FF2B5EF4-FFF2-40B4-BE49-F238E27FC236}">
                            <a16:creationId xmlns:a16="http://schemas.microsoft.com/office/drawing/2014/main" id="{ABBE8956-9A87-489D-AFC2-7FB033F796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460" y="4446587"/>
                        <a:ext cx="274320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5">
            <a:extLst>
              <a:ext uri="{FF2B5EF4-FFF2-40B4-BE49-F238E27FC236}">
                <a16:creationId xmlns:a16="http://schemas.microsoft.com/office/drawing/2014/main" id="{175EE627-A05A-45E1-851B-F783CFB37043}"/>
              </a:ext>
            </a:extLst>
          </p:cNvPr>
          <p:cNvGraphicFramePr>
            <a:graphicFrameLocks noChangeAspect="1"/>
          </p:cNvGraphicFramePr>
          <p:nvPr>
            <p:extLst>
              <p:ext uri="{D42A27DB-BD31-4B8C-83A1-F6EECF244321}">
                <p14:modId xmlns:p14="http://schemas.microsoft.com/office/powerpoint/2010/main" val="1207886855"/>
              </p:ext>
            </p:extLst>
          </p:nvPr>
        </p:nvGraphicFramePr>
        <p:xfrm>
          <a:off x="5966460" y="4446586"/>
          <a:ext cx="2819400" cy="2135188"/>
        </p:xfrm>
        <a:graphic>
          <a:graphicData uri="http://schemas.openxmlformats.org/presentationml/2006/ole">
            <mc:AlternateContent xmlns:mc="http://schemas.openxmlformats.org/markup-compatibility/2006">
              <mc:Choice xmlns:v="urn:schemas-microsoft-com:vml" Requires="v">
                <p:oleObj spid="_x0000_s3136" name="Image" r:id="rId9" imgW="9339922" imgH="7078009" progId="Photoshop.Image.5">
                  <p:embed/>
                </p:oleObj>
              </mc:Choice>
              <mc:Fallback>
                <p:oleObj name="Image" r:id="rId9" imgW="9339922" imgH="7078009" progId="Photoshop.Image.5">
                  <p:embed/>
                  <p:pic>
                    <p:nvPicPr>
                      <p:cNvPr id="51204" name="Object 5">
                        <a:extLst>
                          <a:ext uri="{FF2B5EF4-FFF2-40B4-BE49-F238E27FC236}">
                            <a16:creationId xmlns:a16="http://schemas.microsoft.com/office/drawing/2014/main" id="{FFF50CAC-327F-4A42-98F6-9BEF523CCE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6460" y="4446586"/>
                        <a:ext cx="2819400" cy="21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6">
            <a:extLst>
              <a:ext uri="{FF2B5EF4-FFF2-40B4-BE49-F238E27FC236}">
                <a16:creationId xmlns:a16="http://schemas.microsoft.com/office/drawing/2014/main" id="{B3EDDA73-5284-45DD-B6D7-905D8129D356}"/>
              </a:ext>
            </a:extLst>
          </p:cNvPr>
          <p:cNvGraphicFramePr>
            <a:graphicFrameLocks noChangeAspect="1"/>
          </p:cNvGraphicFramePr>
          <p:nvPr>
            <p:extLst>
              <p:ext uri="{D42A27DB-BD31-4B8C-83A1-F6EECF244321}">
                <p14:modId xmlns:p14="http://schemas.microsoft.com/office/powerpoint/2010/main" val="732367671"/>
              </p:ext>
            </p:extLst>
          </p:nvPr>
        </p:nvGraphicFramePr>
        <p:xfrm>
          <a:off x="5890261" y="26986"/>
          <a:ext cx="3019425" cy="4267200"/>
        </p:xfrm>
        <a:graphic>
          <a:graphicData uri="http://schemas.openxmlformats.org/presentationml/2006/ole">
            <mc:AlternateContent xmlns:mc="http://schemas.openxmlformats.org/markup-compatibility/2006">
              <mc:Choice xmlns:v="urn:schemas-microsoft-com:vml" Requires="v">
                <p:oleObj spid="_x0000_s3137" name="Image" r:id="rId11" imgW="11055418" imgH="15630074" progId="Photoshop.Image.5">
                  <p:embed/>
                </p:oleObj>
              </mc:Choice>
              <mc:Fallback>
                <p:oleObj name="Image" r:id="rId11" imgW="11055418" imgH="15630074" progId="Photoshop.Image.5">
                  <p:embed/>
                  <p:pic>
                    <p:nvPicPr>
                      <p:cNvPr id="51205" name="Object 6">
                        <a:extLst>
                          <a:ext uri="{FF2B5EF4-FFF2-40B4-BE49-F238E27FC236}">
                            <a16:creationId xmlns:a16="http://schemas.microsoft.com/office/drawing/2014/main" id="{B0D2F466-5689-4444-8DE9-5FEC73E371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0261" y="26986"/>
                        <a:ext cx="30194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8">
            <a:extLst>
              <a:ext uri="{FF2B5EF4-FFF2-40B4-BE49-F238E27FC236}">
                <a16:creationId xmlns:a16="http://schemas.microsoft.com/office/drawing/2014/main" id="{3F85578C-2B3F-4580-B03A-3DD7BF83D99A}"/>
              </a:ext>
            </a:extLst>
          </p:cNvPr>
          <p:cNvGraphicFramePr>
            <a:graphicFrameLocks noChangeAspect="1"/>
          </p:cNvGraphicFramePr>
          <p:nvPr>
            <p:extLst>
              <p:ext uri="{D42A27DB-BD31-4B8C-83A1-F6EECF244321}">
                <p14:modId xmlns:p14="http://schemas.microsoft.com/office/powerpoint/2010/main" val="1499511722"/>
              </p:ext>
            </p:extLst>
          </p:nvPr>
        </p:nvGraphicFramePr>
        <p:xfrm>
          <a:off x="9014460" y="2617787"/>
          <a:ext cx="2590800" cy="2720975"/>
        </p:xfrm>
        <a:graphic>
          <a:graphicData uri="http://schemas.openxmlformats.org/presentationml/2006/ole">
            <mc:AlternateContent xmlns:mc="http://schemas.openxmlformats.org/markup-compatibility/2006">
              <mc:Choice xmlns:v="urn:schemas-microsoft-com:vml" Requires="v">
                <p:oleObj spid="_x0000_s3138" name="Photo Editor Photo" r:id="rId13" imgW="2857899" imgH="3000000" progId="MSPhotoEd.3">
                  <p:embed/>
                </p:oleObj>
              </mc:Choice>
              <mc:Fallback>
                <p:oleObj name="Photo Editor Photo" r:id="rId13" imgW="2857899" imgH="3000000" progId="MSPhotoEd.3">
                  <p:embed/>
                  <p:pic>
                    <p:nvPicPr>
                      <p:cNvPr id="51206" name="Object 8">
                        <a:extLst>
                          <a:ext uri="{FF2B5EF4-FFF2-40B4-BE49-F238E27FC236}">
                            <a16:creationId xmlns:a16="http://schemas.microsoft.com/office/drawing/2014/main" id="{0E15321C-F563-4B80-B2E8-22D95AE1A5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14460" y="2617787"/>
                        <a:ext cx="25908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9">
            <a:extLst>
              <a:ext uri="{FF2B5EF4-FFF2-40B4-BE49-F238E27FC236}">
                <a16:creationId xmlns:a16="http://schemas.microsoft.com/office/drawing/2014/main" id="{198B286F-4A4F-4851-9E17-DAF1F6119B9F}"/>
              </a:ext>
            </a:extLst>
          </p:cNvPr>
          <p:cNvGraphicFramePr>
            <a:graphicFrameLocks noChangeAspect="1"/>
          </p:cNvGraphicFramePr>
          <p:nvPr>
            <p:extLst>
              <p:ext uri="{D42A27DB-BD31-4B8C-83A1-F6EECF244321}">
                <p14:modId xmlns:p14="http://schemas.microsoft.com/office/powerpoint/2010/main" val="2764602173"/>
              </p:ext>
            </p:extLst>
          </p:nvPr>
        </p:nvGraphicFramePr>
        <p:xfrm>
          <a:off x="9547860" y="5360986"/>
          <a:ext cx="1676400" cy="1365250"/>
        </p:xfrm>
        <a:graphic>
          <a:graphicData uri="http://schemas.openxmlformats.org/presentationml/2006/ole">
            <mc:AlternateContent xmlns:mc="http://schemas.openxmlformats.org/markup-compatibility/2006">
              <mc:Choice xmlns:v="urn:schemas-microsoft-com:vml" Requires="v">
                <p:oleObj spid="_x0000_s3139" name="Photo Editor Photo" r:id="rId15" imgW="4382112" imgH="3572374" progId="MSPhotoEd.3">
                  <p:embed/>
                </p:oleObj>
              </mc:Choice>
              <mc:Fallback>
                <p:oleObj name="Photo Editor Photo" r:id="rId15" imgW="4382112" imgH="3572374" progId="MSPhotoEd.3">
                  <p:embed/>
                  <p:pic>
                    <p:nvPicPr>
                      <p:cNvPr id="51207" name="Object 9">
                        <a:extLst>
                          <a:ext uri="{FF2B5EF4-FFF2-40B4-BE49-F238E27FC236}">
                            <a16:creationId xmlns:a16="http://schemas.microsoft.com/office/drawing/2014/main" id="{A24E7FDF-2239-461A-BEF4-8F214FA406E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47860" y="5360986"/>
                        <a:ext cx="16764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5">
            <a:extLst>
              <a:ext uri="{FF2B5EF4-FFF2-40B4-BE49-F238E27FC236}">
                <a16:creationId xmlns:a16="http://schemas.microsoft.com/office/drawing/2014/main" id="{4B65FE2F-5CB4-4685-B12A-CC52BAB31EA2}"/>
              </a:ext>
            </a:extLst>
          </p:cNvPr>
          <p:cNvSpPr>
            <a:spLocks noChangeArrowheads="1"/>
          </p:cNvSpPr>
          <p:nvPr/>
        </p:nvSpPr>
        <p:spPr bwMode="auto">
          <a:xfrm>
            <a:off x="3988511" y="6615112"/>
            <a:ext cx="3741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n-US" altLang="en-US" sz="1200">
                <a:solidFill>
                  <a:schemeClr val="tx2"/>
                </a:solidFill>
                <a:latin typeface="Arial" panose="020B0604020202020204" pitchFamily="34" charset="0"/>
                <a:cs typeface="Arial" panose="020B0604020202020204" pitchFamily="34" charset="0"/>
              </a:rPr>
              <a:t>Schmahmann, Doyon, Toga, Petrides, Evans, 2000</a:t>
            </a:r>
          </a:p>
        </p:txBody>
      </p:sp>
      <p:pic>
        <p:nvPicPr>
          <p:cNvPr id="18" name="Picture 10">
            <a:extLst>
              <a:ext uri="{FF2B5EF4-FFF2-40B4-BE49-F238E27FC236}">
                <a16:creationId xmlns:a16="http://schemas.microsoft.com/office/drawing/2014/main" id="{06B8D581-76F6-40EE-8681-388FDE6744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9860" y="26987"/>
            <a:ext cx="3048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909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11" name="Picture 1">
            <a:extLst>
              <a:ext uri="{FF2B5EF4-FFF2-40B4-BE49-F238E27FC236}">
                <a16:creationId xmlns:a16="http://schemas.microsoft.com/office/drawing/2014/main" id="{261EF119-7C7A-455E-A8C9-C5CF423D9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240" y="725487"/>
            <a:ext cx="5926138"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AEF9A06D-876B-4255-9433-0868FADEC6DE}"/>
              </a:ext>
            </a:extLst>
          </p:cNvPr>
          <p:cNvSpPr txBox="1">
            <a:spLocks noChangeArrowheads="1"/>
          </p:cNvSpPr>
          <p:nvPr/>
        </p:nvSpPr>
        <p:spPr bwMode="auto">
          <a:xfrm>
            <a:off x="2423161" y="50861"/>
            <a:ext cx="949086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2800" i="0" dirty="0">
                <a:solidFill>
                  <a:srgbClr val="002567"/>
                </a:solidFill>
                <a:latin typeface="Arial" panose="020B0604020202020204" pitchFamily="34" charset="0"/>
              </a:rPr>
              <a:t>Cerebellar functional topography. Task-based fMRI studies</a:t>
            </a:r>
          </a:p>
        </p:txBody>
      </p:sp>
      <p:sp>
        <p:nvSpPr>
          <p:cNvPr id="13" name="Text Box 4">
            <a:extLst>
              <a:ext uri="{FF2B5EF4-FFF2-40B4-BE49-F238E27FC236}">
                <a16:creationId xmlns:a16="http://schemas.microsoft.com/office/drawing/2014/main" id="{E9E552F4-CC5B-477F-B176-E4C5604D3CD9}"/>
              </a:ext>
            </a:extLst>
          </p:cNvPr>
          <p:cNvSpPr txBox="1">
            <a:spLocks noChangeArrowheads="1"/>
          </p:cNvSpPr>
          <p:nvPr/>
        </p:nvSpPr>
        <p:spPr bwMode="auto">
          <a:xfrm>
            <a:off x="2987040" y="6135687"/>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1200" i="0">
                <a:solidFill>
                  <a:schemeClr val="tx1"/>
                </a:solidFill>
                <a:latin typeface="Arial" panose="020B0604020202020204" pitchFamily="34" charset="0"/>
                <a:cs typeface="Arial" panose="020B0604020202020204" pitchFamily="34" charset="0"/>
              </a:rPr>
              <a:t>Stoodley and Schmahmann, NeuroImage 2009</a:t>
            </a:r>
          </a:p>
          <a:p>
            <a:pPr eaLnBrk="1" hangingPunct="1"/>
            <a:r>
              <a:rPr lang="en-US" altLang="en-US" sz="1200" i="0">
                <a:solidFill>
                  <a:schemeClr val="tx1"/>
                </a:solidFill>
                <a:latin typeface="Arial" panose="020B0604020202020204" pitchFamily="34" charset="0"/>
                <a:cs typeface="Arial" panose="020B0604020202020204" pitchFamily="34" charset="0"/>
              </a:rPr>
              <a:t>Stoodley, Valera, Schmahmann. Behav Neurol. 2010, NeuroImage 2012</a:t>
            </a:r>
          </a:p>
        </p:txBody>
      </p:sp>
      <p:pic>
        <p:nvPicPr>
          <p:cNvPr id="14" name="Picture 2" descr="A person smiling for the camera&#10;&#10;Description generated with very high confidence">
            <a:extLst>
              <a:ext uri="{FF2B5EF4-FFF2-40B4-BE49-F238E27FC236}">
                <a16:creationId xmlns:a16="http://schemas.microsoft.com/office/drawing/2014/main" id="{0274A66A-1CC4-4AE2-ACF2-35E93E922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763" t="8591" r="13763" b="27411"/>
          <a:stretch>
            <a:fillRect/>
          </a:stretch>
        </p:blipFill>
        <p:spPr bwMode="auto">
          <a:xfrm>
            <a:off x="10332403" y="4962525"/>
            <a:ext cx="9334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a:extLst>
              <a:ext uri="{FF2B5EF4-FFF2-40B4-BE49-F238E27FC236}">
                <a16:creationId xmlns:a16="http://schemas.microsoft.com/office/drawing/2014/main" id="{3E276702-96D8-472C-BACF-047783942E4B}"/>
              </a:ext>
            </a:extLst>
          </p:cNvPr>
          <p:cNvSpPr txBox="1">
            <a:spLocks noChangeArrowheads="1"/>
          </p:cNvSpPr>
          <p:nvPr/>
        </p:nvSpPr>
        <p:spPr bwMode="auto">
          <a:xfrm>
            <a:off x="10356215" y="6281737"/>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1200" i="0">
                <a:solidFill>
                  <a:schemeClr val="tx1"/>
                </a:solidFill>
                <a:latin typeface="Arial" panose="020B0604020202020204" pitchFamily="34" charset="0"/>
                <a:cs typeface="Arial" panose="020B0604020202020204" pitchFamily="34" charset="0"/>
              </a:rPr>
              <a:t>Eve Valera</a:t>
            </a:r>
          </a:p>
        </p:txBody>
      </p:sp>
      <p:pic>
        <p:nvPicPr>
          <p:cNvPr id="16" name="Picture 2" descr="A person smiling for the camera&#10;&#10;Description generated with very high confidence">
            <a:extLst>
              <a:ext uri="{FF2B5EF4-FFF2-40B4-BE49-F238E27FC236}">
                <a16:creationId xmlns:a16="http://schemas.microsoft.com/office/drawing/2014/main" id="{D310EC4D-834D-410C-8460-45BBCECE5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279" t="4791" b="13876"/>
          <a:stretch>
            <a:fillRect/>
          </a:stretch>
        </p:blipFill>
        <p:spPr bwMode="auto">
          <a:xfrm>
            <a:off x="9056054" y="5016499"/>
            <a:ext cx="85248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a:extLst>
              <a:ext uri="{FF2B5EF4-FFF2-40B4-BE49-F238E27FC236}">
                <a16:creationId xmlns:a16="http://schemas.microsoft.com/office/drawing/2014/main" id="{010163E5-4BA2-4BDD-9F8E-04B9C65AA791}"/>
              </a:ext>
            </a:extLst>
          </p:cNvPr>
          <p:cNvSpPr txBox="1">
            <a:spLocks noChangeArrowheads="1"/>
          </p:cNvSpPr>
          <p:nvPr/>
        </p:nvSpPr>
        <p:spPr bwMode="auto">
          <a:xfrm>
            <a:off x="8778240" y="6288087"/>
            <a:ext cx="1487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200" i="0">
                <a:solidFill>
                  <a:schemeClr val="tx1"/>
                </a:solidFill>
                <a:latin typeface="Arial" panose="020B0604020202020204" pitchFamily="34" charset="0"/>
                <a:cs typeface="Arial" panose="020B0604020202020204" pitchFamily="34" charset="0"/>
              </a:rPr>
              <a:t>Catherine Stoodley</a:t>
            </a:r>
          </a:p>
        </p:txBody>
      </p:sp>
      <p:grpSp>
        <p:nvGrpSpPr>
          <p:cNvPr id="18" name="Group 1">
            <a:extLst>
              <a:ext uri="{FF2B5EF4-FFF2-40B4-BE49-F238E27FC236}">
                <a16:creationId xmlns:a16="http://schemas.microsoft.com/office/drawing/2014/main" id="{79408EC7-1C7A-4995-ABDA-0DB97B5A663C}"/>
              </a:ext>
            </a:extLst>
          </p:cNvPr>
          <p:cNvGrpSpPr>
            <a:grpSpLocks/>
          </p:cNvGrpSpPr>
          <p:nvPr/>
        </p:nvGrpSpPr>
        <p:grpSpPr bwMode="auto">
          <a:xfrm>
            <a:off x="8778240" y="731836"/>
            <a:ext cx="2497138" cy="3843338"/>
            <a:chOff x="6400799" y="768805"/>
            <a:chExt cx="2496459" cy="3843262"/>
          </a:xfrm>
        </p:grpSpPr>
        <p:pic>
          <p:nvPicPr>
            <p:cNvPr id="19" name="Picture 12">
              <a:extLst>
                <a:ext uri="{FF2B5EF4-FFF2-40B4-BE49-F238E27FC236}">
                  <a16:creationId xmlns:a16="http://schemas.microsoft.com/office/drawing/2014/main" id="{25E957D0-F2DA-41F5-B618-D7835401599B}"/>
                </a:ext>
              </a:extLst>
            </p:cNvPr>
            <p:cNvPicPr>
              <a:picLocks noChangeAspect="1"/>
            </p:cNvPicPr>
            <p:nvPr/>
          </p:nvPicPr>
          <p:blipFill>
            <a:blip r:embed="rId7">
              <a:extLst>
                <a:ext uri="{28A0092B-C50C-407E-A947-70E740481C1C}">
                  <a14:useLocalDpi xmlns:a14="http://schemas.microsoft.com/office/drawing/2010/main" val="0"/>
                </a:ext>
              </a:extLst>
            </a:blip>
            <a:srcRect l="5141" r="9955" b="7709"/>
            <a:stretch>
              <a:fillRect/>
            </a:stretch>
          </p:blipFill>
          <p:spPr bwMode="auto">
            <a:xfrm>
              <a:off x="6400800" y="2581276"/>
              <a:ext cx="2496458" cy="203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a:extLst>
                <a:ext uri="{FF2B5EF4-FFF2-40B4-BE49-F238E27FC236}">
                  <a16:creationId xmlns:a16="http://schemas.microsoft.com/office/drawing/2014/main" id="{5376454A-8E5F-466B-90E4-67F601D0DA54}"/>
                </a:ext>
              </a:extLst>
            </p:cNvPr>
            <p:cNvPicPr>
              <a:picLocks noChangeAspect="1"/>
            </p:cNvPicPr>
            <p:nvPr/>
          </p:nvPicPr>
          <p:blipFill>
            <a:blip r:embed="rId8">
              <a:extLst>
                <a:ext uri="{28A0092B-C50C-407E-A947-70E740481C1C}">
                  <a14:useLocalDpi xmlns:a14="http://schemas.microsoft.com/office/drawing/2010/main" val="0"/>
                </a:ext>
              </a:extLst>
            </a:blip>
            <a:srcRect l="5031" t="15024" r="11835" b="5049"/>
            <a:stretch>
              <a:fillRect/>
            </a:stretch>
          </p:blipFill>
          <p:spPr bwMode="auto">
            <a:xfrm>
              <a:off x="6400799" y="768805"/>
              <a:ext cx="2487613" cy="179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1">
            <a:extLst>
              <a:ext uri="{FF2B5EF4-FFF2-40B4-BE49-F238E27FC236}">
                <a16:creationId xmlns:a16="http://schemas.microsoft.com/office/drawing/2014/main" id="{28140D31-E27D-4907-B0B5-E362B9FA6265}"/>
              </a:ext>
            </a:extLst>
          </p:cNvPr>
          <p:cNvSpPr>
            <a:spLocks noChangeArrowheads="1"/>
          </p:cNvSpPr>
          <p:nvPr/>
        </p:nvSpPr>
        <p:spPr bwMode="auto">
          <a:xfrm>
            <a:off x="8778240" y="725486"/>
            <a:ext cx="2497138" cy="3849688"/>
          </a:xfrm>
          <a:prstGeom prst="rect">
            <a:avLst/>
          </a:prstGeom>
          <a:noFill/>
          <a:ln w="12700"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ltLang="en-US"/>
          </a:p>
        </p:txBody>
      </p:sp>
      <p:cxnSp>
        <p:nvCxnSpPr>
          <p:cNvPr id="22" name="Straight Connector 21">
            <a:extLst>
              <a:ext uri="{FF2B5EF4-FFF2-40B4-BE49-F238E27FC236}">
                <a16:creationId xmlns:a16="http://schemas.microsoft.com/office/drawing/2014/main" id="{57BB9271-DA34-4AB4-8F48-3CFDBFBBAC23}"/>
              </a:ext>
            </a:extLst>
          </p:cNvPr>
          <p:cNvCxnSpPr>
            <a:cxnSpLocks/>
          </p:cNvCxnSpPr>
          <p:nvPr/>
        </p:nvCxnSpPr>
        <p:spPr>
          <a:xfrm>
            <a:off x="2119089" y="57407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886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11" name="Picture 1">
            <a:extLst>
              <a:ext uri="{FF2B5EF4-FFF2-40B4-BE49-F238E27FC236}">
                <a16:creationId xmlns:a16="http://schemas.microsoft.com/office/drawing/2014/main" id="{3CFC1D43-75A1-4240-9DB4-13C225F7B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3" t="916" r="1318" b="38852"/>
          <a:stretch>
            <a:fillRect/>
          </a:stretch>
        </p:blipFill>
        <p:spPr bwMode="auto">
          <a:xfrm>
            <a:off x="3823114" y="1165338"/>
            <a:ext cx="6616700" cy="5191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4">
            <a:extLst>
              <a:ext uri="{FF2B5EF4-FFF2-40B4-BE49-F238E27FC236}">
                <a16:creationId xmlns:a16="http://schemas.microsoft.com/office/drawing/2014/main" id="{780A59B0-8C08-4F7D-9F94-18F17F35C855}"/>
              </a:ext>
            </a:extLst>
          </p:cNvPr>
          <p:cNvSpPr>
            <a:spLocks noChangeArrowheads="1"/>
          </p:cNvSpPr>
          <p:nvPr/>
        </p:nvSpPr>
        <p:spPr bwMode="auto">
          <a:xfrm>
            <a:off x="4561206" y="6388214"/>
            <a:ext cx="561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000" i="0" dirty="0">
                <a:solidFill>
                  <a:schemeClr val="tx1"/>
                </a:solidFill>
                <a:latin typeface="Arial" panose="020B0604020202020204" pitchFamily="34" charset="0"/>
              </a:rPr>
              <a:t>Stoodley, MacMore. Makris, Sherman, Schmahmann. </a:t>
            </a:r>
            <a:r>
              <a:rPr lang="en-US" altLang="en-US" sz="1000" i="0" dirty="0" err="1">
                <a:solidFill>
                  <a:schemeClr val="tx1"/>
                </a:solidFill>
                <a:latin typeface="Arial" panose="020B0604020202020204" pitchFamily="34" charset="0"/>
              </a:rPr>
              <a:t>NeuroImage</a:t>
            </a:r>
            <a:r>
              <a:rPr lang="en-US" altLang="en-US" sz="1000" i="0" dirty="0">
                <a:solidFill>
                  <a:schemeClr val="tx1"/>
                </a:solidFill>
                <a:latin typeface="Arial" panose="020B0604020202020204" pitchFamily="34" charset="0"/>
              </a:rPr>
              <a:t> Clinical, 2016</a:t>
            </a:r>
          </a:p>
          <a:p>
            <a:r>
              <a:rPr lang="en-US" altLang="en-US" sz="1000" i="0" dirty="0">
                <a:solidFill>
                  <a:schemeClr val="tx1"/>
                </a:solidFill>
                <a:latin typeface="Arial" panose="020B0604020202020204" pitchFamily="34" charset="0"/>
              </a:rPr>
              <a:t>Also – Schmahmann, MacMore, Vangel. Neuroscience 2009; Schmahmann and Sherman, 1998</a:t>
            </a:r>
          </a:p>
        </p:txBody>
      </p:sp>
      <p:sp>
        <p:nvSpPr>
          <p:cNvPr id="13" name="TextBox 1">
            <a:extLst>
              <a:ext uri="{FF2B5EF4-FFF2-40B4-BE49-F238E27FC236}">
                <a16:creationId xmlns:a16="http://schemas.microsoft.com/office/drawing/2014/main" id="{118B68BE-9783-4AD3-B3C7-B6D668F7620D}"/>
              </a:ext>
            </a:extLst>
          </p:cNvPr>
          <p:cNvSpPr txBox="1">
            <a:spLocks noChangeArrowheads="1"/>
          </p:cNvSpPr>
          <p:nvPr/>
        </p:nvSpPr>
        <p:spPr bwMode="auto">
          <a:xfrm>
            <a:off x="2119089" y="69736"/>
            <a:ext cx="97712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dirty="0">
                <a:solidFill>
                  <a:srgbClr val="002567"/>
                </a:solidFill>
                <a:latin typeface="Arial" panose="020B0604020202020204" pitchFamily="34" charset="0"/>
                <a:cs typeface="Arial" panose="020B0604020202020204" pitchFamily="34" charset="0"/>
              </a:rPr>
              <a:t>Functional topography in cerebellum for movement </a:t>
            </a:r>
          </a:p>
          <a:p>
            <a:pPr algn="ctr"/>
            <a:r>
              <a:rPr lang="en-US" altLang="en-US" sz="2800" dirty="0">
                <a:solidFill>
                  <a:srgbClr val="002567"/>
                </a:solidFill>
                <a:latin typeface="Arial" panose="020B0604020202020204" pitchFamily="34" charset="0"/>
                <a:cs typeface="Arial" panose="020B0604020202020204" pitchFamily="34" charset="0"/>
              </a:rPr>
              <a:t>and cognition in patients with stroke</a:t>
            </a:r>
          </a:p>
        </p:txBody>
      </p:sp>
      <p:cxnSp>
        <p:nvCxnSpPr>
          <p:cNvPr id="14" name="Straight Connector 13">
            <a:extLst>
              <a:ext uri="{FF2B5EF4-FFF2-40B4-BE49-F238E27FC236}">
                <a16:creationId xmlns:a16="http://schemas.microsoft.com/office/drawing/2014/main" id="{DF95CBF8-ED21-4FD1-866C-458F334AAFB5}"/>
              </a:ext>
            </a:extLst>
          </p:cNvPr>
          <p:cNvCxnSpPr>
            <a:cxnSpLocks/>
          </p:cNvCxnSpPr>
          <p:nvPr/>
        </p:nvCxnSpPr>
        <p:spPr>
          <a:xfrm>
            <a:off x="1973180" y="1023843"/>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15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5" name="Picture 1">
            <a:extLst>
              <a:ext uri="{FF2B5EF4-FFF2-40B4-BE49-F238E27FC236}">
                <a16:creationId xmlns:a16="http://schemas.microsoft.com/office/drawing/2014/main" id="{0B6A23B2-9A85-40AE-9995-FB5B7A0BE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110" y="1434369"/>
            <a:ext cx="88011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226E566-65AD-4341-A1EE-6B99FC2B6747}"/>
              </a:ext>
            </a:extLst>
          </p:cNvPr>
          <p:cNvSpPr>
            <a:spLocks noChangeArrowheads="1"/>
          </p:cNvSpPr>
          <p:nvPr/>
        </p:nvSpPr>
        <p:spPr bwMode="auto">
          <a:xfrm>
            <a:off x="4221480" y="5953030"/>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a:latin typeface="Arial" panose="020B0604020202020204" pitchFamily="34" charset="0"/>
                <a:cs typeface="Arial" panose="020B0604020202020204" pitchFamily="34" charset="0"/>
              </a:rPr>
              <a:t>King M, Hernandez-Castillo CR, Poldrack RA, Ivry RB, Diedrichsen J. </a:t>
            </a:r>
          </a:p>
          <a:p>
            <a:pPr algn="ctr"/>
            <a:r>
              <a:rPr lang="en-US" altLang="en-US" sz="1200">
                <a:latin typeface="Arial" panose="020B0604020202020204" pitchFamily="34" charset="0"/>
                <a:cs typeface="Arial" panose="020B0604020202020204" pitchFamily="34" charset="0"/>
              </a:rPr>
              <a:t>Nat Neurosci. 2019; 22: 1371-1378. </a:t>
            </a:r>
          </a:p>
        </p:txBody>
      </p:sp>
      <p:sp>
        <p:nvSpPr>
          <p:cNvPr id="8" name="Rectangle 1">
            <a:extLst>
              <a:ext uri="{FF2B5EF4-FFF2-40B4-BE49-F238E27FC236}">
                <a16:creationId xmlns:a16="http://schemas.microsoft.com/office/drawing/2014/main" id="{2B1F48E1-D4FF-483B-854D-B79C1D490E29}"/>
              </a:ext>
            </a:extLst>
          </p:cNvPr>
          <p:cNvSpPr>
            <a:spLocks noChangeArrowheads="1"/>
          </p:cNvSpPr>
          <p:nvPr/>
        </p:nvSpPr>
        <p:spPr bwMode="auto">
          <a:xfrm>
            <a:off x="2308018" y="95836"/>
            <a:ext cx="95491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dirty="0">
                <a:solidFill>
                  <a:srgbClr val="002567"/>
                </a:solidFill>
                <a:latin typeface="Arial" panose="020B0604020202020204" pitchFamily="34" charset="0"/>
                <a:cs typeface="Arial" panose="020B0604020202020204" pitchFamily="34" charset="0"/>
              </a:rPr>
              <a:t>Functional boundaries in the human cerebellum revealed by a multi-domain task battery</a:t>
            </a:r>
          </a:p>
        </p:txBody>
      </p:sp>
      <p:cxnSp>
        <p:nvCxnSpPr>
          <p:cNvPr id="11" name="Straight Connector 10">
            <a:extLst>
              <a:ext uri="{FF2B5EF4-FFF2-40B4-BE49-F238E27FC236}">
                <a16:creationId xmlns:a16="http://schemas.microsoft.com/office/drawing/2014/main" id="{13F06A67-0F35-4B57-9CCF-52AD9BE011EE}"/>
              </a:ext>
            </a:extLst>
          </p:cNvPr>
          <p:cNvCxnSpPr>
            <a:cxnSpLocks/>
          </p:cNvCxnSpPr>
          <p:nvPr/>
        </p:nvCxnSpPr>
        <p:spPr>
          <a:xfrm>
            <a:off x="1973180" y="1052520"/>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85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69965" y="605232"/>
            <a:ext cx="11652070" cy="799610"/>
          </a:xfrm>
        </p:spPr>
        <p:txBody>
          <a:bodyPr>
            <a:normAutofit fontScale="90000"/>
          </a:bodyPr>
          <a:lstStyle/>
          <a:p>
            <a:pPr algn="ctr"/>
            <a:r>
              <a:rPr lang="en-US" sz="8900" b="1" dirty="0">
                <a:solidFill>
                  <a:srgbClr val="002567"/>
                </a:solidFill>
                <a:latin typeface="Roboto" panose="02000000000000000000" pitchFamily="2" charset="0"/>
                <a:ea typeface="Roboto" panose="02000000000000000000" pitchFamily="2" charset="0"/>
              </a:rPr>
              <a:t>DISCLAIMER</a:t>
            </a:r>
            <a:endParaRPr lang="en-US" sz="6000" b="1" dirty="0">
              <a:solidFill>
                <a:srgbClr val="002567"/>
              </a:solidFill>
              <a:latin typeface="Roboto" panose="02000000000000000000" pitchFamily="2" charset="0"/>
              <a:ea typeface="Roboto" panose="02000000000000000000" pitchFamily="2" charset="0"/>
            </a:endParaRPr>
          </a:p>
        </p:txBody>
      </p:sp>
      <p:graphicFrame>
        <p:nvGraphicFramePr>
          <p:cNvPr id="7" name="Content Placeholder 6">
            <a:extLst>
              <a:ext uri="{FF2B5EF4-FFF2-40B4-BE49-F238E27FC236}">
                <a16:creationId xmlns:a16="http://schemas.microsoft.com/office/drawing/2014/main" id="{EFDA4605-EFB6-4D11-B612-D1D53FFFB417}"/>
              </a:ext>
            </a:extLst>
          </p:cNvPr>
          <p:cNvGraphicFramePr>
            <a:graphicFrameLocks noGrp="1"/>
          </p:cNvGraphicFramePr>
          <p:nvPr>
            <p:ph sz="half" idx="1"/>
            <p:extLst>
              <p:ext uri="{D42A27DB-BD31-4B8C-83A1-F6EECF244321}">
                <p14:modId xmlns:p14="http://schemas.microsoft.com/office/powerpoint/2010/main" val="912665910"/>
              </p:ext>
            </p:extLst>
          </p:nvPr>
        </p:nvGraphicFramePr>
        <p:xfrm>
          <a:off x="1473399" y="1853482"/>
          <a:ext cx="10448636" cy="473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7">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pic>
        <p:nvPicPr>
          <p:cNvPr id="16" name="Graphic 15" descr="Presentation with org chart with solid fill">
            <a:extLst>
              <a:ext uri="{FF2B5EF4-FFF2-40B4-BE49-F238E27FC236}">
                <a16:creationId xmlns:a16="http://schemas.microsoft.com/office/drawing/2014/main" id="{80AC93F4-16B0-4289-9303-203BA56AA2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6554" y="5752939"/>
            <a:ext cx="817225" cy="817225"/>
          </a:xfrm>
          <a:prstGeom prst="rect">
            <a:avLst/>
          </a:prstGeom>
        </p:spPr>
      </p:pic>
      <p:pic>
        <p:nvPicPr>
          <p:cNvPr id="18" name="Graphic 17" descr="Doctor female with solid fill">
            <a:extLst>
              <a:ext uri="{FF2B5EF4-FFF2-40B4-BE49-F238E27FC236}">
                <a16:creationId xmlns:a16="http://schemas.microsoft.com/office/drawing/2014/main" id="{19FD8F84-BF1C-48A7-9FD8-468C11BA19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1567" y="3843743"/>
            <a:ext cx="914400" cy="914400"/>
          </a:xfrm>
          <a:prstGeom prst="rect">
            <a:avLst/>
          </a:prstGeom>
        </p:spPr>
      </p:pic>
      <p:pic>
        <p:nvPicPr>
          <p:cNvPr id="20" name="Graphic 19" descr="Teacher with solid fill">
            <a:extLst>
              <a:ext uri="{FF2B5EF4-FFF2-40B4-BE49-F238E27FC236}">
                <a16:creationId xmlns:a16="http://schemas.microsoft.com/office/drawing/2014/main" id="{5E3A81CB-70BA-4F10-861F-053B262AB1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89379" y="2099857"/>
            <a:ext cx="914400" cy="914400"/>
          </a:xfrm>
          <a:prstGeom prst="rect">
            <a:avLst/>
          </a:prstGeom>
        </p:spPr>
      </p:pic>
      <p:sp>
        <p:nvSpPr>
          <p:cNvPr id="21" name="TextBox 20">
            <a:extLst>
              <a:ext uri="{FF2B5EF4-FFF2-40B4-BE49-F238E27FC236}">
                <a16:creationId xmlns:a16="http://schemas.microsoft.com/office/drawing/2014/main" id="{285DED1F-5F89-4C44-8C03-6012DB28D9E0}"/>
              </a:ext>
            </a:extLst>
          </p:cNvPr>
          <p:cNvSpPr txBox="1"/>
          <p:nvPr/>
        </p:nvSpPr>
        <p:spPr>
          <a:xfrm>
            <a:off x="36061" y="5471286"/>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22" name="Picture 21" descr="Icon&#10;&#10;Description automatically generated">
            <a:extLst>
              <a:ext uri="{FF2B5EF4-FFF2-40B4-BE49-F238E27FC236}">
                <a16:creationId xmlns:a16="http://schemas.microsoft.com/office/drawing/2014/main" id="{398C154D-F029-49D8-AE8E-055D2C9BA0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Tree>
    <p:extLst>
      <p:ext uri="{BB962C8B-B14F-4D97-AF65-F5344CB8AC3E}">
        <p14:creationId xmlns:p14="http://schemas.microsoft.com/office/powerpoint/2010/main" val="129218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1" name="TextBox 107">
            <a:extLst>
              <a:ext uri="{FF2B5EF4-FFF2-40B4-BE49-F238E27FC236}">
                <a16:creationId xmlns:a16="http://schemas.microsoft.com/office/drawing/2014/main" id="{2A455A6C-D7F5-43D3-B7EF-D61227364CF1}"/>
              </a:ext>
            </a:extLst>
          </p:cNvPr>
          <p:cNvSpPr txBox="1">
            <a:spLocks noChangeArrowheads="1"/>
          </p:cNvSpPr>
          <p:nvPr/>
        </p:nvSpPr>
        <p:spPr bwMode="auto">
          <a:xfrm>
            <a:off x="8416925" y="1395413"/>
            <a:ext cx="13827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algn="ctr" eaLnBrk="1" hangingPunct="1"/>
            <a:r>
              <a:rPr lang="en-US" altLang="en-US" i="0">
                <a:solidFill>
                  <a:schemeClr val="tx1"/>
                </a:solidFill>
                <a:latin typeface="Arial" panose="020B0604020202020204" pitchFamily="34" charset="0"/>
                <a:cs typeface="Arial" panose="020B0604020202020204" pitchFamily="34" charset="0"/>
              </a:rPr>
              <a:t>LANGUAGE </a:t>
            </a: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r>
              <a:rPr lang="en-US" altLang="en-US" i="0">
                <a:solidFill>
                  <a:schemeClr val="tx1"/>
                </a:solidFill>
                <a:latin typeface="Arial" panose="020B0604020202020204" pitchFamily="34" charset="0"/>
                <a:cs typeface="Arial" panose="020B0604020202020204" pitchFamily="34" charset="0"/>
              </a:rPr>
              <a:t>WORKING</a:t>
            </a:r>
          </a:p>
          <a:p>
            <a:pPr algn="ctr" eaLnBrk="1" hangingPunct="1"/>
            <a:r>
              <a:rPr lang="en-US" altLang="en-US" i="0">
                <a:solidFill>
                  <a:schemeClr val="tx1"/>
                </a:solidFill>
                <a:latin typeface="Arial" panose="020B0604020202020204" pitchFamily="34" charset="0"/>
                <a:cs typeface="Arial" panose="020B0604020202020204" pitchFamily="34" charset="0"/>
              </a:rPr>
              <a:t>MEMORY</a:t>
            </a: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r>
              <a:rPr lang="en-US" altLang="en-US" i="0">
                <a:solidFill>
                  <a:schemeClr val="tx1"/>
                </a:solidFill>
                <a:latin typeface="Arial" panose="020B0604020202020204" pitchFamily="34" charset="0"/>
                <a:cs typeface="Arial" panose="020B0604020202020204" pitchFamily="34" charset="0"/>
              </a:rPr>
              <a:t>SOCIAL</a:t>
            </a: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endParaRPr lang="en-US" altLang="en-US" i="0">
              <a:solidFill>
                <a:schemeClr val="tx1"/>
              </a:solidFill>
              <a:latin typeface="Arial" panose="020B0604020202020204" pitchFamily="34" charset="0"/>
              <a:cs typeface="Arial" panose="020B0604020202020204" pitchFamily="34" charset="0"/>
            </a:endParaRPr>
          </a:p>
          <a:p>
            <a:pPr algn="ctr" eaLnBrk="1" hangingPunct="1"/>
            <a:r>
              <a:rPr lang="en-US" altLang="en-US" i="0">
                <a:solidFill>
                  <a:schemeClr val="tx1"/>
                </a:solidFill>
                <a:latin typeface="Arial" panose="020B0604020202020204" pitchFamily="34" charset="0"/>
                <a:cs typeface="Arial" panose="020B0604020202020204" pitchFamily="34" charset="0"/>
              </a:rPr>
              <a:t>EMOTION</a:t>
            </a:r>
          </a:p>
        </p:txBody>
      </p:sp>
      <p:sp>
        <p:nvSpPr>
          <p:cNvPr id="12" name="TextBox 7">
            <a:extLst>
              <a:ext uri="{FF2B5EF4-FFF2-40B4-BE49-F238E27FC236}">
                <a16:creationId xmlns:a16="http://schemas.microsoft.com/office/drawing/2014/main" id="{148BD7D8-1378-4C04-B27C-E69EF0FF2656}"/>
              </a:ext>
            </a:extLst>
          </p:cNvPr>
          <p:cNvSpPr txBox="1">
            <a:spLocks noChangeArrowheads="1"/>
          </p:cNvSpPr>
          <p:nvPr/>
        </p:nvSpPr>
        <p:spPr bwMode="auto">
          <a:xfrm>
            <a:off x="6926263" y="742950"/>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1800" i="0">
                <a:solidFill>
                  <a:schemeClr val="tx1"/>
                </a:solidFill>
                <a:latin typeface="Arial" panose="020B0604020202020204" pitchFamily="34" charset="0"/>
                <a:cs typeface="Arial" panose="020B0604020202020204" pitchFamily="34" charset="0"/>
              </a:rPr>
              <a:t>Task Activity</a:t>
            </a:r>
          </a:p>
        </p:txBody>
      </p:sp>
      <p:sp>
        <p:nvSpPr>
          <p:cNvPr id="13" name="TextBox 8">
            <a:extLst>
              <a:ext uri="{FF2B5EF4-FFF2-40B4-BE49-F238E27FC236}">
                <a16:creationId xmlns:a16="http://schemas.microsoft.com/office/drawing/2014/main" id="{AE6733F0-43FA-4AFD-910B-08A63DB2B557}"/>
              </a:ext>
            </a:extLst>
          </p:cNvPr>
          <p:cNvSpPr txBox="1">
            <a:spLocks noChangeArrowheads="1"/>
          </p:cNvSpPr>
          <p:nvPr/>
        </p:nvSpPr>
        <p:spPr bwMode="auto">
          <a:xfrm>
            <a:off x="9840913" y="762000"/>
            <a:ext cx="151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1800" i="0">
                <a:solidFill>
                  <a:schemeClr val="tx1"/>
                </a:solidFill>
                <a:latin typeface="Arial" panose="020B0604020202020204" pitchFamily="34" charset="0"/>
                <a:cs typeface="Arial" panose="020B0604020202020204" pitchFamily="34" charset="0"/>
              </a:rPr>
              <a:t>Resting state</a:t>
            </a:r>
          </a:p>
        </p:txBody>
      </p:sp>
      <p:sp>
        <p:nvSpPr>
          <p:cNvPr id="14" name="TextBox 1">
            <a:extLst>
              <a:ext uri="{FF2B5EF4-FFF2-40B4-BE49-F238E27FC236}">
                <a16:creationId xmlns:a16="http://schemas.microsoft.com/office/drawing/2014/main" id="{55A360B3-BF77-42DB-B423-C68FF4C81B78}"/>
              </a:ext>
            </a:extLst>
          </p:cNvPr>
          <p:cNvSpPr txBox="1">
            <a:spLocks noChangeArrowheads="1"/>
          </p:cNvSpPr>
          <p:nvPr/>
        </p:nvSpPr>
        <p:spPr bwMode="auto">
          <a:xfrm>
            <a:off x="14357350" y="2054225"/>
            <a:ext cx="184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endParaRPr lang="en-US" altLang="en-US">
              <a:solidFill>
                <a:schemeClr val="tx1"/>
              </a:solidFill>
            </a:endParaRPr>
          </a:p>
        </p:txBody>
      </p:sp>
      <p:sp>
        <p:nvSpPr>
          <p:cNvPr id="15" name="TextBox 50">
            <a:extLst>
              <a:ext uri="{FF2B5EF4-FFF2-40B4-BE49-F238E27FC236}">
                <a16:creationId xmlns:a16="http://schemas.microsoft.com/office/drawing/2014/main" id="{FC62122E-814D-4EDA-B961-E9D9C76456FE}"/>
              </a:ext>
            </a:extLst>
          </p:cNvPr>
          <p:cNvSpPr txBox="1">
            <a:spLocks noChangeArrowheads="1"/>
          </p:cNvSpPr>
          <p:nvPr/>
        </p:nvSpPr>
        <p:spPr bwMode="auto">
          <a:xfrm>
            <a:off x="8632825" y="6611938"/>
            <a:ext cx="2941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1000" i="0">
                <a:solidFill>
                  <a:schemeClr val="tx1"/>
                </a:solidFill>
                <a:latin typeface="Arial" panose="020B0604020202020204" pitchFamily="34" charset="0"/>
                <a:cs typeface="Arial" panose="020B0604020202020204" pitchFamily="34" charset="0"/>
              </a:rPr>
              <a:t>Guell, Gabrieli, Schmahmann. NeuroImage 2018</a:t>
            </a:r>
          </a:p>
        </p:txBody>
      </p:sp>
      <p:sp>
        <p:nvSpPr>
          <p:cNvPr id="16" name="Text Box 2">
            <a:extLst>
              <a:ext uri="{FF2B5EF4-FFF2-40B4-BE49-F238E27FC236}">
                <a16:creationId xmlns:a16="http://schemas.microsoft.com/office/drawing/2014/main" id="{C74DF683-AB53-44D8-8B0A-A5D41C72C851}"/>
              </a:ext>
            </a:extLst>
          </p:cNvPr>
          <p:cNvSpPr txBox="1">
            <a:spLocks noChangeArrowheads="1"/>
          </p:cNvSpPr>
          <p:nvPr/>
        </p:nvSpPr>
        <p:spPr bwMode="auto">
          <a:xfrm>
            <a:off x="2417762" y="14287"/>
            <a:ext cx="9067801"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algn="ctr" eaLnBrk="1" hangingPunct="1"/>
            <a:r>
              <a:rPr lang="en-US" altLang="en-US" sz="2200" i="0" dirty="0">
                <a:solidFill>
                  <a:srgbClr val="002567"/>
                </a:solidFill>
                <a:latin typeface="Arial" panose="020B0604020202020204" pitchFamily="34" charset="0"/>
              </a:rPr>
              <a:t>Cerebellum has primary, secondary sensorimotor representations. </a:t>
            </a:r>
          </a:p>
          <a:p>
            <a:pPr algn="ctr" eaLnBrk="1" hangingPunct="1"/>
            <a:r>
              <a:rPr lang="en-US" altLang="en-US" sz="2200" i="0" dirty="0">
                <a:solidFill>
                  <a:srgbClr val="002567"/>
                </a:solidFill>
                <a:latin typeface="Arial" panose="020B0604020202020204" pitchFamily="34" charset="0"/>
              </a:rPr>
              <a:t>And primary, secondary, and tertiary cognitive representations.</a:t>
            </a:r>
          </a:p>
        </p:txBody>
      </p:sp>
      <p:sp>
        <p:nvSpPr>
          <p:cNvPr id="17" name="Text Box 1027">
            <a:extLst>
              <a:ext uri="{FF2B5EF4-FFF2-40B4-BE49-F238E27FC236}">
                <a16:creationId xmlns:a16="http://schemas.microsoft.com/office/drawing/2014/main" id="{109B5A4B-1903-405E-9288-9C5C74985262}"/>
              </a:ext>
            </a:extLst>
          </p:cNvPr>
          <p:cNvSpPr txBox="1">
            <a:spLocks noChangeArrowheads="1"/>
          </p:cNvSpPr>
          <p:nvPr/>
        </p:nvSpPr>
        <p:spPr bwMode="auto">
          <a:xfrm>
            <a:off x="2486025" y="1652588"/>
            <a:ext cx="16081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defTabSz="457200">
              <a:defRPr sz="1600" i="1">
                <a:solidFill>
                  <a:srgbClr val="FFFF66"/>
                </a:solidFill>
                <a:latin typeface="Times New Roman" panose="02020603050405020304" pitchFamily="18" charset="0"/>
              </a:defRPr>
            </a:lvl1pPr>
            <a:lvl2pPr defTabSz="457200">
              <a:defRPr sz="1600" i="1">
                <a:solidFill>
                  <a:srgbClr val="FFFF66"/>
                </a:solidFill>
                <a:latin typeface="Times New Roman" panose="02020603050405020304" pitchFamily="18" charset="0"/>
              </a:defRPr>
            </a:lvl2pPr>
            <a:lvl3pPr defTabSz="457200">
              <a:defRPr sz="1600" i="1">
                <a:solidFill>
                  <a:srgbClr val="FFFF66"/>
                </a:solidFill>
                <a:latin typeface="Times New Roman" panose="02020603050405020304" pitchFamily="18" charset="0"/>
              </a:defRPr>
            </a:lvl3pPr>
            <a:lvl4pPr defTabSz="457200">
              <a:defRPr sz="1600" i="1">
                <a:solidFill>
                  <a:srgbClr val="FFFF66"/>
                </a:solidFill>
                <a:latin typeface="Times New Roman" panose="02020603050405020304" pitchFamily="18" charset="0"/>
              </a:defRPr>
            </a:lvl4pPr>
            <a:lvl5pPr defTabSz="457200">
              <a:defRPr sz="1600" i="1">
                <a:solidFill>
                  <a:srgbClr val="FFFF66"/>
                </a:solidFill>
                <a:latin typeface="Times New Roman" panose="02020603050405020304" pitchFamily="18" charset="0"/>
              </a:defRPr>
            </a:lvl5pPr>
            <a:lvl6pPr marL="2284413" indent="1588"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741613" indent="1588"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198813" indent="1588"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656013" indent="1588"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900" i="0">
                <a:solidFill>
                  <a:schemeClr val="tx1"/>
                </a:solidFill>
                <a:latin typeface="Arial" panose="020B0604020202020204" pitchFamily="34" charset="0"/>
              </a:rPr>
              <a:t>Snider, Stowell, 1946</a:t>
            </a:r>
          </a:p>
          <a:p>
            <a:pPr eaLnBrk="1" hangingPunct="1"/>
            <a:r>
              <a:rPr lang="en-US" altLang="en-US" sz="900" i="0">
                <a:solidFill>
                  <a:schemeClr val="tx1"/>
                </a:solidFill>
                <a:latin typeface="Arial" panose="020B0604020202020204" pitchFamily="34" charset="0"/>
              </a:rPr>
              <a:t>Snider, 1950</a:t>
            </a:r>
          </a:p>
          <a:p>
            <a:pPr eaLnBrk="1" hangingPunct="1"/>
            <a:r>
              <a:rPr lang="en-US" altLang="en-US" sz="900" i="0">
                <a:solidFill>
                  <a:schemeClr val="tx1"/>
                </a:solidFill>
                <a:latin typeface="Arial" panose="020B0604020202020204" pitchFamily="34" charset="0"/>
              </a:rPr>
              <a:t>Snider, Eldred, 1951</a:t>
            </a:r>
          </a:p>
        </p:txBody>
      </p:sp>
      <p:sp>
        <p:nvSpPr>
          <p:cNvPr id="18" name="Text Box 4">
            <a:extLst>
              <a:ext uri="{FF2B5EF4-FFF2-40B4-BE49-F238E27FC236}">
                <a16:creationId xmlns:a16="http://schemas.microsoft.com/office/drawing/2014/main" id="{13DAA1EC-DF8B-4D44-976F-1A991137DB88}"/>
              </a:ext>
            </a:extLst>
          </p:cNvPr>
          <p:cNvSpPr txBox="1">
            <a:spLocks noChangeArrowheads="1"/>
          </p:cNvSpPr>
          <p:nvPr/>
        </p:nvSpPr>
        <p:spPr bwMode="auto">
          <a:xfrm>
            <a:off x="2611438" y="6308725"/>
            <a:ext cx="74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defTabSz="457200">
              <a:defRPr sz="1600" i="1">
                <a:solidFill>
                  <a:srgbClr val="FFFF66"/>
                </a:solidFill>
                <a:latin typeface="Times New Roman" panose="02020603050405020304" pitchFamily="18" charset="0"/>
              </a:defRPr>
            </a:lvl1pPr>
            <a:lvl2pPr marL="742950" indent="-285750" defTabSz="457200">
              <a:defRPr sz="1600" i="1">
                <a:solidFill>
                  <a:srgbClr val="FFFF66"/>
                </a:solidFill>
                <a:latin typeface="Times New Roman" panose="02020603050405020304" pitchFamily="18" charset="0"/>
              </a:defRPr>
            </a:lvl2pPr>
            <a:lvl3pPr marL="1143000" indent="-228600" defTabSz="457200">
              <a:defRPr sz="1600" i="1">
                <a:solidFill>
                  <a:srgbClr val="FFFF66"/>
                </a:solidFill>
                <a:latin typeface="Times New Roman" panose="02020603050405020304" pitchFamily="18" charset="0"/>
              </a:defRPr>
            </a:lvl3pPr>
            <a:lvl4pPr marL="1600200" indent="-228600" defTabSz="457200">
              <a:defRPr sz="1600" i="1">
                <a:solidFill>
                  <a:srgbClr val="FFFF66"/>
                </a:solidFill>
                <a:latin typeface="Times New Roman" panose="02020603050405020304" pitchFamily="18" charset="0"/>
              </a:defRPr>
            </a:lvl4pPr>
            <a:lvl5pPr marL="2057400" indent="-228600" defTabSz="457200">
              <a:defRPr sz="1600" i="1">
                <a:solidFill>
                  <a:srgbClr val="FFFF66"/>
                </a:solidFill>
                <a:latin typeface="Times New Roman" panose="02020603050405020304" pitchFamily="18" charset="0"/>
              </a:defRPr>
            </a:lvl5pPr>
            <a:lvl6pPr marL="2514600" indent="-228600" defTabSz="4572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defTabSz="4572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defTabSz="4572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defTabSz="457200" eaLnBrk="0" fontAlgn="base" hangingPunct="0">
              <a:spcBef>
                <a:spcPct val="0"/>
              </a:spcBef>
              <a:spcAft>
                <a:spcPct val="0"/>
              </a:spcAft>
              <a:defRPr sz="1600" i="1">
                <a:solidFill>
                  <a:srgbClr val="FFFF66"/>
                </a:solidFill>
                <a:latin typeface="Times New Roman" panose="02020603050405020304" pitchFamily="18" charset="0"/>
              </a:defRPr>
            </a:lvl9pPr>
          </a:lstStyle>
          <a:p>
            <a:pPr eaLnBrk="1" hangingPunct="1"/>
            <a:r>
              <a:rPr lang="en-US" altLang="en-US" sz="800" i="0">
                <a:solidFill>
                  <a:schemeClr val="tx1"/>
                </a:solidFill>
                <a:latin typeface="Arial" panose="020B0604020202020204" pitchFamily="34" charset="0"/>
              </a:rPr>
              <a:t>Xavier Guell</a:t>
            </a:r>
          </a:p>
        </p:txBody>
      </p:sp>
      <p:pic>
        <p:nvPicPr>
          <p:cNvPr id="19" name="Picture 2" descr="A person that is standing in the grass&#10;&#10;Description generated with very high confidence">
            <a:extLst>
              <a:ext uri="{FF2B5EF4-FFF2-40B4-BE49-F238E27FC236}">
                <a16:creationId xmlns:a16="http://schemas.microsoft.com/office/drawing/2014/main" id="{478FCF0D-0276-4466-872B-0F86DA283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67" t="5997" r="11176" b="19510"/>
          <a:stretch>
            <a:fillRect/>
          </a:stretch>
        </p:blipFill>
        <p:spPr bwMode="auto">
          <a:xfrm>
            <a:off x="2709863" y="5438775"/>
            <a:ext cx="6699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Object 3">
            <a:extLst>
              <a:ext uri="{FF2B5EF4-FFF2-40B4-BE49-F238E27FC236}">
                <a16:creationId xmlns:a16="http://schemas.microsoft.com/office/drawing/2014/main" id="{2B198332-5D5D-4C05-9C82-32A277851C77}"/>
              </a:ext>
            </a:extLst>
          </p:cNvPr>
          <p:cNvGraphicFramePr>
            <a:graphicFrameLocks noChangeAspect="1"/>
          </p:cNvGraphicFramePr>
          <p:nvPr>
            <p:extLst>
              <p:ext uri="{D42A27DB-BD31-4B8C-83A1-F6EECF244321}">
                <p14:modId xmlns:p14="http://schemas.microsoft.com/office/powerpoint/2010/main" val="1528848503"/>
              </p:ext>
            </p:extLst>
          </p:nvPr>
        </p:nvGraphicFramePr>
        <p:xfrm>
          <a:off x="3695700" y="863600"/>
          <a:ext cx="2794000" cy="1300163"/>
        </p:xfrm>
        <a:graphic>
          <a:graphicData uri="http://schemas.openxmlformats.org/presentationml/2006/ole">
            <mc:AlternateContent xmlns:mc="http://schemas.openxmlformats.org/markup-compatibility/2006">
              <mc:Choice xmlns:v="urn:schemas-microsoft-com:vml" Requires="v">
                <p:oleObj spid="_x0000_s4109" name="Image" r:id="rId6" imgW="9530533" imgH="3901165" progId="Photoshop.Image.5">
                  <p:embed/>
                </p:oleObj>
              </mc:Choice>
              <mc:Fallback>
                <p:oleObj name="Image" r:id="rId6" imgW="9530533" imgH="3901165" progId="Photoshop.Image.5">
                  <p:embed/>
                  <p:pic>
                    <p:nvPicPr>
                      <p:cNvPr id="18443" name="Object 3">
                        <a:extLst>
                          <a:ext uri="{FF2B5EF4-FFF2-40B4-BE49-F238E27FC236}">
                            <a16:creationId xmlns:a16="http://schemas.microsoft.com/office/drawing/2014/main" id="{7C290646-0A06-4265-9500-55975C12D151}"/>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3695700" y="863600"/>
                        <a:ext cx="27940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50">
            <a:extLst>
              <a:ext uri="{FF2B5EF4-FFF2-40B4-BE49-F238E27FC236}">
                <a16:creationId xmlns:a16="http://schemas.microsoft.com/office/drawing/2014/main" id="{02D5AD6D-E078-4B09-B721-6AA57B135CD6}"/>
              </a:ext>
            </a:extLst>
          </p:cNvPr>
          <p:cNvGrpSpPr>
            <a:grpSpLocks/>
          </p:cNvGrpSpPr>
          <p:nvPr/>
        </p:nvGrpSpPr>
        <p:grpSpPr bwMode="auto">
          <a:xfrm>
            <a:off x="6713538" y="1100138"/>
            <a:ext cx="4813300" cy="5478462"/>
            <a:chOff x="1209264" y="3734772"/>
            <a:chExt cx="4196391" cy="5485303"/>
          </a:xfrm>
        </p:grpSpPr>
        <p:pic>
          <p:nvPicPr>
            <p:cNvPr id="22" name="Picture 51">
              <a:extLst>
                <a:ext uri="{FF2B5EF4-FFF2-40B4-BE49-F238E27FC236}">
                  <a16:creationId xmlns:a16="http://schemas.microsoft.com/office/drawing/2014/main" id="{044D456F-5488-4ECB-AB95-F8B94F22C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987" b="2164"/>
            <a:stretch>
              <a:fillRect/>
            </a:stretch>
          </p:blipFill>
          <p:spPr bwMode="auto">
            <a:xfrm>
              <a:off x="3832048" y="3751493"/>
              <a:ext cx="1573607" cy="13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2">
              <a:extLst>
                <a:ext uri="{FF2B5EF4-FFF2-40B4-BE49-F238E27FC236}">
                  <a16:creationId xmlns:a16="http://schemas.microsoft.com/office/drawing/2014/main" id="{87D89F11-D1D9-4597-99EF-EF6A32331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988"/>
            <a:stretch>
              <a:fillRect/>
            </a:stretch>
          </p:blipFill>
          <p:spPr bwMode="auto">
            <a:xfrm>
              <a:off x="3825385" y="6473949"/>
              <a:ext cx="1561572" cy="13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3">
              <a:extLst>
                <a:ext uri="{FF2B5EF4-FFF2-40B4-BE49-F238E27FC236}">
                  <a16:creationId xmlns:a16="http://schemas.microsoft.com/office/drawing/2014/main" id="{390A82EE-0B50-40FC-897C-6273911A76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3246"/>
            <a:stretch>
              <a:fillRect/>
            </a:stretch>
          </p:blipFill>
          <p:spPr bwMode="auto">
            <a:xfrm>
              <a:off x="3825385" y="5097178"/>
              <a:ext cx="1575884" cy="138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ight Arrow 54">
              <a:extLst>
                <a:ext uri="{FF2B5EF4-FFF2-40B4-BE49-F238E27FC236}">
                  <a16:creationId xmlns:a16="http://schemas.microsoft.com/office/drawing/2014/main" id="{1B12F363-B2DE-4BC6-8899-C9987BFA550E}"/>
                </a:ext>
              </a:extLst>
            </p:cNvPr>
            <p:cNvSpPr/>
            <p:nvPr/>
          </p:nvSpPr>
          <p:spPr>
            <a:xfrm>
              <a:off x="4119887" y="7110832"/>
              <a:ext cx="152244" cy="1033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26" name="Right Arrow 55">
              <a:extLst>
                <a:ext uri="{FF2B5EF4-FFF2-40B4-BE49-F238E27FC236}">
                  <a16:creationId xmlns:a16="http://schemas.microsoft.com/office/drawing/2014/main" id="{FC2932BF-23B6-4659-A81A-656C01568050}"/>
                </a:ext>
              </a:extLst>
            </p:cNvPr>
            <p:cNvSpPr/>
            <p:nvPr/>
          </p:nvSpPr>
          <p:spPr>
            <a:xfrm>
              <a:off x="4101895" y="6926453"/>
              <a:ext cx="152244" cy="10490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27" name="Right Arrow 56">
              <a:extLst>
                <a:ext uri="{FF2B5EF4-FFF2-40B4-BE49-F238E27FC236}">
                  <a16:creationId xmlns:a16="http://schemas.microsoft.com/office/drawing/2014/main" id="{B02E86A2-33D3-4BB1-A3AF-600A0946204A}"/>
                </a:ext>
              </a:extLst>
            </p:cNvPr>
            <p:cNvSpPr/>
            <p:nvPr/>
          </p:nvSpPr>
          <p:spPr>
            <a:xfrm>
              <a:off x="3924739" y="5764540"/>
              <a:ext cx="152244" cy="10490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28" name="Right Arrow 57">
              <a:extLst>
                <a:ext uri="{FF2B5EF4-FFF2-40B4-BE49-F238E27FC236}">
                  <a16:creationId xmlns:a16="http://schemas.microsoft.com/office/drawing/2014/main" id="{810ABD32-BC7E-4D3B-AB41-ECF073168824}"/>
                </a:ext>
              </a:extLst>
            </p:cNvPr>
            <p:cNvSpPr/>
            <p:nvPr/>
          </p:nvSpPr>
          <p:spPr>
            <a:xfrm>
              <a:off x="3888754" y="5529297"/>
              <a:ext cx="152244" cy="10331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29" name="Right Arrow 58">
              <a:extLst>
                <a:ext uri="{FF2B5EF4-FFF2-40B4-BE49-F238E27FC236}">
                  <a16:creationId xmlns:a16="http://schemas.microsoft.com/office/drawing/2014/main" id="{B98E95A2-4E67-490C-98AD-F181D35D9794}"/>
                </a:ext>
              </a:extLst>
            </p:cNvPr>
            <p:cNvSpPr/>
            <p:nvPr/>
          </p:nvSpPr>
          <p:spPr>
            <a:xfrm>
              <a:off x="4010549" y="4278375"/>
              <a:ext cx="152244" cy="10331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0" name="Right Arrow 59">
              <a:extLst>
                <a:ext uri="{FF2B5EF4-FFF2-40B4-BE49-F238E27FC236}">
                  <a16:creationId xmlns:a16="http://schemas.microsoft.com/office/drawing/2014/main" id="{18BCA80E-125C-4411-99DC-663A34EE1887}"/>
                </a:ext>
              </a:extLst>
            </p:cNvPr>
            <p:cNvSpPr/>
            <p:nvPr/>
          </p:nvSpPr>
          <p:spPr>
            <a:xfrm>
              <a:off x="4187705" y="4512028"/>
              <a:ext cx="152244" cy="10490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1" name="Right Arrow 60">
              <a:extLst>
                <a:ext uri="{FF2B5EF4-FFF2-40B4-BE49-F238E27FC236}">
                  <a16:creationId xmlns:a16="http://schemas.microsoft.com/office/drawing/2014/main" id="{1E133F83-3DC0-4E04-983D-D7806A8126D4}"/>
                </a:ext>
              </a:extLst>
            </p:cNvPr>
            <p:cNvSpPr/>
            <p:nvPr/>
          </p:nvSpPr>
          <p:spPr>
            <a:xfrm>
              <a:off x="4200161" y="7554298"/>
              <a:ext cx="152244" cy="10490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2" name="Right Arrow 61">
              <a:extLst>
                <a:ext uri="{FF2B5EF4-FFF2-40B4-BE49-F238E27FC236}">
                  <a16:creationId xmlns:a16="http://schemas.microsoft.com/office/drawing/2014/main" id="{E37DEE6E-8388-423C-95BE-E6C12F5F6146}"/>
                </a:ext>
              </a:extLst>
            </p:cNvPr>
            <p:cNvSpPr/>
            <p:nvPr/>
          </p:nvSpPr>
          <p:spPr>
            <a:xfrm>
              <a:off x="3859689" y="6303375"/>
              <a:ext cx="152244" cy="103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3" name="Right Arrow 62">
              <a:extLst>
                <a:ext uri="{FF2B5EF4-FFF2-40B4-BE49-F238E27FC236}">
                  <a16:creationId xmlns:a16="http://schemas.microsoft.com/office/drawing/2014/main" id="{BFAB9DF8-C121-44EA-93C7-8750670836C1}"/>
                </a:ext>
              </a:extLst>
            </p:cNvPr>
            <p:cNvSpPr/>
            <p:nvPr/>
          </p:nvSpPr>
          <p:spPr>
            <a:xfrm>
              <a:off x="4029925" y="4926884"/>
              <a:ext cx="152244" cy="103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4" name="Right Arrow 63">
              <a:extLst>
                <a:ext uri="{FF2B5EF4-FFF2-40B4-BE49-F238E27FC236}">
                  <a16:creationId xmlns:a16="http://schemas.microsoft.com/office/drawing/2014/main" id="{508F9B50-6319-43BC-952A-4828249E17D7}"/>
                </a:ext>
              </a:extLst>
            </p:cNvPr>
            <p:cNvSpPr/>
            <p:nvPr/>
          </p:nvSpPr>
          <p:spPr>
            <a:xfrm flipH="1">
              <a:off x="4939235" y="6921684"/>
              <a:ext cx="157780" cy="100138"/>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5" name="Right Arrow 64">
              <a:extLst>
                <a:ext uri="{FF2B5EF4-FFF2-40B4-BE49-F238E27FC236}">
                  <a16:creationId xmlns:a16="http://schemas.microsoft.com/office/drawing/2014/main" id="{CFE1F0AD-3B77-4FA7-8A1F-73C9C2E3F97C}"/>
                </a:ext>
              </a:extLst>
            </p:cNvPr>
            <p:cNvSpPr/>
            <p:nvPr/>
          </p:nvSpPr>
          <p:spPr>
            <a:xfrm flipH="1">
              <a:off x="4968300" y="7104475"/>
              <a:ext cx="157780" cy="10172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6" name="Right Arrow 65">
              <a:extLst>
                <a:ext uri="{FF2B5EF4-FFF2-40B4-BE49-F238E27FC236}">
                  <a16:creationId xmlns:a16="http://schemas.microsoft.com/office/drawing/2014/main" id="{E1809B0A-7929-4BB2-B57E-E209B829FE4A}"/>
                </a:ext>
              </a:extLst>
            </p:cNvPr>
            <p:cNvSpPr/>
            <p:nvPr/>
          </p:nvSpPr>
          <p:spPr>
            <a:xfrm flipH="1">
              <a:off x="5134384" y="5486382"/>
              <a:ext cx="157780" cy="10331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7" name="Right Arrow 66">
              <a:extLst>
                <a:ext uri="{FF2B5EF4-FFF2-40B4-BE49-F238E27FC236}">
                  <a16:creationId xmlns:a16="http://schemas.microsoft.com/office/drawing/2014/main" id="{927077EF-59A7-4DFC-8BCC-13DB2E49D15C}"/>
                </a:ext>
              </a:extLst>
            </p:cNvPr>
            <p:cNvSpPr/>
            <p:nvPr/>
          </p:nvSpPr>
          <p:spPr>
            <a:xfrm flipH="1">
              <a:off x="5097015" y="5877394"/>
              <a:ext cx="157780" cy="1001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dirty="0">
                <a:solidFill>
                  <a:schemeClr val="tx1"/>
                </a:solidFill>
                <a:latin typeface="Arial" panose="020B0604020202020204" pitchFamily="34" charset="0"/>
                <a:cs typeface="Arial" panose="020B0604020202020204" pitchFamily="34" charset="0"/>
              </a:endParaRPr>
            </a:p>
          </p:txBody>
        </p:sp>
        <p:sp>
          <p:nvSpPr>
            <p:cNvPr id="38" name="Right Arrow 67">
              <a:extLst>
                <a:ext uri="{FF2B5EF4-FFF2-40B4-BE49-F238E27FC236}">
                  <a16:creationId xmlns:a16="http://schemas.microsoft.com/office/drawing/2014/main" id="{3214DA0B-8A34-43A8-A670-831C98E2E51A}"/>
                </a:ext>
              </a:extLst>
            </p:cNvPr>
            <p:cNvSpPr/>
            <p:nvPr/>
          </p:nvSpPr>
          <p:spPr>
            <a:xfrm flipH="1">
              <a:off x="5199434" y="6309733"/>
              <a:ext cx="157780" cy="103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39" name="Right Arrow 68">
              <a:extLst>
                <a:ext uri="{FF2B5EF4-FFF2-40B4-BE49-F238E27FC236}">
                  <a16:creationId xmlns:a16="http://schemas.microsoft.com/office/drawing/2014/main" id="{9830E541-0161-4D0B-9B74-B70BB3E09F40}"/>
                </a:ext>
              </a:extLst>
            </p:cNvPr>
            <p:cNvSpPr/>
            <p:nvPr/>
          </p:nvSpPr>
          <p:spPr>
            <a:xfrm flipH="1">
              <a:off x="5210506" y="4286322"/>
              <a:ext cx="157780" cy="10331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40" name="Right Arrow 69">
              <a:extLst>
                <a:ext uri="{FF2B5EF4-FFF2-40B4-BE49-F238E27FC236}">
                  <a16:creationId xmlns:a16="http://schemas.microsoft.com/office/drawing/2014/main" id="{3B049F4D-24C6-425A-8E7A-7996DFD85DC1}"/>
                </a:ext>
              </a:extLst>
            </p:cNvPr>
            <p:cNvSpPr/>
            <p:nvPr/>
          </p:nvSpPr>
          <p:spPr>
            <a:xfrm flipH="1">
              <a:off x="4998749" y="4454807"/>
              <a:ext cx="157780" cy="103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dirty="0">
                <a:solidFill>
                  <a:schemeClr val="tx1"/>
                </a:solidFill>
                <a:latin typeface="Arial" panose="020B0604020202020204" pitchFamily="34" charset="0"/>
                <a:cs typeface="Arial" panose="020B0604020202020204" pitchFamily="34" charset="0"/>
              </a:endParaRPr>
            </a:p>
          </p:txBody>
        </p:sp>
        <p:sp>
          <p:nvSpPr>
            <p:cNvPr id="41" name="Right Arrow 70">
              <a:extLst>
                <a:ext uri="{FF2B5EF4-FFF2-40B4-BE49-F238E27FC236}">
                  <a16:creationId xmlns:a16="http://schemas.microsoft.com/office/drawing/2014/main" id="{B15C9BDF-0E4D-43AB-BD7B-64BCA63DDBF5}"/>
                </a:ext>
              </a:extLst>
            </p:cNvPr>
            <p:cNvSpPr/>
            <p:nvPr/>
          </p:nvSpPr>
          <p:spPr>
            <a:xfrm flipH="1">
              <a:off x="5079023" y="4914168"/>
              <a:ext cx="157780" cy="1017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grpSp>
          <p:nvGrpSpPr>
            <p:cNvPr id="42" name="Group 71">
              <a:extLst>
                <a:ext uri="{FF2B5EF4-FFF2-40B4-BE49-F238E27FC236}">
                  <a16:creationId xmlns:a16="http://schemas.microsoft.com/office/drawing/2014/main" id="{334347A2-94DC-49EE-9901-02B0A48A822A}"/>
                </a:ext>
              </a:extLst>
            </p:cNvPr>
            <p:cNvGrpSpPr>
              <a:grpSpLocks/>
            </p:cNvGrpSpPr>
            <p:nvPr/>
          </p:nvGrpSpPr>
          <p:grpSpPr bwMode="auto">
            <a:xfrm>
              <a:off x="3825385" y="7839758"/>
              <a:ext cx="1569827" cy="1376021"/>
              <a:chOff x="4422289" y="7703880"/>
              <a:chExt cx="1569830" cy="1376016"/>
            </a:xfrm>
          </p:grpSpPr>
          <p:pic>
            <p:nvPicPr>
              <p:cNvPr id="70" name="Picture 99">
                <a:extLst>
                  <a:ext uri="{FF2B5EF4-FFF2-40B4-BE49-F238E27FC236}">
                    <a16:creationId xmlns:a16="http://schemas.microsoft.com/office/drawing/2014/main" id="{47E0C389-2B76-4641-B172-2EF0B6A8F7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 b="1990"/>
              <a:stretch>
                <a:fillRect/>
              </a:stretch>
            </p:blipFill>
            <p:spPr bwMode="auto">
              <a:xfrm>
                <a:off x="4422289" y="7703880"/>
                <a:ext cx="1569830" cy="137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ight Arrow 100">
                <a:extLst>
                  <a:ext uri="{FF2B5EF4-FFF2-40B4-BE49-F238E27FC236}">
                    <a16:creationId xmlns:a16="http://schemas.microsoft.com/office/drawing/2014/main" id="{8E83BB6E-48E2-433B-8BD1-3B3BE71F959D}"/>
                  </a:ext>
                </a:extLst>
              </p:cNvPr>
              <p:cNvSpPr/>
              <p:nvPr/>
            </p:nvSpPr>
            <p:spPr>
              <a:xfrm>
                <a:off x="4601917" y="8467475"/>
                <a:ext cx="152244" cy="1033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72" name="Right Arrow 101">
                <a:extLst>
                  <a:ext uri="{FF2B5EF4-FFF2-40B4-BE49-F238E27FC236}">
                    <a16:creationId xmlns:a16="http://schemas.microsoft.com/office/drawing/2014/main" id="{12B686AA-5CDF-4149-9329-0B591A97D57C}"/>
                  </a:ext>
                </a:extLst>
              </p:cNvPr>
              <p:cNvSpPr/>
              <p:nvPr/>
            </p:nvSpPr>
            <p:spPr>
              <a:xfrm>
                <a:off x="4761081" y="8189318"/>
                <a:ext cx="153629" cy="104905"/>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73" name="Right Arrow 102">
                <a:extLst>
                  <a:ext uri="{FF2B5EF4-FFF2-40B4-BE49-F238E27FC236}">
                    <a16:creationId xmlns:a16="http://schemas.microsoft.com/office/drawing/2014/main" id="{8B3587C6-0A74-4780-9507-C89E4948BBB8}"/>
                  </a:ext>
                </a:extLst>
              </p:cNvPr>
              <p:cNvSpPr/>
              <p:nvPr/>
            </p:nvSpPr>
            <p:spPr>
              <a:xfrm flipH="1">
                <a:off x="5797725" y="8906171"/>
                <a:ext cx="157780" cy="10013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74" name="Right Arrow 103">
                <a:extLst>
                  <a:ext uri="{FF2B5EF4-FFF2-40B4-BE49-F238E27FC236}">
                    <a16:creationId xmlns:a16="http://schemas.microsoft.com/office/drawing/2014/main" id="{6B21A646-84A8-48BF-996D-A78270A79DF5}"/>
                  </a:ext>
                </a:extLst>
              </p:cNvPr>
              <p:cNvSpPr/>
              <p:nvPr/>
            </p:nvSpPr>
            <p:spPr>
              <a:xfrm flipH="1">
                <a:off x="5444795" y="8178191"/>
                <a:ext cx="157780" cy="10331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75" name="Right Arrow 104">
                <a:extLst>
                  <a:ext uri="{FF2B5EF4-FFF2-40B4-BE49-F238E27FC236}">
                    <a16:creationId xmlns:a16="http://schemas.microsoft.com/office/drawing/2014/main" id="{2952BE9C-CE94-42E1-9802-5C693EB8A06F}"/>
                  </a:ext>
                </a:extLst>
              </p:cNvPr>
              <p:cNvSpPr/>
              <p:nvPr/>
            </p:nvSpPr>
            <p:spPr>
              <a:xfrm flipH="1">
                <a:off x="5662090" y="8469065"/>
                <a:ext cx="157780" cy="10172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76" name="Right Arrow 105">
                <a:extLst>
                  <a:ext uri="{FF2B5EF4-FFF2-40B4-BE49-F238E27FC236}">
                    <a16:creationId xmlns:a16="http://schemas.microsoft.com/office/drawing/2014/main" id="{9CFA76EE-D09F-428C-956B-177BE9F5F42B}"/>
                  </a:ext>
                </a:extLst>
              </p:cNvPr>
              <p:cNvSpPr/>
              <p:nvPr/>
            </p:nvSpPr>
            <p:spPr>
              <a:xfrm>
                <a:off x="4507803" y="8906171"/>
                <a:ext cx="152244" cy="10490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grpSp>
        <p:pic>
          <p:nvPicPr>
            <p:cNvPr id="43" name="Picture 72">
              <a:extLst>
                <a:ext uri="{FF2B5EF4-FFF2-40B4-BE49-F238E27FC236}">
                  <a16:creationId xmlns:a16="http://schemas.microsoft.com/office/drawing/2014/main" id="{CE7E93C7-6510-4644-B22E-467336770C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224"/>
            <a:stretch>
              <a:fillRect/>
            </a:stretch>
          </p:blipFill>
          <p:spPr bwMode="auto">
            <a:xfrm>
              <a:off x="1226953" y="3734772"/>
              <a:ext cx="1572124" cy="137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3">
              <a:extLst>
                <a:ext uri="{FF2B5EF4-FFF2-40B4-BE49-F238E27FC236}">
                  <a16:creationId xmlns:a16="http://schemas.microsoft.com/office/drawing/2014/main" id="{CCB48FA0-C0CF-4667-8722-C53DCEA60D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2" b="1543"/>
            <a:stretch>
              <a:fillRect/>
            </a:stretch>
          </p:blipFill>
          <p:spPr bwMode="auto">
            <a:xfrm>
              <a:off x="1231121" y="6446461"/>
              <a:ext cx="1578650" cy="138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4">
              <a:extLst>
                <a:ext uri="{FF2B5EF4-FFF2-40B4-BE49-F238E27FC236}">
                  <a16:creationId xmlns:a16="http://schemas.microsoft.com/office/drawing/2014/main" id="{2608D165-3DF2-4EFC-BA5D-7DFFDE337D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2248"/>
            <a:stretch>
              <a:fillRect/>
            </a:stretch>
          </p:blipFill>
          <p:spPr bwMode="auto">
            <a:xfrm>
              <a:off x="1226953" y="5062438"/>
              <a:ext cx="1572124" cy="138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ight Arrow 75">
              <a:extLst>
                <a:ext uri="{FF2B5EF4-FFF2-40B4-BE49-F238E27FC236}">
                  <a16:creationId xmlns:a16="http://schemas.microsoft.com/office/drawing/2014/main" id="{ADC2D652-CD04-41A6-87E3-CCDD90B11A3C}"/>
                </a:ext>
              </a:extLst>
            </p:cNvPr>
            <p:cNvSpPr/>
            <p:nvPr/>
          </p:nvSpPr>
          <p:spPr>
            <a:xfrm>
              <a:off x="1474999" y="7112421"/>
              <a:ext cx="153627" cy="103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47" name="Right Arrow 76">
              <a:extLst>
                <a:ext uri="{FF2B5EF4-FFF2-40B4-BE49-F238E27FC236}">
                  <a16:creationId xmlns:a16="http://schemas.microsoft.com/office/drawing/2014/main" id="{529421DF-4374-49ED-AB82-5EDFC4729D87}"/>
                </a:ext>
              </a:extLst>
            </p:cNvPr>
            <p:cNvSpPr/>
            <p:nvPr/>
          </p:nvSpPr>
          <p:spPr>
            <a:xfrm>
              <a:off x="1285385" y="5421212"/>
              <a:ext cx="152244" cy="10331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48" name="Right Arrow 77">
              <a:extLst>
                <a:ext uri="{FF2B5EF4-FFF2-40B4-BE49-F238E27FC236}">
                  <a16:creationId xmlns:a16="http://schemas.microsoft.com/office/drawing/2014/main" id="{1C79E618-E667-4307-84B5-4684DEAB58A9}"/>
                </a:ext>
              </a:extLst>
            </p:cNvPr>
            <p:cNvSpPr/>
            <p:nvPr/>
          </p:nvSpPr>
          <p:spPr>
            <a:xfrm>
              <a:off x="1209264" y="5708909"/>
              <a:ext cx="152244" cy="1033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49" name="Right Arrow 78">
              <a:extLst>
                <a:ext uri="{FF2B5EF4-FFF2-40B4-BE49-F238E27FC236}">
                  <a16:creationId xmlns:a16="http://schemas.microsoft.com/office/drawing/2014/main" id="{A43758B9-2A66-4503-8EB5-CC95C1FFD6BF}"/>
                </a:ext>
              </a:extLst>
            </p:cNvPr>
            <p:cNvSpPr/>
            <p:nvPr/>
          </p:nvSpPr>
          <p:spPr>
            <a:xfrm>
              <a:off x="1423789" y="4211617"/>
              <a:ext cx="152244" cy="10490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0" name="Right Arrow 79">
              <a:extLst>
                <a:ext uri="{FF2B5EF4-FFF2-40B4-BE49-F238E27FC236}">
                  <a16:creationId xmlns:a16="http://schemas.microsoft.com/office/drawing/2014/main" id="{A9F8C2A4-483D-4098-A261-5D2BF6DDB4ED}"/>
                </a:ext>
              </a:extLst>
            </p:cNvPr>
            <p:cNvSpPr/>
            <p:nvPr/>
          </p:nvSpPr>
          <p:spPr>
            <a:xfrm>
              <a:off x="1501295" y="4400765"/>
              <a:ext cx="152244" cy="103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1" name="Right Arrow 80">
              <a:extLst>
                <a:ext uri="{FF2B5EF4-FFF2-40B4-BE49-F238E27FC236}">
                  <a16:creationId xmlns:a16="http://schemas.microsoft.com/office/drawing/2014/main" id="{9B6EEF7B-48AA-4DBC-80F6-C6D02FB0E8F9}"/>
                </a:ext>
              </a:extLst>
            </p:cNvPr>
            <p:cNvSpPr/>
            <p:nvPr/>
          </p:nvSpPr>
          <p:spPr>
            <a:xfrm>
              <a:off x="1484686" y="6891484"/>
              <a:ext cx="152244" cy="10331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2" name="Right Arrow 81">
              <a:extLst>
                <a:ext uri="{FF2B5EF4-FFF2-40B4-BE49-F238E27FC236}">
                  <a16:creationId xmlns:a16="http://schemas.microsoft.com/office/drawing/2014/main" id="{59A8F006-A654-4ABF-85BB-4416854DFCCB}"/>
                </a:ext>
              </a:extLst>
            </p:cNvPr>
            <p:cNvSpPr/>
            <p:nvPr/>
          </p:nvSpPr>
          <p:spPr>
            <a:xfrm>
              <a:off x="1761493" y="7622646"/>
              <a:ext cx="152244" cy="10490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3" name="Right Arrow 82">
              <a:extLst>
                <a:ext uri="{FF2B5EF4-FFF2-40B4-BE49-F238E27FC236}">
                  <a16:creationId xmlns:a16="http://schemas.microsoft.com/office/drawing/2014/main" id="{198F73A1-2554-4D32-8FBA-94A7E39B5DF6}"/>
                </a:ext>
              </a:extLst>
            </p:cNvPr>
            <p:cNvSpPr/>
            <p:nvPr/>
          </p:nvSpPr>
          <p:spPr>
            <a:xfrm>
              <a:off x="1577417" y="4850589"/>
              <a:ext cx="152244" cy="103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grpSp>
          <p:nvGrpSpPr>
            <p:cNvPr id="54" name="Group 83">
              <a:extLst>
                <a:ext uri="{FF2B5EF4-FFF2-40B4-BE49-F238E27FC236}">
                  <a16:creationId xmlns:a16="http://schemas.microsoft.com/office/drawing/2014/main" id="{53574DD1-C5FC-425C-99D6-4CE4A0A03120}"/>
                </a:ext>
              </a:extLst>
            </p:cNvPr>
            <p:cNvGrpSpPr>
              <a:grpSpLocks/>
            </p:cNvGrpSpPr>
            <p:nvPr/>
          </p:nvGrpSpPr>
          <p:grpSpPr bwMode="auto">
            <a:xfrm>
              <a:off x="1224203" y="7832454"/>
              <a:ext cx="1585566" cy="1387621"/>
              <a:chOff x="1097206" y="7760076"/>
              <a:chExt cx="1585570" cy="1387617"/>
            </a:xfrm>
          </p:grpSpPr>
          <p:pic>
            <p:nvPicPr>
              <p:cNvPr id="63" name="Picture 92">
                <a:extLst>
                  <a:ext uri="{FF2B5EF4-FFF2-40B4-BE49-F238E27FC236}">
                    <a16:creationId xmlns:a16="http://schemas.microsoft.com/office/drawing/2014/main" id="{E08DF9C6-AC35-4945-B6DA-2E20DF8AC9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1161"/>
              <a:stretch>
                <a:fillRect/>
              </a:stretch>
            </p:blipFill>
            <p:spPr bwMode="auto">
              <a:xfrm>
                <a:off x="1097206" y="7760076"/>
                <a:ext cx="1585570" cy="13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ight Arrow 93">
                <a:extLst>
                  <a:ext uri="{FF2B5EF4-FFF2-40B4-BE49-F238E27FC236}">
                    <a16:creationId xmlns:a16="http://schemas.microsoft.com/office/drawing/2014/main" id="{310BD085-64FD-4060-B625-9EA1E0DD6C54}"/>
                  </a:ext>
                </a:extLst>
              </p:cNvPr>
              <p:cNvSpPr/>
              <p:nvPr/>
            </p:nvSpPr>
            <p:spPr>
              <a:xfrm>
                <a:off x="1522391" y="8241690"/>
                <a:ext cx="152244" cy="10331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5" name="Right Arrow 94">
                <a:extLst>
                  <a:ext uri="{FF2B5EF4-FFF2-40B4-BE49-F238E27FC236}">
                    <a16:creationId xmlns:a16="http://schemas.microsoft.com/office/drawing/2014/main" id="{204A2593-D006-45BE-951E-75A037FE6A2A}"/>
                  </a:ext>
                </a:extLst>
              </p:cNvPr>
              <p:cNvSpPr/>
              <p:nvPr/>
            </p:nvSpPr>
            <p:spPr>
              <a:xfrm>
                <a:off x="1507166" y="8489649"/>
                <a:ext cx="152244" cy="103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6" name="Right Arrow 95">
                <a:extLst>
                  <a:ext uri="{FF2B5EF4-FFF2-40B4-BE49-F238E27FC236}">
                    <a16:creationId xmlns:a16="http://schemas.microsoft.com/office/drawing/2014/main" id="{C038C2E3-F0DD-4276-9DAB-FCCE44F984B0}"/>
                  </a:ext>
                </a:extLst>
              </p:cNvPr>
              <p:cNvSpPr/>
              <p:nvPr/>
            </p:nvSpPr>
            <p:spPr>
              <a:xfrm>
                <a:off x="1101644" y="8939472"/>
                <a:ext cx="152244" cy="103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7" name="Right Arrow 96">
                <a:extLst>
                  <a:ext uri="{FF2B5EF4-FFF2-40B4-BE49-F238E27FC236}">
                    <a16:creationId xmlns:a16="http://schemas.microsoft.com/office/drawing/2014/main" id="{7CBAEC21-8DFD-4FB5-9F5D-5B74F3E1F351}"/>
                  </a:ext>
                </a:extLst>
              </p:cNvPr>
              <p:cNvSpPr/>
              <p:nvPr/>
            </p:nvSpPr>
            <p:spPr>
              <a:xfrm flipH="1">
                <a:off x="2031717" y="8243280"/>
                <a:ext cx="157780" cy="10172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8" name="Right Arrow 97">
                <a:extLst>
                  <a:ext uri="{FF2B5EF4-FFF2-40B4-BE49-F238E27FC236}">
                    <a16:creationId xmlns:a16="http://schemas.microsoft.com/office/drawing/2014/main" id="{D2A70664-1EDD-4272-8AAA-195D68FD653C}"/>
                  </a:ext>
                </a:extLst>
              </p:cNvPr>
              <p:cNvSpPr/>
              <p:nvPr/>
            </p:nvSpPr>
            <p:spPr>
              <a:xfrm flipH="1">
                <a:off x="2117527" y="8465807"/>
                <a:ext cx="157780" cy="10172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9" name="Right Arrow 98">
                <a:extLst>
                  <a:ext uri="{FF2B5EF4-FFF2-40B4-BE49-F238E27FC236}">
                    <a16:creationId xmlns:a16="http://schemas.microsoft.com/office/drawing/2014/main" id="{E0BD55E0-24BC-4120-BE6B-456D50BE142B}"/>
                  </a:ext>
                </a:extLst>
              </p:cNvPr>
              <p:cNvSpPr/>
              <p:nvPr/>
            </p:nvSpPr>
            <p:spPr>
              <a:xfrm flipH="1">
                <a:off x="2496754" y="8944240"/>
                <a:ext cx="157780" cy="1017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grpSp>
        <p:sp>
          <p:nvSpPr>
            <p:cNvPr id="55" name="Right Arrow 84">
              <a:extLst>
                <a:ext uri="{FF2B5EF4-FFF2-40B4-BE49-F238E27FC236}">
                  <a16:creationId xmlns:a16="http://schemas.microsoft.com/office/drawing/2014/main" id="{40C6242E-4CDC-48A5-8E19-9687D6CFF119}"/>
                </a:ext>
              </a:extLst>
            </p:cNvPr>
            <p:cNvSpPr/>
            <p:nvPr/>
          </p:nvSpPr>
          <p:spPr>
            <a:xfrm flipH="1">
              <a:off x="2477039" y="7608340"/>
              <a:ext cx="157780" cy="1017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6" name="Right Arrow 85">
              <a:extLst>
                <a:ext uri="{FF2B5EF4-FFF2-40B4-BE49-F238E27FC236}">
                  <a16:creationId xmlns:a16="http://schemas.microsoft.com/office/drawing/2014/main" id="{551E94DE-E5B7-48E2-804C-B61F5C7B289B}"/>
                </a:ext>
              </a:extLst>
            </p:cNvPr>
            <p:cNvSpPr/>
            <p:nvPr/>
          </p:nvSpPr>
          <p:spPr>
            <a:xfrm flipH="1">
              <a:off x="2626515" y="5394192"/>
              <a:ext cx="157780" cy="10172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7" name="Right Arrow 86">
              <a:extLst>
                <a:ext uri="{FF2B5EF4-FFF2-40B4-BE49-F238E27FC236}">
                  <a16:creationId xmlns:a16="http://schemas.microsoft.com/office/drawing/2014/main" id="{D8D6F1B5-29BB-428C-A38E-5DCA57B081A7}"/>
                </a:ext>
              </a:extLst>
            </p:cNvPr>
            <p:cNvSpPr/>
            <p:nvPr/>
          </p:nvSpPr>
          <p:spPr>
            <a:xfrm flipH="1">
              <a:off x="2572537" y="5837657"/>
              <a:ext cx="157780" cy="10172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dirty="0">
                <a:solidFill>
                  <a:schemeClr val="tx1"/>
                </a:solidFill>
                <a:latin typeface="Arial" panose="020B0604020202020204" pitchFamily="34" charset="0"/>
                <a:cs typeface="Arial" panose="020B0604020202020204" pitchFamily="34" charset="0"/>
              </a:endParaRPr>
            </a:p>
          </p:txBody>
        </p:sp>
        <p:sp>
          <p:nvSpPr>
            <p:cNvPr id="58" name="Right Arrow 87">
              <a:extLst>
                <a:ext uri="{FF2B5EF4-FFF2-40B4-BE49-F238E27FC236}">
                  <a16:creationId xmlns:a16="http://schemas.microsoft.com/office/drawing/2014/main" id="{88CA236C-C70F-448B-9937-3C25F419FDC8}"/>
                </a:ext>
              </a:extLst>
            </p:cNvPr>
            <p:cNvSpPr/>
            <p:nvPr/>
          </p:nvSpPr>
          <p:spPr>
            <a:xfrm flipH="1">
              <a:off x="2497799" y="4243406"/>
              <a:ext cx="157780" cy="103316"/>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59" name="Right Arrow 88">
              <a:extLst>
                <a:ext uri="{FF2B5EF4-FFF2-40B4-BE49-F238E27FC236}">
                  <a16:creationId xmlns:a16="http://schemas.microsoft.com/office/drawing/2014/main" id="{74859606-4D46-4A35-961B-E4FA4F49D8FC}"/>
                </a:ext>
              </a:extLst>
            </p:cNvPr>
            <p:cNvSpPr/>
            <p:nvPr/>
          </p:nvSpPr>
          <p:spPr>
            <a:xfrm flipH="1">
              <a:off x="2396765" y="4413480"/>
              <a:ext cx="157780" cy="10172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dirty="0">
                <a:solidFill>
                  <a:schemeClr val="tx1"/>
                </a:solidFill>
                <a:latin typeface="Arial" panose="020B0604020202020204" pitchFamily="34" charset="0"/>
                <a:cs typeface="Arial" panose="020B0604020202020204" pitchFamily="34" charset="0"/>
              </a:endParaRPr>
            </a:p>
          </p:txBody>
        </p:sp>
        <p:sp>
          <p:nvSpPr>
            <p:cNvPr id="60" name="Right Arrow 89">
              <a:extLst>
                <a:ext uri="{FF2B5EF4-FFF2-40B4-BE49-F238E27FC236}">
                  <a16:creationId xmlns:a16="http://schemas.microsoft.com/office/drawing/2014/main" id="{CEFD7C21-EA53-400B-BD51-10BCDD048536}"/>
                </a:ext>
              </a:extLst>
            </p:cNvPr>
            <p:cNvSpPr/>
            <p:nvPr/>
          </p:nvSpPr>
          <p:spPr>
            <a:xfrm flipH="1">
              <a:off x="2358012" y="4871251"/>
              <a:ext cx="157780" cy="1017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1" name="Right Arrow 90">
              <a:extLst>
                <a:ext uri="{FF2B5EF4-FFF2-40B4-BE49-F238E27FC236}">
                  <a16:creationId xmlns:a16="http://schemas.microsoft.com/office/drawing/2014/main" id="{922CFF6F-6F01-412D-80C5-7C24F0C9C3B1}"/>
                </a:ext>
              </a:extLst>
            </p:cNvPr>
            <p:cNvSpPr/>
            <p:nvPr/>
          </p:nvSpPr>
          <p:spPr>
            <a:xfrm flipH="1">
              <a:off x="2334483" y="6908968"/>
              <a:ext cx="157780" cy="101727"/>
            </a:xfrm>
            <a:prstGeom prst="rightArrow">
              <a:avLst/>
            </a:prstGeom>
            <a:solidFill>
              <a:srgbClr val="00F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a:solidFill>
                  <a:schemeClr val="tx1"/>
                </a:solidFill>
                <a:latin typeface="Arial" panose="020B0604020202020204" pitchFamily="34" charset="0"/>
                <a:cs typeface="Arial" panose="020B0604020202020204" pitchFamily="34" charset="0"/>
              </a:endParaRPr>
            </a:p>
          </p:txBody>
        </p:sp>
        <p:sp>
          <p:nvSpPr>
            <p:cNvPr id="62" name="Right Arrow 91">
              <a:extLst>
                <a:ext uri="{FF2B5EF4-FFF2-40B4-BE49-F238E27FC236}">
                  <a16:creationId xmlns:a16="http://schemas.microsoft.com/office/drawing/2014/main" id="{BF0817B4-D73C-4BEE-82A8-CA41747C6966}"/>
                </a:ext>
              </a:extLst>
            </p:cNvPr>
            <p:cNvSpPr/>
            <p:nvPr/>
          </p:nvSpPr>
          <p:spPr>
            <a:xfrm flipH="1">
              <a:off x="2364932" y="7102885"/>
              <a:ext cx="157780" cy="10172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sz="1800" i="0" dirty="0">
                <a:solidFill>
                  <a:schemeClr val="tx1"/>
                </a:solidFill>
                <a:latin typeface="Arial" panose="020B0604020202020204" pitchFamily="34" charset="0"/>
                <a:cs typeface="Arial" panose="020B0604020202020204" pitchFamily="34" charset="0"/>
              </a:endParaRPr>
            </a:p>
          </p:txBody>
        </p:sp>
      </p:grpSp>
      <p:pic>
        <p:nvPicPr>
          <p:cNvPr id="77" name="Picture 2">
            <a:extLst>
              <a:ext uri="{FF2B5EF4-FFF2-40B4-BE49-F238E27FC236}">
                <a16:creationId xmlns:a16="http://schemas.microsoft.com/office/drawing/2014/main" id="{D0E86481-4C89-45F4-89C5-F7E7D06CA9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05250" y="4065588"/>
            <a:ext cx="25812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Content Placeholder 3">
            <a:extLst>
              <a:ext uri="{FF2B5EF4-FFF2-40B4-BE49-F238E27FC236}">
                <a16:creationId xmlns:a16="http://schemas.microsoft.com/office/drawing/2014/main" id="{725E2F58-63CA-4199-AA12-EFF0A360EEB6}"/>
              </a:ext>
            </a:extLst>
          </p:cNvPr>
          <p:cNvPicPr>
            <a:picLocks noChangeAspect="1"/>
          </p:cNvPicPr>
          <p:nvPr/>
        </p:nvPicPr>
        <p:blipFill>
          <a:blip r:embed="rId17">
            <a:extLst>
              <a:ext uri="{28A0092B-C50C-407E-A947-70E740481C1C}">
                <a14:useLocalDpi xmlns:a14="http://schemas.microsoft.com/office/drawing/2010/main" val="0"/>
              </a:ext>
            </a:extLst>
          </a:blip>
          <a:srcRect l="4976" t="1964" r="1543" b="58275"/>
          <a:stretch>
            <a:fillRect/>
          </a:stretch>
        </p:blipFill>
        <p:spPr bwMode="auto">
          <a:xfrm>
            <a:off x="2687638" y="2262188"/>
            <a:ext cx="384175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id="{7D1A1222-2E03-439A-AD15-C2A876165912}"/>
              </a:ext>
            </a:extLst>
          </p:cNvPr>
          <p:cNvCxnSpPr>
            <a:cxnSpLocks/>
          </p:cNvCxnSpPr>
          <p:nvPr/>
        </p:nvCxnSpPr>
        <p:spPr>
          <a:xfrm>
            <a:off x="1979095" y="784225"/>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404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6" name="Content Placeholder 3">
            <a:extLst>
              <a:ext uri="{FF2B5EF4-FFF2-40B4-BE49-F238E27FC236}">
                <a16:creationId xmlns:a16="http://schemas.microsoft.com/office/drawing/2014/main" id="{B3969FBD-C765-4183-A998-FDDE64025A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4428" t="1216" r="3552" b="13390"/>
          <a:stretch>
            <a:fillRect/>
          </a:stretch>
        </p:blipFill>
        <p:spPr>
          <a:xfrm>
            <a:off x="2978684" y="1230037"/>
            <a:ext cx="8169376" cy="5458545"/>
          </a:xfrm>
        </p:spPr>
      </p:pic>
      <p:sp>
        <p:nvSpPr>
          <p:cNvPr id="8" name="TextBox 3">
            <a:extLst>
              <a:ext uri="{FF2B5EF4-FFF2-40B4-BE49-F238E27FC236}">
                <a16:creationId xmlns:a16="http://schemas.microsoft.com/office/drawing/2014/main" id="{A77A88C2-E115-43FE-BC9C-5DA23F1FA2EF}"/>
              </a:ext>
            </a:extLst>
          </p:cNvPr>
          <p:cNvSpPr txBox="1">
            <a:spLocks noChangeArrowheads="1"/>
          </p:cNvSpPr>
          <p:nvPr/>
        </p:nvSpPr>
        <p:spPr bwMode="auto">
          <a:xfrm>
            <a:off x="8138160" y="6489511"/>
            <a:ext cx="333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200">
                <a:latin typeface="Arial" panose="020B0604020202020204" pitchFamily="34" charset="0"/>
                <a:cs typeface="Arial" panose="020B0604020202020204" pitchFamily="34" charset="0"/>
              </a:rPr>
              <a:t>Schmahmann, in D’Mello and Stoodley, 2015</a:t>
            </a:r>
          </a:p>
        </p:txBody>
      </p:sp>
      <p:sp>
        <p:nvSpPr>
          <p:cNvPr id="11" name="Title 3">
            <a:extLst>
              <a:ext uri="{FF2B5EF4-FFF2-40B4-BE49-F238E27FC236}">
                <a16:creationId xmlns:a16="http://schemas.microsoft.com/office/drawing/2014/main" id="{69196AB1-68FB-4C12-83F0-88AB6782E536}"/>
              </a:ext>
            </a:extLst>
          </p:cNvPr>
          <p:cNvSpPr>
            <a:spLocks noGrp="1"/>
          </p:cNvSpPr>
          <p:nvPr>
            <p:ph type="title"/>
          </p:nvPr>
        </p:nvSpPr>
        <p:spPr>
          <a:xfrm>
            <a:off x="2131188" y="111560"/>
            <a:ext cx="9768382" cy="799610"/>
          </a:xfrm>
        </p:spPr>
        <p:txBody>
          <a:bodyPr>
            <a:noAutofit/>
          </a:bodyPr>
          <a:lstStyle/>
          <a:p>
            <a:pPr algn="ctr"/>
            <a:r>
              <a:rPr lang="en-US" sz="3200" dirty="0">
                <a:solidFill>
                  <a:srgbClr val="002567"/>
                </a:solidFill>
                <a:latin typeface="Roboto Black" pitchFamily="2" charset="0"/>
                <a:ea typeface="Roboto Black" pitchFamily="2" charset="0"/>
              </a:rPr>
              <a:t>Different regions of cerebellum are engaged in movement, vestibular control, cognition and emotion</a:t>
            </a:r>
            <a:endParaRPr lang="en-US" sz="2000" b="1" dirty="0">
              <a:solidFill>
                <a:srgbClr val="002567"/>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67C2B24F-1F3A-4457-B88D-A1CD2704B9CD}"/>
              </a:ext>
            </a:extLst>
          </p:cNvPr>
          <p:cNvCxnSpPr>
            <a:cxnSpLocks/>
          </p:cNvCxnSpPr>
          <p:nvPr/>
        </p:nvCxnSpPr>
        <p:spPr>
          <a:xfrm>
            <a:off x="1973180" y="103127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53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36061" y="552146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graphicFrame>
        <p:nvGraphicFramePr>
          <p:cNvPr id="8" name="Object 0">
            <a:extLst>
              <a:ext uri="{FF2B5EF4-FFF2-40B4-BE49-F238E27FC236}">
                <a16:creationId xmlns:a16="http://schemas.microsoft.com/office/drawing/2014/main" id="{5BEC2717-E5FD-4B7D-A015-9D2FD6A15D70}"/>
              </a:ext>
            </a:extLst>
          </p:cNvPr>
          <p:cNvGraphicFramePr>
            <a:graphicFrameLocks noChangeAspect="1"/>
          </p:cNvGraphicFramePr>
          <p:nvPr>
            <p:extLst>
              <p:ext uri="{D42A27DB-BD31-4B8C-83A1-F6EECF244321}">
                <p14:modId xmlns:p14="http://schemas.microsoft.com/office/powerpoint/2010/main" val="3255991247"/>
              </p:ext>
            </p:extLst>
          </p:nvPr>
        </p:nvGraphicFramePr>
        <p:xfrm>
          <a:off x="2408990" y="7669"/>
          <a:ext cx="9296400" cy="6972300"/>
        </p:xfrm>
        <a:graphic>
          <a:graphicData uri="http://schemas.openxmlformats.org/presentationml/2006/ole">
            <mc:AlternateContent xmlns:mc="http://schemas.openxmlformats.org/markup-compatibility/2006">
              <mc:Choice xmlns:v="urn:schemas-microsoft-com:vml" Requires="v">
                <p:oleObj spid="_x0000_s5130" name="Image" r:id="rId5" imgW="11436640" imgH="8577480" progId="Photoshop.Image.5">
                  <p:embed/>
                </p:oleObj>
              </mc:Choice>
              <mc:Fallback>
                <p:oleObj name="Image" r:id="rId5" imgW="11436640" imgH="8577480" progId="Photoshop.Image.5">
                  <p:embed/>
                  <p:pic>
                    <p:nvPicPr>
                      <p:cNvPr id="109570" name="Object 0">
                        <a:extLst>
                          <a:ext uri="{FF2B5EF4-FFF2-40B4-BE49-F238E27FC236}">
                            <a16:creationId xmlns:a16="http://schemas.microsoft.com/office/drawing/2014/main" id="{6805AD9F-A672-47C4-A2B1-8C31617880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8990" y="7669"/>
                        <a:ext cx="92964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3">
            <a:extLst>
              <a:ext uri="{FF2B5EF4-FFF2-40B4-BE49-F238E27FC236}">
                <a16:creationId xmlns:a16="http://schemas.microsoft.com/office/drawing/2014/main" id="{FBA474A4-8753-4F6D-8E94-377B0A0076AE}"/>
              </a:ext>
            </a:extLst>
          </p:cNvPr>
          <p:cNvSpPr>
            <a:spLocks noChangeArrowheads="1"/>
          </p:cNvSpPr>
          <p:nvPr/>
        </p:nvSpPr>
        <p:spPr bwMode="auto">
          <a:xfrm>
            <a:off x="2599490" y="-10016"/>
            <a:ext cx="2185206"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2400" b="1" i="0" dirty="0">
                <a:solidFill>
                  <a:srgbClr val="002567"/>
                </a:solidFill>
                <a:latin typeface="Arial" panose="020B0604020202020204" pitchFamily="34" charset="0"/>
              </a:rPr>
              <a:t>Collaborators</a:t>
            </a:r>
          </a:p>
        </p:txBody>
      </p:sp>
      <p:sp>
        <p:nvSpPr>
          <p:cNvPr id="12" name="Text Box 4">
            <a:extLst>
              <a:ext uri="{FF2B5EF4-FFF2-40B4-BE49-F238E27FC236}">
                <a16:creationId xmlns:a16="http://schemas.microsoft.com/office/drawing/2014/main" id="{D9DD6D6A-0DD6-4C85-BD25-3E2C88A8AC7F}"/>
              </a:ext>
            </a:extLst>
          </p:cNvPr>
          <p:cNvSpPr txBox="1">
            <a:spLocks noChangeArrowheads="1"/>
          </p:cNvSpPr>
          <p:nvPr/>
        </p:nvSpPr>
        <p:spPr bwMode="auto">
          <a:xfrm>
            <a:off x="3818690" y="5981701"/>
            <a:ext cx="647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2000" b="1" i="0">
                <a:solidFill>
                  <a:schemeClr val="tx1"/>
                </a:solidFill>
                <a:latin typeface="Arial" panose="020B0604020202020204" pitchFamily="34" charset="0"/>
              </a:rPr>
              <a:t>Funding:</a:t>
            </a:r>
            <a:endParaRPr lang="en-US" altLang="en-US" sz="2000" i="0">
              <a:solidFill>
                <a:schemeClr val="tx1"/>
              </a:solidFill>
              <a:latin typeface="Arial" panose="020B0604020202020204" pitchFamily="34" charset="0"/>
            </a:endParaRPr>
          </a:p>
          <a:p>
            <a:r>
              <a:rPr lang="en-US" altLang="en-US" sz="1400" b="1" i="0">
                <a:solidFill>
                  <a:schemeClr val="tx1"/>
                </a:solidFill>
                <a:latin typeface="Arial" panose="020B0604020202020204" pitchFamily="34" charset="0"/>
              </a:rPr>
              <a:t>NIMH, National Ataxia Foundation, Harvard CTSC, AT Children’s Project</a:t>
            </a:r>
          </a:p>
          <a:p>
            <a:r>
              <a:rPr lang="en-US" altLang="en-US" sz="1400" b="1" i="0">
                <a:solidFill>
                  <a:schemeClr val="tx1"/>
                </a:solidFill>
                <a:latin typeface="Arial" panose="020B0604020202020204" pitchFamily="34" charset="0"/>
              </a:rPr>
              <a:t>Birmingham, MINDLink, Sidney R. Baer Jr. Foundations, &amp; Mary Jo Reston</a:t>
            </a:r>
          </a:p>
        </p:txBody>
      </p:sp>
      <p:sp>
        <p:nvSpPr>
          <p:cNvPr id="14" name="Rectangle 5">
            <a:extLst>
              <a:ext uri="{FF2B5EF4-FFF2-40B4-BE49-F238E27FC236}">
                <a16:creationId xmlns:a16="http://schemas.microsoft.com/office/drawing/2014/main" id="{24DC0984-C209-477F-A10A-F3AADC60A18F}"/>
              </a:ext>
            </a:extLst>
          </p:cNvPr>
          <p:cNvSpPr>
            <a:spLocks noChangeArrowheads="1"/>
          </p:cNvSpPr>
          <p:nvPr/>
        </p:nvSpPr>
        <p:spPr bwMode="auto">
          <a:xfrm>
            <a:off x="2637590" y="512764"/>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cs typeface="Arial" panose="020B0604020202020204" pitchFamily="34" charset="0"/>
              </a:rPr>
              <a:t>Neuroanatomy</a:t>
            </a:r>
            <a:endParaRPr lang="en-US" altLang="en-US" sz="1400" b="1" i="0" u="sng">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Deepak Pandya</a:t>
            </a:r>
          </a:p>
        </p:txBody>
      </p:sp>
      <p:sp>
        <p:nvSpPr>
          <p:cNvPr id="15" name="Rectangle 6">
            <a:extLst>
              <a:ext uri="{FF2B5EF4-FFF2-40B4-BE49-F238E27FC236}">
                <a16:creationId xmlns:a16="http://schemas.microsoft.com/office/drawing/2014/main" id="{D97245CA-0C14-483F-AFFA-6F9BEAD8E79E}"/>
              </a:ext>
            </a:extLst>
          </p:cNvPr>
          <p:cNvSpPr>
            <a:spLocks noChangeArrowheads="1"/>
          </p:cNvSpPr>
          <p:nvPr/>
        </p:nvSpPr>
        <p:spPr bwMode="auto">
          <a:xfrm>
            <a:off x="4452104" y="420688"/>
            <a:ext cx="212248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dirty="0">
                <a:solidFill>
                  <a:schemeClr val="tx1"/>
                </a:solidFill>
                <a:latin typeface="Arial" panose="020B0604020202020204" pitchFamily="34" charset="0"/>
                <a:cs typeface="Arial" panose="020B0604020202020204" pitchFamily="34" charset="0"/>
              </a:rPr>
              <a:t>Clinical studies</a:t>
            </a:r>
            <a:endParaRPr lang="en-US" altLang="en-US" sz="1400" b="1" i="0" u="sng"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Louis Caplan</a:t>
            </a:r>
          </a:p>
          <a:p>
            <a:r>
              <a:rPr lang="en-US" altLang="en-US" sz="1400" b="1" i="0" dirty="0">
                <a:solidFill>
                  <a:schemeClr val="tx1"/>
                </a:solidFill>
                <a:latin typeface="Arial" panose="020B0604020202020204" pitchFamily="34" charset="0"/>
                <a:cs typeface="Arial" panose="020B0604020202020204" pitchFamily="34" charset="0"/>
              </a:rPr>
              <a:t>Milan </a:t>
            </a:r>
            <a:r>
              <a:rPr lang="en-US" altLang="en-US" sz="1400" b="1" i="0" dirty="0" err="1">
                <a:solidFill>
                  <a:schemeClr val="tx1"/>
                </a:solidFill>
                <a:latin typeface="Arial" panose="020B0604020202020204" pitchFamily="34" charset="0"/>
                <a:cs typeface="Arial" panose="020B0604020202020204" pitchFamily="34" charset="0"/>
              </a:rPr>
              <a:t>Chheda</a:t>
            </a:r>
            <a:endParaRPr lang="en-US" altLang="en-US" sz="1400" b="1" i="0"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Alice Cronin-</a:t>
            </a:r>
            <a:r>
              <a:rPr lang="en-US" altLang="en-US" sz="1400" b="1" i="0" dirty="0" err="1">
                <a:solidFill>
                  <a:schemeClr val="tx1"/>
                </a:solidFill>
                <a:latin typeface="Arial" panose="020B0604020202020204" pitchFamily="34" charset="0"/>
                <a:cs typeface="Arial" panose="020B0604020202020204" pitchFamily="34" charset="0"/>
              </a:rPr>
              <a:t>Golomb</a:t>
            </a:r>
            <a:r>
              <a:rPr lang="en-US" altLang="en-US" sz="1400" b="1" i="0" dirty="0">
                <a:solidFill>
                  <a:schemeClr val="tx1"/>
                </a:solidFill>
                <a:latin typeface="Arial" panose="020B0604020202020204" pitchFamily="34" charset="0"/>
                <a:cs typeface="Arial" panose="020B0604020202020204" pitchFamily="34" charset="0"/>
              </a:rPr>
              <a:t> </a:t>
            </a:r>
          </a:p>
          <a:p>
            <a:r>
              <a:rPr lang="en-US" altLang="en-US" sz="1400" b="1" i="0" dirty="0">
                <a:solidFill>
                  <a:schemeClr val="tx1"/>
                </a:solidFill>
                <a:latin typeface="Arial" panose="020B0604020202020204" pitchFamily="34" charset="0"/>
                <a:cs typeface="Arial" panose="020B0604020202020204" pitchFamily="34" charset="0"/>
              </a:rPr>
              <a:t>Maureen Daly</a:t>
            </a:r>
          </a:p>
          <a:p>
            <a:r>
              <a:rPr lang="en-US" altLang="en-US" sz="1400" b="1" i="0" dirty="0">
                <a:solidFill>
                  <a:schemeClr val="tx1"/>
                </a:solidFill>
                <a:latin typeface="Arial" panose="020B0604020202020204" pitchFamily="34" charset="0"/>
                <a:cs typeface="Arial" panose="020B0604020202020204" pitchFamily="34" charset="0"/>
              </a:rPr>
              <a:t>Franziska Hoche </a:t>
            </a:r>
          </a:p>
          <a:p>
            <a:r>
              <a:rPr lang="en-US" altLang="en-US" sz="1400" b="1" i="0" dirty="0">
                <a:solidFill>
                  <a:schemeClr val="tx1"/>
                </a:solidFill>
                <a:latin typeface="Arial" panose="020B0604020202020204" pitchFamily="34" charset="0"/>
                <a:cs typeface="Arial" panose="020B0604020202020204" pitchFamily="34" charset="0"/>
              </a:rPr>
              <a:t>Stefanie Freeman</a:t>
            </a:r>
          </a:p>
          <a:p>
            <a:r>
              <a:rPr lang="en-US" altLang="en-US" sz="1400" b="1" i="0" dirty="0">
                <a:solidFill>
                  <a:schemeClr val="tx1"/>
                </a:solidFill>
                <a:latin typeface="Arial" panose="020B0604020202020204" pitchFamily="34" charset="0"/>
                <a:cs typeface="Arial" panose="020B0604020202020204" pitchFamily="34" charset="0"/>
              </a:rPr>
              <a:t>Matthew Frosch</a:t>
            </a:r>
          </a:p>
          <a:p>
            <a:r>
              <a:rPr lang="en-US" altLang="en-US" sz="1400" b="1" i="0" dirty="0">
                <a:solidFill>
                  <a:schemeClr val="tx1"/>
                </a:solidFill>
                <a:latin typeface="Arial" panose="020B0604020202020204" pitchFamily="34" charset="0"/>
                <a:cs typeface="Arial" panose="020B0604020202020204" pitchFamily="34" charset="0"/>
              </a:rPr>
              <a:t>Raquel Gardner</a:t>
            </a:r>
          </a:p>
          <a:p>
            <a:r>
              <a:rPr lang="en-US" altLang="en-US" sz="1400" b="1" i="0" dirty="0">
                <a:solidFill>
                  <a:schemeClr val="tx1"/>
                </a:solidFill>
                <a:latin typeface="Arial" panose="020B0604020202020204" pitchFamily="34" charset="0"/>
                <a:cs typeface="Arial" panose="020B0604020202020204" pitchFamily="34" charset="0"/>
              </a:rPr>
              <a:t>Anoopum Gupta</a:t>
            </a:r>
          </a:p>
          <a:p>
            <a:r>
              <a:rPr lang="en-US" altLang="en-US" sz="1400" b="1" i="0" dirty="0">
                <a:solidFill>
                  <a:schemeClr val="tx1"/>
                </a:solidFill>
                <a:latin typeface="Arial" panose="020B0604020202020204" pitchFamily="34" charset="0"/>
                <a:cs typeface="Arial" panose="020B0604020202020204" pitchFamily="34" charset="0"/>
              </a:rPr>
              <a:t>Tessa Hedley-Whyte</a:t>
            </a:r>
          </a:p>
          <a:p>
            <a:r>
              <a:rPr lang="en-US" altLang="en-US" sz="1400" b="1" i="0" dirty="0">
                <a:solidFill>
                  <a:schemeClr val="tx1"/>
                </a:solidFill>
                <a:latin typeface="Arial" panose="020B0604020202020204" pitchFamily="34" charset="0"/>
                <a:cs typeface="Arial" panose="020B0604020202020204" pitchFamily="34" charset="0"/>
              </a:rPr>
              <a:t>Katherine Hermann</a:t>
            </a:r>
            <a:endParaRPr lang="en-US" altLang="en-US" sz="1400" b="1" i="0"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Laura Horton</a:t>
            </a:r>
          </a:p>
          <a:p>
            <a:r>
              <a:rPr lang="en-US" altLang="en-US" sz="1400" b="1" i="0" dirty="0">
                <a:solidFill>
                  <a:schemeClr val="tx1"/>
                </a:solidFill>
                <a:latin typeface="Arial" panose="020B0604020202020204" pitchFamily="34" charset="0"/>
                <a:cs typeface="Arial" panose="020B0604020202020204" pitchFamily="34" charset="0"/>
              </a:rPr>
              <a:t>Richard Lewis</a:t>
            </a:r>
          </a:p>
          <a:p>
            <a:r>
              <a:rPr lang="en-US" altLang="en-US" sz="1400" b="1" i="0" dirty="0">
                <a:solidFill>
                  <a:schemeClr val="tx1"/>
                </a:solidFill>
                <a:latin typeface="Arial" panose="020B0604020202020204" pitchFamily="34" charset="0"/>
                <a:cs typeface="Arial" panose="020B0604020202020204" pitchFamily="34" charset="0"/>
              </a:rPr>
              <a:t>Gil </a:t>
            </a:r>
            <a:r>
              <a:rPr lang="en-US" altLang="en-US" sz="1400" b="1" i="0" dirty="0" err="1">
                <a:solidFill>
                  <a:schemeClr val="tx1"/>
                </a:solidFill>
                <a:latin typeface="Arial" panose="020B0604020202020204" pitchFamily="34" charset="0"/>
                <a:cs typeface="Arial" panose="020B0604020202020204" pitchFamily="34" charset="0"/>
              </a:rPr>
              <a:t>L’italien</a:t>
            </a:r>
            <a:endParaRPr lang="en-US" altLang="en-US" sz="1400" b="1" i="0" dirty="0">
              <a:solidFill>
                <a:schemeClr val="tx1"/>
              </a:solidFill>
              <a:cs typeface="Times New Roman" panose="02020603050405020304" pitchFamily="18" charset="0"/>
            </a:endParaRPr>
          </a:p>
          <a:p>
            <a:r>
              <a:rPr lang="en-US" altLang="en-US" sz="1400" b="1" i="0" dirty="0" err="1">
                <a:solidFill>
                  <a:schemeClr val="tx1"/>
                </a:solidFill>
                <a:latin typeface="Arial" panose="020B0604020202020204" pitchFamily="34" charset="0"/>
                <a:cs typeface="Arial" panose="020B0604020202020204" pitchFamily="34" charset="0"/>
              </a:rPr>
              <a:t>Lisi</a:t>
            </a:r>
            <a:r>
              <a:rPr lang="en-US" altLang="en-US" sz="1400" b="1" i="0" dirty="0">
                <a:solidFill>
                  <a:schemeClr val="tx1"/>
                </a:solidFill>
                <a:latin typeface="Arial" panose="020B0604020202020204" pitchFamily="34" charset="0"/>
                <a:cs typeface="Arial" panose="020B0604020202020204" pitchFamily="34" charset="0"/>
              </a:rPr>
              <a:t> Levisohn </a:t>
            </a:r>
          </a:p>
          <a:p>
            <a:r>
              <a:rPr lang="en-US" altLang="en-US" sz="1400" b="1" i="0" dirty="0">
                <a:solidFill>
                  <a:schemeClr val="tx1"/>
                </a:solidFill>
                <a:latin typeface="Arial" panose="020B0604020202020204" pitchFamily="34" charset="0"/>
                <a:cs typeface="Arial" panose="020B0604020202020204" pitchFamily="34" charset="0"/>
              </a:rPr>
              <a:t>David Lin</a:t>
            </a:r>
            <a:endParaRPr lang="en-US" altLang="en-US" sz="1400" b="1" i="0"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Jason MacMore</a:t>
            </a:r>
            <a:endParaRPr lang="en-US" altLang="en-US" sz="1400" b="1" i="0"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Marygrace Neal</a:t>
            </a:r>
          </a:p>
          <a:p>
            <a:r>
              <a:rPr lang="en-US" altLang="en-US" sz="1400" b="1" i="0" dirty="0">
                <a:solidFill>
                  <a:schemeClr val="tx1"/>
                </a:solidFill>
                <a:latin typeface="Arial" panose="020B0604020202020204" pitchFamily="34" charset="0"/>
                <a:cs typeface="Arial" panose="020B0604020202020204" pitchFamily="34" charset="0"/>
              </a:rPr>
              <a:t>Samantha Pierce</a:t>
            </a:r>
          </a:p>
          <a:p>
            <a:r>
              <a:rPr lang="en-US" altLang="en-US" sz="1400" b="1" i="0" dirty="0">
                <a:solidFill>
                  <a:schemeClr val="tx1"/>
                </a:solidFill>
                <a:latin typeface="Arial" panose="020B0604020202020204" pitchFamily="34" charset="0"/>
                <a:cs typeface="Arial" panose="020B0604020202020204" pitchFamily="34" charset="0"/>
              </a:rPr>
              <a:t>Janet Sherman</a:t>
            </a:r>
          </a:p>
          <a:p>
            <a:r>
              <a:rPr lang="en-US" altLang="en-US" sz="1400" b="1" i="0" dirty="0">
                <a:solidFill>
                  <a:schemeClr val="tx1"/>
                </a:solidFill>
                <a:latin typeface="Arial" panose="020B0604020202020204" pitchFamily="34" charset="0"/>
                <a:cs typeface="Arial" panose="020B0604020202020204" pitchFamily="34" charset="0"/>
              </a:rPr>
              <a:t>Christopher Stephen</a:t>
            </a:r>
          </a:p>
          <a:p>
            <a:r>
              <a:rPr lang="en-US" altLang="en-US" sz="1400" b="1" i="0" dirty="0">
                <a:solidFill>
                  <a:schemeClr val="tx1"/>
                </a:solidFill>
                <a:latin typeface="Arial" panose="020B0604020202020204" pitchFamily="34" charset="0"/>
                <a:cs typeface="Arial" panose="020B0604020202020204" pitchFamily="34" charset="0"/>
              </a:rPr>
              <a:t>Mark Vangel</a:t>
            </a:r>
            <a:endParaRPr lang="en-US" altLang="en-US" sz="1400" b="1" i="0" dirty="0">
              <a:solidFill>
                <a:schemeClr val="tx1"/>
              </a:solidFill>
              <a:cs typeface="Times New Roman" panose="02020603050405020304" pitchFamily="18" charset="0"/>
            </a:endParaRPr>
          </a:p>
          <a:p>
            <a:r>
              <a:rPr lang="en-US" altLang="en-US" sz="1400" b="1" i="0" dirty="0">
                <a:solidFill>
                  <a:schemeClr val="tx1"/>
                </a:solidFill>
                <a:latin typeface="Arial" panose="020B0604020202020204" pitchFamily="34" charset="0"/>
                <a:cs typeface="Arial" panose="020B0604020202020204" pitchFamily="34" charset="0"/>
              </a:rPr>
              <a:t>Jeffrey </a:t>
            </a:r>
            <a:r>
              <a:rPr lang="en-US" altLang="en-US" sz="1400" b="1" i="0" dirty="0" err="1">
                <a:solidFill>
                  <a:schemeClr val="tx1"/>
                </a:solidFill>
                <a:latin typeface="Arial" panose="020B0604020202020204" pitchFamily="34" charset="0"/>
                <a:cs typeface="Arial" panose="020B0604020202020204" pitchFamily="34" charset="0"/>
              </a:rPr>
              <a:t>Weilburg</a:t>
            </a:r>
            <a:endParaRPr lang="en-US" altLang="en-US" sz="1400" b="1" i="0" dirty="0">
              <a:solidFill>
                <a:schemeClr val="tx1"/>
              </a:solidFill>
            </a:endParaRPr>
          </a:p>
        </p:txBody>
      </p:sp>
      <p:sp>
        <p:nvSpPr>
          <p:cNvPr id="16" name="Rectangle 9">
            <a:extLst>
              <a:ext uri="{FF2B5EF4-FFF2-40B4-BE49-F238E27FC236}">
                <a16:creationId xmlns:a16="http://schemas.microsoft.com/office/drawing/2014/main" id="{F9E88EB0-8B0E-48BA-940A-6BAD03B92332}"/>
              </a:ext>
            </a:extLst>
          </p:cNvPr>
          <p:cNvSpPr>
            <a:spLocks noChangeArrowheads="1"/>
          </p:cNvSpPr>
          <p:nvPr/>
        </p:nvSpPr>
        <p:spPr bwMode="auto">
          <a:xfrm>
            <a:off x="6638090" y="517526"/>
            <a:ext cx="2362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cs typeface="Arial" panose="020B0604020202020204" pitchFamily="34" charset="0"/>
              </a:rPr>
              <a:t>fMRI, morphometry</a:t>
            </a:r>
            <a:endParaRPr lang="en-US" altLang="en-US" sz="1400" b="1" i="0" u="sng">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Lino Becerra</a:t>
            </a:r>
          </a:p>
          <a:p>
            <a:r>
              <a:rPr lang="en-US" altLang="en-US" sz="1400" b="1" i="0">
                <a:solidFill>
                  <a:schemeClr val="tx1"/>
                </a:solidFill>
                <a:latin typeface="Arial" panose="020B0604020202020204" pitchFamily="34" charset="0"/>
                <a:cs typeface="Arial" panose="020B0604020202020204" pitchFamily="34" charset="0"/>
              </a:rPr>
              <a:t>David Borsook</a:t>
            </a:r>
          </a:p>
          <a:p>
            <a:r>
              <a:rPr lang="en-US" altLang="en-US" sz="1400" b="1" i="0">
                <a:solidFill>
                  <a:schemeClr val="tx1"/>
                </a:solidFill>
                <a:latin typeface="Arial" panose="020B0604020202020204" pitchFamily="34" charset="0"/>
                <a:cs typeface="Arial" panose="020B0604020202020204" pitchFamily="34" charset="0"/>
              </a:rPr>
              <a:t>John Gabrieli</a:t>
            </a:r>
          </a:p>
          <a:p>
            <a:r>
              <a:rPr lang="en-US" altLang="en-US" sz="1400" b="1" i="0">
                <a:solidFill>
                  <a:schemeClr val="tx1"/>
                </a:solidFill>
                <a:latin typeface="Arial" panose="020B0604020202020204" pitchFamily="34" charset="0"/>
                <a:cs typeface="Arial" panose="020B0604020202020204" pitchFamily="34" charset="0"/>
              </a:rPr>
              <a:t>Xavier Guell</a:t>
            </a:r>
          </a:p>
          <a:p>
            <a:r>
              <a:rPr lang="en-US" altLang="en-US" sz="1400" b="1" i="0">
                <a:solidFill>
                  <a:schemeClr val="tx1"/>
                </a:solidFill>
                <a:latin typeface="Arial" panose="020B0604020202020204" pitchFamily="34" charset="0"/>
                <a:cs typeface="Arial" panose="020B0604020202020204" pitchFamily="34" charset="0"/>
              </a:rPr>
              <a:t>Nikos Makris</a:t>
            </a:r>
          </a:p>
          <a:p>
            <a:r>
              <a:rPr lang="en-US" altLang="en-US" sz="1400" b="1" i="0">
                <a:solidFill>
                  <a:schemeClr val="tx1"/>
                </a:solidFill>
                <a:latin typeface="Arial" panose="020B0604020202020204" pitchFamily="34" charset="0"/>
                <a:cs typeface="Arial" panose="020B0604020202020204" pitchFamily="34" charset="0"/>
              </a:rPr>
              <a:t>Eric Moulton</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Catherine Stoodley</a:t>
            </a:r>
          </a:p>
          <a:p>
            <a:r>
              <a:rPr lang="en-US" altLang="en-US" sz="1400" b="1" i="0">
                <a:solidFill>
                  <a:schemeClr val="tx1"/>
                </a:solidFill>
                <a:latin typeface="Arial" panose="020B0604020202020204" pitchFamily="34" charset="0"/>
                <a:cs typeface="Arial" panose="020B0604020202020204" pitchFamily="34" charset="0"/>
              </a:rPr>
              <a:t>Eve Valera</a:t>
            </a:r>
          </a:p>
          <a:p>
            <a:r>
              <a:rPr lang="en-US" altLang="en-US" sz="1400" b="1" i="0">
                <a:solidFill>
                  <a:schemeClr val="tx1"/>
                </a:solidFill>
                <a:latin typeface="Arial" panose="020B0604020202020204" pitchFamily="34" charset="0"/>
                <a:cs typeface="Arial" panose="020B0604020202020204" pitchFamily="34" charset="0"/>
              </a:rPr>
              <a:t>Hui Wang</a:t>
            </a:r>
          </a:p>
        </p:txBody>
      </p:sp>
      <p:sp>
        <p:nvSpPr>
          <p:cNvPr id="17" name="Text Box 10">
            <a:extLst>
              <a:ext uri="{FF2B5EF4-FFF2-40B4-BE49-F238E27FC236}">
                <a16:creationId xmlns:a16="http://schemas.microsoft.com/office/drawing/2014/main" id="{9C6D25AC-F1A7-4C0C-A7A5-9C92DF78BAA5}"/>
              </a:ext>
            </a:extLst>
          </p:cNvPr>
          <p:cNvSpPr txBox="1">
            <a:spLocks noChangeArrowheads="1"/>
          </p:cNvSpPr>
          <p:nvPr/>
        </p:nvSpPr>
        <p:spPr bwMode="auto">
          <a:xfrm>
            <a:off x="2599490" y="2808288"/>
            <a:ext cx="1778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rPr>
              <a:t>Diffusion Imaging</a:t>
            </a:r>
          </a:p>
          <a:p>
            <a:r>
              <a:rPr lang="en-US" altLang="en-US" sz="1400" b="1" i="0">
                <a:solidFill>
                  <a:schemeClr val="tx1"/>
                </a:solidFill>
                <a:latin typeface="Arial" panose="020B0604020202020204" pitchFamily="34" charset="0"/>
                <a:cs typeface="Arial" panose="020B0604020202020204" pitchFamily="34" charset="0"/>
              </a:rPr>
              <a:t>George Dai </a:t>
            </a:r>
          </a:p>
          <a:p>
            <a:r>
              <a:rPr lang="en-US" altLang="en-US" sz="1400" b="1" i="0">
                <a:solidFill>
                  <a:schemeClr val="tx1"/>
                </a:solidFill>
                <a:latin typeface="Arial" panose="020B0604020202020204" pitchFamily="34" charset="0"/>
                <a:cs typeface="Arial" panose="020B0604020202020204" pitchFamily="34" charset="0"/>
              </a:rPr>
              <a:t>Ellen Grant </a:t>
            </a:r>
            <a:endParaRPr lang="en-US" altLang="en-US" sz="1400" b="1" i="0" baseline="30000">
              <a:solidFill>
                <a:schemeClr val="tx1"/>
              </a:solidFill>
              <a:latin typeface="Arial" panose="020B0604020202020204" pitchFamily="34" charset="0"/>
              <a:cs typeface="Arial" panose="020B0604020202020204" pitchFamily="34" charset="0"/>
            </a:endParaRPr>
          </a:p>
          <a:p>
            <a:r>
              <a:rPr lang="en-US" altLang="en-US" sz="1400" b="1" i="0">
                <a:solidFill>
                  <a:schemeClr val="tx1"/>
                </a:solidFill>
                <a:latin typeface="Arial" panose="020B0604020202020204" pitchFamily="34" charset="0"/>
              </a:rPr>
              <a:t>Cristina Granziera </a:t>
            </a:r>
          </a:p>
          <a:p>
            <a:r>
              <a:rPr lang="en-US" altLang="en-US" sz="1400" b="1" i="0">
                <a:solidFill>
                  <a:schemeClr val="tx1"/>
                </a:solidFill>
                <a:latin typeface="Arial" panose="020B0604020202020204" pitchFamily="34" charset="0"/>
              </a:rPr>
              <a:t>Emi Takahashi</a:t>
            </a:r>
          </a:p>
          <a:p>
            <a:r>
              <a:rPr lang="en-US" altLang="en-US" sz="1400" b="1" i="0">
                <a:solidFill>
                  <a:schemeClr val="tx1"/>
                </a:solidFill>
                <a:latin typeface="Arial" panose="020B0604020202020204" pitchFamily="34" charset="0"/>
              </a:rPr>
              <a:t>Ruopeng Wang</a:t>
            </a:r>
          </a:p>
          <a:p>
            <a:r>
              <a:rPr lang="en-US" altLang="en-US" sz="1400" b="1" i="0">
                <a:solidFill>
                  <a:schemeClr val="tx1"/>
                </a:solidFill>
                <a:latin typeface="Arial" panose="020B0604020202020204" pitchFamily="34" charset="0"/>
              </a:rPr>
              <a:t>Van Wedeen</a:t>
            </a:r>
          </a:p>
        </p:txBody>
      </p:sp>
      <p:pic>
        <p:nvPicPr>
          <p:cNvPr id="18" name="Picture 11">
            <a:extLst>
              <a:ext uri="{FF2B5EF4-FFF2-40B4-BE49-F238E27FC236}">
                <a16:creationId xmlns:a16="http://schemas.microsoft.com/office/drawing/2014/main" id="{541CC765-591E-42CC-B650-0A80440EA739}"/>
              </a:ext>
            </a:extLst>
          </p:cNvPr>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2599491" y="5448300"/>
            <a:ext cx="12033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9" name="Picture 12">
            <a:extLst>
              <a:ext uri="{FF2B5EF4-FFF2-40B4-BE49-F238E27FC236}">
                <a16:creationId xmlns:a16="http://schemas.microsoft.com/office/drawing/2014/main" id="{C1EE623F-3843-4E88-8553-6F066DDCB044}"/>
              </a:ext>
            </a:extLst>
          </p:cNvPr>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295691" y="5448300"/>
            <a:ext cx="13192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0" name="Text Box 13">
            <a:extLst>
              <a:ext uri="{FF2B5EF4-FFF2-40B4-BE49-F238E27FC236}">
                <a16:creationId xmlns:a16="http://schemas.microsoft.com/office/drawing/2014/main" id="{5C3001CE-5BCE-48BC-A551-B8744666827C}"/>
              </a:ext>
            </a:extLst>
          </p:cNvPr>
          <p:cNvSpPr txBox="1">
            <a:spLocks noChangeArrowheads="1"/>
          </p:cNvSpPr>
          <p:nvPr/>
        </p:nvSpPr>
        <p:spPr bwMode="auto">
          <a:xfrm>
            <a:off x="10219491" y="4914901"/>
            <a:ext cx="136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a:solidFill>
                  <a:schemeClr val="tx1"/>
                </a:solidFill>
                <a:latin typeface="Arial" panose="020B0604020202020204" pitchFamily="34" charset="0"/>
                <a:cs typeface="Arial" panose="020B0604020202020204" pitchFamily="34" charset="0"/>
              </a:rPr>
              <a:t>Photo by </a:t>
            </a:r>
          </a:p>
          <a:p>
            <a:r>
              <a:rPr lang="en-US" altLang="en-US" sz="1400" b="1" i="0">
                <a:solidFill>
                  <a:schemeClr val="tx1"/>
                </a:solidFill>
                <a:latin typeface="Arial" panose="020B0604020202020204" pitchFamily="34" charset="0"/>
                <a:cs typeface="Arial" panose="020B0604020202020204" pitchFamily="34" charset="0"/>
              </a:rPr>
              <a:t>Jinny Sagorin</a:t>
            </a:r>
          </a:p>
        </p:txBody>
      </p:sp>
      <p:sp>
        <p:nvSpPr>
          <p:cNvPr id="21" name="Text Box 14">
            <a:extLst>
              <a:ext uri="{FF2B5EF4-FFF2-40B4-BE49-F238E27FC236}">
                <a16:creationId xmlns:a16="http://schemas.microsoft.com/office/drawing/2014/main" id="{1B94BD8B-C320-4062-8830-126509A4D68B}"/>
              </a:ext>
            </a:extLst>
          </p:cNvPr>
          <p:cNvSpPr txBox="1">
            <a:spLocks noChangeArrowheads="1"/>
          </p:cNvSpPr>
          <p:nvPr/>
        </p:nvSpPr>
        <p:spPr bwMode="auto">
          <a:xfrm>
            <a:off x="6634915" y="2732089"/>
            <a:ext cx="216058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rPr>
              <a:t>Cerebellar TMS</a:t>
            </a:r>
          </a:p>
          <a:p>
            <a:r>
              <a:rPr lang="en-US" altLang="en-US" sz="1400" b="1" i="0">
                <a:solidFill>
                  <a:schemeClr val="tx1"/>
                </a:solidFill>
                <a:latin typeface="Arial" panose="020B0604020202020204" pitchFamily="34" charset="0"/>
                <a:cs typeface="Arial" panose="020B0604020202020204" pitchFamily="34" charset="0"/>
              </a:rPr>
              <a:t>Jennifer Cromer</a:t>
            </a:r>
          </a:p>
          <a:p>
            <a:r>
              <a:rPr lang="en-US" altLang="en-US" sz="1400" b="1" i="0">
                <a:solidFill>
                  <a:schemeClr val="tx1"/>
                </a:solidFill>
                <a:latin typeface="Arial" panose="020B0604020202020204" pitchFamily="34" charset="0"/>
              </a:rPr>
              <a:t>Asli Demirtas-Tatlidede</a:t>
            </a:r>
          </a:p>
          <a:p>
            <a:r>
              <a:rPr lang="en-US" altLang="en-US" sz="1400" b="1" i="0">
                <a:solidFill>
                  <a:schemeClr val="tx1"/>
                </a:solidFill>
                <a:latin typeface="Arial" panose="020B0604020202020204" pitchFamily="34" charset="0"/>
              </a:rPr>
              <a:t>Faranak Farzan</a:t>
            </a:r>
          </a:p>
          <a:p>
            <a:r>
              <a:rPr lang="en-US" altLang="en-US" sz="1400" b="1" i="0">
                <a:solidFill>
                  <a:schemeClr val="tx1"/>
                </a:solidFill>
                <a:latin typeface="Arial" panose="020B0604020202020204" pitchFamily="34" charset="0"/>
                <a:cs typeface="Arial" panose="020B0604020202020204" pitchFamily="34" charset="0"/>
              </a:rPr>
              <a:t>Catarina Freitas</a:t>
            </a:r>
          </a:p>
          <a:p>
            <a:r>
              <a:rPr lang="en-US" altLang="en-US" sz="1400" b="1" i="0">
                <a:solidFill>
                  <a:schemeClr val="tx1"/>
                </a:solidFill>
                <a:latin typeface="Arial" panose="020B0604020202020204" pitchFamily="34" charset="0"/>
              </a:rPr>
              <a:t>Irene Gonsalves</a:t>
            </a:r>
          </a:p>
          <a:p>
            <a:r>
              <a:rPr lang="en-US" altLang="en-US" sz="1400" b="1" i="0">
                <a:solidFill>
                  <a:schemeClr val="tx1"/>
                </a:solidFill>
                <a:latin typeface="Arial" panose="020B0604020202020204" pitchFamily="34" charset="0"/>
              </a:rPr>
              <a:t>Mark Halko</a:t>
            </a:r>
          </a:p>
          <a:p>
            <a:r>
              <a:rPr lang="en-US" altLang="en-US" sz="1400" b="1" i="0">
                <a:solidFill>
                  <a:schemeClr val="tx1"/>
                </a:solidFill>
                <a:latin typeface="Arial" panose="020B0604020202020204" pitchFamily="34" charset="0"/>
              </a:rPr>
              <a:t>Dost Ongur</a:t>
            </a:r>
          </a:p>
          <a:p>
            <a:r>
              <a:rPr lang="en-US" altLang="en-US" sz="1400" b="1" i="0">
                <a:solidFill>
                  <a:schemeClr val="tx1"/>
                </a:solidFill>
                <a:latin typeface="Arial" panose="020B0604020202020204" pitchFamily="34" charset="0"/>
              </a:rPr>
              <a:t>Alvaro Pascual Leone</a:t>
            </a:r>
          </a:p>
          <a:p>
            <a:r>
              <a:rPr lang="en-US" altLang="en-US" sz="1400" b="1" i="0">
                <a:solidFill>
                  <a:schemeClr val="tx1"/>
                </a:solidFill>
                <a:latin typeface="Arial" panose="020B0604020202020204" pitchFamily="34" charset="0"/>
                <a:cs typeface="Arial" panose="020B0604020202020204" pitchFamily="34" charset="0"/>
              </a:rPr>
              <a:t>Laura Safar</a:t>
            </a:r>
          </a:p>
          <a:p>
            <a:r>
              <a:rPr lang="en-US" altLang="en-US" sz="1400" b="1" i="0">
                <a:solidFill>
                  <a:schemeClr val="tx1"/>
                </a:solidFill>
                <a:latin typeface="Arial" panose="020B0604020202020204" pitchFamily="34" charset="0"/>
              </a:rPr>
              <a:t>Larry Seidman</a:t>
            </a:r>
          </a:p>
          <a:p>
            <a:r>
              <a:rPr lang="en-US" altLang="en-US" sz="1400" b="1" i="0">
                <a:solidFill>
                  <a:schemeClr val="tx1"/>
                </a:solidFill>
                <a:latin typeface="Arial" panose="020B0604020202020204" pitchFamily="34" charset="0"/>
                <a:cs typeface="Arial" panose="020B0604020202020204" pitchFamily="34" charset="0"/>
              </a:rPr>
              <a:t>William Stone</a:t>
            </a:r>
            <a:endParaRPr lang="en-US" altLang="en-US" sz="1400" b="1" i="0">
              <a:solidFill>
                <a:schemeClr val="tx1"/>
              </a:solidFill>
              <a:latin typeface="Arial" panose="020B0604020202020204" pitchFamily="34" charset="0"/>
            </a:endParaRPr>
          </a:p>
          <a:p>
            <a:endParaRPr lang="en-US" altLang="en-US" sz="1400" b="1" i="0">
              <a:solidFill>
                <a:schemeClr val="tx1"/>
              </a:solidFill>
              <a:latin typeface="Arial" panose="020B0604020202020204" pitchFamily="34" charset="0"/>
            </a:endParaRPr>
          </a:p>
        </p:txBody>
      </p:sp>
      <p:sp>
        <p:nvSpPr>
          <p:cNvPr id="22" name="Rectangle 8">
            <a:extLst>
              <a:ext uri="{FF2B5EF4-FFF2-40B4-BE49-F238E27FC236}">
                <a16:creationId xmlns:a16="http://schemas.microsoft.com/office/drawing/2014/main" id="{B6472AE4-7835-4C0B-BA8C-1ECC62D7BD93}"/>
              </a:ext>
            </a:extLst>
          </p:cNvPr>
          <p:cNvSpPr>
            <a:spLocks noChangeArrowheads="1"/>
          </p:cNvSpPr>
          <p:nvPr/>
        </p:nvSpPr>
        <p:spPr bwMode="auto">
          <a:xfrm>
            <a:off x="2589965" y="12573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cs typeface="Arial" panose="020B0604020202020204" pitchFamily="34" charset="0"/>
              </a:rPr>
              <a:t>Cerebellar Atlas</a:t>
            </a:r>
            <a:endParaRPr lang="en-US" altLang="en-US" sz="1400" b="1" i="0" u="sng">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Julien Doyon </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Alan Evans</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David McDonald</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Michael Petrides</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Arthur Toga</a:t>
            </a:r>
            <a:endParaRPr lang="en-US" altLang="en-US" sz="1400" b="1" i="0">
              <a:solidFill>
                <a:schemeClr val="tx1"/>
              </a:solidFill>
              <a:cs typeface="Times New Roman" panose="02020603050405020304" pitchFamily="18" charset="0"/>
            </a:endParaRPr>
          </a:p>
          <a:p>
            <a:endParaRPr lang="en-US" altLang="en-US" sz="1400" b="1" i="0">
              <a:solidFill>
                <a:schemeClr val="tx1"/>
              </a:solidFill>
            </a:endParaRPr>
          </a:p>
        </p:txBody>
      </p:sp>
      <p:sp>
        <p:nvSpPr>
          <p:cNvPr id="23" name="Rectangle 7">
            <a:extLst>
              <a:ext uri="{FF2B5EF4-FFF2-40B4-BE49-F238E27FC236}">
                <a16:creationId xmlns:a16="http://schemas.microsoft.com/office/drawing/2014/main" id="{593A9CCA-7064-49CF-A682-8FB8FDF3D26B}"/>
              </a:ext>
            </a:extLst>
          </p:cNvPr>
          <p:cNvSpPr>
            <a:spLocks noChangeArrowheads="1"/>
          </p:cNvSpPr>
          <p:nvPr/>
        </p:nvSpPr>
        <p:spPr bwMode="auto">
          <a:xfrm>
            <a:off x="9122529" y="2720975"/>
            <a:ext cx="20161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cs typeface="Arial" panose="020B0604020202020204" pitchFamily="34" charset="0"/>
              </a:rPr>
              <a:t>Primate behavior</a:t>
            </a:r>
            <a:endParaRPr lang="en-US" altLang="en-US" sz="1400" b="1" i="0" u="sng">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Ronald Killiany</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Tara Moore </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Mark Moss</a:t>
            </a:r>
            <a:endParaRPr lang="en-US" altLang="en-US" sz="1400" b="1" i="0">
              <a:solidFill>
                <a:schemeClr val="tx1"/>
              </a:solidFill>
              <a:cs typeface="Times New Roman" panose="02020603050405020304" pitchFamily="18" charset="0"/>
            </a:endParaRPr>
          </a:p>
          <a:p>
            <a:r>
              <a:rPr lang="en-US" altLang="en-US" sz="1400" b="1" i="0">
                <a:solidFill>
                  <a:schemeClr val="tx1"/>
                </a:solidFill>
                <a:latin typeface="Arial" panose="020B0604020202020204" pitchFamily="34" charset="0"/>
                <a:cs typeface="Arial" panose="020B0604020202020204" pitchFamily="34" charset="0"/>
              </a:rPr>
              <a:t>Douglas Rosene</a:t>
            </a:r>
            <a:endParaRPr lang="en-US" altLang="en-US" sz="1400" b="1" i="0">
              <a:solidFill>
                <a:schemeClr val="tx1"/>
              </a:solidFill>
            </a:endParaRPr>
          </a:p>
        </p:txBody>
      </p:sp>
      <p:sp>
        <p:nvSpPr>
          <p:cNvPr id="24" name="Rectangle 7">
            <a:extLst>
              <a:ext uri="{FF2B5EF4-FFF2-40B4-BE49-F238E27FC236}">
                <a16:creationId xmlns:a16="http://schemas.microsoft.com/office/drawing/2014/main" id="{533B0B57-2551-4BF6-BB5C-FDB15C6BF2D5}"/>
              </a:ext>
            </a:extLst>
          </p:cNvPr>
          <p:cNvSpPr>
            <a:spLocks noChangeArrowheads="1"/>
          </p:cNvSpPr>
          <p:nvPr/>
        </p:nvSpPr>
        <p:spPr bwMode="auto">
          <a:xfrm>
            <a:off x="9093954" y="508001"/>
            <a:ext cx="242093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sz="1400" b="1" i="0" u="sng">
                <a:solidFill>
                  <a:schemeClr val="tx1"/>
                </a:solidFill>
                <a:latin typeface="Arial" panose="020B0604020202020204" pitchFamily="34" charset="0"/>
                <a:cs typeface="Arial" panose="020B0604020202020204" pitchFamily="34" charset="0"/>
              </a:rPr>
              <a:t>Clinical Consortia</a:t>
            </a:r>
          </a:p>
          <a:p>
            <a:pPr>
              <a:buFontTx/>
              <a:buChar char="•"/>
            </a:pPr>
            <a:r>
              <a:rPr lang="en-US" altLang="en-US" sz="1400" b="1" i="0">
                <a:solidFill>
                  <a:schemeClr val="tx1"/>
                </a:solidFill>
                <a:latin typeface="Arial" panose="020B0604020202020204" pitchFamily="34" charset="0"/>
                <a:cs typeface="Arial" panose="020B0604020202020204" pitchFamily="34" charset="0"/>
              </a:rPr>
              <a:t> Ataxia Global Initiative</a:t>
            </a:r>
          </a:p>
          <a:p>
            <a:pPr>
              <a:buFontTx/>
              <a:buChar char="•"/>
            </a:pPr>
            <a:r>
              <a:rPr lang="en-US" altLang="en-US" sz="1400" b="1" i="0">
                <a:solidFill>
                  <a:schemeClr val="tx1"/>
                </a:solidFill>
                <a:latin typeface="Arial" panose="020B0604020202020204" pitchFamily="34" charset="0"/>
                <a:cs typeface="Arial" panose="020B0604020202020204" pitchFamily="34" charset="0"/>
              </a:rPr>
              <a:t> Clinical Research Consortium for the Study of Cerebellar Ataxia (CRC-SCA)</a:t>
            </a:r>
          </a:p>
          <a:p>
            <a:pPr>
              <a:buFontTx/>
              <a:buChar char="•"/>
            </a:pPr>
            <a:r>
              <a:rPr lang="en-US" altLang="en-US" sz="1400" b="1" i="0">
                <a:solidFill>
                  <a:schemeClr val="tx1"/>
                </a:solidFill>
                <a:latin typeface="Arial" panose="020B0604020202020204" pitchFamily="34" charset="0"/>
                <a:cs typeface="Arial" panose="020B0604020202020204" pitchFamily="34" charset="0"/>
              </a:rPr>
              <a:t> Posterior Fossa Society</a:t>
            </a:r>
          </a:p>
          <a:p>
            <a:pPr>
              <a:buFontTx/>
              <a:buChar char="•"/>
            </a:pPr>
            <a:r>
              <a:rPr lang="en-US" altLang="en-US" sz="1400" b="1" i="0">
                <a:solidFill>
                  <a:schemeClr val="tx1"/>
                </a:solidFill>
                <a:latin typeface="Arial" panose="020B0604020202020204" pitchFamily="34" charset="0"/>
                <a:cs typeface="Arial" panose="020B0604020202020204" pitchFamily="34" charset="0"/>
              </a:rPr>
              <a:t> Multiple System Atrophy Global Working Group</a:t>
            </a:r>
          </a:p>
          <a:p>
            <a:endParaRPr lang="en-US" altLang="en-US" sz="1400" b="1" i="0">
              <a:solidFill>
                <a:schemeClr val="tx1"/>
              </a:solidFill>
              <a:cs typeface="Times New Roman" panose="02020603050405020304" pitchFamily="18" charset="0"/>
            </a:endParaRPr>
          </a:p>
          <a:p>
            <a:endParaRPr lang="en-US" altLang="en-US" sz="1400" b="1" i="0">
              <a:solidFill>
                <a:schemeClr val="tx1"/>
              </a:solidFill>
            </a:endParaRPr>
          </a:p>
        </p:txBody>
      </p:sp>
      <p:pic>
        <p:nvPicPr>
          <p:cNvPr id="25" name="Picture 1">
            <a:extLst>
              <a:ext uri="{FF2B5EF4-FFF2-40B4-BE49-F238E27FC236}">
                <a16:creationId xmlns:a16="http://schemas.microsoft.com/office/drawing/2014/main" id="{F494230F-607A-4E3B-9E44-85924544EC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56965" y="5605464"/>
            <a:ext cx="4508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
            <a:extLst>
              <a:ext uri="{FF2B5EF4-FFF2-40B4-BE49-F238E27FC236}">
                <a16:creationId xmlns:a16="http://schemas.microsoft.com/office/drawing/2014/main" id="{B783ADCD-CE99-420B-A4AE-7292F868C3D2}"/>
              </a:ext>
            </a:extLst>
          </p:cNvPr>
          <p:cNvSpPr txBox="1">
            <a:spLocks noChangeArrowheads="1"/>
          </p:cNvSpPr>
          <p:nvPr/>
        </p:nvSpPr>
        <p:spPr bwMode="auto">
          <a:xfrm>
            <a:off x="5663366" y="5657850"/>
            <a:ext cx="209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b="1" i="0">
                <a:solidFill>
                  <a:schemeClr val="tx1"/>
                </a:solidFill>
                <a:latin typeface="Arial" panose="020B0604020202020204" pitchFamily="34" charset="0"/>
                <a:cs typeface="Arial" panose="020B0604020202020204" pitchFamily="34" charset="0"/>
              </a:rPr>
              <a:t>@SchmahmannLab</a:t>
            </a:r>
          </a:p>
        </p:txBody>
      </p:sp>
      <p:sp>
        <p:nvSpPr>
          <p:cNvPr id="27" name="AutoShape 17" descr="Image result for facebook logo">
            <a:extLst>
              <a:ext uri="{FF2B5EF4-FFF2-40B4-BE49-F238E27FC236}">
                <a16:creationId xmlns:a16="http://schemas.microsoft.com/office/drawing/2014/main" id="{A87E74AF-A616-4E3F-97DD-0E6AFF59AE8D}"/>
              </a:ext>
            </a:extLst>
          </p:cNvPr>
          <p:cNvSpPr>
            <a:spLocks noChangeAspect="1" noChangeArrowheads="1"/>
          </p:cNvSpPr>
          <p:nvPr/>
        </p:nvSpPr>
        <p:spPr bwMode="auto">
          <a:xfrm>
            <a:off x="2421690" y="-84138"/>
            <a:ext cx="1162050"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endParaRPr lang="en-US" altLang="en-US">
              <a:solidFill>
                <a:schemeClr val="tx1"/>
              </a:solidFill>
            </a:endParaRPr>
          </a:p>
        </p:txBody>
      </p:sp>
      <p:sp>
        <p:nvSpPr>
          <p:cNvPr id="28" name="AutoShape 19" descr="Image result for facebook logo">
            <a:extLst>
              <a:ext uri="{FF2B5EF4-FFF2-40B4-BE49-F238E27FC236}">
                <a16:creationId xmlns:a16="http://schemas.microsoft.com/office/drawing/2014/main" id="{335F1F50-A926-405A-9458-21F4D2468B3F}"/>
              </a:ext>
            </a:extLst>
          </p:cNvPr>
          <p:cNvSpPr>
            <a:spLocks noChangeAspect="1" noChangeArrowheads="1"/>
          </p:cNvSpPr>
          <p:nvPr/>
        </p:nvSpPr>
        <p:spPr bwMode="auto">
          <a:xfrm>
            <a:off x="6544428" y="4929188"/>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endParaRPr lang="en-US" altLang="en-US">
              <a:solidFill>
                <a:schemeClr val="tx1"/>
              </a:solidFill>
            </a:endParaRPr>
          </a:p>
        </p:txBody>
      </p:sp>
      <p:pic>
        <p:nvPicPr>
          <p:cNvPr id="29" name="Picture 20">
            <a:extLst>
              <a:ext uri="{FF2B5EF4-FFF2-40B4-BE49-F238E27FC236}">
                <a16:creationId xmlns:a16="http://schemas.microsoft.com/office/drawing/2014/main" id="{BD4CB0DF-8EFC-4DF9-876F-6407A6422D3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87441" y="5600701"/>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1">
            <a:extLst>
              <a:ext uri="{FF2B5EF4-FFF2-40B4-BE49-F238E27FC236}">
                <a16:creationId xmlns:a16="http://schemas.microsoft.com/office/drawing/2014/main" id="{AC9D8261-E57C-46BC-B685-4756CEF0141E}"/>
              </a:ext>
            </a:extLst>
          </p:cNvPr>
          <p:cNvSpPr txBox="1">
            <a:spLocks noChangeArrowheads="1"/>
          </p:cNvSpPr>
          <p:nvPr/>
        </p:nvSpPr>
        <p:spPr bwMode="auto">
          <a:xfrm>
            <a:off x="8162090" y="5662613"/>
            <a:ext cx="1651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1600" i="1">
                <a:solidFill>
                  <a:srgbClr val="FFFF66"/>
                </a:solidFill>
                <a:latin typeface="Times New Roman" panose="02020603050405020304" pitchFamily="18" charset="0"/>
              </a:defRPr>
            </a:lvl1pPr>
            <a:lvl2pPr marL="742950" indent="-285750">
              <a:defRPr sz="1600" i="1">
                <a:solidFill>
                  <a:srgbClr val="FFFF66"/>
                </a:solidFill>
                <a:latin typeface="Times New Roman" panose="02020603050405020304" pitchFamily="18" charset="0"/>
              </a:defRPr>
            </a:lvl2pPr>
            <a:lvl3pPr marL="1143000" indent="-228600">
              <a:defRPr sz="1600" i="1">
                <a:solidFill>
                  <a:srgbClr val="FFFF66"/>
                </a:solidFill>
                <a:latin typeface="Times New Roman" panose="02020603050405020304" pitchFamily="18" charset="0"/>
              </a:defRPr>
            </a:lvl3pPr>
            <a:lvl4pPr marL="1600200" indent="-228600">
              <a:defRPr sz="1600" i="1">
                <a:solidFill>
                  <a:srgbClr val="FFFF66"/>
                </a:solidFill>
                <a:latin typeface="Times New Roman" panose="02020603050405020304" pitchFamily="18" charset="0"/>
              </a:defRPr>
            </a:lvl4pPr>
            <a:lvl5pPr marL="2057400" indent="-228600">
              <a:defRPr sz="1600" i="1">
                <a:solidFill>
                  <a:srgbClr val="FFFF66"/>
                </a:solidFill>
                <a:latin typeface="Times New Roman" panose="02020603050405020304" pitchFamily="18" charset="0"/>
              </a:defRPr>
            </a:lvl5pPr>
            <a:lvl6pPr marL="2514600" indent="-228600" eaLnBrk="0" fontAlgn="base" hangingPunct="0">
              <a:spcBef>
                <a:spcPct val="0"/>
              </a:spcBef>
              <a:spcAft>
                <a:spcPct val="0"/>
              </a:spcAft>
              <a:defRPr sz="1600" i="1">
                <a:solidFill>
                  <a:srgbClr val="FFFF66"/>
                </a:solidFill>
                <a:latin typeface="Times New Roman" panose="02020603050405020304" pitchFamily="18" charset="0"/>
              </a:defRPr>
            </a:lvl6pPr>
            <a:lvl7pPr marL="2971800" indent="-228600" eaLnBrk="0" fontAlgn="base" hangingPunct="0">
              <a:spcBef>
                <a:spcPct val="0"/>
              </a:spcBef>
              <a:spcAft>
                <a:spcPct val="0"/>
              </a:spcAft>
              <a:defRPr sz="1600" i="1">
                <a:solidFill>
                  <a:srgbClr val="FFFF66"/>
                </a:solidFill>
                <a:latin typeface="Times New Roman" panose="02020603050405020304" pitchFamily="18" charset="0"/>
              </a:defRPr>
            </a:lvl7pPr>
            <a:lvl8pPr marL="3429000" indent="-228600" eaLnBrk="0" fontAlgn="base" hangingPunct="0">
              <a:spcBef>
                <a:spcPct val="0"/>
              </a:spcBef>
              <a:spcAft>
                <a:spcPct val="0"/>
              </a:spcAft>
              <a:defRPr sz="1600" i="1">
                <a:solidFill>
                  <a:srgbClr val="FFFF66"/>
                </a:solidFill>
                <a:latin typeface="Times New Roman" panose="02020603050405020304" pitchFamily="18" charset="0"/>
              </a:defRPr>
            </a:lvl8pPr>
            <a:lvl9pPr marL="3886200" indent="-228600" eaLnBrk="0" fontAlgn="base" hangingPunct="0">
              <a:spcBef>
                <a:spcPct val="0"/>
              </a:spcBef>
              <a:spcAft>
                <a:spcPct val="0"/>
              </a:spcAft>
              <a:defRPr sz="1600" i="1">
                <a:solidFill>
                  <a:srgbClr val="FFFF66"/>
                </a:solidFill>
                <a:latin typeface="Times New Roman" panose="02020603050405020304" pitchFamily="18" charset="0"/>
              </a:defRPr>
            </a:lvl9pPr>
          </a:lstStyle>
          <a:p>
            <a:r>
              <a:rPr lang="en-US" altLang="en-US" b="1" i="0">
                <a:solidFill>
                  <a:schemeClr val="tx1"/>
                </a:solidFill>
                <a:latin typeface="Arial" panose="020B0604020202020204" pitchFamily="34" charset="0"/>
                <a:cs typeface="Arial" panose="020B0604020202020204" pitchFamily="34" charset="0"/>
              </a:rPr>
              <a:t>MINDlinkFndtn</a:t>
            </a:r>
          </a:p>
        </p:txBody>
      </p:sp>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410469"/>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19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153653" y="485699"/>
            <a:ext cx="9768382" cy="799610"/>
          </a:xfrm>
        </p:spPr>
        <p:txBody>
          <a:bodyPr>
            <a:noAutofit/>
          </a:bodyPr>
          <a:lstStyle/>
          <a:p>
            <a:pPr algn="ctr"/>
            <a:r>
              <a:rPr lang="en-US" sz="5400" dirty="0">
                <a:solidFill>
                  <a:srgbClr val="002567"/>
                </a:solidFill>
                <a:latin typeface="Roboto Black" pitchFamily="2" charset="0"/>
                <a:ea typeface="Roboto Black" pitchFamily="2" charset="0"/>
              </a:rPr>
              <a:t>DISCLOSURES</a:t>
            </a:r>
            <a:endParaRPr lang="en-US" sz="4000" b="1" dirty="0">
              <a:solidFill>
                <a:srgbClr val="002567"/>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11" name="TextBox 10">
            <a:extLst>
              <a:ext uri="{FF2B5EF4-FFF2-40B4-BE49-F238E27FC236}">
                <a16:creationId xmlns:a16="http://schemas.microsoft.com/office/drawing/2014/main" id="{C4F014A1-FE2F-413C-82FB-095DBF742F5F}"/>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2" name="Picture 11" descr="Icon&#10;&#10;Description automatically generated">
            <a:extLst>
              <a:ext uri="{FF2B5EF4-FFF2-40B4-BE49-F238E27FC236}">
                <a16:creationId xmlns:a16="http://schemas.microsoft.com/office/drawing/2014/main" id="{E3AD16BD-D3BA-456B-BE81-B64DD607E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4" name="Content Placeholder 2">
            <a:extLst>
              <a:ext uri="{FF2B5EF4-FFF2-40B4-BE49-F238E27FC236}">
                <a16:creationId xmlns:a16="http://schemas.microsoft.com/office/drawing/2014/main" id="{5BFD0D22-A47B-4FE3-9CCF-961BE4D39622}"/>
              </a:ext>
            </a:extLst>
          </p:cNvPr>
          <p:cNvSpPr txBox="1">
            <a:spLocks noChangeArrowheads="1"/>
          </p:cNvSpPr>
          <p:nvPr/>
        </p:nvSpPr>
        <p:spPr>
          <a:xfrm>
            <a:off x="2277097" y="1803553"/>
            <a:ext cx="6413500" cy="5646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eaLnBrk="0" fontAlgn="base" hangingPunct="0">
              <a:lnSpc>
                <a:spcPct val="100000"/>
              </a:lnSpc>
              <a:spcBef>
                <a:spcPct val="20000"/>
              </a:spcBef>
              <a:spcAft>
                <a:spcPct val="0"/>
              </a:spcAft>
            </a:pPr>
            <a:r>
              <a:rPr lang="en-US" altLang="en-US" sz="2000" dirty="0">
                <a:solidFill>
                  <a:prstClr val="black"/>
                </a:solidFill>
                <a:latin typeface="Arial" panose="020B0604020202020204" pitchFamily="34" charset="0"/>
                <a:cs typeface="Arial" panose="020B0604020202020204" pitchFamily="34" charset="0"/>
              </a:rPr>
              <a:t>Book Publishers</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Academic Press</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Elsevier</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Oxford University Press</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err="1">
                <a:solidFill>
                  <a:prstClr val="black"/>
                </a:solidFill>
                <a:latin typeface="Arial" panose="020B0604020202020204" pitchFamily="34" charset="0"/>
                <a:cs typeface="Arial" panose="020B0604020202020204" pitchFamily="34" charset="0"/>
              </a:rPr>
              <a:t>MacKeith</a:t>
            </a:r>
            <a:r>
              <a:rPr lang="en-US" altLang="en-US" sz="1800" dirty="0">
                <a:solidFill>
                  <a:prstClr val="black"/>
                </a:solidFill>
                <a:latin typeface="Arial" panose="020B0604020202020204" pitchFamily="34" charset="0"/>
                <a:cs typeface="Arial" panose="020B0604020202020204" pitchFamily="34" charset="0"/>
              </a:rPr>
              <a:t> Press</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Springer</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endParaRPr lang="en-US" altLang="en-US" sz="1800" dirty="0">
              <a:solidFill>
                <a:prstClr val="black"/>
              </a:solidFill>
              <a:latin typeface="Arial" panose="020B0604020202020204" pitchFamily="34" charset="0"/>
              <a:cs typeface="Arial" panose="020B0604020202020204" pitchFamily="34" charset="0"/>
            </a:endParaRPr>
          </a:p>
          <a:p>
            <a:pPr marL="342900" indent="-342900" defTabSz="457200" eaLnBrk="0" fontAlgn="base" hangingPunct="0">
              <a:lnSpc>
                <a:spcPct val="100000"/>
              </a:lnSpc>
              <a:spcBef>
                <a:spcPct val="20000"/>
              </a:spcBef>
              <a:spcAft>
                <a:spcPct val="0"/>
              </a:spcAft>
            </a:pPr>
            <a:r>
              <a:rPr lang="en-US" altLang="en-US" sz="2000" dirty="0">
                <a:solidFill>
                  <a:prstClr val="black"/>
                </a:solidFill>
                <a:latin typeface="Arial" panose="020B0604020202020204" pitchFamily="34" charset="0"/>
                <a:cs typeface="Arial" panose="020B0604020202020204" pitchFamily="34" charset="0"/>
              </a:rPr>
              <a:t>Copyright with The General Hospital Corporation</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BARS, </a:t>
            </a:r>
            <a:r>
              <a:rPr lang="en-US" altLang="en-US" sz="1800" dirty="0" err="1">
                <a:solidFill>
                  <a:prstClr val="black"/>
                </a:solidFill>
                <a:latin typeface="Arial" panose="020B0604020202020204" pitchFamily="34" charset="0"/>
                <a:cs typeface="Arial" panose="020B0604020202020204" pitchFamily="34" charset="0"/>
              </a:rPr>
              <a:t>BARSc</a:t>
            </a:r>
            <a:r>
              <a:rPr lang="en-US" altLang="en-US" sz="1800" dirty="0">
                <a:solidFill>
                  <a:prstClr val="black"/>
                </a:solidFill>
                <a:latin typeface="Arial" panose="020B0604020202020204" pitchFamily="34" charset="0"/>
                <a:cs typeface="Arial" panose="020B0604020202020204" pitchFamily="34" charset="0"/>
              </a:rPr>
              <a:t>, CCAS/Schmahmann Scale, CNRS, PROM-Ataxia, PROM-Ataxia Short Form</a:t>
            </a:r>
          </a:p>
          <a:p>
            <a:pPr marL="342900" indent="-342900" defTabSz="457200" eaLnBrk="0" fontAlgn="base" hangingPunct="0">
              <a:lnSpc>
                <a:spcPct val="100000"/>
              </a:lnSpc>
              <a:spcBef>
                <a:spcPct val="20000"/>
              </a:spcBef>
              <a:spcAft>
                <a:spcPct val="0"/>
              </a:spcAft>
            </a:pPr>
            <a:r>
              <a:rPr lang="en-US" altLang="en-US" sz="2000" dirty="0">
                <a:solidFill>
                  <a:prstClr val="black"/>
                </a:solidFill>
                <a:latin typeface="Arial" panose="020B0604020202020204" pitchFamily="34" charset="0"/>
                <a:cs typeface="Arial" panose="020B0604020202020204" pitchFamily="34" charset="0"/>
              </a:rPr>
              <a:t>Consulting </a:t>
            </a:r>
          </a:p>
          <a:p>
            <a:pPr marL="742950" lvl="1" indent="-285750" defTabSz="457200" eaLnBrk="0" fontAlgn="base" hangingPunct="0">
              <a:lnSpc>
                <a:spcPct val="100000"/>
              </a:lnSpc>
              <a:spcBef>
                <a:spcPct val="20000"/>
              </a:spcBef>
              <a:spcAft>
                <a:spcPct val="0"/>
              </a:spcAft>
              <a:buFont typeface="Arial" panose="020B0604020202020204" pitchFamily="34" charset="0"/>
              <a:buChar char="–"/>
            </a:pPr>
            <a:r>
              <a:rPr lang="en-US" altLang="en-US" sz="1800" dirty="0">
                <a:solidFill>
                  <a:prstClr val="black"/>
                </a:solidFill>
                <a:latin typeface="Arial" panose="020B0604020202020204" pitchFamily="34" charset="0"/>
                <a:cs typeface="Arial" panose="020B0604020202020204" pitchFamily="34" charset="0"/>
              </a:rPr>
              <a:t>Biogen, </a:t>
            </a:r>
            <a:r>
              <a:rPr lang="en-US" altLang="en-US" sz="1800" dirty="0" err="1">
                <a:solidFill>
                  <a:prstClr val="black"/>
                </a:solidFill>
                <a:latin typeface="Arial" panose="020B0604020202020204" pitchFamily="34" charset="0"/>
                <a:cs typeface="Arial" panose="020B0604020202020204" pitchFamily="34" charset="0"/>
              </a:rPr>
              <a:t>Biohaven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Medavante</a:t>
            </a:r>
            <a:endParaRPr lang="en-US" altLang="en-US" sz="1800" dirty="0">
              <a:solidFill>
                <a:prstClr val="black"/>
              </a:solidFill>
              <a:latin typeface="Arial" panose="020B0604020202020204" pitchFamily="34" charset="0"/>
              <a:cs typeface="Arial" panose="020B0604020202020204" pitchFamily="34" charset="0"/>
            </a:endParaRPr>
          </a:p>
          <a:p>
            <a:endParaRPr lang="en-US" altLang="en-US" sz="1800"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CDB090C5-8805-4768-9BF3-296A738F5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51" y="5015859"/>
            <a:ext cx="1147170" cy="156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9CC3C132-68FD-43D9-9A05-411BFFEFD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30" b="4211"/>
          <a:stretch/>
        </p:blipFill>
        <p:spPr bwMode="auto">
          <a:xfrm>
            <a:off x="8842351" y="1859217"/>
            <a:ext cx="1087957" cy="151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8B989CA6-B92B-4083-BF4D-4AB3A6AC26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1678" y="3465791"/>
            <a:ext cx="1171023" cy="151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AC2DFF0C-C102-45E4-9786-4997D7C04D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7678" y="3448717"/>
            <a:ext cx="1017890" cy="15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584ED2B4-DCA2-4660-8C46-1839A1F78A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5737" y="1874527"/>
            <a:ext cx="1155286" cy="150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a:extLst>
              <a:ext uri="{FF2B5EF4-FFF2-40B4-BE49-F238E27FC236}">
                <a16:creationId xmlns:a16="http://schemas.microsoft.com/office/drawing/2014/main" id="{703AA82F-51D3-4C2A-9BD7-197BD9DDF9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07679" y="5053389"/>
            <a:ext cx="1017889" cy="15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0EDF01AF-D0FD-45BD-BF7E-AC3C356A678F}"/>
              </a:ext>
            </a:extLst>
          </p:cNvPr>
          <p:cNvGrpSpPr/>
          <p:nvPr/>
        </p:nvGrpSpPr>
        <p:grpSpPr>
          <a:xfrm>
            <a:off x="59856" y="6024174"/>
            <a:ext cx="1455815" cy="793180"/>
            <a:chOff x="126531" y="6062274"/>
            <a:chExt cx="1455815" cy="793180"/>
          </a:xfrm>
        </p:grpSpPr>
        <p:pic>
          <p:nvPicPr>
            <p:cNvPr id="22" name="Picture 6">
              <a:extLst>
                <a:ext uri="{FF2B5EF4-FFF2-40B4-BE49-F238E27FC236}">
                  <a16:creationId xmlns:a16="http://schemas.microsoft.com/office/drawing/2014/main" id="{2FC2038F-0CA5-4D21-A009-B6BBC51CB5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531" y="6062274"/>
              <a:ext cx="696619"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3" name="Picture 7">
              <a:extLst>
                <a:ext uri="{FF2B5EF4-FFF2-40B4-BE49-F238E27FC236}">
                  <a16:creationId xmlns:a16="http://schemas.microsoft.com/office/drawing/2014/main" id="{503B4B85-B2BC-440A-836C-D2DCCDD180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854" y="6062274"/>
              <a:ext cx="762492"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spTree>
    <p:extLst>
      <p:ext uri="{BB962C8B-B14F-4D97-AF65-F5344CB8AC3E}">
        <p14:creationId xmlns:p14="http://schemas.microsoft.com/office/powerpoint/2010/main" val="276830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2119089" y="-100787"/>
            <a:ext cx="9768382" cy="799610"/>
          </a:xfrm>
        </p:spPr>
        <p:txBody>
          <a:bodyPr>
            <a:noAutofit/>
          </a:bodyPr>
          <a:lstStyle/>
          <a:p>
            <a:pPr algn="ctr"/>
            <a:r>
              <a:rPr lang="en-US" sz="2400" dirty="0">
                <a:solidFill>
                  <a:srgbClr val="002567"/>
                </a:solidFill>
                <a:latin typeface="Roboto Black" pitchFamily="2" charset="0"/>
                <a:ea typeface="Roboto Black" pitchFamily="2" charset="0"/>
              </a:rPr>
              <a:t>Patient-Reported Outcome Measure of Ataxia (PROM-Ataxia)</a:t>
            </a:r>
            <a:endParaRPr lang="en-US" sz="5400" dirty="0">
              <a:solidFill>
                <a:srgbClr val="002567"/>
              </a:solidFill>
              <a:latin typeface="Roboto Black" pitchFamily="2" charset="0"/>
              <a:ea typeface="Roboto Black"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pic>
        <p:nvPicPr>
          <p:cNvPr id="13" name="Content Placeholder 4">
            <a:extLst>
              <a:ext uri="{FF2B5EF4-FFF2-40B4-BE49-F238E27FC236}">
                <a16:creationId xmlns:a16="http://schemas.microsoft.com/office/drawing/2014/main" id="{CD92E8AD-C3F7-4CDB-BD38-AAC9F27685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24306" t="13704" r="37500" b="4814"/>
          <a:stretch>
            <a:fillRect/>
          </a:stretch>
        </p:blipFill>
        <p:spPr>
          <a:xfrm>
            <a:off x="7082590" y="656431"/>
            <a:ext cx="4652210" cy="6202947"/>
          </a:xfrm>
        </p:spPr>
      </p:pic>
      <p:pic>
        <p:nvPicPr>
          <p:cNvPr id="14" name="Picture 3">
            <a:extLst>
              <a:ext uri="{FF2B5EF4-FFF2-40B4-BE49-F238E27FC236}">
                <a16:creationId xmlns:a16="http://schemas.microsoft.com/office/drawing/2014/main" id="{C9308DAC-FE6F-4265-8B2C-5EE10A565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167" t="12666" r="36665" b="7333"/>
          <a:stretch>
            <a:fillRect/>
          </a:stretch>
        </p:blipFill>
        <p:spPr bwMode="auto">
          <a:xfrm>
            <a:off x="2460570" y="419098"/>
            <a:ext cx="4717981" cy="61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78FE6D50-586D-4D39-A94C-5164BA3BD13A}"/>
              </a:ext>
            </a:extLst>
          </p:cNvPr>
          <p:cNvSpPr txBox="1">
            <a:spLocks noChangeArrowheads="1"/>
          </p:cNvSpPr>
          <p:nvPr/>
        </p:nvSpPr>
        <p:spPr bwMode="auto">
          <a:xfrm>
            <a:off x="2746251" y="6504110"/>
            <a:ext cx="4432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000" dirty="0">
                <a:latin typeface="Arial" panose="020B0604020202020204" pitchFamily="34" charset="0"/>
                <a:cs typeface="Arial" panose="020B0604020202020204" pitchFamily="34" charset="0"/>
              </a:rPr>
              <a:t>Schmahmann, Pierce. MacMore, L’Italien. Movement Disorders, June 2021</a:t>
            </a:r>
          </a:p>
        </p:txBody>
      </p:sp>
    </p:spTree>
    <p:extLst>
      <p:ext uri="{BB962C8B-B14F-4D97-AF65-F5344CB8AC3E}">
        <p14:creationId xmlns:p14="http://schemas.microsoft.com/office/powerpoint/2010/main" val="66065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1719350" y="76101"/>
            <a:ext cx="9768382" cy="799610"/>
          </a:xfrm>
        </p:spPr>
        <p:txBody>
          <a:bodyPr>
            <a:noAutofit/>
          </a:bodyPr>
          <a:lstStyle/>
          <a:p>
            <a:pPr algn="ctr"/>
            <a:r>
              <a:rPr lang="en-US" sz="3600" dirty="0">
                <a:solidFill>
                  <a:srgbClr val="002567"/>
                </a:solidFill>
                <a:latin typeface="Roboto Black" pitchFamily="2" charset="0"/>
                <a:ea typeface="Roboto Black" pitchFamily="2" charset="0"/>
              </a:rPr>
              <a:t>Development of the PROM-Ataxia</a:t>
            </a:r>
            <a:endParaRPr lang="en-US" sz="2400" b="1"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884647" y="81029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8" name="Content Placeholder 2">
            <a:extLst>
              <a:ext uri="{FF2B5EF4-FFF2-40B4-BE49-F238E27FC236}">
                <a16:creationId xmlns:a16="http://schemas.microsoft.com/office/drawing/2014/main" id="{0D8534EC-B11C-4A95-8524-4AC12F3BDD81}"/>
              </a:ext>
            </a:extLst>
          </p:cNvPr>
          <p:cNvSpPr>
            <a:spLocks noGrp="1"/>
          </p:cNvSpPr>
          <p:nvPr>
            <p:ph idx="1"/>
          </p:nvPr>
        </p:nvSpPr>
        <p:spPr>
          <a:xfrm>
            <a:off x="2021625" y="3232337"/>
            <a:ext cx="10515600" cy="4351338"/>
          </a:xfrm>
        </p:spPr>
      </p:sp>
      <p:grpSp>
        <p:nvGrpSpPr>
          <p:cNvPr id="11" name="Group 10">
            <a:extLst>
              <a:ext uri="{FF2B5EF4-FFF2-40B4-BE49-F238E27FC236}">
                <a16:creationId xmlns:a16="http://schemas.microsoft.com/office/drawing/2014/main" id="{A02540A1-235A-4EB4-ADE9-403E8CBB1ABB}"/>
              </a:ext>
            </a:extLst>
          </p:cNvPr>
          <p:cNvGrpSpPr/>
          <p:nvPr/>
        </p:nvGrpSpPr>
        <p:grpSpPr>
          <a:xfrm>
            <a:off x="1243281" y="7430886"/>
            <a:ext cx="1455815" cy="793180"/>
            <a:chOff x="126531" y="6062274"/>
            <a:chExt cx="1455815" cy="793180"/>
          </a:xfrm>
        </p:grpSpPr>
        <p:pic>
          <p:nvPicPr>
            <p:cNvPr id="12" name="Picture 6">
              <a:extLst>
                <a:ext uri="{FF2B5EF4-FFF2-40B4-BE49-F238E27FC236}">
                  <a16:creationId xmlns:a16="http://schemas.microsoft.com/office/drawing/2014/main" id="{E5713AF6-22B3-413E-AC8E-5FB99BA0B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31" y="6062274"/>
              <a:ext cx="696619"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3" name="Picture 7">
              <a:extLst>
                <a:ext uri="{FF2B5EF4-FFF2-40B4-BE49-F238E27FC236}">
                  <a16:creationId xmlns:a16="http://schemas.microsoft.com/office/drawing/2014/main" id="{82C914A8-36A8-4448-A03F-C5D4247E8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54" y="6062274"/>
              <a:ext cx="762492"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pic>
        <p:nvPicPr>
          <p:cNvPr id="14" name="Picture 13">
            <a:extLst>
              <a:ext uri="{FF2B5EF4-FFF2-40B4-BE49-F238E27FC236}">
                <a16:creationId xmlns:a16="http://schemas.microsoft.com/office/drawing/2014/main" id="{98A1C5EB-ABEE-44A4-95DF-DFE03D720050}"/>
              </a:ext>
            </a:extLst>
          </p:cNvPr>
          <p:cNvPicPr>
            <a:picLocks noChangeAspect="1"/>
          </p:cNvPicPr>
          <p:nvPr/>
        </p:nvPicPr>
        <p:blipFill rotWithShape="1">
          <a:blip r:embed="rId6"/>
          <a:srcRect l="964" r="35911"/>
          <a:stretch/>
        </p:blipFill>
        <p:spPr>
          <a:xfrm>
            <a:off x="2317850" y="990629"/>
            <a:ext cx="9724657" cy="5314872"/>
          </a:xfrm>
          <a:prstGeom prst="rect">
            <a:avLst/>
          </a:prstGeom>
        </p:spPr>
      </p:pic>
      <p:sp>
        <p:nvSpPr>
          <p:cNvPr id="15" name="TextBox 14">
            <a:extLst>
              <a:ext uri="{FF2B5EF4-FFF2-40B4-BE49-F238E27FC236}">
                <a16:creationId xmlns:a16="http://schemas.microsoft.com/office/drawing/2014/main" id="{55875D2D-A3D3-406A-87E4-7A53671C69BD}"/>
              </a:ext>
            </a:extLst>
          </p:cNvPr>
          <p:cNvSpPr txBox="1"/>
          <p:nvPr/>
        </p:nvSpPr>
        <p:spPr>
          <a:xfrm>
            <a:off x="3808642" y="6833572"/>
            <a:ext cx="7679090" cy="738664"/>
          </a:xfrm>
          <a:prstGeom prst="rect">
            <a:avLst/>
          </a:prstGeom>
          <a:noFill/>
        </p:spPr>
        <p:txBody>
          <a:bodyPr wrap="none" rtlCol="0">
            <a:spAutoFit/>
          </a:bodyPr>
          <a:lstStyle/>
          <a:p>
            <a:pPr algn="ctr"/>
            <a:r>
              <a:rPr lang="en-US" sz="1400" dirty="0"/>
              <a:t>The 3 Domains and 14 Subdomains of the PROM-Ataxia.</a:t>
            </a:r>
          </a:p>
          <a:p>
            <a:pPr algn="ctr"/>
            <a:r>
              <a:rPr lang="en-US" sz="1400" dirty="0"/>
              <a:t>Numbers = unique items reduced during Phase 1 from the conceptual framework of symptoms</a:t>
            </a:r>
          </a:p>
          <a:p>
            <a:pPr algn="ctr"/>
            <a:r>
              <a:rPr lang="en-US" sz="1400" dirty="0"/>
              <a:t>These were the basis of development of the 70 questions subjected to the Cognitive Debrief in Phase 2</a:t>
            </a:r>
          </a:p>
        </p:txBody>
      </p:sp>
      <p:sp>
        <p:nvSpPr>
          <p:cNvPr id="16" name="Rectangle 15">
            <a:extLst>
              <a:ext uri="{FF2B5EF4-FFF2-40B4-BE49-F238E27FC236}">
                <a16:creationId xmlns:a16="http://schemas.microsoft.com/office/drawing/2014/main" id="{AED3BA09-0367-4AD4-87F7-17A8D6E11CEB}"/>
              </a:ext>
            </a:extLst>
          </p:cNvPr>
          <p:cNvSpPr/>
          <p:nvPr/>
        </p:nvSpPr>
        <p:spPr>
          <a:xfrm>
            <a:off x="9447202" y="7850130"/>
            <a:ext cx="3620607" cy="276999"/>
          </a:xfrm>
          <a:prstGeom prst="rect">
            <a:avLst/>
          </a:prstGeom>
        </p:spPr>
        <p:txBody>
          <a:bodyPr wrap="none">
            <a:spAutoFit/>
          </a:bodyPr>
          <a:lstStyle/>
          <a:p>
            <a:r>
              <a:rPr lang="en-US" sz="1200" dirty="0"/>
              <a:t>Schmahmann JD, Pierce S, MacMore J, L’Italien G, 2020</a:t>
            </a:r>
          </a:p>
        </p:txBody>
      </p:sp>
    </p:spTree>
    <p:extLst>
      <p:ext uri="{BB962C8B-B14F-4D97-AF65-F5344CB8AC3E}">
        <p14:creationId xmlns:p14="http://schemas.microsoft.com/office/powerpoint/2010/main" val="14322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6EE8BE-4887-40BF-B454-70135A90B19B}"/>
              </a:ext>
            </a:extLst>
          </p:cNvPr>
          <p:cNvSpPr>
            <a:spLocks noGrp="1"/>
          </p:cNvSpPr>
          <p:nvPr>
            <p:ph type="title"/>
          </p:nvPr>
        </p:nvSpPr>
        <p:spPr>
          <a:xfrm>
            <a:off x="1719350" y="76101"/>
            <a:ext cx="9768382" cy="799610"/>
          </a:xfrm>
        </p:spPr>
        <p:txBody>
          <a:bodyPr>
            <a:noAutofit/>
          </a:bodyPr>
          <a:lstStyle/>
          <a:p>
            <a:pPr algn="ctr"/>
            <a:r>
              <a:rPr lang="en-US" sz="3600" dirty="0">
                <a:solidFill>
                  <a:srgbClr val="002567"/>
                </a:solidFill>
                <a:latin typeface="Roboto Black" pitchFamily="2" charset="0"/>
                <a:ea typeface="Roboto Black" pitchFamily="2" charset="0"/>
              </a:rPr>
              <a:t>Development of the PROM-Ataxia</a:t>
            </a:r>
            <a:endParaRPr lang="en-US" sz="2400" b="1" dirty="0">
              <a:solidFill>
                <a:srgbClr val="002567"/>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884647" y="81029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8" name="Content Placeholder 2">
            <a:extLst>
              <a:ext uri="{FF2B5EF4-FFF2-40B4-BE49-F238E27FC236}">
                <a16:creationId xmlns:a16="http://schemas.microsoft.com/office/drawing/2014/main" id="{0D8534EC-B11C-4A95-8524-4AC12F3BDD81}"/>
              </a:ext>
            </a:extLst>
          </p:cNvPr>
          <p:cNvSpPr>
            <a:spLocks noGrp="1"/>
          </p:cNvSpPr>
          <p:nvPr>
            <p:ph idx="1"/>
          </p:nvPr>
        </p:nvSpPr>
        <p:spPr>
          <a:xfrm>
            <a:off x="2021625" y="3232337"/>
            <a:ext cx="10515600" cy="4351338"/>
          </a:xfrm>
        </p:spPr>
      </p:sp>
      <p:grpSp>
        <p:nvGrpSpPr>
          <p:cNvPr id="11" name="Group 10">
            <a:extLst>
              <a:ext uri="{FF2B5EF4-FFF2-40B4-BE49-F238E27FC236}">
                <a16:creationId xmlns:a16="http://schemas.microsoft.com/office/drawing/2014/main" id="{A02540A1-235A-4EB4-ADE9-403E8CBB1ABB}"/>
              </a:ext>
            </a:extLst>
          </p:cNvPr>
          <p:cNvGrpSpPr/>
          <p:nvPr/>
        </p:nvGrpSpPr>
        <p:grpSpPr>
          <a:xfrm>
            <a:off x="1243281" y="7430886"/>
            <a:ext cx="1455815" cy="793180"/>
            <a:chOff x="126531" y="6062274"/>
            <a:chExt cx="1455815" cy="793180"/>
          </a:xfrm>
        </p:grpSpPr>
        <p:pic>
          <p:nvPicPr>
            <p:cNvPr id="12" name="Picture 6">
              <a:extLst>
                <a:ext uri="{FF2B5EF4-FFF2-40B4-BE49-F238E27FC236}">
                  <a16:creationId xmlns:a16="http://schemas.microsoft.com/office/drawing/2014/main" id="{E5713AF6-22B3-413E-AC8E-5FB99BA0B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31" y="6062274"/>
              <a:ext cx="696619"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3" name="Picture 7">
              <a:extLst>
                <a:ext uri="{FF2B5EF4-FFF2-40B4-BE49-F238E27FC236}">
                  <a16:creationId xmlns:a16="http://schemas.microsoft.com/office/drawing/2014/main" id="{82C914A8-36A8-4448-A03F-C5D4247E8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54" y="6062274"/>
              <a:ext cx="762492" cy="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pic>
        <p:nvPicPr>
          <p:cNvPr id="14" name="Picture 13">
            <a:extLst>
              <a:ext uri="{FF2B5EF4-FFF2-40B4-BE49-F238E27FC236}">
                <a16:creationId xmlns:a16="http://schemas.microsoft.com/office/drawing/2014/main" id="{98A1C5EB-ABEE-44A4-95DF-DFE03D720050}"/>
              </a:ext>
            </a:extLst>
          </p:cNvPr>
          <p:cNvPicPr>
            <a:picLocks noChangeAspect="1"/>
          </p:cNvPicPr>
          <p:nvPr/>
        </p:nvPicPr>
        <p:blipFill rotWithShape="1">
          <a:blip r:embed="rId6"/>
          <a:srcRect l="964" r="35911"/>
          <a:stretch/>
        </p:blipFill>
        <p:spPr>
          <a:xfrm>
            <a:off x="2317850" y="990629"/>
            <a:ext cx="9724657" cy="5314872"/>
          </a:xfrm>
          <a:prstGeom prst="rect">
            <a:avLst/>
          </a:prstGeom>
        </p:spPr>
      </p:pic>
      <p:sp>
        <p:nvSpPr>
          <p:cNvPr id="15" name="TextBox 14">
            <a:extLst>
              <a:ext uri="{FF2B5EF4-FFF2-40B4-BE49-F238E27FC236}">
                <a16:creationId xmlns:a16="http://schemas.microsoft.com/office/drawing/2014/main" id="{55875D2D-A3D3-406A-87E4-7A53671C69BD}"/>
              </a:ext>
            </a:extLst>
          </p:cNvPr>
          <p:cNvSpPr txBox="1"/>
          <p:nvPr/>
        </p:nvSpPr>
        <p:spPr>
          <a:xfrm>
            <a:off x="3808642" y="6833572"/>
            <a:ext cx="7679090" cy="738664"/>
          </a:xfrm>
          <a:prstGeom prst="rect">
            <a:avLst/>
          </a:prstGeom>
          <a:noFill/>
        </p:spPr>
        <p:txBody>
          <a:bodyPr wrap="none" rtlCol="0">
            <a:spAutoFit/>
          </a:bodyPr>
          <a:lstStyle/>
          <a:p>
            <a:pPr algn="ctr"/>
            <a:r>
              <a:rPr lang="en-US" sz="1400" dirty="0"/>
              <a:t>The 3 Domains and 14 Subdomains of the PROM-Ataxia.</a:t>
            </a:r>
          </a:p>
          <a:p>
            <a:pPr algn="ctr"/>
            <a:r>
              <a:rPr lang="en-US" sz="1400" dirty="0"/>
              <a:t>Numbers = unique items reduced during Phase 1 from the conceptual framework of symptoms</a:t>
            </a:r>
          </a:p>
          <a:p>
            <a:pPr algn="ctr"/>
            <a:r>
              <a:rPr lang="en-US" sz="1400" dirty="0"/>
              <a:t>These were the basis of development of the 70 questions subjected to the Cognitive Debrief in Phase 2</a:t>
            </a:r>
          </a:p>
        </p:txBody>
      </p:sp>
      <p:sp>
        <p:nvSpPr>
          <p:cNvPr id="16" name="Rectangle 15">
            <a:extLst>
              <a:ext uri="{FF2B5EF4-FFF2-40B4-BE49-F238E27FC236}">
                <a16:creationId xmlns:a16="http://schemas.microsoft.com/office/drawing/2014/main" id="{AED3BA09-0367-4AD4-87F7-17A8D6E11CEB}"/>
              </a:ext>
            </a:extLst>
          </p:cNvPr>
          <p:cNvSpPr/>
          <p:nvPr/>
        </p:nvSpPr>
        <p:spPr>
          <a:xfrm>
            <a:off x="9447202" y="7850130"/>
            <a:ext cx="3620607" cy="276999"/>
          </a:xfrm>
          <a:prstGeom prst="rect">
            <a:avLst/>
          </a:prstGeom>
        </p:spPr>
        <p:txBody>
          <a:bodyPr wrap="none">
            <a:spAutoFit/>
          </a:bodyPr>
          <a:lstStyle/>
          <a:p>
            <a:r>
              <a:rPr lang="en-US" sz="1200" dirty="0"/>
              <a:t>Schmahmann JD, Pierce S, MacMore J, L’Italien G, 2020</a:t>
            </a:r>
          </a:p>
        </p:txBody>
      </p:sp>
      <p:sp>
        <p:nvSpPr>
          <p:cNvPr id="17" name="Rectangle 16">
            <a:extLst>
              <a:ext uri="{FF2B5EF4-FFF2-40B4-BE49-F238E27FC236}">
                <a16:creationId xmlns:a16="http://schemas.microsoft.com/office/drawing/2014/main" id="{D329ACE2-166A-45B9-BD22-12C331753029}"/>
              </a:ext>
            </a:extLst>
          </p:cNvPr>
          <p:cNvSpPr/>
          <p:nvPr/>
        </p:nvSpPr>
        <p:spPr>
          <a:xfrm>
            <a:off x="6036627" y="2296237"/>
            <a:ext cx="2724150" cy="2752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7DEA24-0520-480E-8CBB-7F0B3A2D2A82}"/>
              </a:ext>
            </a:extLst>
          </p:cNvPr>
          <p:cNvSpPr txBox="1"/>
          <p:nvPr/>
        </p:nvSpPr>
        <p:spPr>
          <a:xfrm>
            <a:off x="6176275" y="5201887"/>
            <a:ext cx="2444853" cy="733110"/>
          </a:xfrm>
          <a:prstGeom prst="rect">
            <a:avLst/>
          </a:prstGeom>
          <a:noFill/>
          <a:ln w="76200">
            <a:solidFill>
              <a:srgbClr val="FF0000"/>
            </a:solidFill>
          </a:ln>
        </p:spPr>
        <p:txBody>
          <a:bodyPr wrap="square" rtlCol="0">
            <a:spAutoFit/>
          </a:bodyPr>
          <a:lstStyle/>
          <a:p>
            <a:pPr algn="ctr"/>
            <a:r>
              <a:rPr lang="en-US" sz="2000" b="1" dirty="0"/>
              <a:t>347 of 1,845 items</a:t>
            </a:r>
          </a:p>
          <a:p>
            <a:pPr algn="ctr"/>
            <a:r>
              <a:rPr lang="en-US" sz="2000" b="1" dirty="0"/>
              <a:t>= </a:t>
            </a:r>
            <a:r>
              <a:rPr lang="en-US" sz="2000" b="1" dirty="0">
                <a:highlight>
                  <a:srgbClr val="FFFF00"/>
                </a:highlight>
              </a:rPr>
              <a:t>18.8%</a:t>
            </a:r>
          </a:p>
        </p:txBody>
      </p:sp>
    </p:spTree>
    <p:extLst>
      <p:ext uri="{BB962C8B-B14F-4D97-AF65-F5344CB8AC3E}">
        <p14:creationId xmlns:p14="http://schemas.microsoft.com/office/powerpoint/2010/main" val="169563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73180" y="64265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2" name="Title 3">
            <a:extLst>
              <a:ext uri="{FF2B5EF4-FFF2-40B4-BE49-F238E27FC236}">
                <a16:creationId xmlns:a16="http://schemas.microsoft.com/office/drawing/2014/main" id="{22F1CB62-11A8-495F-BA4D-409249C43B8C}"/>
              </a:ext>
            </a:extLst>
          </p:cNvPr>
          <p:cNvSpPr txBox="1">
            <a:spLocks/>
          </p:cNvSpPr>
          <p:nvPr/>
        </p:nvSpPr>
        <p:spPr>
          <a:xfrm>
            <a:off x="2119089" y="-100787"/>
            <a:ext cx="9768382" cy="79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002567"/>
                </a:solidFill>
                <a:latin typeface="Roboto Black" pitchFamily="2" charset="0"/>
                <a:ea typeface="Roboto Black" pitchFamily="2" charset="0"/>
              </a:rPr>
              <a:t>Patient-Reported Outcome Measure of Ataxia (PROM-Ataxia)</a:t>
            </a:r>
            <a:endParaRPr lang="en-US" sz="5400" dirty="0">
              <a:solidFill>
                <a:srgbClr val="002567"/>
              </a:solidFill>
              <a:latin typeface="Roboto Black" pitchFamily="2" charset="0"/>
              <a:ea typeface="Roboto Black" pitchFamily="2" charset="0"/>
            </a:endParaRPr>
          </a:p>
        </p:txBody>
      </p:sp>
      <p:pic>
        <p:nvPicPr>
          <p:cNvPr id="14" name="Picture 13">
            <a:extLst>
              <a:ext uri="{FF2B5EF4-FFF2-40B4-BE49-F238E27FC236}">
                <a16:creationId xmlns:a16="http://schemas.microsoft.com/office/drawing/2014/main" id="{C9661399-1D24-4B93-B6A5-2CE24BD89D72}"/>
              </a:ext>
            </a:extLst>
          </p:cNvPr>
          <p:cNvPicPr>
            <a:picLocks noChangeAspect="1"/>
          </p:cNvPicPr>
          <p:nvPr/>
        </p:nvPicPr>
        <p:blipFill>
          <a:blip r:embed="rId4"/>
          <a:stretch>
            <a:fillRect/>
          </a:stretch>
        </p:blipFill>
        <p:spPr>
          <a:xfrm>
            <a:off x="3301993" y="651595"/>
            <a:ext cx="7561193" cy="5997957"/>
          </a:xfrm>
          <a:prstGeom prst="rect">
            <a:avLst/>
          </a:prstGeom>
        </p:spPr>
      </p:pic>
      <p:pic>
        <p:nvPicPr>
          <p:cNvPr id="15" name="Picture 14">
            <a:extLst>
              <a:ext uri="{FF2B5EF4-FFF2-40B4-BE49-F238E27FC236}">
                <a16:creationId xmlns:a16="http://schemas.microsoft.com/office/drawing/2014/main" id="{D929A894-6E8B-4AB7-A3CF-856A47978B4C}"/>
              </a:ext>
            </a:extLst>
          </p:cNvPr>
          <p:cNvPicPr>
            <a:picLocks noChangeAspect="1"/>
          </p:cNvPicPr>
          <p:nvPr/>
        </p:nvPicPr>
        <p:blipFill>
          <a:blip r:embed="rId5"/>
          <a:stretch>
            <a:fillRect/>
          </a:stretch>
        </p:blipFill>
        <p:spPr>
          <a:xfrm>
            <a:off x="5425440" y="6658490"/>
            <a:ext cx="3686242" cy="199510"/>
          </a:xfrm>
          <a:prstGeom prst="rect">
            <a:avLst/>
          </a:prstGeom>
        </p:spPr>
      </p:pic>
    </p:spTree>
    <p:extLst>
      <p:ext uri="{BB962C8B-B14F-4D97-AF65-F5344CB8AC3E}">
        <p14:creationId xmlns:p14="http://schemas.microsoft.com/office/powerpoint/2010/main" val="417885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73180" y="64265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2" name="Title 3">
            <a:extLst>
              <a:ext uri="{FF2B5EF4-FFF2-40B4-BE49-F238E27FC236}">
                <a16:creationId xmlns:a16="http://schemas.microsoft.com/office/drawing/2014/main" id="{22F1CB62-11A8-495F-BA4D-409249C43B8C}"/>
              </a:ext>
            </a:extLst>
          </p:cNvPr>
          <p:cNvSpPr txBox="1">
            <a:spLocks/>
          </p:cNvSpPr>
          <p:nvPr/>
        </p:nvSpPr>
        <p:spPr>
          <a:xfrm>
            <a:off x="2119089" y="-100787"/>
            <a:ext cx="9768382" cy="79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002567"/>
                </a:solidFill>
                <a:latin typeface="Roboto Black" pitchFamily="2" charset="0"/>
                <a:ea typeface="Roboto Black" pitchFamily="2" charset="0"/>
              </a:rPr>
              <a:t>Patient-Reported Outcome Measure of Ataxia (PROM-Ataxia)</a:t>
            </a:r>
            <a:endParaRPr lang="en-US" sz="5400" dirty="0">
              <a:solidFill>
                <a:srgbClr val="002567"/>
              </a:solidFill>
              <a:latin typeface="Roboto Black" pitchFamily="2" charset="0"/>
              <a:ea typeface="Roboto Black" pitchFamily="2" charset="0"/>
            </a:endParaRPr>
          </a:p>
        </p:txBody>
      </p:sp>
      <p:pic>
        <p:nvPicPr>
          <p:cNvPr id="2" name="Picture 1">
            <a:extLst>
              <a:ext uri="{FF2B5EF4-FFF2-40B4-BE49-F238E27FC236}">
                <a16:creationId xmlns:a16="http://schemas.microsoft.com/office/drawing/2014/main" id="{226A7849-4801-4BC1-BBC4-0B2971BC379D}"/>
              </a:ext>
            </a:extLst>
          </p:cNvPr>
          <p:cNvPicPr>
            <a:picLocks noChangeAspect="1"/>
          </p:cNvPicPr>
          <p:nvPr/>
        </p:nvPicPr>
        <p:blipFill>
          <a:blip r:embed="rId4"/>
          <a:stretch>
            <a:fillRect/>
          </a:stretch>
        </p:blipFill>
        <p:spPr>
          <a:xfrm>
            <a:off x="2090082" y="1107610"/>
            <a:ext cx="9985016" cy="4441067"/>
          </a:xfrm>
          <a:prstGeom prst="rect">
            <a:avLst/>
          </a:prstGeom>
        </p:spPr>
      </p:pic>
      <p:pic>
        <p:nvPicPr>
          <p:cNvPr id="11" name="Picture 10">
            <a:extLst>
              <a:ext uri="{FF2B5EF4-FFF2-40B4-BE49-F238E27FC236}">
                <a16:creationId xmlns:a16="http://schemas.microsoft.com/office/drawing/2014/main" id="{D1E86EB2-0A7C-4F99-9EB6-30DABA179CD3}"/>
              </a:ext>
            </a:extLst>
          </p:cNvPr>
          <p:cNvPicPr>
            <a:picLocks noChangeAspect="1"/>
          </p:cNvPicPr>
          <p:nvPr/>
        </p:nvPicPr>
        <p:blipFill>
          <a:blip r:embed="rId5"/>
          <a:stretch>
            <a:fillRect/>
          </a:stretch>
        </p:blipFill>
        <p:spPr>
          <a:xfrm>
            <a:off x="5425440" y="6658490"/>
            <a:ext cx="3686242" cy="199510"/>
          </a:xfrm>
          <a:prstGeom prst="rect">
            <a:avLst/>
          </a:prstGeom>
        </p:spPr>
      </p:pic>
    </p:spTree>
    <p:extLst>
      <p:ext uri="{BB962C8B-B14F-4D97-AF65-F5344CB8AC3E}">
        <p14:creationId xmlns:p14="http://schemas.microsoft.com/office/powerpoint/2010/main" val="143984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E4A8B51-2FDC-49C6-85CD-913BA40D5D05}"/>
              </a:ext>
            </a:extLst>
          </p:cNvPr>
          <p:cNvCxnSpPr>
            <a:cxnSpLocks/>
          </p:cNvCxnSpPr>
          <p:nvPr/>
        </p:nvCxnSpPr>
        <p:spPr>
          <a:xfrm>
            <a:off x="1973180" y="64265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ight, dark, night sky&#10;&#10;Description automatically generated">
            <a:extLst>
              <a:ext uri="{FF2B5EF4-FFF2-40B4-BE49-F238E27FC236}">
                <a16:creationId xmlns:a16="http://schemas.microsoft.com/office/drawing/2014/main" id="{56D34E65-5A7D-4660-8B36-3A111AE11EAE}"/>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9" name="TextBox 8">
            <a:extLst>
              <a:ext uri="{FF2B5EF4-FFF2-40B4-BE49-F238E27FC236}">
                <a16:creationId xmlns:a16="http://schemas.microsoft.com/office/drawing/2014/main" id="{6BFD32DA-1A98-42B9-8A7A-4AA64AACE5FB}"/>
              </a:ext>
            </a:extLst>
          </p:cNvPr>
          <p:cNvSpPr txBox="1"/>
          <p:nvPr/>
        </p:nvSpPr>
        <p:spPr>
          <a:xfrm>
            <a:off x="36061" y="549539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0" name="Picture 9" descr="Icon&#10;&#10;Description automatically generated">
            <a:extLst>
              <a:ext uri="{FF2B5EF4-FFF2-40B4-BE49-F238E27FC236}">
                <a16:creationId xmlns:a16="http://schemas.microsoft.com/office/drawing/2014/main" id="{6CF99CF9-6C23-478D-BEFA-B304C82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12" name="Title 3">
            <a:extLst>
              <a:ext uri="{FF2B5EF4-FFF2-40B4-BE49-F238E27FC236}">
                <a16:creationId xmlns:a16="http://schemas.microsoft.com/office/drawing/2014/main" id="{22F1CB62-11A8-495F-BA4D-409249C43B8C}"/>
              </a:ext>
            </a:extLst>
          </p:cNvPr>
          <p:cNvSpPr txBox="1">
            <a:spLocks/>
          </p:cNvSpPr>
          <p:nvPr/>
        </p:nvSpPr>
        <p:spPr>
          <a:xfrm>
            <a:off x="2119089" y="-100787"/>
            <a:ext cx="9768382" cy="79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002567"/>
                </a:solidFill>
                <a:latin typeface="Roboto Black" pitchFamily="2" charset="0"/>
                <a:ea typeface="Roboto Black" pitchFamily="2" charset="0"/>
              </a:rPr>
              <a:t>Patient-Reported Outcome Measure of Ataxia (PROM-Ataxia)</a:t>
            </a:r>
            <a:endParaRPr lang="en-US" sz="5400" dirty="0">
              <a:solidFill>
                <a:srgbClr val="002567"/>
              </a:solidFill>
              <a:latin typeface="Roboto Black" pitchFamily="2" charset="0"/>
              <a:ea typeface="Roboto Black" pitchFamily="2" charset="0"/>
            </a:endParaRPr>
          </a:p>
        </p:txBody>
      </p:sp>
      <p:pic>
        <p:nvPicPr>
          <p:cNvPr id="3" name="Picture 2">
            <a:extLst>
              <a:ext uri="{FF2B5EF4-FFF2-40B4-BE49-F238E27FC236}">
                <a16:creationId xmlns:a16="http://schemas.microsoft.com/office/drawing/2014/main" id="{B7498728-B123-4163-9301-9E6C1F40C89D}"/>
              </a:ext>
            </a:extLst>
          </p:cNvPr>
          <p:cNvPicPr>
            <a:picLocks noChangeAspect="1"/>
          </p:cNvPicPr>
          <p:nvPr/>
        </p:nvPicPr>
        <p:blipFill>
          <a:blip r:embed="rId4"/>
          <a:stretch>
            <a:fillRect/>
          </a:stretch>
        </p:blipFill>
        <p:spPr>
          <a:xfrm>
            <a:off x="2118336" y="779812"/>
            <a:ext cx="10037603" cy="5809044"/>
          </a:xfrm>
          <a:prstGeom prst="rect">
            <a:avLst/>
          </a:prstGeom>
        </p:spPr>
      </p:pic>
      <p:pic>
        <p:nvPicPr>
          <p:cNvPr id="11" name="Picture 10">
            <a:extLst>
              <a:ext uri="{FF2B5EF4-FFF2-40B4-BE49-F238E27FC236}">
                <a16:creationId xmlns:a16="http://schemas.microsoft.com/office/drawing/2014/main" id="{4038F135-0B07-4449-BBB6-9CB266EEFCFB}"/>
              </a:ext>
            </a:extLst>
          </p:cNvPr>
          <p:cNvPicPr>
            <a:picLocks noChangeAspect="1"/>
          </p:cNvPicPr>
          <p:nvPr/>
        </p:nvPicPr>
        <p:blipFill>
          <a:blip r:embed="rId5"/>
          <a:stretch>
            <a:fillRect/>
          </a:stretch>
        </p:blipFill>
        <p:spPr>
          <a:xfrm>
            <a:off x="5425440" y="6658490"/>
            <a:ext cx="3686242" cy="199510"/>
          </a:xfrm>
          <a:prstGeom prst="rect">
            <a:avLst/>
          </a:prstGeom>
        </p:spPr>
      </p:pic>
    </p:spTree>
    <p:extLst>
      <p:ext uri="{BB962C8B-B14F-4D97-AF65-F5344CB8AC3E}">
        <p14:creationId xmlns:p14="http://schemas.microsoft.com/office/powerpoint/2010/main" val="3991112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1783F9E39C6143B2942F3815AD199D" ma:contentTypeVersion="13" ma:contentTypeDescription="Create a new document." ma:contentTypeScope="" ma:versionID="c5f9d831a499722bf1620d6787ce8ef9">
  <xsd:schema xmlns:xsd="http://www.w3.org/2001/XMLSchema" xmlns:xs="http://www.w3.org/2001/XMLSchema" xmlns:p="http://schemas.microsoft.com/office/2006/metadata/properties" xmlns:ns2="4f7f5c37-561b-4b06-8e12-e4d5776365ef" xmlns:ns3="166e0ee6-762f-4334-8215-880370ecf749" targetNamespace="http://schemas.microsoft.com/office/2006/metadata/properties" ma:root="true" ma:fieldsID="2fbeb563e2c790bd008335b132ccec5b" ns2:_="" ns3:_="">
    <xsd:import namespace="4f7f5c37-561b-4b06-8e12-e4d5776365ef"/>
    <xsd:import namespace="166e0ee6-762f-4334-8215-880370ecf7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f5c37-561b-4b06-8e12-e4d5776365e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6e0ee6-762f-4334-8215-880370ecf7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427DC-8CCE-4C61-95B1-E0FD1B32B9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5F377F-3FA0-402C-8FB5-62D2A066BADA}">
  <ds:schemaRefs>
    <ds:schemaRef ds:uri="http://schemas.microsoft.com/sharepoint/v3/contenttype/forms"/>
  </ds:schemaRefs>
</ds:datastoreItem>
</file>

<file path=customXml/itemProps3.xml><?xml version="1.0" encoding="utf-8"?>
<ds:datastoreItem xmlns:ds="http://schemas.openxmlformats.org/officeDocument/2006/customXml" ds:itemID="{C586B905-1ADA-4621-94EF-A4EA4AE4FDC8}"/>
</file>

<file path=docProps/app.xml><?xml version="1.0" encoding="utf-8"?>
<Properties xmlns="http://schemas.openxmlformats.org/officeDocument/2006/extended-properties" xmlns:vt="http://schemas.openxmlformats.org/officeDocument/2006/docPropsVTypes">
  <Template/>
  <TotalTime>184</TotalTime>
  <Words>1124</Words>
  <Application>Microsoft Office PowerPoint</Application>
  <PresentationFormat>Widescreen</PresentationFormat>
  <Paragraphs>294</Paragraphs>
  <Slides>22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1" baseType="lpstr">
      <vt:lpstr>Arial</vt:lpstr>
      <vt:lpstr>Calibri</vt:lpstr>
      <vt:lpstr>Calibri Light</vt:lpstr>
      <vt:lpstr>Roboto</vt:lpstr>
      <vt:lpstr>Roboto Black</vt:lpstr>
      <vt:lpstr>Times New Roman</vt:lpstr>
      <vt:lpstr>Office Theme</vt:lpstr>
      <vt:lpstr>Photo Editor Photo</vt:lpstr>
      <vt:lpstr>Image</vt:lpstr>
      <vt:lpstr>PowerPoint Presentation</vt:lpstr>
      <vt:lpstr>DISCLAIMER</vt:lpstr>
      <vt:lpstr>DISCLOSURES</vt:lpstr>
      <vt:lpstr>Patient-Reported Outcome Measure of Ataxia (PROM-Ataxia)</vt:lpstr>
      <vt:lpstr>Development of the PROM-Ataxia</vt:lpstr>
      <vt:lpstr>Development of the PROM-Ataxia</vt:lpstr>
      <vt:lpstr>PowerPoint Presentation</vt:lpstr>
      <vt:lpstr>PowerPoint Presentation</vt:lpstr>
      <vt:lpstr>PowerPoint Presentation</vt:lpstr>
      <vt:lpstr>PowerPoint Presentation</vt:lpstr>
      <vt:lpstr>Cerebellar Cognitive Affective Syndrome (CCAS)</vt:lpstr>
      <vt:lpstr>Neuropsychiatry of the cerebellum: Insights from the clinic</vt:lpstr>
      <vt:lpstr>CCAS Scale (Hoche et al., Brian, 2018)</vt:lpstr>
      <vt:lpstr>CCAS in SCA (CRC-SCA / READISCA study)</vt:lpstr>
      <vt:lpstr>CCAS in SCA (CRC-SCA / READISCA study)</vt:lpstr>
      <vt:lpstr>PowerPoint Presentation</vt:lpstr>
      <vt:lpstr>PowerPoint Presentation</vt:lpstr>
      <vt:lpstr>PowerPoint Presentation</vt:lpstr>
      <vt:lpstr>PowerPoint Presentation</vt:lpstr>
      <vt:lpstr>PowerPoint Presentation</vt:lpstr>
      <vt:lpstr>Different regions of cerebellum are engaged in movement, vestibular control, cognition and emotion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Utting, Mollie</dc:creator>
  <cp:lastModifiedBy>Shogren, Lori</cp:lastModifiedBy>
  <cp:revision>18</cp:revision>
  <dcterms:created xsi:type="dcterms:W3CDTF">2022-01-14T16:59:00Z</dcterms:created>
  <dcterms:modified xsi:type="dcterms:W3CDTF">2022-02-18T17:57:03Z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0x010100B51783F9E39C6143B2942F3815AD199D</vt:lpwstr>
  </property>
</Properties>
</file>